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44DBE-E358-4772-B478-A5875CE926EB}" type="datetimeFigureOut">
              <a:rPr lang="ru-RU" smtClean="0"/>
              <a:t>26.03.2025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514DB4-33CB-4AF7-B9EC-C1DF6FCD86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578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14DB4-33CB-4AF7-B9EC-C1DF6FCD86C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630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86B4A-BF4D-4B6F-BE67-5C88358630D3}" type="datetime1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27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A0C1-A718-41AB-AF77-1A818F3707A0}" type="datetime1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538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FD2-46C2-4549-A828-D6411F3B9993}" type="datetime1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246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9EDA2-A962-4CC5-A849-0E4D20C5D748}" type="datetime1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184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4C6C1-4A98-4980-8EB0-A89703AD0B3C}" type="datetime1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52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ED3ED-58B3-44F1-AF26-5F6E62B42773}" type="datetime1">
              <a:rPr lang="ru-RU" smtClean="0"/>
              <a:t>26.03.2025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509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69C03-FB75-4762-874F-F01BAE45C0F7}" type="datetime1">
              <a:rPr lang="ru-RU" smtClean="0"/>
              <a:t>26.03.2025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284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6DA25-6EAD-4917-A750-5A8044907AD3}" type="datetime1">
              <a:rPr lang="ru-RU" smtClean="0"/>
              <a:t>26.03.2025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835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835F3-3DAF-4DB5-9734-A6381733E154}" type="datetime1">
              <a:rPr lang="ru-RU" smtClean="0"/>
              <a:t>26.03.2025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07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EA040-18BC-45F8-91A3-4C3C25737B6D}" type="datetime1">
              <a:rPr lang="ru-RU" smtClean="0"/>
              <a:t>26.03.2025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667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3E8B1-17D2-41A3-A9CB-D33E173B2FC1}" type="datetime1">
              <a:rPr lang="ru-RU" smtClean="0"/>
              <a:t>26.03.2025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002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2C405-AC85-40E6-AA35-D153DCCF851B}" type="datetime1">
              <a:rPr lang="ru-RU" smtClean="0"/>
              <a:t>26.03.2025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765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C%D0%B5%D1%82%D0%BE%D0%B4_%D0%B3%D0%BE%D0%BB%D0%BE%D0%B2%D0%BD%D0%B8%D1%85_%D0%BA%D0%BE%D0%BC%D0%BF%D0%BE%D0%BD%D0%B5%D0%BD%D1%82" TargetMode="External"/><Relationship Id="rId2" Type="http://schemas.openxmlformats.org/officeDocument/2006/relationships/hyperlink" Target="https://uk.wikipedia.org/wiki/%D0%94%D0%B8%D1%81%D0%BF%D0%B5%D1%80%D1%81%D1%96%D0%B9%D0%BD%D0%B8%D0%B9_%D0%B0%D0%BD%D0%B0%D0%BB%D1%96%D0%B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k.wikipedia.org/wiki/%D0%A4%D0%B0%D0%BA%D1%82%D0%BE%D1%80%D0%BD%D0%B8%D0%B9_%D0%B0%D0%BD%D0%B0%D0%BB%D1%96%D0%B7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A0%D0%BE%D0%B7%D0%BF%D0%BE%D0%B4%D1%96%D0%BB_%D1%85%D1%96-%D0%BA%D0%B2%D0%B0%D0%B4%D1%80%D0%B0%D1%82" TargetMode="External"/><Relationship Id="rId7" Type="http://schemas.openxmlformats.org/officeDocument/2006/relationships/hyperlink" Target="https://uk.wikipedia.org/wiki/%D0%A8%D1%82%D1%83%D1%87%D0%BD%D0%B0_%D0%BD%D0%B5%D0%B9%D1%80%D0%BE%D0%BD%D0%BD%D0%B0_%D0%BC%D0%B5%D1%80%D0%B5%D0%B6%D0%B0" TargetMode="External"/><Relationship Id="rId2" Type="http://schemas.openxmlformats.org/officeDocument/2006/relationships/hyperlink" Target="https://uk.wikipedia.org/wiki/%D0%A0%D0%B5%D0%B3%D1%80%D0%B5%D1%81%D1%96%D0%B9%D0%BD%D0%B8%D0%B9_%D0%B0%D0%BD%D0%B0%D0%BB%D1%96%D0%B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A%D0%BB%D0%B0%D1%81%D1%82%D0%B5%D1%80%D0%BD%D0%B8%D0%B9_%D0%B0%D0%BD%D0%B0%D0%BB%D1%96%D0%B7" TargetMode="External"/><Relationship Id="rId5" Type="http://schemas.openxmlformats.org/officeDocument/2006/relationships/hyperlink" Target="https://uk.wikipedia.org/wiki/%D0%94%D0%B8%D1%81%D0%BA%D1%80%D0%B8%D0%BC%D1%96%D0%BD%D0%B0%D0%BD%D1%82%D0%BD%D0%B8%D0%B9_%D0%B0%D0%BD%D0%B0%D0%BB%D1%96%D0%B7" TargetMode="External"/><Relationship Id="rId4" Type="http://schemas.openxmlformats.org/officeDocument/2006/relationships/hyperlink" Target="https://uk.wikipedia.org/wiki/%D0%91%D0%B0%D0%B3%D0%B0%D1%82%D0%BE%D0%B2%D0%B8%D0%BC%D1%96%D1%80%D0%BD%D0%B5_%D1%88%D0%BA%D0%B0%D0%BB%D1%8E%D0%B2%D0%B0%D0%BD%D0%BD%D1%8F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uk-UA" b="1" dirty="0"/>
              <a:t>Поняття про аналітику даних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 smtClean="0"/>
              <a:t>Лекція </a:t>
            </a:r>
            <a:r>
              <a:rPr lang="en-US" b="1" dirty="0" smtClean="0"/>
              <a:t>2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082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Шкали вимірювань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/>
              <a:t>шкала найменувань</a:t>
            </a:r>
          </a:p>
          <a:p>
            <a:r>
              <a:rPr lang="uk-UA" b="1" dirty="0" smtClean="0"/>
              <a:t>порядкова шкала</a:t>
            </a:r>
          </a:p>
          <a:p>
            <a:r>
              <a:rPr lang="uk-UA" b="1" dirty="0" smtClean="0"/>
              <a:t>кількісна</a:t>
            </a:r>
            <a:r>
              <a:rPr lang="uk-UA" dirty="0" smtClean="0"/>
              <a:t> </a:t>
            </a:r>
          </a:p>
          <a:p>
            <a:r>
              <a:rPr lang="uk-UA" dirty="0" smtClean="0"/>
              <a:t>бінарна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385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Реляційні дані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Нормальна форма </a:t>
            </a:r>
            <a:endParaRPr lang="uk-UA" dirty="0" smtClean="0"/>
          </a:p>
          <a:p>
            <a:pPr lvl="1"/>
            <a:r>
              <a:rPr lang="ru-RU" dirty="0" smtClean="0"/>
              <a:t>Перша </a:t>
            </a:r>
            <a:r>
              <a:rPr lang="ru-RU" dirty="0"/>
              <a:t>нормальна форма (1НФ, 1</a:t>
            </a:r>
            <a:r>
              <a:rPr lang="en-GB" dirty="0"/>
              <a:t>NF</a:t>
            </a:r>
            <a:r>
              <a:rPr lang="ru-RU" dirty="0"/>
              <a:t>)</a:t>
            </a:r>
          </a:p>
          <a:p>
            <a:pPr lvl="1"/>
            <a:r>
              <a:rPr lang="ru-RU" dirty="0"/>
              <a:t>Друга нормальна форма (2НФ, 2</a:t>
            </a:r>
            <a:r>
              <a:rPr lang="en-GB" dirty="0"/>
              <a:t>NF</a:t>
            </a:r>
            <a:r>
              <a:rPr lang="ru-RU" dirty="0"/>
              <a:t>)</a:t>
            </a:r>
          </a:p>
          <a:p>
            <a:pPr lvl="1"/>
            <a:r>
              <a:rPr lang="ru-RU" dirty="0" err="1"/>
              <a:t>Третя</a:t>
            </a:r>
            <a:r>
              <a:rPr lang="ru-RU" dirty="0"/>
              <a:t> нормальна форма (3НФ, 3</a:t>
            </a:r>
            <a:r>
              <a:rPr lang="en-GB" dirty="0"/>
              <a:t>NF</a:t>
            </a:r>
            <a:r>
              <a:rPr lang="ru-RU" dirty="0"/>
              <a:t>)</a:t>
            </a:r>
          </a:p>
          <a:p>
            <a:pPr lvl="1"/>
            <a:r>
              <a:rPr lang="ru-RU" dirty="0"/>
              <a:t>Нормальна форма </a:t>
            </a:r>
            <a:r>
              <a:rPr lang="ru-RU" dirty="0" err="1"/>
              <a:t>Бойса</a:t>
            </a:r>
            <a:r>
              <a:rPr lang="ru-RU" dirty="0"/>
              <a:t> — Кодда (НФБК, </a:t>
            </a:r>
            <a:r>
              <a:rPr lang="en-GB" dirty="0"/>
              <a:t>BCNF</a:t>
            </a:r>
            <a:r>
              <a:rPr lang="ru-RU" dirty="0"/>
              <a:t>)</a:t>
            </a:r>
          </a:p>
          <a:p>
            <a:pPr lvl="1"/>
            <a:r>
              <a:rPr lang="ru-RU" dirty="0" err="1"/>
              <a:t>Четверта</a:t>
            </a:r>
            <a:r>
              <a:rPr lang="ru-RU" dirty="0"/>
              <a:t> нормальна форма (4НФ, 4</a:t>
            </a:r>
            <a:r>
              <a:rPr lang="en-GB" dirty="0"/>
              <a:t>NF</a:t>
            </a:r>
            <a:r>
              <a:rPr lang="ru-RU" dirty="0"/>
              <a:t>)</a:t>
            </a:r>
          </a:p>
          <a:p>
            <a:pPr lvl="1"/>
            <a:r>
              <a:rPr lang="ru-RU" dirty="0" err="1"/>
              <a:t>П'ята</a:t>
            </a:r>
            <a:r>
              <a:rPr lang="ru-RU" dirty="0"/>
              <a:t> нормальна форма (5НФ, 5</a:t>
            </a:r>
            <a:r>
              <a:rPr lang="en-GB" dirty="0"/>
              <a:t>NF</a:t>
            </a:r>
            <a:r>
              <a:rPr lang="ru-RU" dirty="0"/>
              <a:t>)</a:t>
            </a:r>
          </a:p>
          <a:p>
            <a:pPr lvl="1"/>
            <a:r>
              <a:rPr lang="ru-RU" dirty="0"/>
              <a:t>Доменно-</a:t>
            </a:r>
            <a:r>
              <a:rPr lang="ru-RU" dirty="0" err="1"/>
              <a:t>ключова</a:t>
            </a:r>
            <a:r>
              <a:rPr lang="ru-RU" dirty="0"/>
              <a:t> нормальна форма (ДКНФ, </a:t>
            </a:r>
            <a:r>
              <a:rPr lang="en-GB" dirty="0"/>
              <a:t>DKNF</a:t>
            </a:r>
            <a:r>
              <a:rPr lang="ru-RU" dirty="0"/>
              <a:t>).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044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Багатовимірність</a:t>
            </a:r>
            <a:r>
              <a:rPr lang="uk-UA" dirty="0" smtClean="0"/>
              <a:t> 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Багатофакторний</a:t>
            </a:r>
            <a:r>
              <a:rPr lang="ru-RU" dirty="0"/>
              <a:t> </a:t>
            </a:r>
            <a:r>
              <a:rPr lang="ru-RU" u="sng" dirty="0" err="1">
                <a:hlinkClick r:id="rId2" tooltip="Дисперсійний аналіз"/>
              </a:rPr>
              <a:t>дисперсійний</a:t>
            </a:r>
            <a:r>
              <a:rPr lang="ru-RU" u="sng" dirty="0">
                <a:hlinkClick r:id="rId2" tooltip="Дисперсійний аналіз"/>
              </a:rPr>
              <a:t> </a:t>
            </a:r>
            <a:r>
              <a:rPr lang="ru-RU" u="sng" dirty="0" err="1">
                <a:hlinkClick r:id="rId2" tooltip="Дисперсійний аналіз"/>
              </a:rPr>
              <a:t>аналіз</a:t>
            </a:r>
            <a:r>
              <a:rPr lang="ru-RU" dirty="0"/>
              <a:t> </a:t>
            </a:r>
            <a:r>
              <a:rPr lang="ru-RU" dirty="0" err="1"/>
              <a:t>розширює</a:t>
            </a:r>
            <a:r>
              <a:rPr lang="ru-RU" dirty="0"/>
              <a:t> </a:t>
            </a:r>
            <a:r>
              <a:rPr lang="ru-RU" dirty="0" err="1"/>
              <a:t>дисперсійний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покрити</a:t>
            </a:r>
            <a:r>
              <a:rPr lang="ru-RU" dirty="0"/>
              <a:t> </a:t>
            </a:r>
            <a:r>
              <a:rPr lang="ru-RU" dirty="0" err="1"/>
              <a:t>випадки</a:t>
            </a:r>
            <a:r>
              <a:rPr lang="ru-RU" dirty="0"/>
              <a:t>, коли є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одна </a:t>
            </a:r>
            <a:r>
              <a:rPr lang="ru-RU" dirty="0" err="1"/>
              <a:t>залежних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, для </a:t>
            </a:r>
            <a:r>
              <a:rPr lang="ru-RU" dirty="0" err="1"/>
              <a:t>одночасного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Багатовимірний</a:t>
            </a:r>
            <a:r>
              <a:rPr lang="ru-RU" dirty="0"/>
              <a:t> </a:t>
            </a:r>
            <a:r>
              <a:rPr lang="ru-RU" dirty="0" err="1"/>
              <a:t>регресійний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намагається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формулу, яка </a:t>
            </a:r>
            <a:r>
              <a:rPr lang="ru-RU" dirty="0" err="1"/>
              <a:t>зможе</a:t>
            </a:r>
            <a:r>
              <a:rPr lang="ru-RU" dirty="0"/>
              <a:t> </a:t>
            </a:r>
            <a:r>
              <a:rPr lang="ru-RU" dirty="0" err="1"/>
              <a:t>описати</a:t>
            </a:r>
            <a:r>
              <a:rPr lang="ru-RU" dirty="0"/>
              <a:t> як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векторних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 </a:t>
            </a:r>
            <a:r>
              <a:rPr lang="ru-RU" dirty="0" err="1"/>
              <a:t>міняються</a:t>
            </a:r>
            <a:r>
              <a:rPr lang="ru-RU" dirty="0"/>
              <a:t> при </a:t>
            </a:r>
            <a:r>
              <a:rPr lang="ru-RU" dirty="0" err="1"/>
              <a:t>зміні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. При </a:t>
            </a:r>
            <a:r>
              <a:rPr lang="ru-RU" dirty="0" err="1"/>
              <a:t>лінійних</a:t>
            </a:r>
            <a:r>
              <a:rPr lang="ru-RU" dirty="0"/>
              <a:t> </a:t>
            </a:r>
            <a:r>
              <a:rPr lang="ru-RU" dirty="0" err="1"/>
              <a:t>співвідношеннях</a:t>
            </a:r>
            <a:r>
              <a:rPr lang="ru-RU" dirty="0"/>
              <a:t> </a:t>
            </a:r>
            <a:r>
              <a:rPr lang="ru-RU" dirty="0" err="1"/>
              <a:t>регресійний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за основу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лінійної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u="sng" dirty="0" err="1">
                <a:hlinkClick r:id="rId3" tooltip="Метод головних компонент"/>
              </a:rPr>
              <a:t>Аналіз</a:t>
            </a:r>
            <a:r>
              <a:rPr lang="ru-RU" u="sng" dirty="0">
                <a:hlinkClick r:id="rId3" tooltip="Метод головних компонент"/>
              </a:rPr>
              <a:t> </a:t>
            </a:r>
            <a:r>
              <a:rPr lang="ru-RU" u="sng" dirty="0" err="1">
                <a:hlinkClick r:id="rId3" tooltip="Метод головних компонент"/>
              </a:rPr>
              <a:t>головних</a:t>
            </a:r>
            <a:r>
              <a:rPr lang="ru-RU" u="sng" dirty="0">
                <a:hlinkClick r:id="rId3" tooltip="Метод головних компонент"/>
              </a:rPr>
              <a:t> компонент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набір</a:t>
            </a:r>
            <a:r>
              <a:rPr lang="ru-RU" dirty="0"/>
              <a:t> </a:t>
            </a:r>
            <a:r>
              <a:rPr lang="ru-RU" dirty="0" err="1"/>
              <a:t>ортогональних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ту ж </a:t>
            </a:r>
            <a:r>
              <a:rPr lang="ru-RU" dirty="0" err="1"/>
              <a:t>інформацію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й </a:t>
            </a:r>
            <a:r>
              <a:rPr lang="ru-RU" dirty="0" err="1"/>
              <a:t>вихідний</a:t>
            </a:r>
            <a:r>
              <a:rPr lang="ru-RU" dirty="0"/>
              <a:t> </a:t>
            </a:r>
            <a:r>
              <a:rPr lang="ru-RU" dirty="0" err="1"/>
              <a:t>набір</a:t>
            </a:r>
            <a:r>
              <a:rPr lang="ru-RU" dirty="0"/>
              <a:t>. Таким чином </a:t>
            </a:r>
            <a:r>
              <a:rPr lang="ru-RU" dirty="0" err="1"/>
              <a:t>повертаючи</a:t>
            </a:r>
            <a:r>
              <a:rPr lang="ru-RU" dirty="0"/>
              <a:t> </a:t>
            </a:r>
            <a:r>
              <a:rPr lang="ru-RU" dirty="0" err="1"/>
              <a:t>осі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, </a:t>
            </a:r>
            <a:r>
              <a:rPr lang="ru-RU" dirty="0" err="1"/>
              <a:t>створюється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набір</a:t>
            </a:r>
            <a:r>
              <a:rPr lang="ru-RU" dirty="0"/>
              <a:t> </a:t>
            </a:r>
            <a:r>
              <a:rPr lang="ru-RU" dirty="0" err="1"/>
              <a:t>ортогональних</a:t>
            </a:r>
            <a:r>
              <a:rPr lang="ru-RU" dirty="0"/>
              <a:t> осей, </a:t>
            </a:r>
            <a:r>
              <a:rPr lang="ru-RU" dirty="0" err="1"/>
              <a:t>впорядкованих</a:t>
            </a:r>
            <a:r>
              <a:rPr lang="ru-RU" dirty="0"/>
              <a:t> так,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вибіркова</a:t>
            </a:r>
            <a:r>
              <a:rPr lang="ru-RU" dirty="0"/>
              <a:t> </a:t>
            </a:r>
            <a:r>
              <a:rPr lang="ru-RU" dirty="0" err="1"/>
              <a:t>дисперсія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вздовж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координати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максимальною,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ортогональності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попередніх</a:t>
            </a:r>
            <a:r>
              <a:rPr lang="ru-RU" dirty="0"/>
              <a:t> координат.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u="sng" dirty="0" err="1">
                <a:hlinkClick r:id="rId4" tooltip="Факторний аналіз"/>
              </a:rPr>
              <a:t>Факторний</a:t>
            </a:r>
            <a:r>
              <a:rPr lang="ru-RU" u="sng" dirty="0">
                <a:hlinkClick r:id="rId4" tooltip="Факторний аналіз"/>
              </a:rPr>
              <a:t> </a:t>
            </a:r>
            <a:r>
              <a:rPr lang="ru-RU" u="sng" dirty="0" err="1">
                <a:hlinkClick r:id="rId4" tooltip="Факторний аналіз"/>
              </a:rPr>
              <a:t>аналіз</a:t>
            </a:r>
            <a:r>
              <a:rPr lang="ru-RU" dirty="0"/>
              <a:t> схожий на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головних</a:t>
            </a:r>
            <a:r>
              <a:rPr lang="ru-RU" dirty="0"/>
              <a:t> компонент, але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користувачеві</a:t>
            </a:r>
            <a:r>
              <a:rPr lang="ru-RU" dirty="0"/>
              <a:t> </a:t>
            </a:r>
            <a:r>
              <a:rPr lang="ru-RU" dirty="0" err="1"/>
              <a:t>вилучати</a:t>
            </a:r>
            <a:r>
              <a:rPr lang="ru-RU" dirty="0"/>
              <a:t> </a:t>
            </a:r>
            <a:r>
              <a:rPr lang="ru-RU" dirty="0" err="1"/>
              <a:t>вказану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штучних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, яка </a:t>
            </a:r>
            <a:r>
              <a:rPr lang="ru-RU" dirty="0" err="1"/>
              <a:t>менша</a:t>
            </a:r>
            <a:r>
              <a:rPr lang="ru-RU" dirty="0"/>
              <a:t> за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 </a:t>
            </a:r>
            <a:r>
              <a:rPr lang="ru-RU" dirty="0" err="1"/>
              <a:t>всього</a:t>
            </a:r>
            <a:r>
              <a:rPr lang="ru-RU" dirty="0"/>
              <a:t> набору, </a:t>
            </a:r>
            <a:r>
              <a:rPr lang="ru-RU" dirty="0" err="1"/>
              <a:t>залишаючи</a:t>
            </a:r>
            <a:r>
              <a:rPr lang="ru-RU" dirty="0"/>
              <a:t> </a:t>
            </a:r>
            <a:r>
              <a:rPr lang="ru-RU" dirty="0" err="1"/>
              <a:t>непоясненні</a:t>
            </a:r>
            <a:r>
              <a:rPr lang="ru-RU" dirty="0"/>
              <a:t> </a:t>
            </a:r>
            <a:r>
              <a:rPr lang="ru-RU" dirty="0" err="1"/>
              <a:t>змінні</a:t>
            </a:r>
            <a:r>
              <a:rPr lang="ru-RU" dirty="0"/>
              <a:t> як </a:t>
            </a:r>
            <a:r>
              <a:rPr lang="ru-RU" dirty="0" err="1"/>
              <a:t>помилку</a:t>
            </a:r>
            <a:r>
              <a:rPr lang="ru-RU" dirty="0"/>
              <a:t>. </a:t>
            </a:r>
            <a:r>
              <a:rPr lang="ru-RU" dirty="0" err="1"/>
              <a:t>Вилучені</a:t>
            </a:r>
            <a:r>
              <a:rPr lang="ru-RU" dirty="0"/>
              <a:t> </a:t>
            </a:r>
            <a:r>
              <a:rPr lang="ru-RU" dirty="0" err="1"/>
              <a:t>змінні</a:t>
            </a:r>
            <a:r>
              <a:rPr lang="ru-RU" dirty="0"/>
              <a:t> </a:t>
            </a:r>
            <a:r>
              <a:rPr lang="ru-RU" dirty="0" err="1"/>
              <a:t>відомі</a:t>
            </a:r>
            <a:r>
              <a:rPr lang="ru-RU" dirty="0"/>
              <a:t> як </a:t>
            </a:r>
            <a:r>
              <a:rPr lang="ru-RU" dirty="0" err="1"/>
              <a:t>приховані</a:t>
            </a:r>
            <a:r>
              <a:rPr lang="ru-RU" dirty="0"/>
              <a:t> </a:t>
            </a:r>
            <a:r>
              <a:rPr lang="ru-RU" dirty="0" err="1"/>
              <a:t>змінні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, </a:t>
            </a:r>
            <a:r>
              <a:rPr lang="ru-RU" dirty="0" err="1"/>
              <a:t>припускається</a:t>
            </a:r>
            <a:r>
              <a:rPr lang="ru-RU" dirty="0"/>
              <a:t>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кожна</a:t>
            </a:r>
            <a:r>
              <a:rPr lang="ru-RU" dirty="0"/>
              <a:t> з них </a:t>
            </a:r>
            <a:r>
              <a:rPr lang="ru-RU" dirty="0" err="1"/>
              <a:t>пояснює</a:t>
            </a:r>
            <a:r>
              <a:rPr lang="ru-RU" dirty="0"/>
              <a:t> </a:t>
            </a:r>
            <a:r>
              <a:rPr lang="ru-RU" dirty="0" err="1"/>
              <a:t>коваріацію</a:t>
            </a:r>
            <a:r>
              <a:rPr lang="ru-RU" dirty="0"/>
              <a:t> в </a:t>
            </a:r>
            <a:r>
              <a:rPr lang="ru-RU" dirty="0" err="1"/>
              <a:t>групі</a:t>
            </a:r>
            <a:r>
              <a:rPr lang="ru-RU" dirty="0"/>
              <a:t> </a:t>
            </a:r>
            <a:r>
              <a:rPr lang="ru-RU" dirty="0" err="1"/>
              <a:t>досліджуваних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523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ru-RU" dirty="0" err="1"/>
              <a:t>Канонічний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кореляції</a:t>
            </a:r>
            <a:r>
              <a:rPr lang="ru-RU" dirty="0"/>
              <a:t> </a:t>
            </a:r>
            <a:r>
              <a:rPr lang="ru-RU" dirty="0" err="1"/>
              <a:t>знаходить</a:t>
            </a:r>
            <a:r>
              <a:rPr lang="ru-RU" dirty="0"/>
              <a:t> </a:t>
            </a:r>
            <a:r>
              <a:rPr lang="ru-RU" dirty="0" err="1"/>
              <a:t>лінійні</a:t>
            </a:r>
            <a:r>
              <a:rPr lang="ru-RU" dirty="0"/>
              <a:t> </a:t>
            </a:r>
            <a:r>
              <a:rPr lang="ru-RU" dirty="0" err="1"/>
              <a:t>зв'язки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наборами </a:t>
            </a:r>
            <a:r>
              <a:rPr lang="ru-RU" dirty="0" err="1"/>
              <a:t>змінних</a:t>
            </a:r>
            <a:r>
              <a:rPr lang="ru-RU" dirty="0"/>
              <a:t>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узагальнена</a:t>
            </a:r>
            <a:r>
              <a:rPr lang="ru-RU" dirty="0"/>
              <a:t> </a:t>
            </a:r>
            <a:r>
              <a:rPr lang="ru-RU" dirty="0" err="1"/>
              <a:t>версія</a:t>
            </a:r>
            <a:r>
              <a:rPr lang="ru-RU" dirty="0"/>
              <a:t> </a:t>
            </a:r>
            <a:r>
              <a:rPr lang="ru-RU" dirty="0" err="1"/>
              <a:t>парної</a:t>
            </a:r>
            <a:r>
              <a:rPr lang="ru-RU" dirty="0"/>
              <a:t> </a:t>
            </a:r>
            <a:r>
              <a:rPr lang="ru-RU" dirty="0" err="1"/>
              <a:t>кореляції</a:t>
            </a:r>
            <a:r>
              <a:rPr lang="ru-RU" dirty="0"/>
              <a:t>.</a:t>
            </a:r>
          </a:p>
          <a:p>
            <a:pPr lvl="0"/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надмірності</a:t>
            </a:r>
            <a:r>
              <a:rPr lang="ru-RU" dirty="0"/>
              <a:t> схожий на </a:t>
            </a:r>
            <a:r>
              <a:rPr lang="ru-RU" dirty="0" err="1"/>
              <a:t>канонічний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кореляції</a:t>
            </a:r>
            <a:r>
              <a:rPr lang="ru-RU" dirty="0"/>
              <a:t>, але 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користувачеві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вказану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штучних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одного набору </a:t>
            </a:r>
            <a:r>
              <a:rPr lang="ru-RU" dirty="0" err="1"/>
              <a:t>незалежних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пояснюють</a:t>
            </a:r>
            <a:r>
              <a:rPr lang="ru-RU" dirty="0"/>
              <a:t> як </a:t>
            </a:r>
            <a:r>
              <a:rPr lang="ru-RU" dirty="0" err="1"/>
              <a:t>можливо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 в </a:t>
            </a:r>
            <a:r>
              <a:rPr lang="ru-RU" dirty="0" err="1"/>
              <a:t>іншому</a:t>
            </a:r>
            <a:r>
              <a:rPr lang="ru-RU" dirty="0"/>
              <a:t> </a:t>
            </a:r>
            <a:r>
              <a:rPr lang="ru-RU" dirty="0" err="1"/>
              <a:t>наборі</a:t>
            </a:r>
            <a:r>
              <a:rPr lang="ru-RU" dirty="0"/>
              <a:t> </a:t>
            </a:r>
            <a:r>
              <a:rPr lang="ru-RU" dirty="0" err="1"/>
              <a:t>незалежних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. </a:t>
            </a:r>
            <a:r>
              <a:rPr lang="en-GB" dirty="0" err="1"/>
              <a:t>Це</a:t>
            </a:r>
            <a:r>
              <a:rPr lang="en-GB" dirty="0"/>
              <a:t> — </a:t>
            </a:r>
            <a:r>
              <a:rPr lang="en-GB" dirty="0" err="1"/>
              <a:t>багатовимірний</a:t>
            </a:r>
            <a:r>
              <a:rPr lang="en-GB" dirty="0"/>
              <a:t> </a:t>
            </a:r>
            <a:r>
              <a:rPr lang="en-GB" dirty="0" err="1"/>
              <a:t>аналог</a:t>
            </a:r>
            <a:r>
              <a:rPr lang="en-GB" dirty="0"/>
              <a:t> </a:t>
            </a:r>
            <a:r>
              <a:rPr lang="en-GB" u="sng" dirty="0" err="1">
                <a:hlinkClick r:id="rId2" tooltip="Регресійний аналіз"/>
              </a:rPr>
              <a:t>регресу</a:t>
            </a:r>
            <a:r>
              <a:rPr lang="en-GB" dirty="0"/>
              <a:t>.</a:t>
            </a:r>
            <a:endParaRPr lang="ru-RU" dirty="0"/>
          </a:p>
          <a:p>
            <a:pPr lvl="0"/>
            <a:r>
              <a:rPr lang="en-GB" dirty="0" err="1"/>
              <a:t>Аналіз</a:t>
            </a:r>
            <a:r>
              <a:rPr lang="en-GB" dirty="0"/>
              <a:t> </a:t>
            </a:r>
            <a:r>
              <a:rPr lang="en-GB" dirty="0" err="1"/>
              <a:t>відповідностей</a:t>
            </a:r>
            <a:r>
              <a:rPr lang="en-GB" dirty="0"/>
              <a:t> </a:t>
            </a:r>
            <a:r>
              <a:rPr lang="en-GB" dirty="0" err="1"/>
              <a:t>або</a:t>
            </a:r>
            <a:r>
              <a:rPr lang="en-GB" dirty="0"/>
              <a:t> </a:t>
            </a:r>
            <a:r>
              <a:rPr lang="en-GB" dirty="0" err="1"/>
              <a:t>взаємне</a:t>
            </a:r>
            <a:r>
              <a:rPr lang="en-GB" dirty="0"/>
              <a:t> </a:t>
            </a:r>
            <a:r>
              <a:rPr lang="en-GB" dirty="0" err="1"/>
              <a:t>усереднення</a:t>
            </a:r>
            <a:r>
              <a:rPr lang="en-GB" dirty="0"/>
              <a:t>, </a:t>
            </a:r>
            <a:r>
              <a:rPr lang="en-GB" dirty="0" err="1"/>
              <a:t>знаходить</a:t>
            </a:r>
            <a:r>
              <a:rPr lang="en-GB" dirty="0"/>
              <a:t> </a:t>
            </a:r>
            <a:r>
              <a:rPr lang="en-GB" dirty="0" err="1"/>
              <a:t>штучні</a:t>
            </a:r>
            <a:r>
              <a:rPr lang="en-GB" dirty="0"/>
              <a:t> </a:t>
            </a:r>
            <a:r>
              <a:rPr lang="en-GB" dirty="0" err="1"/>
              <a:t>змінні</a:t>
            </a:r>
            <a:r>
              <a:rPr lang="en-GB" dirty="0"/>
              <a:t>, </a:t>
            </a:r>
            <a:r>
              <a:rPr lang="en-GB" dirty="0" err="1"/>
              <a:t>що</a:t>
            </a:r>
            <a:r>
              <a:rPr lang="en-GB" dirty="0"/>
              <a:t> </a:t>
            </a:r>
            <a:r>
              <a:rPr lang="en-GB" dirty="0" err="1"/>
              <a:t>узагальнюють</a:t>
            </a:r>
            <a:r>
              <a:rPr lang="en-GB" dirty="0"/>
              <a:t> </a:t>
            </a:r>
            <a:r>
              <a:rPr lang="en-GB" dirty="0" err="1"/>
              <a:t>початковий</a:t>
            </a:r>
            <a:r>
              <a:rPr lang="en-GB" dirty="0"/>
              <a:t> </a:t>
            </a:r>
            <a:r>
              <a:rPr lang="en-GB" dirty="0" err="1"/>
              <a:t>набір</a:t>
            </a:r>
            <a:r>
              <a:rPr lang="en-GB" dirty="0"/>
              <a:t>. </a:t>
            </a:r>
            <a:r>
              <a:rPr lang="en-GB" dirty="0" err="1"/>
              <a:t>Основна</a:t>
            </a:r>
            <a:r>
              <a:rPr lang="en-GB" dirty="0"/>
              <a:t> </a:t>
            </a:r>
            <a:r>
              <a:rPr lang="en-GB" dirty="0" err="1"/>
              <a:t>модель</a:t>
            </a:r>
            <a:r>
              <a:rPr lang="en-GB" dirty="0"/>
              <a:t> </a:t>
            </a:r>
            <a:r>
              <a:rPr lang="en-GB" dirty="0" err="1"/>
              <a:t>приймає</a:t>
            </a:r>
            <a:r>
              <a:rPr lang="en-GB" dirty="0"/>
              <a:t> </a:t>
            </a:r>
            <a:r>
              <a:rPr lang="en-GB" dirty="0" err="1"/>
              <a:t>відмінності</a:t>
            </a:r>
            <a:r>
              <a:rPr lang="en-GB" dirty="0"/>
              <a:t> </a:t>
            </a:r>
            <a:r>
              <a:rPr lang="en-GB" u="sng" dirty="0" err="1">
                <a:hlinkClick r:id="rId3" tooltip="Розподіл хі-квадрат"/>
              </a:rPr>
              <a:t>хі-квадрат</a:t>
            </a:r>
            <a:r>
              <a:rPr lang="en-GB" dirty="0"/>
              <a:t> </a:t>
            </a:r>
            <a:r>
              <a:rPr lang="en-GB" dirty="0" err="1"/>
              <a:t>серед</a:t>
            </a:r>
            <a:r>
              <a:rPr lang="en-GB" dirty="0"/>
              <a:t> </a:t>
            </a:r>
            <a:r>
              <a:rPr lang="en-GB" dirty="0" err="1"/>
              <a:t>записів</a:t>
            </a:r>
            <a:r>
              <a:rPr lang="en-GB" dirty="0"/>
              <a:t> (</a:t>
            </a:r>
            <a:r>
              <a:rPr lang="en-GB" dirty="0" err="1"/>
              <a:t>випадки</a:t>
            </a:r>
            <a:r>
              <a:rPr lang="en-GB" dirty="0"/>
              <a:t>). </a:t>
            </a:r>
            <a:r>
              <a:rPr lang="en-GB" dirty="0" err="1"/>
              <a:t>Існує</a:t>
            </a:r>
            <a:r>
              <a:rPr lang="en-GB" dirty="0"/>
              <a:t> </a:t>
            </a:r>
            <a:r>
              <a:rPr lang="en-GB" dirty="0" err="1"/>
              <a:t>канонічний</a:t>
            </a:r>
            <a:r>
              <a:rPr lang="en-GB" dirty="0"/>
              <a:t> (</a:t>
            </a:r>
            <a:r>
              <a:rPr lang="en-GB" dirty="0" err="1"/>
              <a:t>або</a:t>
            </a:r>
            <a:r>
              <a:rPr lang="en-GB" dirty="0"/>
              <a:t> </a:t>
            </a:r>
            <a:r>
              <a:rPr lang="en-GB" dirty="0" err="1"/>
              <a:t>обмежений</a:t>
            </a:r>
            <a:r>
              <a:rPr lang="en-GB" dirty="0"/>
              <a:t>) </a:t>
            </a:r>
            <a:r>
              <a:rPr lang="en-GB" dirty="0" err="1"/>
              <a:t>аналіз</a:t>
            </a:r>
            <a:r>
              <a:rPr lang="en-GB" dirty="0"/>
              <a:t> </a:t>
            </a:r>
            <a:r>
              <a:rPr lang="en-GB" dirty="0" err="1"/>
              <a:t>відповідностей</a:t>
            </a:r>
            <a:r>
              <a:rPr lang="en-GB" dirty="0"/>
              <a:t>: </a:t>
            </a:r>
            <a:r>
              <a:rPr lang="en-GB" dirty="0" err="1"/>
              <a:t>робить</a:t>
            </a:r>
            <a:r>
              <a:rPr lang="en-GB" dirty="0"/>
              <a:t> </a:t>
            </a:r>
            <a:r>
              <a:rPr lang="en-GB" dirty="0" err="1"/>
              <a:t>висновки</a:t>
            </a:r>
            <a:r>
              <a:rPr lang="en-GB" dirty="0"/>
              <a:t> </a:t>
            </a:r>
            <a:r>
              <a:rPr lang="en-GB" dirty="0" err="1"/>
              <a:t>про</a:t>
            </a:r>
            <a:r>
              <a:rPr lang="en-GB" dirty="0"/>
              <a:t> </a:t>
            </a:r>
            <a:r>
              <a:rPr lang="en-GB" dirty="0" err="1"/>
              <a:t>спільні</a:t>
            </a:r>
            <a:r>
              <a:rPr lang="en-GB" dirty="0"/>
              <a:t> </a:t>
            </a:r>
            <a:r>
              <a:rPr lang="en-GB" dirty="0" err="1"/>
              <a:t>змінні</a:t>
            </a:r>
            <a:r>
              <a:rPr lang="en-GB" dirty="0"/>
              <a:t> </a:t>
            </a:r>
            <a:r>
              <a:rPr lang="en-GB" dirty="0" err="1"/>
              <a:t>двох</a:t>
            </a:r>
            <a:r>
              <a:rPr lang="en-GB" dirty="0"/>
              <a:t> </a:t>
            </a:r>
            <a:r>
              <a:rPr lang="en-GB" dirty="0" err="1"/>
              <a:t>наборів</a:t>
            </a:r>
            <a:r>
              <a:rPr lang="en-GB" dirty="0"/>
              <a:t> (</a:t>
            </a:r>
            <a:r>
              <a:rPr lang="en-GB" dirty="0" err="1"/>
              <a:t>схоже</a:t>
            </a:r>
            <a:r>
              <a:rPr lang="en-GB" dirty="0"/>
              <a:t> </a:t>
            </a:r>
            <a:r>
              <a:rPr lang="en-GB" dirty="0" err="1"/>
              <a:t>як</a:t>
            </a:r>
            <a:r>
              <a:rPr lang="en-GB" dirty="0"/>
              <a:t> </a:t>
            </a:r>
            <a:r>
              <a:rPr lang="en-GB" dirty="0" err="1"/>
              <a:t>канонічний</a:t>
            </a:r>
            <a:r>
              <a:rPr lang="en-GB" dirty="0"/>
              <a:t> </a:t>
            </a:r>
            <a:r>
              <a:rPr lang="en-GB" dirty="0" err="1"/>
              <a:t>аналіз</a:t>
            </a:r>
            <a:r>
              <a:rPr lang="en-GB" dirty="0"/>
              <a:t> </a:t>
            </a:r>
            <a:r>
              <a:rPr lang="en-GB" dirty="0" err="1"/>
              <a:t>кореляції</a:t>
            </a:r>
            <a:r>
              <a:rPr lang="en-GB" dirty="0"/>
              <a:t>).</a:t>
            </a:r>
            <a:endParaRPr lang="ru-RU" dirty="0"/>
          </a:p>
          <a:p>
            <a:pPr lvl="0"/>
            <a:r>
              <a:rPr lang="en-GB" u="sng" dirty="0" err="1">
                <a:hlinkClick r:id="rId4" tooltip="Багатовимірне шкалювання"/>
              </a:rPr>
              <a:t>Багатовимірне</a:t>
            </a:r>
            <a:r>
              <a:rPr lang="en-GB" u="sng" dirty="0">
                <a:hlinkClick r:id="rId4" tooltip="Багатовимірне шкалювання"/>
              </a:rPr>
              <a:t> </a:t>
            </a:r>
            <a:r>
              <a:rPr lang="en-GB" u="sng" dirty="0" err="1">
                <a:hlinkClick r:id="rId4" tooltip="Багатовимірне шкалювання"/>
              </a:rPr>
              <a:t>шкалювання</a:t>
            </a:r>
            <a:r>
              <a:rPr lang="en-GB" dirty="0"/>
              <a:t> (</a:t>
            </a:r>
            <a:r>
              <a:rPr lang="en-GB" dirty="0" err="1"/>
              <a:t>масштабуваня</a:t>
            </a:r>
            <a:r>
              <a:rPr lang="en-GB" dirty="0"/>
              <a:t>) </a:t>
            </a:r>
            <a:r>
              <a:rPr lang="en-GB" dirty="0" err="1"/>
              <a:t>включає</a:t>
            </a:r>
            <a:r>
              <a:rPr lang="en-GB" dirty="0"/>
              <a:t> в </a:t>
            </a:r>
            <a:r>
              <a:rPr lang="en-GB" dirty="0" err="1"/>
              <a:t>себе</a:t>
            </a:r>
            <a:r>
              <a:rPr lang="en-GB" dirty="0"/>
              <a:t> </a:t>
            </a:r>
            <a:r>
              <a:rPr lang="en-GB" dirty="0" err="1"/>
              <a:t>різні</a:t>
            </a:r>
            <a:r>
              <a:rPr lang="en-GB" dirty="0"/>
              <a:t> </a:t>
            </a:r>
            <a:r>
              <a:rPr lang="en-GB" dirty="0" err="1"/>
              <a:t>алгоритми</a:t>
            </a:r>
            <a:r>
              <a:rPr lang="en-GB" dirty="0"/>
              <a:t> </a:t>
            </a:r>
            <a:r>
              <a:rPr lang="en-GB" dirty="0" err="1"/>
              <a:t>для</a:t>
            </a:r>
            <a:r>
              <a:rPr lang="en-GB" dirty="0"/>
              <a:t> </a:t>
            </a:r>
            <a:r>
              <a:rPr lang="en-GB" dirty="0" err="1"/>
              <a:t>визначення</a:t>
            </a:r>
            <a:r>
              <a:rPr lang="en-GB" dirty="0"/>
              <a:t> </a:t>
            </a:r>
            <a:r>
              <a:rPr lang="en-GB" dirty="0" err="1"/>
              <a:t>набору</a:t>
            </a:r>
            <a:r>
              <a:rPr lang="en-GB" dirty="0"/>
              <a:t> </a:t>
            </a:r>
            <a:r>
              <a:rPr lang="en-GB" dirty="0" err="1"/>
              <a:t>штучних</a:t>
            </a:r>
            <a:r>
              <a:rPr lang="en-GB" dirty="0"/>
              <a:t> </a:t>
            </a:r>
            <a:r>
              <a:rPr lang="en-GB" dirty="0" err="1"/>
              <a:t>змінних</a:t>
            </a:r>
            <a:r>
              <a:rPr lang="en-GB" dirty="0"/>
              <a:t>, </a:t>
            </a:r>
            <a:r>
              <a:rPr lang="en-GB" dirty="0" err="1"/>
              <a:t>які</a:t>
            </a:r>
            <a:r>
              <a:rPr lang="en-GB" dirty="0"/>
              <a:t> </a:t>
            </a:r>
            <a:r>
              <a:rPr lang="en-GB" dirty="0" err="1"/>
              <a:t>найкращим</a:t>
            </a:r>
            <a:r>
              <a:rPr lang="en-GB" dirty="0"/>
              <a:t> </a:t>
            </a:r>
            <a:r>
              <a:rPr lang="en-GB" dirty="0" err="1"/>
              <a:t>чином</a:t>
            </a:r>
            <a:r>
              <a:rPr lang="en-GB" dirty="0"/>
              <a:t> </a:t>
            </a:r>
            <a:r>
              <a:rPr lang="en-GB" dirty="0" err="1"/>
              <a:t>зображують</a:t>
            </a:r>
            <a:r>
              <a:rPr lang="en-GB" dirty="0"/>
              <a:t> </a:t>
            </a:r>
            <a:r>
              <a:rPr lang="en-GB" dirty="0" err="1"/>
              <a:t>попарні</a:t>
            </a:r>
            <a:r>
              <a:rPr lang="en-GB" dirty="0"/>
              <a:t> </a:t>
            </a:r>
            <a:r>
              <a:rPr lang="en-GB" dirty="0" err="1"/>
              <a:t>відстані</a:t>
            </a:r>
            <a:r>
              <a:rPr lang="en-GB" dirty="0"/>
              <a:t> </a:t>
            </a:r>
            <a:r>
              <a:rPr lang="en-GB" dirty="0" err="1"/>
              <a:t>між</a:t>
            </a:r>
            <a:r>
              <a:rPr lang="en-GB" dirty="0"/>
              <a:t> </a:t>
            </a:r>
            <a:r>
              <a:rPr lang="en-GB" dirty="0" err="1"/>
              <a:t>записами</a:t>
            </a:r>
            <a:r>
              <a:rPr lang="en-GB" dirty="0"/>
              <a:t>. </a:t>
            </a:r>
            <a:r>
              <a:rPr lang="en-GB" dirty="0" err="1"/>
              <a:t>Первісний</a:t>
            </a:r>
            <a:r>
              <a:rPr lang="en-GB" dirty="0"/>
              <a:t> </a:t>
            </a:r>
            <a:r>
              <a:rPr lang="en-GB" dirty="0" err="1"/>
              <a:t>метод</a:t>
            </a:r>
            <a:r>
              <a:rPr lang="en-GB" dirty="0"/>
              <a:t> — </a:t>
            </a:r>
            <a:r>
              <a:rPr lang="en-GB" dirty="0" err="1"/>
              <a:t>це</a:t>
            </a:r>
            <a:r>
              <a:rPr lang="en-GB" dirty="0"/>
              <a:t> </a:t>
            </a:r>
            <a:r>
              <a:rPr lang="en-GB" dirty="0" err="1"/>
              <a:t>аналіз</a:t>
            </a:r>
            <a:r>
              <a:rPr lang="en-GB" dirty="0"/>
              <a:t> </a:t>
            </a:r>
            <a:r>
              <a:rPr lang="en-GB" dirty="0" err="1"/>
              <a:t>головних</a:t>
            </a:r>
            <a:r>
              <a:rPr lang="en-GB" dirty="0"/>
              <a:t> </a:t>
            </a:r>
            <a:r>
              <a:rPr lang="en-GB" dirty="0" err="1"/>
              <a:t>координат</a:t>
            </a:r>
            <a:r>
              <a:rPr lang="en-GB" dirty="0"/>
              <a:t>.</a:t>
            </a:r>
            <a:endParaRPr lang="ru-RU" dirty="0"/>
          </a:p>
          <a:p>
            <a:pPr lvl="0"/>
            <a:r>
              <a:rPr lang="en-GB" u="sng" dirty="0" err="1">
                <a:hlinkClick r:id="rId5" tooltip="Дискримінантний аналіз"/>
              </a:rPr>
              <a:t>Дискримінантний</a:t>
            </a:r>
            <a:r>
              <a:rPr lang="en-GB" u="sng" dirty="0">
                <a:hlinkClick r:id="rId5" tooltip="Дискримінантний аналіз"/>
              </a:rPr>
              <a:t> </a:t>
            </a:r>
            <a:r>
              <a:rPr lang="en-GB" u="sng" dirty="0" err="1">
                <a:hlinkClick r:id="rId5" tooltip="Дискримінантний аналіз"/>
              </a:rPr>
              <a:t>аналіз</a:t>
            </a:r>
            <a:r>
              <a:rPr lang="en-GB" dirty="0"/>
              <a:t> </a:t>
            </a:r>
            <a:r>
              <a:rPr lang="en-GB" dirty="0" err="1"/>
              <a:t>або</a:t>
            </a:r>
            <a:r>
              <a:rPr lang="en-GB" dirty="0"/>
              <a:t> </a:t>
            </a:r>
            <a:r>
              <a:rPr lang="en-GB" dirty="0" err="1"/>
              <a:t>канонічний</a:t>
            </a:r>
            <a:r>
              <a:rPr lang="en-GB" dirty="0"/>
              <a:t> </a:t>
            </a:r>
            <a:r>
              <a:rPr lang="en-GB" dirty="0" err="1"/>
              <a:t>аналіз</a:t>
            </a:r>
            <a:r>
              <a:rPr lang="en-GB" dirty="0"/>
              <a:t> </a:t>
            </a:r>
            <a:r>
              <a:rPr lang="en-GB" dirty="0" err="1"/>
              <a:t>варіаційної</a:t>
            </a:r>
            <a:r>
              <a:rPr lang="en-GB" dirty="0"/>
              <a:t> </a:t>
            </a:r>
            <a:r>
              <a:rPr lang="en-GB" dirty="0" err="1"/>
              <a:t>величини</a:t>
            </a:r>
            <a:r>
              <a:rPr lang="en-GB" dirty="0"/>
              <a:t> </a:t>
            </a:r>
            <a:r>
              <a:rPr lang="en-GB" dirty="0" err="1"/>
              <a:t>намагається</a:t>
            </a:r>
            <a:r>
              <a:rPr lang="en-GB" dirty="0"/>
              <a:t> </a:t>
            </a:r>
            <a:r>
              <a:rPr lang="en-GB" dirty="0" err="1"/>
              <a:t>встановити</a:t>
            </a:r>
            <a:r>
              <a:rPr lang="en-GB" dirty="0"/>
              <a:t>, </a:t>
            </a:r>
            <a:r>
              <a:rPr lang="en-GB" dirty="0" err="1"/>
              <a:t>чи</a:t>
            </a:r>
            <a:r>
              <a:rPr lang="en-GB" dirty="0"/>
              <a:t> </a:t>
            </a:r>
            <a:r>
              <a:rPr lang="en-GB" dirty="0" err="1"/>
              <a:t>може</a:t>
            </a:r>
            <a:r>
              <a:rPr lang="en-GB" dirty="0"/>
              <a:t> </a:t>
            </a:r>
            <a:r>
              <a:rPr lang="en-GB" dirty="0" err="1"/>
              <a:t>набір</a:t>
            </a:r>
            <a:r>
              <a:rPr lang="en-GB" dirty="0"/>
              <a:t> </a:t>
            </a:r>
            <a:r>
              <a:rPr lang="en-GB" dirty="0" err="1"/>
              <a:t>змінних</a:t>
            </a:r>
            <a:r>
              <a:rPr lang="en-GB" dirty="0"/>
              <a:t> </a:t>
            </a:r>
            <a:r>
              <a:rPr lang="en-GB" dirty="0" err="1"/>
              <a:t>використовуватись</a:t>
            </a:r>
            <a:r>
              <a:rPr lang="en-GB" dirty="0"/>
              <a:t> </a:t>
            </a:r>
            <a:r>
              <a:rPr lang="en-GB" dirty="0" err="1"/>
              <a:t>для</a:t>
            </a:r>
            <a:r>
              <a:rPr lang="en-GB" dirty="0"/>
              <a:t> </a:t>
            </a:r>
            <a:r>
              <a:rPr lang="en-GB" dirty="0" err="1"/>
              <a:t>відокремлення</a:t>
            </a:r>
            <a:r>
              <a:rPr lang="en-GB" dirty="0"/>
              <a:t> </a:t>
            </a:r>
            <a:r>
              <a:rPr lang="en-GB" dirty="0" err="1"/>
              <a:t>двох</a:t>
            </a:r>
            <a:r>
              <a:rPr lang="en-GB" dirty="0"/>
              <a:t> </a:t>
            </a:r>
            <a:r>
              <a:rPr lang="en-GB" dirty="0" err="1"/>
              <a:t>або</a:t>
            </a:r>
            <a:r>
              <a:rPr lang="en-GB" dirty="0"/>
              <a:t> </a:t>
            </a:r>
            <a:r>
              <a:rPr lang="en-GB" dirty="0" err="1"/>
              <a:t>більше</a:t>
            </a:r>
            <a:r>
              <a:rPr lang="en-GB" dirty="0"/>
              <a:t> </a:t>
            </a:r>
            <a:r>
              <a:rPr lang="en-GB" dirty="0" err="1"/>
              <a:t>груп</a:t>
            </a:r>
            <a:r>
              <a:rPr lang="en-GB" dirty="0"/>
              <a:t> </a:t>
            </a:r>
            <a:r>
              <a:rPr lang="en-GB" dirty="0" err="1"/>
              <a:t>випадків</a:t>
            </a:r>
            <a:r>
              <a:rPr lang="en-GB" dirty="0"/>
              <a:t>.</a:t>
            </a:r>
            <a:endParaRPr lang="ru-RU" dirty="0"/>
          </a:p>
          <a:p>
            <a:pPr lvl="0"/>
            <a:r>
              <a:rPr lang="ru-RU" dirty="0" err="1"/>
              <a:t>Лінійний</a:t>
            </a:r>
            <a:r>
              <a:rPr lang="ru-RU" dirty="0"/>
              <a:t> </a:t>
            </a:r>
            <a:r>
              <a:rPr lang="ru-RU" dirty="0" err="1"/>
              <a:t>дискримінантний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обчислює</a:t>
            </a:r>
            <a:r>
              <a:rPr lang="ru-RU" dirty="0"/>
              <a:t> </a:t>
            </a:r>
            <a:r>
              <a:rPr lang="ru-RU" dirty="0" err="1"/>
              <a:t>лінійного</a:t>
            </a:r>
            <a:r>
              <a:rPr lang="ru-RU" dirty="0"/>
              <a:t> предиктора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наборів</a:t>
            </a:r>
            <a:r>
              <a:rPr lang="ru-RU" dirty="0"/>
              <a:t> нормально </a:t>
            </a:r>
            <a:r>
              <a:rPr lang="ru-RU" dirty="0" err="1"/>
              <a:t>розподілених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з метою </a:t>
            </a:r>
            <a:r>
              <a:rPr lang="ru-RU" dirty="0" err="1"/>
              <a:t>класифікації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спостережень</a:t>
            </a:r>
            <a:r>
              <a:rPr lang="ru-RU" dirty="0"/>
              <a:t>.</a:t>
            </a:r>
          </a:p>
          <a:p>
            <a:pPr lvl="0"/>
            <a:r>
              <a:rPr lang="ru-RU" u="sng" dirty="0" err="1">
                <a:hlinkClick r:id="rId6" tooltip="Кластерний аналіз"/>
              </a:rPr>
              <a:t>Кластеризація</a:t>
            </a:r>
            <a:r>
              <a:rPr lang="ru-RU" dirty="0"/>
              <a:t> систем </a:t>
            </a:r>
            <a:r>
              <a:rPr lang="ru-RU" dirty="0" err="1"/>
              <a:t>призначають</a:t>
            </a:r>
            <a:r>
              <a:rPr lang="ru-RU" dirty="0"/>
              <a:t> </a:t>
            </a:r>
            <a:r>
              <a:rPr lang="ru-RU" dirty="0" err="1"/>
              <a:t>об'єкти</a:t>
            </a:r>
            <a:r>
              <a:rPr lang="ru-RU" dirty="0"/>
              <a:t> в </a:t>
            </a:r>
            <a:r>
              <a:rPr lang="ru-RU" dirty="0" err="1"/>
              <a:t>групи</a:t>
            </a:r>
            <a:r>
              <a:rPr lang="ru-RU" dirty="0"/>
              <a:t> (так </a:t>
            </a:r>
            <a:r>
              <a:rPr lang="ru-RU" dirty="0" err="1"/>
              <a:t>звані</a:t>
            </a:r>
            <a:r>
              <a:rPr lang="ru-RU" dirty="0"/>
              <a:t> </a:t>
            </a:r>
            <a:r>
              <a:rPr lang="ru-RU" dirty="0" err="1"/>
              <a:t>кластери</a:t>
            </a:r>
            <a:r>
              <a:rPr lang="ru-RU" dirty="0"/>
              <a:t>), таким чином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об'єкти</a:t>
            </a:r>
            <a:r>
              <a:rPr lang="ru-RU" dirty="0"/>
              <a:t> з одного кластера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схожі</a:t>
            </a:r>
            <a:r>
              <a:rPr lang="ru-RU" dirty="0"/>
              <a:t> один на одного. </a:t>
            </a:r>
            <a:r>
              <a:rPr lang="en-GB" dirty="0" err="1"/>
              <a:t>Ніж</a:t>
            </a:r>
            <a:r>
              <a:rPr lang="en-GB" dirty="0"/>
              <a:t> </a:t>
            </a:r>
            <a:r>
              <a:rPr lang="en-GB" dirty="0" err="1"/>
              <a:t>об'єкти</a:t>
            </a:r>
            <a:r>
              <a:rPr lang="en-GB" dirty="0"/>
              <a:t> з </a:t>
            </a:r>
            <a:r>
              <a:rPr lang="en-GB" dirty="0" err="1"/>
              <a:t>різних</a:t>
            </a:r>
            <a:r>
              <a:rPr lang="en-GB" dirty="0"/>
              <a:t> </a:t>
            </a:r>
            <a:r>
              <a:rPr lang="en-GB" dirty="0" err="1"/>
              <a:t>кластерів</a:t>
            </a:r>
            <a:r>
              <a:rPr lang="en-GB" dirty="0"/>
              <a:t>.</a:t>
            </a:r>
            <a:endParaRPr lang="ru-RU" dirty="0"/>
          </a:p>
          <a:p>
            <a:pPr lvl="0"/>
            <a:r>
              <a:rPr lang="ru-RU" dirty="0" err="1"/>
              <a:t>Рекурсивне</a:t>
            </a:r>
            <a:r>
              <a:rPr lang="ru-RU" dirty="0"/>
              <a:t> </a:t>
            </a:r>
            <a:r>
              <a:rPr lang="ru-RU" dirty="0" err="1"/>
              <a:t>розбиття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дерево </a:t>
            </a:r>
            <a:r>
              <a:rPr lang="ru-RU" dirty="0" err="1"/>
              <a:t>рішень</a:t>
            </a:r>
            <a:r>
              <a:rPr lang="ru-RU" dirty="0"/>
              <a:t>, яке </a:t>
            </a:r>
            <a:r>
              <a:rPr lang="ru-RU" dirty="0" err="1"/>
              <a:t>намагається</a:t>
            </a:r>
            <a:r>
              <a:rPr lang="ru-RU" dirty="0"/>
              <a:t> правильно </a:t>
            </a:r>
            <a:r>
              <a:rPr lang="ru-RU" dirty="0" err="1"/>
              <a:t>класифікувати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множини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дихотомічна</a:t>
            </a:r>
            <a:r>
              <a:rPr lang="ru-RU" dirty="0"/>
              <a:t> </a:t>
            </a:r>
            <a:r>
              <a:rPr lang="ru-RU" dirty="0" err="1"/>
              <a:t>залежна</a:t>
            </a:r>
            <a:r>
              <a:rPr lang="ru-RU" dirty="0"/>
              <a:t> </a:t>
            </a:r>
            <a:r>
              <a:rPr lang="ru-RU" dirty="0" err="1"/>
              <a:t>змінна</a:t>
            </a:r>
            <a:r>
              <a:rPr lang="ru-RU" dirty="0"/>
              <a:t>.</a:t>
            </a:r>
          </a:p>
          <a:p>
            <a:r>
              <a:rPr lang="ru-RU" u="sng" dirty="0" err="1">
                <a:hlinkClick r:id="rId7" tooltip="Штучна нейронна мережа"/>
              </a:rPr>
              <a:t>Штучні</a:t>
            </a:r>
            <a:r>
              <a:rPr lang="ru-RU" u="sng" dirty="0">
                <a:hlinkClick r:id="rId7" tooltip="Штучна нейронна мережа"/>
              </a:rPr>
              <a:t> </a:t>
            </a:r>
            <a:r>
              <a:rPr lang="ru-RU" u="sng" dirty="0" err="1">
                <a:hlinkClick r:id="rId7" tooltip="Штучна нейронна мережа"/>
              </a:rPr>
              <a:t>нейроні</a:t>
            </a:r>
            <a:r>
              <a:rPr lang="ru-RU" u="sng" dirty="0">
                <a:hlinkClick r:id="rId7" tooltip="Штучна нейронна мережа"/>
              </a:rPr>
              <a:t> </a:t>
            </a:r>
            <a:r>
              <a:rPr lang="ru-RU" u="sng" dirty="0" err="1">
                <a:hlinkClick r:id="rId7" tooltip="Штучна нейронна мережа"/>
              </a:rPr>
              <a:t>мережі</a:t>
            </a:r>
            <a:r>
              <a:rPr lang="ru-RU" dirty="0"/>
              <a:t> </a:t>
            </a:r>
            <a:r>
              <a:rPr lang="ru-RU" dirty="0" err="1"/>
              <a:t>розширюють</a:t>
            </a:r>
            <a:r>
              <a:rPr lang="ru-RU" dirty="0"/>
              <a:t> </a:t>
            </a:r>
            <a:r>
              <a:rPr lang="ru-RU" dirty="0" err="1"/>
              <a:t>регресію</a:t>
            </a:r>
            <a:r>
              <a:rPr lang="ru-RU" dirty="0"/>
              <a:t> та метод </a:t>
            </a:r>
            <a:r>
              <a:rPr lang="ru-RU" dirty="0" err="1"/>
              <a:t>кластеризації</a:t>
            </a:r>
            <a:r>
              <a:rPr lang="ru-RU" dirty="0"/>
              <a:t> до </a:t>
            </a:r>
            <a:r>
              <a:rPr lang="ru-RU" dirty="0" err="1"/>
              <a:t>нелінійних</a:t>
            </a:r>
            <a:r>
              <a:rPr lang="ru-RU" dirty="0"/>
              <a:t> </a:t>
            </a:r>
            <a:r>
              <a:rPr lang="ru-RU" dirty="0" err="1"/>
              <a:t>багатовимірних</a:t>
            </a:r>
            <a:r>
              <a:rPr lang="ru-RU" dirty="0"/>
              <a:t> моделей.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284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Точков</a:t>
            </a:r>
            <a:r>
              <a:rPr lang="uk-UA" b="1" dirty="0"/>
              <a:t>і дані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Точкова діаграма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14</a:t>
            </a:fld>
            <a:endParaRPr lang="ru-RU"/>
          </a:p>
        </p:txBody>
      </p:sp>
      <p:pic>
        <p:nvPicPr>
          <p:cNvPr id="6" name="Рисунок 5" descr="Форматована точкова діаграм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592" y="2386647"/>
            <a:ext cx="5443465" cy="35505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05702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Інтервальні</a:t>
            </a:r>
            <a:r>
              <a:rPr lang="ru-RU" b="1" dirty="0"/>
              <a:t> </a:t>
            </a:r>
            <a:r>
              <a:rPr lang="ru-RU" b="1" dirty="0" err="1" smtClean="0"/>
              <a:t>дані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Інтервальні дані - це </a:t>
            </a:r>
            <a:r>
              <a:rPr lang="uk-UA" b="1" dirty="0"/>
              <a:t>кількісні дані, які мають значущу відстань між значеннями, але не мають «істинного» нуля</a:t>
            </a:r>
            <a:r>
              <a:rPr lang="uk-UA" dirty="0"/>
              <a:t>. Інтервальні дані числові, але нуль - це лише тримач місця. </a:t>
            </a:r>
            <a:r>
              <a:rPr lang="en-GB" dirty="0" err="1"/>
              <a:t>Приклади</a:t>
            </a:r>
            <a:r>
              <a:rPr lang="en-GB" dirty="0"/>
              <a:t> </a:t>
            </a:r>
            <a:r>
              <a:rPr lang="en-GB" dirty="0" err="1"/>
              <a:t>інтервальних</a:t>
            </a:r>
            <a:r>
              <a:rPr lang="en-GB" dirty="0"/>
              <a:t> </a:t>
            </a:r>
            <a:r>
              <a:rPr lang="en-GB" dirty="0" err="1"/>
              <a:t>даних</a:t>
            </a:r>
            <a:r>
              <a:rPr lang="en-GB" dirty="0"/>
              <a:t> </a:t>
            </a:r>
            <a:r>
              <a:rPr lang="en-GB" dirty="0" err="1"/>
              <a:t>включають</a:t>
            </a:r>
            <a:r>
              <a:rPr lang="en-GB" dirty="0"/>
              <a:t> </a:t>
            </a:r>
            <a:r>
              <a:rPr lang="en-GB" dirty="0" err="1"/>
              <a:t>температуру</a:t>
            </a:r>
            <a:r>
              <a:rPr lang="en-GB" dirty="0"/>
              <a:t> в </a:t>
            </a:r>
            <a:r>
              <a:rPr lang="en-GB" dirty="0" err="1"/>
              <a:t>градусах</a:t>
            </a:r>
            <a:r>
              <a:rPr lang="en-GB" dirty="0"/>
              <a:t> </a:t>
            </a:r>
            <a:r>
              <a:rPr lang="en-GB" dirty="0" err="1"/>
              <a:t>Цельсія</a:t>
            </a:r>
            <a:r>
              <a:rPr lang="en-GB" dirty="0"/>
              <a:t> і </a:t>
            </a:r>
            <a:r>
              <a:rPr lang="en-GB" dirty="0" err="1"/>
              <a:t>рік</a:t>
            </a:r>
            <a:r>
              <a:rPr lang="en-GB" dirty="0"/>
              <a:t> </a:t>
            </a:r>
            <a:r>
              <a:rPr lang="en-GB" dirty="0" err="1"/>
              <a:t>народження</a:t>
            </a:r>
            <a:r>
              <a:rPr lang="en-GB" dirty="0"/>
              <a:t>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15</a:t>
            </a:fld>
            <a:endParaRPr lang="ru-RU"/>
          </a:p>
        </p:txBody>
      </p:sp>
      <p:pic>
        <p:nvPicPr>
          <p:cNvPr id="6" name="Рисунок 5" descr="Зображення лінійчатої діаграм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0988" y="3826997"/>
            <a:ext cx="4832412" cy="25293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7782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первинні</a:t>
            </a:r>
            <a:r>
              <a:rPr lang="ru-RU" dirty="0"/>
              <a:t> і </a:t>
            </a:r>
            <a:r>
              <a:rPr lang="ru-RU" b="1" dirty="0" err="1"/>
              <a:t>вторинні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i="1" dirty="0" err="1"/>
              <a:t>Первинні</a:t>
            </a:r>
            <a:r>
              <a:rPr lang="ru-RU" dirty="0"/>
              <a:t> 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наукової</a:t>
            </a:r>
            <a:r>
              <a:rPr lang="ru-RU" dirty="0"/>
              <a:t>, </a:t>
            </a:r>
            <a:r>
              <a:rPr lang="ru-RU" dirty="0" err="1"/>
              <a:t>виробничої</a:t>
            </a:r>
            <a:r>
              <a:rPr lang="ru-RU" dirty="0"/>
              <a:t>, </a:t>
            </a:r>
            <a:r>
              <a:rPr lang="ru-RU" dirty="0" err="1"/>
              <a:t>творчої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відображають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отримані</a:t>
            </a:r>
            <a:r>
              <a:rPr lang="ru-RU" dirty="0"/>
              <a:t> а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проведених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. </a:t>
            </a:r>
            <a:r>
              <a:rPr lang="ru-RU" dirty="0" err="1"/>
              <a:t>Первинні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</a:t>
            </a:r>
            <a:r>
              <a:rPr lang="ru-RU" dirty="0" err="1"/>
              <a:t>створюють</a:t>
            </a:r>
            <a:r>
              <a:rPr lang="ru-RU" dirty="0"/>
              <a:t> </a:t>
            </a:r>
            <a:r>
              <a:rPr lang="ru-RU" dirty="0" err="1"/>
              <a:t>автори</a:t>
            </a:r>
            <a:r>
              <a:rPr lang="ru-RU" dirty="0"/>
              <a:t> – </a:t>
            </a:r>
            <a:r>
              <a:rPr lang="ru-RU" dirty="0" err="1"/>
              <a:t>науковці</a:t>
            </a:r>
            <a:r>
              <a:rPr lang="ru-RU" dirty="0"/>
              <a:t>, </a:t>
            </a:r>
            <a:r>
              <a:rPr lang="ru-RU" dirty="0" err="1"/>
              <a:t>письменники</a:t>
            </a:r>
            <a:r>
              <a:rPr lang="ru-RU" dirty="0"/>
              <a:t>, </a:t>
            </a:r>
            <a:r>
              <a:rPr lang="ru-RU" dirty="0" err="1"/>
              <a:t>журналісти</a:t>
            </a:r>
            <a:r>
              <a:rPr lang="ru-RU" dirty="0"/>
              <a:t>, педагоги, </a:t>
            </a:r>
            <a:r>
              <a:rPr lang="ru-RU" dirty="0" err="1"/>
              <a:t>композитори</a:t>
            </a:r>
            <a:r>
              <a:rPr lang="ru-RU" dirty="0"/>
              <a:t>, художники і т. д.</a:t>
            </a:r>
          </a:p>
          <a:p>
            <a:r>
              <a:rPr lang="ru-RU" dirty="0" err="1"/>
              <a:t>Поряд</a:t>
            </a:r>
            <a:r>
              <a:rPr lang="ru-RU" dirty="0"/>
              <a:t> з ними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бібліографічні</a:t>
            </a:r>
            <a:r>
              <a:rPr lang="ru-RU" dirty="0"/>
              <a:t>, </a:t>
            </a:r>
            <a:r>
              <a:rPr lang="ru-RU" dirty="0" err="1"/>
              <a:t>реферативні</a:t>
            </a:r>
            <a:r>
              <a:rPr lang="ru-RU" dirty="0"/>
              <a:t>, </a:t>
            </a:r>
            <a:r>
              <a:rPr lang="ru-RU" dirty="0" err="1"/>
              <a:t>оглядово-аналітичні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 </a:t>
            </a:r>
            <a:r>
              <a:rPr lang="ru-RU" b="1" i="1" dirty="0" err="1"/>
              <a:t>вторинними</a:t>
            </a:r>
            <a:r>
              <a:rPr lang="ru-RU" dirty="0"/>
              <a:t>. </a:t>
            </a:r>
            <a:r>
              <a:rPr lang="ru-RU" dirty="0" err="1"/>
              <a:t>Вторинний</a:t>
            </a:r>
            <a:r>
              <a:rPr lang="ru-RU" dirty="0"/>
              <a:t> документ – </a:t>
            </a:r>
            <a:r>
              <a:rPr lang="ru-RU" dirty="0" err="1"/>
              <a:t>це</a:t>
            </a:r>
            <a:r>
              <a:rPr lang="ru-RU" dirty="0"/>
              <a:t> результат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(</a:t>
            </a:r>
            <a:r>
              <a:rPr lang="ru-RU" dirty="0" err="1"/>
              <a:t>аналітико-синтетичної</a:t>
            </a:r>
            <a:r>
              <a:rPr lang="ru-RU" dirty="0"/>
              <a:t> та </a:t>
            </a:r>
            <a:r>
              <a:rPr lang="ru-RU" dirty="0" err="1"/>
              <a:t>логічної</a:t>
            </a:r>
            <a:r>
              <a:rPr lang="ru-RU" dirty="0"/>
              <a:t>) одного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первинних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з метою </a:t>
            </a:r>
            <a:r>
              <a:rPr lang="ru-RU" dirty="0" err="1"/>
              <a:t>пристосування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до </a:t>
            </a:r>
            <a:r>
              <a:rPr lang="ru-RU" dirty="0" err="1"/>
              <a:t>інформаційних</a:t>
            </a:r>
            <a:r>
              <a:rPr lang="ru-RU" dirty="0"/>
              <a:t> потреб </a:t>
            </a:r>
            <a:r>
              <a:rPr lang="ru-RU" dirty="0" err="1"/>
              <a:t>споживача</a:t>
            </a:r>
            <a:r>
              <a:rPr lang="ru-RU" dirty="0"/>
              <a:t>. </a:t>
            </a:r>
            <a:r>
              <a:rPr lang="ru-RU" dirty="0" err="1"/>
              <a:t>Вторинні</a:t>
            </a:r>
            <a:r>
              <a:rPr lang="ru-RU" dirty="0"/>
              <a:t> (</a:t>
            </a:r>
            <a:r>
              <a:rPr lang="ru-RU" dirty="0" err="1"/>
              <a:t>інформаційні</a:t>
            </a:r>
            <a:r>
              <a:rPr lang="ru-RU" dirty="0"/>
              <a:t>) </a:t>
            </a:r>
            <a:r>
              <a:rPr lang="ru-RU" dirty="0" err="1"/>
              <a:t>документи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систематизовані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первинні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(</a:t>
            </a:r>
            <a:r>
              <a:rPr lang="ru-RU" dirty="0" err="1"/>
              <a:t>опубліковані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неопубліковані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результат </a:t>
            </a:r>
            <a:r>
              <a:rPr lang="ru-RU" dirty="0" err="1"/>
              <a:t>аналізу</a:t>
            </a:r>
            <a:r>
              <a:rPr lang="ru-RU" dirty="0"/>
              <a:t> і синтезу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містяться</a:t>
            </a:r>
            <a:r>
              <a:rPr lang="ru-RU" dirty="0"/>
              <a:t> у </a:t>
            </a:r>
            <a:r>
              <a:rPr lang="ru-RU" dirty="0" err="1"/>
              <a:t>першоджерелах</a:t>
            </a:r>
            <a:r>
              <a:rPr lang="ru-RU" dirty="0"/>
              <a:t>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7831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Формати</a:t>
            </a:r>
            <a:r>
              <a:rPr lang="ru-RU" b="1" dirty="0"/>
              <a:t> </a:t>
            </a:r>
            <a:r>
              <a:rPr lang="ru-RU" b="1" dirty="0" err="1"/>
              <a:t>файлів</a:t>
            </a:r>
            <a:r>
              <a:rPr lang="ru-RU" b="1" dirty="0"/>
              <a:t> у великих </a:t>
            </a:r>
            <a:r>
              <a:rPr lang="ru-RU" b="1" dirty="0" err="1"/>
              <a:t>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err="1" smtClean="0"/>
              <a:t>Avro</a:t>
            </a:r>
            <a:endParaRPr lang="ru-RU" i="1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17</a:t>
            </a:fld>
            <a:endParaRPr lang="ru-RU"/>
          </a:p>
        </p:txBody>
      </p:sp>
      <p:pic>
        <p:nvPicPr>
          <p:cNvPr id="6" name="Рисунок 5"/>
          <p:cNvPicPr/>
          <p:nvPr/>
        </p:nvPicPr>
        <p:blipFill rotWithShape="1">
          <a:blip r:embed="rId2"/>
          <a:srcRect l="35108" t="19054" r="47522" b="13697"/>
          <a:stretch/>
        </p:blipFill>
        <p:spPr bwMode="auto">
          <a:xfrm rot="5400000">
            <a:off x="4342215" y="246736"/>
            <a:ext cx="3687075" cy="789983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499827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Parquet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Parquet</a:t>
            </a:r>
            <a:r>
              <a:rPr lang="ru-RU" dirty="0"/>
              <a:t> — </a:t>
            </a:r>
            <a:r>
              <a:rPr lang="ru-RU" dirty="0" err="1"/>
              <a:t>опенсорсный</a:t>
            </a:r>
            <a:r>
              <a:rPr lang="ru-RU" dirty="0"/>
              <a:t> формат </a:t>
            </a:r>
            <a:r>
              <a:rPr lang="ru-RU" dirty="0" err="1"/>
              <a:t>файлів</a:t>
            </a:r>
            <a:r>
              <a:rPr lang="ru-RU" dirty="0"/>
              <a:t> для </a:t>
            </a:r>
            <a:r>
              <a:rPr lang="ru-RU" dirty="0" err="1"/>
              <a:t>Hadoop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зберігає</a:t>
            </a:r>
            <a:r>
              <a:rPr lang="ru-RU" dirty="0"/>
              <a:t> </a:t>
            </a:r>
            <a:r>
              <a:rPr lang="ru-RU" dirty="0" err="1"/>
              <a:t>вкладені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в плоскому </a:t>
            </a:r>
            <a:r>
              <a:rPr lang="ru-RU" dirty="0" err="1"/>
              <a:t>стовбчатому</a:t>
            </a:r>
            <a:r>
              <a:rPr lang="ru-RU" dirty="0"/>
              <a:t> </a:t>
            </a:r>
            <a:r>
              <a:rPr lang="ru-RU" dirty="0" err="1"/>
              <a:t>форматі</a:t>
            </a:r>
            <a:r>
              <a:rPr lang="ru-RU" dirty="0"/>
              <a:t>.</a:t>
            </a:r>
          </a:p>
          <a:p>
            <a:r>
              <a:rPr lang="ru-RU" dirty="0"/>
              <a:t>В </a:t>
            </a:r>
            <a:r>
              <a:rPr lang="ru-RU" dirty="0" err="1"/>
              <a:t>порівнянні</a:t>
            </a:r>
            <a:r>
              <a:rPr lang="ru-RU" dirty="0"/>
              <a:t> з </a:t>
            </a:r>
            <a:r>
              <a:rPr lang="ru-RU" dirty="0" err="1"/>
              <a:t>традиційним</a:t>
            </a:r>
            <a:r>
              <a:rPr lang="ru-RU" dirty="0"/>
              <a:t> </a:t>
            </a:r>
            <a:r>
              <a:rPr lang="ru-RU" dirty="0" err="1"/>
              <a:t>рядковим</a:t>
            </a:r>
            <a:r>
              <a:rPr lang="ru-RU" dirty="0"/>
              <a:t> </a:t>
            </a:r>
            <a:r>
              <a:rPr lang="ru-RU" dirty="0" err="1"/>
              <a:t>підходом</a:t>
            </a:r>
            <a:r>
              <a:rPr lang="ru-RU" dirty="0"/>
              <a:t>, </a:t>
            </a:r>
            <a:r>
              <a:rPr lang="ru-RU" dirty="0" err="1"/>
              <a:t>Parquet</a:t>
            </a:r>
            <a:r>
              <a:rPr lang="ru-RU" dirty="0"/>
              <a:t> </a:t>
            </a:r>
            <a:r>
              <a:rPr lang="ru-RU" dirty="0" err="1"/>
              <a:t>ефективніший</a:t>
            </a:r>
            <a:r>
              <a:rPr lang="ru-RU" dirty="0"/>
              <a:t> з </a:t>
            </a:r>
            <a:r>
              <a:rPr lang="ru-RU" dirty="0" err="1"/>
              <a:t>погляду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і </a:t>
            </a:r>
            <a:r>
              <a:rPr lang="ru-RU" dirty="0" err="1"/>
              <a:t>продуктивності</a:t>
            </a:r>
            <a:r>
              <a:rPr lang="ru-RU" dirty="0"/>
              <a:t>.</a:t>
            </a:r>
          </a:p>
          <a:p>
            <a:r>
              <a:rPr lang="ru-RU" dirty="0" err="1"/>
              <a:t>Це</a:t>
            </a:r>
            <a:r>
              <a:rPr lang="ru-RU" dirty="0"/>
              <a:t> особливо </a:t>
            </a:r>
            <a:r>
              <a:rPr lang="ru-RU" dirty="0" err="1"/>
              <a:t>корисно</a:t>
            </a:r>
            <a:r>
              <a:rPr lang="ru-RU" dirty="0"/>
              <a:t> для </a:t>
            </a:r>
            <a:r>
              <a:rPr lang="ru-RU" dirty="0" err="1"/>
              <a:t>запитів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прочитують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стовпці</a:t>
            </a:r>
            <a:r>
              <a:rPr lang="ru-RU" dirty="0"/>
              <a:t> з </a:t>
            </a:r>
            <a:r>
              <a:rPr lang="ru-RU" dirty="0" err="1"/>
              <a:t>широкої</a:t>
            </a:r>
            <a:r>
              <a:rPr lang="ru-RU" dirty="0"/>
              <a:t> (з </a:t>
            </a:r>
            <a:r>
              <a:rPr lang="ru-RU" dirty="0" err="1"/>
              <a:t>багатьма</a:t>
            </a:r>
            <a:r>
              <a:rPr lang="ru-RU" dirty="0"/>
              <a:t> </a:t>
            </a:r>
            <a:r>
              <a:rPr lang="ru-RU" dirty="0" err="1"/>
              <a:t>стовпцями</a:t>
            </a:r>
            <a:r>
              <a:rPr lang="ru-RU" dirty="0"/>
              <a:t>) </a:t>
            </a:r>
            <a:r>
              <a:rPr lang="ru-RU" dirty="0" err="1"/>
              <a:t>таблиці</a:t>
            </a:r>
            <a:r>
              <a:rPr lang="ru-RU" dirty="0"/>
              <a:t>. </a:t>
            </a:r>
            <a:r>
              <a:rPr lang="ru-RU" dirty="0" err="1"/>
              <a:t>Завдяки</a:t>
            </a:r>
            <a:r>
              <a:rPr lang="ru-RU" dirty="0"/>
              <a:t> формату </a:t>
            </a:r>
            <a:r>
              <a:rPr lang="ru-RU" dirty="0" err="1"/>
              <a:t>файлів</a:t>
            </a:r>
            <a:r>
              <a:rPr lang="ru-RU" dirty="0"/>
              <a:t> </a:t>
            </a:r>
            <a:r>
              <a:rPr lang="ru-RU" dirty="0" err="1"/>
              <a:t>читаються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необхідні</a:t>
            </a:r>
            <a:r>
              <a:rPr lang="ru-RU" dirty="0"/>
              <a:t> </a:t>
            </a:r>
            <a:r>
              <a:rPr lang="ru-RU" dirty="0" err="1"/>
              <a:t>стовпці</a:t>
            </a:r>
            <a:r>
              <a:rPr lang="ru-RU" dirty="0"/>
              <a:t>, так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введення-виведення</a:t>
            </a:r>
            <a:r>
              <a:rPr lang="ru-RU" dirty="0"/>
              <a:t> </a:t>
            </a:r>
            <a:r>
              <a:rPr lang="ru-RU" dirty="0" err="1"/>
              <a:t>зводиться</a:t>
            </a:r>
            <a:r>
              <a:rPr lang="ru-RU" dirty="0"/>
              <a:t> до </a:t>
            </a:r>
            <a:r>
              <a:rPr lang="ru-RU" dirty="0" err="1"/>
              <a:t>мінімуму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5205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ORC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ORC в </a:t>
            </a:r>
            <a:r>
              <a:rPr lang="ru-RU" dirty="0" err="1"/>
              <a:t>порівнянні</a:t>
            </a:r>
            <a:r>
              <a:rPr lang="ru-RU" dirty="0"/>
              <a:t> з </a:t>
            </a:r>
            <a:r>
              <a:rPr lang="ru-RU" dirty="0" err="1"/>
              <a:t>Parquet</a:t>
            </a:r>
            <a:endParaRPr lang="ru-RU" dirty="0"/>
          </a:p>
          <a:p>
            <a:pPr marL="457200" lvl="1" indent="0">
              <a:buNone/>
            </a:pPr>
            <a:r>
              <a:rPr lang="ru-RU" dirty="0"/>
              <a:t>1. </a:t>
            </a:r>
            <a:r>
              <a:rPr lang="ru-RU" dirty="0" err="1"/>
              <a:t>Parquet</a:t>
            </a:r>
            <a:r>
              <a:rPr lang="ru-RU" dirty="0"/>
              <a:t> </a:t>
            </a:r>
            <a:r>
              <a:rPr lang="ru-RU" dirty="0" err="1"/>
              <a:t>краще</a:t>
            </a:r>
            <a:r>
              <a:rPr lang="ru-RU" dirty="0"/>
              <a:t> </a:t>
            </a:r>
            <a:r>
              <a:rPr lang="ru-RU" dirty="0" err="1"/>
              <a:t>зберігає</a:t>
            </a:r>
            <a:r>
              <a:rPr lang="ru-RU" dirty="0"/>
              <a:t> </a:t>
            </a:r>
            <a:r>
              <a:rPr lang="ru-RU" dirty="0" err="1"/>
              <a:t>вкладені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.</a:t>
            </a:r>
          </a:p>
          <a:p>
            <a:pPr marL="457200" lvl="1" indent="0">
              <a:buNone/>
            </a:pPr>
            <a:r>
              <a:rPr lang="ru-RU" dirty="0"/>
              <a:t>2. ORC </a:t>
            </a:r>
            <a:r>
              <a:rPr lang="ru-RU" dirty="0" err="1"/>
              <a:t>краще</a:t>
            </a:r>
            <a:r>
              <a:rPr lang="ru-RU" dirty="0"/>
              <a:t> </a:t>
            </a:r>
            <a:r>
              <a:rPr lang="ru-RU" dirty="0" err="1"/>
              <a:t>пристосований</a:t>
            </a:r>
            <a:r>
              <a:rPr lang="ru-RU" dirty="0"/>
              <a:t> до </a:t>
            </a:r>
            <a:r>
              <a:rPr lang="ru-RU" dirty="0" err="1"/>
              <a:t>проштовхування</a:t>
            </a:r>
            <a:r>
              <a:rPr lang="ru-RU" dirty="0"/>
              <a:t> </a:t>
            </a:r>
            <a:r>
              <a:rPr lang="ru-RU" dirty="0" err="1"/>
              <a:t>предикатів</a:t>
            </a:r>
            <a:r>
              <a:rPr lang="ru-RU" dirty="0"/>
              <a:t> (</a:t>
            </a:r>
            <a:r>
              <a:rPr lang="ru-RU" dirty="0" err="1"/>
              <a:t>predicate</a:t>
            </a:r>
            <a:r>
              <a:rPr lang="ru-RU" dirty="0"/>
              <a:t> </a:t>
            </a:r>
            <a:r>
              <a:rPr lang="ru-RU" dirty="0" err="1"/>
              <a:t>pushdown</a:t>
            </a:r>
            <a:r>
              <a:rPr lang="ru-RU" dirty="0"/>
              <a:t>).</a:t>
            </a:r>
          </a:p>
          <a:p>
            <a:pPr marL="457200" lvl="1" indent="0">
              <a:buNone/>
            </a:pPr>
            <a:r>
              <a:rPr lang="ru-RU" dirty="0"/>
              <a:t>3. ORC </a:t>
            </a:r>
            <a:r>
              <a:rPr lang="ru-RU" dirty="0" err="1"/>
              <a:t>підтримує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ACID.</a:t>
            </a:r>
          </a:p>
          <a:p>
            <a:pPr marL="457200" lvl="1" indent="0">
              <a:buNone/>
            </a:pPr>
            <a:r>
              <a:rPr lang="ru-RU" dirty="0"/>
              <a:t>4. ORC </a:t>
            </a:r>
            <a:r>
              <a:rPr lang="ru-RU" dirty="0" err="1"/>
              <a:t>краще</a:t>
            </a:r>
            <a:r>
              <a:rPr lang="ru-RU" dirty="0"/>
              <a:t> </a:t>
            </a:r>
            <a:r>
              <a:rPr lang="ru-RU" dirty="0" err="1"/>
              <a:t>стискає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600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Зміст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uk-UA" dirty="0"/>
              <a:t>Поняття </a:t>
            </a:r>
            <a:r>
              <a:rPr lang="uk-UA" dirty="0" smtClean="0"/>
              <a:t>про науки </a:t>
            </a:r>
            <a:r>
              <a:rPr lang="uk-UA" dirty="0"/>
              <a:t>про дані </a:t>
            </a:r>
            <a:r>
              <a:rPr lang="uk-UA" dirty="0" err="1"/>
              <a:t>Data</a:t>
            </a:r>
            <a:r>
              <a:rPr lang="uk-UA" dirty="0"/>
              <a:t> </a:t>
            </a:r>
            <a:r>
              <a:rPr lang="uk-UA" dirty="0" err="1" smtClean="0"/>
              <a:t>Science</a:t>
            </a:r>
            <a:endParaRPr lang="uk-UA" dirty="0" smtClean="0"/>
          </a:p>
          <a:p>
            <a:pPr marL="514350" lvl="0" indent="-514350">
              <a:buFont typeface="+mj-lt"/>
              <a:buAutoNum type="arabicPeriod"/>
            </a:pPr>
            <a:r>
              <a:rPr lang="uk-UA" dirty="0" smtClean="0"/>
              <a:t>Типи </a:t>
            </a:r>
            <a:r>
              <a:rPr lang="uk-UA" dirty="0"/>
              <a:t>та види </a:t>
            </a:r>
            <a:r>
              <a:rPr lang="uk-UA" dirty="0" smtClean="0"/>
              <a:t>даних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45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Набір 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Набір</a:t>
            </a:r>
            <a:r>
              <a:rPr lang="ru-RU" b="1" dirty="0"/>
              <a:t> </a:t>
            </a:r>
            <a:r>
              <a:rPr lang="ru-RU" b="1" dirty="0" err="1"/>
              <a:t>даних</a:t>
            </a:r>
            <a:r>
              <a:rPr lang="ru-RU" dirty="0"/>
              <a:t> — </a:t>
            </a:r>
            <a:r>
              <a:rPr lang="ru-RU" dirty="0" err="1"/>
              <a:t>колекція</a:t>
            </a:r>
            <a:r>
              <a:rPr lang="ru-RU" dirty="0"/>
              <a:t> </a:t>
            </a:r>
            <a:r>
              <a:rPr lang="ru-RU" dirty="0" err="1"/>
              <a:t>однотипних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застосовується</a:t>
            </a:r>
            <a:r>
              <a:rPr lang="ru-RU" dirty="0"/>
              <a:t> в задачах </a:t>
            </a:r>
            <a:r>
              <a:rPr lang="ru-RU" dirty="0" err="1"/>
              <a:t>машинної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Метадані</a:t>
            </a:r>
            <a:endParaRPr lang="ru-RU" dirty="0" smtClean="0"/>
          </a:p>
          <a:p>
            <a:r>
              <a:rPr lang="ru-RU" dirty="0" err="1"/>
              <a:t>Таксономічні</a:t>
            </a:r>
            <a:r>
              <a:rPr lang="ru-RU" dirty="0"/>
              <a:t> </a:t>
            </a:r>
            <a:r>
              <a:rPr lang="ru-RU" dirty="0" smtClean="0"/>
              <a:t>списки</a:t>
            </a:r>
          </a:p>
          <a:p>
            <a:r>
              <a:rPr lang="ru-RU" dirty="0" err="1" smtClean="0"/>
              <a:t>Знахідки</a:t>
            </a:r>
            <a:endParaRPr lang="ru-RU" dirty="0" smtClean="0"/>
          </a:p>
          <a:p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вибірок</a:t>
            </a:r>
            <a:r>
              <a:rPr lang="ru-RU" dirty="0"/>
              <a:t>, </a:t>
            </a:r>
            <a:r>
              <a:rPr lang="ru-RU" dirty="0" err="1"/>
              <a:t>описів</a:t>
            </a:r>
            <a:r>
              <a:rPr lang="ru-RU" dirty="0"/>
              <a:t> та </a:t>
            </a:r>
            <a:r>
              <a:rPr lang="ru-RU" dirty="0" err="1"/>
              <a:t>обліків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97352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класифікації</a:t>
            </a:r>
            <a:r>
              <a:rPr lang="ru-RU" dirty="0"/>
              <a:t> </a:t>
            </a:r>
            <a:r>
              <a:rPr lang="ru-RU" dirty="0" err="1"/>
              <a:t>наборів</a:t>
            </a:r>
            <a:r>
              <a:rPr lang="ru-RU" dirty="0"/>
              <a:t> </a:t>
            </a:r>
            <a:r>
              <a:rPr lang="ru-RU" dirty="0" err="1" smtClean="0"/>
              <a:t>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/>
              <a:t>за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 (</a:t>
            </a:r>
            <a:r>
              <a:rPr lang="ru-RU" dirty="0" err="1"/>
              <a:t>одновимірний</a:t>
            </a:r>
            <a:r>
              <a:rPr lang="ru-RU" dirty="0"/>
              <a:t>, </a:t>
            </a:r>
            <a:r>
              <a:rPr lang="ru-RU" dirty="0" err="1"/>
              <a:t>двовимірний</a:t>
            </a:r>
            <a:r>
              <a:rPr lang="ru-RU" dirty="0"/>
              <a:t> і </a:t>
            </a:r>
            <a:r>
              <a:rPr lang="ru-RU" dirty="0" err="1"/>
              <a:t>багатовимірний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– за типом </a:t>
            </a:r>
            <a:r>
              <a:rPr lang="ru-RU" dirty="0" err="1"/>
              <a:t>представлених</a:t>
            </a:r>
            <a:r>
              <a:rPr lang="ru-RU" dirty="0"/>
              <a:t> кожною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 </a:t>
            </a:r>
            <a:r>
              <a:rPr lang="ru-RU" dirty="0" err="1"/>
              <a:t>інформацією</a:t>
            </a:r>
            <a:r>
              <a:rPr lang="ru-RU" dirty="0"/>
              <a:t> (числа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– за </a:t>
            </a:r>
            <a:r>
              <a:rPr lang="ru-RU" dirty="0" err="1"/>
              <a:t>часовим</a:t>
            </a:r>
            <a:r>
              <a:rPr lang="ru-RU" dirty="0"/>
              <a:t> характером: </a:t>
            </a:r>
            <a:r>
              <a:rPr lang="ru-RU" dirty="0" err="1"/>
              <a:t>чи</a:t>
            </a:r>
            <a:r>
              <a:rPr lang="ru-RU" dirty="0"/>
              <a:t> є </a:t>
            </a:r>
            <a:r>
              <a:rPr lang="ru-RU" dirty="0" err="1"/>
              <a:t>набір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часовим</a:t>
            </a:r>
            <a:r>
              <a:rPr lang="ru-RU" dirty="0"/>
              <a:t> рядом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про один </a:t>
            </a:r>
            <a:r>
              <a:rPr lang="ru-RU" dirty="0" err="1"/>
              <a:t>часовий</a:t>
            </a:r>
            <a:r>
              <a:rPr lang="ru-RU" dirty="0"/>
              <a:t> </a:t>
            </a:r>
            <a:r>
              <a:rPr lang="ru-RU" dirty="0" err="1"/>
              <a:t>зріз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0351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Контрольні запитання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uk-UA" dirty="0"/>
              <a:t>В чому різниця між даними, інформацією і знанням?</a:t>
            </a: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uk-UA" dirty="0"/>
              <a:t>Назвати типи і види даних.</a:t>
            </a: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uk-UA" dirty="0"/>
              <a:t>Сформулювати властивості інформації.</a:t>
            </a: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uk-UA" dirty="0"/>
              <a:t>Які типи шкал аналізу даних існують?</a:t>
            </a: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uk-UA" dirty="0"/>
              <a:t>Назвати формати файлів великих даних.</a:t>
            </a:r>
            <a:endParaRPr lang="ru-RU" sz="2000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9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Data</a:t>
            </a:r>
            <a:r>
              <a:rPr lang="uk-UA" dirty="0" smtClean="0"/>
              <a:t> </a:t>
            </a:r>
            <a:r>
              <a:rPr lang="uk-UA" dirty="0" err="1" smtClean="0"/>
              <a:t>science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Наука про дані </a:t>
            </a:r>
            <a:r>
              <a:rPr lang="uk-UA" dirty="0" smtClean="0"/>
              <a:t>– </a:t>
            </a:r>
            <a:r>
              <a:rPr lang="uk-UA" dirty="0"/>
              <a:t>розділ інформатики, що вивчає проблеми аналізу, оброблення і подання даних у цифровій формі. Об’єднує методи з обробки даних в умовах великого обсягу даних і високого рівня </a:t>
            </a:r>
            <a:r>
              <a:rPr lang="uk-UA" dirty="0" err="1"/>
              <a:t>паралелизму</a:t>
            </a:r>
            <a:r>
              <a:rPr lang="uk-UA" dirty="0"/>
              <a:t>, статистичні методи, методи інтелектуального аналізу даних, застосунки штучного інтелекту, для роботи з даними, а також методи проектування і розробки баз даних.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523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i="1" dirty="0"/>
              <a:t>Дані </a:t>
            </a:r>
            <a:r>
              <a:rPr lang="uk-UA" dirty="0"/>
              <a:t>- це сукупність відомостей, зафіксованих на певному носієві у формі, придатній для постійного зберігання, передачі і обробки. Перетворення і обробка даних дозволяє отримати інформацію. </a:t>
            </a:r>
            <a:endParaRPr lang="ru-RU" dirty="0"/>
          </a:p>
          <a:p>
            <a:r>
              <a:rPr lang="uk-UA" i="1" dirty="0"/>
              <a:t>Інформація</a:t>
            </a:r>
            <a:r>
              <a:rPr lang="uk-UA" dirty="0"/>
              <a:t> - це результат перетворення і аналізу даних. Відмінність інформації від даних полягає в тому, що дані - це фіксовані відомості про події і явища, які зберігаються на певних носіях, а інформація з’являється в результаті обробки даних при рішенні конкретних задач </a:t>
            </a:r>
            <a:endParaRPr lang="ru-RU" dirty="0"/>
          </a:p>
          <a:p>
            <a:r>
              <a:rPr lang="uk-UA" b="1" dirty="0"/>
              <a:t>Знання </a:t>
            </a:r>
            <a:r>
              <a:rPr lang="uk-UA" dirty="0"/>
              <a:t>- це зафіксована і перевірена практикою оброблена інформація, яка використовувалася і може багато разів використовуватися для прийняття рішень. Знання - це вид інформації, яка зберігається в базі знань і відображає знання фахівця в конкретній предметній галузі. Неформальні знання - це знання і досвід фахівців в певній предметній галузі. Прийняття рішень - це вибір якнайкращого в деякому розумінні варіанту рішення з множини допустимих на підставі наявної інформації.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598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/>
              <a:t>інформаційна технологія</a:t>
            </a:r>
            <a:r>
              <a:rPr lang="uk-UA" dirty="0"/>
              <a:t> - це сукупність методів, виробничих і програмно-технологічних засобів, об’єднаних в технологічний ланцюжок, що забезпечує збір, зберігання, обробку, висновок і розповсюдження інформації</a:t>
            </a:r>
            <a:r>
              <a:rPr lang="uk-UA" dirty="0" smtClean="0"/>
              <a:t>.</a:t>
            </a:r>
          </a:p>
          <a:p>
            <a:endParaRPr lang="uk-UA" dirty="0"/>
          </a:p>
          <a:p>
            <a:r>
              <a:rPr lang="uk-UA"/>
              <a:t>Інформація є формою зв’язку між керованими об’єктами, що управляють, в будь-якій системі управління </a:t>
            </a:r>
            <a:endParaRPr lang="uk-UA" smtClean="0"/>
          </a:p>
          <a:p>
            <a:r>
              <a:rPr lang="uk-UA" smtClean="0"/>
              <a:t>Відповідно </a:t>
            </a:r>
            <a:r>
              <a:rPr lang="uk-UA"/>
              <a:t>до загальної теорії управління, процес управління можна представити як взаємодія двох систем - що управляє і керована.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375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Типи 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/>
              <a:t>Текстові дані</a:t>
            </a:r>
            <a:r>
              <a:rPr lang="uk-UA" b="1" dirty="0"/>
              <a:t>;</a:t>
            </a:r>
            <a:endParaRPr lang="ru-RU" dirty="0"/>
          </a:p>
          <a:p>
            <a:pPr lvl="0"/>
            <a:r>
              <a:rPr lang="uk-UA" dirty="0"/>
              <a:t>Табличні або структуровані дані;</a:t>
            </a:r>
            <a:endParaRPr lang="ru-RU" dirty="0"/>
          </a:p>
          <a:p>
            <a:pPr lvl="0"/>
            <a:r>
              <a:rPr lang="uk-UA" dirty="0"/>
              <a:t>Графічні; </a:t>
            </a:r>
            <a:endParaRPr lang="ru-RU" dirty="0"/>
          </a:p>
          <a:p>
            <a:pPr lvl="0"/>
            <a:r>
              <a:rPr lang="uk-UA" dirty="0"/>
              <a:t>Аудіо;</a:t>
            </a:r>
            <a:endParaRPr lang="ru-RU" dirty="0"/>
          </a:p>
          <a:p>
            <a:pPr lvl="0"/>
            <a:r>
              <a:rPr lang="uk-UA" dirty="0"/>
              <a:t>Відео; </a:t>
            </a:r>
            <a:endParaRPr lang="ru-RU" dirty="0"/>
          </a:p>
          <a:p>
            <a:pPr lvl="0"/>
            <a:r>
              <a:rPr lang="uk-UA" dirty="0" err="1"/>
              <a:t>Геопросторові</a:t>
            </a:r>
            <a:r>
              <a:rPr lang="uk-UA" dirty="0"/>
              <a:t>; </a:t>
            </a:r>
            <a:endParaRPr lang="ru-RU" dirty="0"/>
          </a:p>
          <a:p>
            <a:r>
              <a:rPr lang="uk-UA" dirty="0"/>
              <a:t>Архівні та інші дані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045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Види </a:t>
            </a:r>
            <a:r>
              <a:rPr lang="uk-UA" b="1" dirty="0" smtClean="0"/>
              <a:t>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uk-UA" dirty="0" smtClean="0"/>
              <a:t>структуровані </a:t>
            </a:r>
            <a:r>
              <a:rPr lang="uk-UA" dirty="0"/>
              <a:t>та неструктуровані</a:t>
            </a:r>
            <a:endParaRPr lang="ru-RU" sz="1600" dirty="0"/>
          </a:p>
          <a:p>
            <a:pPr lvl="1"/>
            <a:r>
              <a:rPr lang="uk-UA" dirty="0"/>
              <a:t>детерміновані та недетерміновані</a:t>
            </a:r>
            <a:endParaRPr lang="ru-RU" sz="1600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13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Характеристики інформації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i="1" dirty="0"/>
              <a:t>Суб'єктивність</a:t>
            </a:r>
            <a:endParaRPr lang="ru-RU" b="1" i="1" dirty="0"/>
          </a:p>
          <a:p>
            <a:r>
              <a:rPr lang="uk-UA" b="1" i="1" dirty="0" smtClean="0"/>
              <a:t>Актуальність</a:t>
            </a:r>
            <a:endParaRPr lang="ru-RU" b="1" i="1" dirty="0"/>
          </a:p>
          <a:p>
            <a:r>
              <a:rPr lang="uk-UA" b="1" i="1" dirty="0" smtClean="0"/>
              <a:t>Своєчасність</a:t>
            </a:r>
            <a:endParaRPr lang="ru-RU" b="1" i="1" dirty="0"/>
          </a:p>
          <a:p>
            <a:r>
              <a:rPr lang="uk-UA" b="1" i="1" dirty="0" smtClean="0"/>
              <a:t>Достовірність</a:t>
            </a:r>
            <a:endParaRPr lang="ru-RU" b="1" i="1" dirty="0"/>
          </a:p>
          <a:p>
            <a:r>
              <a:rPr lang="uk-UA" b="1" i="1" dirty="0" err="1" smtClean="0"/>
              <a:t>Релевантність</a:t>
            </a:r>
            <a:endParaRPr lang="ru-RU" b="1" i="1" dirty="0"/>
          </a:p>
          <a:p>
            <a:r>
              <a:rPr lang="uk-UA" b="1" i="1" dirty="0" smtClean="0"/>
              <a:t>Коректність </a:t>
            </a:r>
            <a:r>
              <a:rPr lang="uk-UA" b="1" i="1" dirty="0"/>
              <a:t>подання</a:t>
            </a:r>
            <a:endParaRPr lang="ru-RU" b="1" i="1" dirty="0"/>
          </a:p>
          <a:p>
            <a:r>
              <a:rPr lang="uk-UA" b="1" i="1" dirty="0" smtClean="0"/>
              <a:t>Повнота</a:t>
            </a:r>
            <a:endParaRPr lang="ru-RU" b="1" i="1" dirty="0"/>
          </a:p>
          <a:p>
            <a:r>
              <a:rPr lang="uk-UA" b="1" i="1" dirty="0" smtClean="0"/>
              <a:t>Доступність</a:t>
            </a:r>
            <a:endParaRPr lang="ru-RU" b="1" i="1" dirty="0"/>
          </a:p>
          <a:p>
            <a:r>
              <a:rPr lang="uk-UA" b="1" i="1" dirty="0" smtClean="0"/>
              <a:t>Надійність</a:t>
            </a:r>
            <a:endParaRPr lang="ru-RU" b="1" i="1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019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Властивості інформації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Фізичні властивості</a:t>
            </a:r>
            <a:endParaRPr lang="ru-RU" b="1" dirty="0"/>
          </a:p>
          <a:p>
            <a:pPr lvl="0"/>
            <a:r>
              <a:rPr lang="uk-UA" b="1" dirty="0"/>
              <a:t>Здатність ідентифікації властивостей предметів і явищ</a:t>
            </a:r>
            <a:r>
              <a:rPr lang="uk-UA" dirty="0"/>
              <a:t> </a:t>
            </a:r>
            <a:endParaRPr lang="ru-RU" dirty="0"/>
          </a:p>
          <a:p>
            <a:pPr lvl="0"/>
            <a:r>
              <a:rPr lang="uk-UA" b="1" dirty="0"/>
              <a:t>Нематеріальність </a:t>
            </a:r>
            <a:r>
              <a:rPr lang="uk-UA" b="1" dirty="0" smtClean="0"/>
              <a:t>інформації</a:t>
            </a:r>
          </a:p>
          <a:p>
            <a:pPr lvl="0"/>
            <a:r>
              <a:rPr lang="uk-UA" b="1" dirty="0" smtClean="0"/>
              <a:t>Часові </a:t>
            </a:r>
            <a:r>
              <a:rPr lang="uk-UA" b="1" dirty="0"/>
              <a:t>властивості</a:t>
            </a:r>
            <a:endParaRPr lang="ru-RU" b="1" dirty="0"/>
          </a:p>
          <a:p>
            <a:pPr lvl="1"/>
            <a:r>
              <a:rPr lang="uk-UA" b="1" dirty="0" smtClean="0"/>
              <a:t>Актуальність</a:t>
            </a:r>
            <a:r>
              <a:rPr lang="uk-UA" dirty="0"/>
              <a:t> </a:t>
            </a:r>
            <a:endParaRPr lang="uk-UA" dirty="0" smtClean="0"/>
          </a:p>
          <a:p>
            <a:pPr lvl="1"/>
            <a:r>
              <a:rPr lang="uk-UA" b="1" dirty="0" smtClean="0"/>
              <a:t>Оперативність</a:t>
            </a:r>
          </a:p>
          <a:p>
            <a:r>
              <a:rPr lang="uk-UA" b="1" dirty="0" smtClean="0"/>
              <a:t>Ідентичність</a:t>
            </a:r>
            <a:r>
              <a:rPr lang="uk-UA" dirty="0"/>
              <a:t> </a:t>
            </a:r>
            <a:endParaRPr lang="uk-UA" dirty="0" smtClean="0"/>
          </a:p>
          <a:p>
            <a:r>
              <a:rPr lang="uk-UA" b="1" dirty="0" smtClean="0"/>
              <a:t>Властивість </a:t>
            </a:r>
            <a:r>
              <a:rPr lang="uk-UA" b="1" dirty="0"/>
              <a:t>недоступності</a:t>
            </a:r>
            <a:endParaRPr lang="ru-RU" b="1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3486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863</Words>
  <Application>Microsoft Office PowerPoint</Application>
  <PresentationFormat>Широкоэкранный</PresentationFormat>
  <Paragraphs>130</Paragraphs>
  <Slides>22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Тема Office</vt:lpstr>
      <vt:lpstr> Поняття про аналітику даних</vt:lpstr>
      <vt:lpstr>Зміст</vt:lpstr>
      <vt:lpstr>Data science</vt:lpstr>
      <vt:lpstr>Презентация PowerPoint</vt:lpstr>
      <vt:lpstr>Презентация PowerPoint</vt:lpstr>
      <vt:lpstr>Типи даних</vt:lpstr>
      <vt:lpstr>Види даних</vt:lpstr>
      <vt:lpstr>Характеристики інформації</vt:lpstr>
      <vt:lpstr>Властивості інформації</vt:lpstr>
      <vt:lpstr>Шкали вимірювань</vt:lpstr>
      <vt:lpstr>Реляційні дані</vt:lpstr>
      <vt:lpstr>Багатовимірність даних</vt:lpstr>
      <vt:lpstr>Презентация PowerPoint</vt:lpstr>
      <vt:lpstr>Точкові дані</vt:lpstr>
      <vt:lpstr>Інтервальні дані</vt:lpstr>
      <vt:lpstr>первинні і вторинні</vt:lpstr>
      <vt:lpstr>Формати файлів у великих даних</vt:lpstr>
      <vt:lpstr>Parquet</vt:lpstr>
      <vt:lpstr>ORC</vt:lpstr>
      <vt:lpstr>Набір даних</vt:lpstr>
      <vt:lpstr>класифікації наборів даних</vt:lpstr>
      <vt:lpstr>Контрольні запитання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Поняття про аналітику даних</dc:title>
  <dc:creator>Пользователь Windows</dc:creator>
  <cp:lastModifiedBy>Пользователь Windows</cp:lastModifiedBy>
  <cp:revision>8</cp:revision>
  <dcterms:created xsi:type="dcterms:W3CDTF">2024-07-21T14:49:02Z</dcterms:created>
  <dcterms:modified xsi:type="dcterms:W3CDTF">2025-03-26T10:15:32Z</dcterms:modified>
</cp:coreProperties>
</file>