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363" r:id="rId4"/>
    <p:sldId id="364" r:id="rId5"/>
    <p:sldId id="365" r:id="rId6"/>
    <p:sldId id="366" r:id="rId7"/>
    <p:sldId id="258" r:id="rId8"/>
    <p:sldId id="367" r:id="rId9"/>
    <p:sldId id="318" r:id="rId10"/>
    <p:sldId id="319" r:id="rId11"/>
    <p:sldId id="320" r:id="rId12"/>
    <p:sldId id="368" r:id="rId13"/>
    <p:sldId id="369" r:id="rId14"/>
    <p:sldId id="370" r:id="rId15"/>
    <p:sldId id="371" r:id="rId16"/>
    <p:sldId id="372" r:id="rId17"/>
    <p:sldId id="259" r:id="rId18"/>
    <p:sldId id="373" r:id="rId19"/>
    <p:sldId id="311" r:id="rId20"/>
    <p:sldId id="374" r:id="rId21"/>
    <p:sldId id="375" r:id="rId22"/>
    <p:sldId id="321" r:id="rId23"/>
    <p:sldId id="376" r:id="rId24"/>
    <p:sldId id="322" r:id="rId25"/>
    <p:sldId id="323" r:id="rId26"/>
    <p:sldId id="260" r:id="rId27"/>
    <p:sldId id="261" r:id="rId28"/>
    <p:sldId id="312" r:id="rId29"/>
    <p:sldId id="262" r:id="rId30"/>
    <p:sldId id="329" r:id="rId31"/>
    <p:sldId id="274" r:id="rId32"/>
    <p:sldId id="331" r:id="rId33"/>
    <p:sldId id="332" r:id="rId34"/>
    <p:sldId id="333" r:id="rId35"/>
    <p:sldId id="334" r:id="rId36"/>
    <p:sldId id="335" r:id="rId37"/>
    <p:sldId id="336" r:id="rId38"/>
    <p:sldId id="337" r:id="rId39"/>
    <p:sldId id="338" r:id="rId40"/>
    <p:sldId id="339" r:id="rId41"/>
    <p:sldId id="377" r:id="rId42"/>
    <p:sldId id="378" r:id="rId43"/>
    <p:sldId id="340" r:id="rId44"/>
    <p:sldId id="341" r:id="rId45"/>
    <p:sldId id="342" r:id="rId46"/>
    <p:sldId id="343" r:id="rId47"/>
    <p:sldId id="344" r:id="rId48"/>
    <p:sldId id="379" r:id="rId49"/>
    <p:sldId id="380" r:id="rId50"/>
    <p:sldId id="345" r:id="rId51"/>
    <p:sldId id="346" r:id="rId52"/>
    <p:sldId id="347" r:id="rId53"/>
    <p:sldId id="381" r:id="rId54"/>
    <p:sldId id="382" r:id="rId55"/>
    <p:sldId id="348" r:id="rId56"/>
    <p:sldId id="349" r:id="rId57"/>
    <p:sldId id="350" r:id="rId58"/>
    <p:sldId id="351" r:id="rId59"/>
    <p:sldId id="352" r:id="rId60"/>
    <p:sldId id="353" r:id="rId61"/>
    <p:sldId id="354" r:id="rId62"/>
    <p:sldId id="355" r:id="rId63"/>
    <p:sldId id="356" r:id="rId64"/>
    <p:sldId id="357" r:id="rId65"/>
    <p:sldId id="383" r:id="rId66"/>
    <p:sldId id="384" r:id="rId67"/>
    <p:sldId id="385" r:id="rId68"/>
    <p:sldId id="386" r:id="rId69"/>
    <p:sldId id="387" r:id="rId70"/>
    <p:sldId id="388" r:id="rId71"/>
    <p:sldId id="358" r:id="rId72"/>
    <p:sldId id="301" r:id="rId73"/>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14" y="6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6844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16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
            <a:ext cx="2057400" cy="4064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90500"/>
            <a:ext cx="6019800" cy="4064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3610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533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57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6941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567347B-B532-4450-95C7-7FC96E3A1B56}" type="datetimeFigureOut">
              <a:rPr lang="ru-RU" smtClean="0"/>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034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567347B-B532-4450-95C7-7FC96E3A1B56}" type="datetimeFigureOut">
              <a:rPr lang="ru-RU" smtClean="0"/>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202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67347B-B532-4450-95C7-7FC96E3A1B56}" type="datetimeFigureOut">
              <a:rPr lang="ru-RU" smtClean="0"/>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26783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56917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2245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6DA301-30E3-4338-A71E-7D4580897B67}" type="slidenum">
              <a:rPr lang="ru-RU" smtClean="0"/>
              <a:t>‹#›</a:t>
            </a:fld>
            <a:endParaRPr lang="ru-RU"/>
          </a:p>
        </p:txBody>
      </p:sp>
    </p:spTree>
    <p:extLst>
      <p:ext uri="{BB962C8B-B14F-4D97-AF65-F5344CB8AC3E}">
        <p14:creationId xmlns:p14="http://schemas.microsoft.com/office/powerpoint/2010/main" val="19449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41276"/>
            <a:ext cx="7772400" cy="1225021"/>
          </a:xfrm>
        </p:spPr>
        <p:txBody>
          <a:bodyPr/>
          <a:lstStyle/>
          <a:p>
            <a:pPr algn="r"/>
            <a:r>
              <a:rPr lang="uk-UA" b="1">
                <a:solidFill>
                  <a:schemeClr val="bg1"/>
                </a:solidFill>
              </a:rPr>
              <a:t>Лекція 8</a:t>
            </a:r>
            <a:endParaRPr lang="ru-RU" dirty="0">
              <a:solidFill>
                <a:schemeClr val="bg1"/>
              </a:solidFill>
            </a:endParaRPr>
          </a:p>
        </p:txBody>
      </p:sp>
      <p:sp>
        <p:nvSpPr>
          <p:cNvPr id="3" name="Подзаголовок 2"/>
          <p:cNvSpPr>
            <a:spLocks noGrp="1"/>
          </p:cNvSpPr>
          <p:nvPr>
            <p:ph type="subTitle" idx="1"/>
          </p:nvPr>
        </p:nvSpPr>
        <p:spPr>
          <a:xfrm>
            <a:off x="611560" y="2137420"/>
            <a:ext cx="7992888" cy="1800200"/>
          </a:xfrm>
        </p:spPr>
        <p:txBody>
          <a:bodyPr>
            <a:noAutofit/>
          </a:bodyPr>
          <a:lstStyle/>
          <a:p>
            <a:r>
              <a:rPr lang="ru-RU" b="1" dirty="0" err="1">
                <a:solidFill>
                  <a:schemeClr val="bg1"/>
                </a:solidFill>
              </a:rPr>
              <a:t>Методи</a:t>
            </a:r>
            <a:r>
              <a:rPr lang="ru-RU" b="1" dirty="0">
                <a:solidFill>
                  <a:schemeClr val="bg1"/>
                </a:solidFill>
              </a:rPr>
              <a:t> </a:t>
            </a:r>
            <a:r>
              <a:rPr lang="ru-RU" b="1" dirty="0" err="1">
                <a:solidFill>
                  <a:schemeClr val="bg1"/>
                </a:solidFill>
              </a:rPr>
              <a:t>механічної</a:t>
            </a:r>
            <a:r>
              <a:rPr lang="ru-RU" b="1" dirty="0">
                <a:solidFill>
                  <a:schemeClr val="bg1"/>
                </a:solidFill>
              </a:rPr>
              <a:t> </a:t>
            </a:r>
            <a:r>
              <a:rPr lang="ru-RU" b="1" dirty="0" err="1">
                <a:solidFill>
                  <a:schemeClr val="bg1"/>
                </a:solidFill>
              </a:rPr>
              <a:t>обробки</a:t>
            </a:r>
            <a:r>
              <a:rPr lang="ru-RU" b="1" dirty="0">
                <a:solidFill>
                  <a:schemeClr val="bg1"/>
                </a:solidFill>
              </a:rPr>
              <a:t> </a:t>
            </a:r>
            <a:r>
              <a:rPr lang="ru-RU" b="1" dirty="0" err="1">
                <a:solidFill>
                  <a:schemeClr val="bg1"/>
                </a:solidFill>
              </a:rPr>
              <a:t>зовнішніх</a:t>
            </a:r>
            <a:endParaRPr lang="ru-RU" dirty="0">
              <a:solidFill>
                <a:schemeClr val="bg1"/>
              </a:solidFill>
            </a:endParaRPr>
          </a:p>
          <a:p>
            <a:r>
              <a:rPr lang="ru-RU" b="1" dirty="0" err="1">
                <a:solidFill>
                  <a:schemeClr val="bg1"/>
                </a:solidFill>
              </a:rPr>
              <a:t>поверхонь</a:t>
            </a:r>
            <a:r>
              <a:rPr lang="ru-RU" b="1" dirty="0">
                <a:solidFill>
                  <a:schemeClr val="bg1"/>
                </a:solidFill>
              </a:rPr>
              <a:t> </a:t>
            </a:r>
            <a:r>
              <a:rPr lang="ru-RU" b="1" dirty="0" err="1">
                <a:solidFill>
                  <a:schemeClr val="bg1"/>
                </a:solidFill>
              </a:rPr>
              <a:t>циліндричних</a:t>
            </a:r>
            <a:r>
              <a:rPr lang="ru-RU" b="1" dirty="0">
                <a:solidFill>
                  <a:schemeClr val="bg1"/>
                </a:solidFill>
              </a:rPr>
              <a:t> деталей</a:t>
            </a:r>
            <a:endParaRPr lang="ru-RU" dirty="0">
              <a:solidFill>
                <a:schemeClr val="bg1"/>
              </a:solidFill>
            </a:endParaRPr>
          </a:p>
        </p:txBody>
      </p:sp>
    </p:spTree>
    <p:extLst>
      <p:ext uri="{BB962C8B-B14F-4D97-AF65-F5344CB8AC3E}">
        <p14:creationId xmlns:p14="http://schemas.microsoft.com/office/powerpoint/2010/main" val="30903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rmAutofit fontScale="62500" lnSpcReduction="20000"/>
          </a:bodyPr>
          <a:lstStyle/>
          <a:p>
            <a:pPr marL="0" indent="358775" algn="just">
              <a:buNone/>
            </a:pPr>
            <a:r>
              <a:rPr lang="uk-UA" dirty="0">
                <a:solidFill>
                  <a:schemeClr val="bg1"/>
                </a:solidFill>
              </a:rPr>
              <a:t>При розрізанні круглих прутків або балок таврового, двотаврового, швелерного профілів дисковою пилкою площа перерізу постійно змінюється в міру проходження пилки. Внаслідок цього при рівномірній подачі пилки відбуваються різкі зміни сили різання. Ці зміни негативно впливають на роботу верстата, викликаючи значні напруження в окремих його частинах. Для уникнення цього необхідно призначати подачу у відповідності з величиною площі перерізу, що розрізається в даний момент, таким чином, щоб верстат завжди працював з однаковою силою різання, тобто зі змінною величиною подачі. Це здійснюється механізмом гідравлічної подачі, яким забезпечуються сучасні дискові пилки.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Гідравлічні системи подач мають перевагу перед механічними, оскільки дозволяють точно встановити і плавно змінювати величину подачі, завдяки чому верстат працює за більш сприятливих умов. Сучасні дискові пилки забезпечуються також гідравлічними затискними пристосуваннями.</a:t>
            </a:r>
            <a:endParaRPr lang="ru-RU" dirty="0">
              <a:solidFill>
                <a:schemeClr val="bg1"/>
              </a:solidFill>
            </a:endParaRPr>
          </a:p>
        </p:txBody>
      </p:sp>
    </p:spTree>
    <p:extLst>
      <p:ext uri="{BB962C8B-B14F-4D97-AF65-F5344CB8AC3E}">
        <p14:creationId xmlns:p14="http://schemas.microsoft.com/office/powerpoint/2010/main" val="197187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1944216"/>
          </a:xfrm>
        </p:spPr>
        <p:txBody>
          <a:bodyPr>
            <a:normAutofit fontScale="77500" lnSpcReduction="20000"/>
          </a:bodyPr>
          <a:lstStyle/>
          <a:p>
            <a:pPr marL="0" indent="358775" algn="just">
              <a:buNone/>
            </a:pPr>
            <a:r>
              <a:rPr lang="uk-UA" b="1" dirty="0">
                <a:solidFill>
                  <a:schemeClr val="bg1"/>
                </a:solidFill>
              </a:rPr>
              <a:t>Фрикційною</a:t>
            </a:r>
            <a:r>
              <a:rPr lang="uk-UA" dirty="0">
                <a:solidFill>
                  <a:schemeClr val="bg1"/>
                </a:solidFill>
              </a:rPr>
              <a:t> (або беззубою) пилкою називається тонкий диск, що приводиться в обертання електродвигуном зі швидкістю до 100–140 м/с. Поєднання поздовжньої подачі та обертання диска призводить до виникнення тертя та нагрівання часток металу у прорізі до температури, при якій починається плавлення (рисунок).</a:t>
            </a:r>
            <a:endParaRPr lang="ru-RU" dirty="0">
              <a:solidFill>
                <a:schemeClr val="bg1"/>
              </a:solidFill>
            </a:endParaRPr>
          </a:p>
        </p:txBody>
      </p:sp>
      <p:pic>
        <p:nvPicPr>
          <p:cNvPr id="4" name="Рисунок 3" descr="Картинки по запросу &quot;фрикционная беззубая дисковая пила&quot;"/>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53444"/>
            <a:ext cx="4876800" cy="2638425"/>
          </a:xfrm>
          <a:prstGeom prst="rect">
            <a:avLst/>
          </a:prstGeom>
          <a:noFill/>
          <a:ln>
            <a:noFill/>
          </a:ln>
        </p:spPr>
      </p:pic>
      <p:sp>
        <p:nvSpPr>
          <p:cNvPr id="2" name="Прямоугольник 1"/>
          <p:cNvSpPr/>
          <p:nvPr/>
        </p:nvSpPr>
        <p:spPr>
          <a:xfrm>
            <a:off x="3378436" y="5015941"/>
            <a:ext cx="3118611" cy="461665"/>
          </a:xfrm>
          <a:prstGeom prst="rect">
            <a:avLst/>
          </a:prstGeom>
        </p:spPr>
        <p:txBody>
          <a:bodyPr wrap="none">
            <a:spAutoFit/>
          </a:bodyPr>
          <a:lstStyle/>
          <a:p>
            <a:r>
              <a:rPr lang="uk-UA" sz="2400" dirty="0">
                <a:solidFill>
                  <a:schemeClr val="bg1"/>
                </a:solidFill>
                <a:latin typeface="Calibri" panose="020F0502020204030204" pitchFamily="34" charset="0"/>
                <a:ea typeface="MS Mincho"/>
                <a:cs typeface="Times New Roman" panose="02020603050405020304" pitchFamily="18" charset="0"/>
              </a:rPr>
              <a:t>Фрикційні дискові пил</a:t>
            </a:r>
            <a:endParaRPr lang="ru-RU" sz="2400" dirty="0">
              <a:solidFill>
                <a:schemeClr val="bg1"/>
              </a:solidFill>
            </a:endParaRPr>
          </a:p>
        </p:txBody>
      </p:sp>
    </p:spTree>
    <p:extLst>
      <p:ext uri="{BB962C8B-B14F-4D97-AF65-F5344CB8AC3E}">
        <p14:creationId xmlns:p14="http://schemas.microsoft.com/office/powerpoint/2010/main" val="245362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77500" lnSpcReduction="20000"/>
          </a:bodyPr>
          <a:lstStyle/>
          <a:p>
            <a:pPr marL="0" indent="358775" algn="just">
              <a:buNone/>
            </a:pPr>
            <a:r>
              <a:rPr lang="uk-UA" dirty="0">
                <a:solidFill>
                  <a:schemeClr val="bg1"/>
                </a:solidFill>
              </a:rPr>
              <a:t>Розплавлений метал видаляється з прорізу самим же диском, що охолоджується повітрям і водою. Для збільшення тертя на поверхню диска останній виконують з частою насічкою, що дещо збільшує ширину пропилу. Подача диска буває механічною та ручною.</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b="1" dirty="0">
                <a:solidFill>
                  <a:schemeClr val="bg1"/>
                </a:solidFill>
              </a:rPr>
              <a:t>Електрична фрикційна пила</a:t>
            </a:r>
            <a:r>
              <a:rPr lang="uk-UA" dirty="0">
                <a:solidFill>
                  <a:schemeClr val="bg1"/>
                </a:solidFill>
              </a:rPr>
              <a:t> розрізає матеріал за рахунок роботи фрикційної (беззубої) пилки з </a:t>
            </a:r>
            <a:r>
              <a:rPr lang="uk-UA" dirty="0" err="1">
                <a:solidFill>
                  <a:schemeClr val="bg1"/>
                </a:solidFill>
              </a:rPr>
              <a:t>Вольтовою</a:t>
            </a:r>
            <a:r>
              <a:rPr lang="uk-UA" dirty="0">
                <a:solidFill>
                  <a:schemeClr val="bg1"/>
                </a:solidFill>
              </a:rPr>
              <a:t> дугою. Диск, що обертається, з’єднаний з одним полюсом джерела електроенергії, а матеріал, що розрізається, – з іншим. При цьому утворюється </a:t>
            </a:r>
            <a:r>
              <a:rPr lang="uk-UA" dirty="0" err="1">
                <a:solidFill>
                  <a:schemeClr val="bg1"/>
                </a:solidFill>
              </a:rPr>
              <a:t>Вольтова</a:t>
            </a:r>
            <a:r>
              <a:rPr lang="uk-UA" dirty="0">
                <a:solidFill>
                  <a:schemeClr val="bg1"/>
                </a:solidFill>
              </a:rPr>
              <a:t> дуга, метал у прорізі плавиться, а обертовий диск тільки видаляє розплавлений метал. Поверхня металу у прорізі утворюється відносно рівною та чистою.</a:t>
            </a:r>
            <a:endParaRPr lang="ru-RU" dirty="0">
              <a:solidFill>
                <a:schemeClr val="bg1"/>
              </a:solidFill>
            </a:endParaRPr>
          </a:p>
        </p:txBody>
      </p:sp>
    </p:spTree>
    <p:extLst>
      <p:ext uri="{BB962C8B-B14F-4D97-AF65-F5344CB8AC3E}">
        <p14:creationId xmlns:p14="http://schemas.microsoft.com/office/powerpoint/2010/main" val="24993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53244"/>
            <a:ext cx="8229600" cy="2232248"/>
          </a:xfrm>
        </p:spPr>
        <p:txBody>
          <a:bodyPr>
            <a:normAutofit fontScale="77500" lnSpcReduction="20000"/>
          </a:bodyPr>
          <a:lstStyle/>
          <a:p>
            <a:pPr marL="0" indent="358775" algn="just">
              <a:buNone/>
            </a:pPr>
            <a:r>
              <a:rPr lang="uk-UA" b="1" dirty="0">
                <a:solidFill>
                  <a:schemeClr val="bg1"/>
                </a:solidFill>
              </a:rPr>
              <a:t>Відрізні верстати</a:t>
            </a:r>
            <a:r>
              <a:rPr lang="uk-UA" dirty="0">
                <a:solidFill>
                  <a:schemeClr val="bg1"/>
                </a:solidFill>
              </a:rPr>
              <a:t> призначені для розрізання по довжині круглих і шестигранних прутків та труб. У цих верстатах на міцній станині розташована передня бабка з пустотілим шпинделем, з обох кінців якого розміщені затискні </a:t>
            </a:r>
            <a:r>
              <a:rPr lang="uk-UA" dirty="0" err="1">
                <a:solidFill>
                  <a:schemeClr val="bg1"/>
                </a:solidFill>
              </a:rPr>
              <a:t>самоцентрівні</a:t>
            </a:r>
            <a:r>
              <a:rPr lang="uk-UA" dirty="0">
                <a:solidFill>
                  <a:schemeClr val="bg1"/>
                </a:solidFill>
              </a:rPr>
              <a:t> патрони. Перевагою цих верстатів є велика продуктивність, простота і невисока собівартість самого верстата та інструмента (різців).</a:t>
            </a:r>
            <a:endParaRPr lang="ru-RU" dirty="0">
              <a:solidFill>
                <a:schemeClr val="bg1"/>
              </a:solidFill>
            </a:endParaRPr>
          </a:p>
        </p:txBody>
      </p:sp>
      <p:pic>
        <p:nvPicPr>
          <p:cNvPr id="4" name="Рисунок 3" descr="Картинки по запросу &quot;отрезные станки по металлу&quot;"/>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73524"/>
            <a:ext cx="2664296" cy="2160240"/>
          </a:xfrm>
          <a:prstGeom prst="rect">
            <a:avLst/>
          </a:prstGeom>
          <a:noFill/>
          <a:ln>
            <a:noFill/>
          </a:ln>
        </p:spPr>
      </p:pic>
      <p:pic>
        <p:nvPicPr>
          <p:cNvPr id="5" name="Рисунок 4" descr="Картинки по запросу &quot;отрезные станки по металлу&quot;"/>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73524"/>
            <a:ext cx="2735957" cy="2160240"/>
          </a:xfrm>
          <a:prstGeom prst="rect">
            <a:avLst/>
          </a:prstGeom>
          <a:noFill/>
          <a:ln>
            <a:noFill/>
          </a:ln>
        </p:spPr>
      </p:pic>
    </p:spTree>
    <p:extLst>
      <p:ext uri="{BB962C8B-B14F-4D97-AF65-F5344CB8AC3E}">
        <p14:creationId xmlns:p14="http://schemas.microsoft.com/office/powerpoint/2010/main" val="402880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41276"/>
            <a:ext cx="8229600" cy="3771636"/>
          </a:xfrm>
        </p:spPr>
        <p:txBody>
          <a:bodyPr>
            <a:normAutofit fontScale="77500" lnSpcReduction="20000"/>
          </a:bodyPr>
          <a:lstStyle/>
          <a:p>
            <a:pPr marL="0" indent="358775" algn="just">
              <a:buNone/>
            </a:pPr>
            <a:r>
              <a:rPr lang="uk-UA" dirty="0">
                <a:solidFill>
                  <a:schemeClr val="bg1"/>
                </a:solidFill>
              </a:rPr>
              <a:t>Недоліком відрізних верстатів є широкий проріз </a:t>
            </a:r>
            <a:br>
              <a:rPr lang="uk-UA" dirty="0">
                <a:solidFill>
                  <a:schemeClr val="bg1"/>
                </a:solidFill>
              </a:rPr>
            </a:br>
            <a:r>
              <a:rPr lang="uk-UA" dirty="0">
                <a:solidFill>
                  <a:schemeClr val="bg1"/>
                </a:solidFill>
              </a:rPr>
              <a:t>(3–5 мм), що призводить до великої втрати матеріалу. </a:t>
            </a:r>
            <a:r>
              <a:rPr lang="uk-UA" dirty="0" err="1">
                <a:solidFill>
                  <a:schemeClr val="bg1"/>
                </a:solidFill>
              </a:rPr>
              <a:t>Конструктивно</a:t>
            </a:r>
            <a:r>
              <a:rPr lang="uk-UA" dirty="0">
                <a:solidFill>
                  <a:schemeClr val="bg1"/>
                </a:solidFill>
              </a:rPr>
              <a:t> відрізні верстати виконуються з двома супортами: переднім і заднім, що працюють одночасно двома різцями. Це забезпечує підвищену продуктивність. Збільшення продуктивності відрізних верстатів досягається також пристроєм, що регулює та підтримує постійну швидкість різання. При розрізанні прутка (чи </a:t>
            </a:r>
            <a:r>
              <a:rPr lang="uk-UA" dirty="0" err="1">
                <a:solidFill>
                  <a:schemeClr val="bg1"/>
                </a:solidFill>
              </a:rPr>
              <a:t>вала</a:t>
            </a:r>
            <a:r>
              <a:rPr lang="uk-UA" dirty="0">
                <a:solidFill>
                  <a:schemeClr val="bg1"/>
                </a:solidFill>
              </a:rPr>
              <a:t>) при наближенні різців до поздовжньої осі заготовки швидкість різання за однакової частоти обертання шпинделя верстата внаслідок зменшення діаметра прутка в місці розрізання поступово зменшується. </a:t>
            </a:r>
            <a:endParaRPr lang="ru-RU" dirty="0">
              <a:solidFill>
                <a:schemeClr val="bg1"/>
              </a:solidFill>
            </a:endParaRPr>
          </a:p>
        </p:txBody>
      </p:sp>
    </p:spTree>
    <p:extLst>
      <p:ext uri="{BB962C8B-B14F-4D97-AF65-F5344CB8AC3E}">
        <p14:creationId xmlns:p14="http://schemas.microsoft.com/office/powerpoint/2010/main" val="224806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2520280"/>
          </a:xfrm>
        </p:spPr>
        <p:txBody>
          <a:bodyPr>
            <a:normAutofit fontScale="92500"/>
          </a:bodyPr>
          <a:lstStyle/>
          <a:p>
            <a:pPr marL="0" indent="358775" algn="just">
              <a:buNone/>
            </a:pPr>
            <a:r>
              <a:rPr lang="uk-UA" sz="2400" b="1" dirty="0">
                <a:solidFill>
                  <a:schemeClr val="bg1"/>
                </a:solidFill>
              </a:rPr>
              <a:t>Верстати, що працюють тонким абразивним кругом та абразивними стрічками</a:t>
            </a:r>
            <a:r>
              <a:rPr lang="uk-UA" sz="2400" dirty="0">
                <a:solidFill>
                  <a:schemeClr val="bg1"/>
                </a:solidFill>
              </a:rPr>
              <a:t>, служать для розрізання прутків та труб. Абразивні круги еластичні, товщиною 2–3 мм, завдяки чому втрата металу на проріз незначна. При розрізанні труб великих діаметрів їх необхідно повертати навколо осі. Продуктивність розрізання абразивними кругами досить висока, наприклад, пруток діаметром 40–50 мм розрізається за 5–6 с (рисунок).</a:t>
            </a:r>
            <a:endParaRPr lang="ru-RU" sz="2400" dirty="0">
              <a:solidFill>
                <a:schemeClr val="bg1"/>
              </a:solidFill>
            </a:endParaRPr>
          </a:p>
        </p:txBody>
      </p:sp>
      <p:pic>
        <p:nvPicPr>
          <p:cNvPr id="4" name="Рисунок 3" descr="Картинки по запросу &quot;отрезные резцовые станки по металлу&quot;"/>
          <p:cNvPicPr/>
          <p:nvPr/>
        </p:nvPicPr>
        <p:blipFill>
          <a:blip r:embed="rId2">
            <a:extLst>
              <a:ext uri="{28A0092B-C50C-407E-A947-70E740481C1C}">
                <a14:useLocalDpi xmlns:a14="http://schemas.microsoft.com/office/drawing/2010/main" val="0"/>
              </a:ext>
            </a:extLst>
          </a:blip>
          <a:srcRect/>
          <a:stretch>
            <a:fillRect/>
          </a:stretch>
        </p:blipFill>
        <p:spPr bwMode="auto">
          <a:xfrm>
            <a:off x="2596381" y="2857500"/>
            <a:ext cx="3971925" cy="2190750"/>
          </a:xfrm>
          <a:prstGeom prst="rect">
            <a:avLst/>
          </a:prstGeom>
          <a:noFill/>
          <a:ln>
            <a:noFill/>
          </a:ln>
        </p:spPr>
      </p:pic>
      <p:sp>
        <p:nvSpPr>
          <p:cNvPr id="5" name="Прямоугольник 4"/>
          <p:cNvSpPr/>
          <p:nvPr/>
        </p:nvSpPr>
        <p:spPr>
          <a:xfrm>
            <a:off x="323528" y="5048250"/>
            <a:ext cx="8373616" cy="430887"/>
          </a:xfrm>
          <a:prstGeom prst="rect">
            <a:avLst/>
          </a:prstGeom>
        </p:spPr>
        <p:txBody>
          <a:bodyPr wrap="square">
            <a:spAutoFit/>
          </a:bodyPr>
          <a:lstStyle/>
          <a:p>
            <a:pPr algn="ctr"/>
            <a:r>
              <a:rPr lang="uk-UA" sz="2200" dirty="0">
                <a:solidFill>
                  <a:schemeClr val="bg1"/>
                </a:solidFill>
                <a:latin typeface="Calibri" panose="020F0502020204030204" pitchFamily="34" charset="0"/>
                <a:ea typeface="MS Mincho"/>
                <a:cs typeface="Times New Roman" panose="02020603050405020304" pitchFamily="18" charset="0"/>
              </a:rPr>
              <a:t>Верстат для розрізання прутків і труб абразивною стрічкою</a:t>
            </a:r>
            <a:endParaRPr lang="ru-RU" sz="2200" dirty="0">
              <a:solidFill>
                <a:schemeClr val="bg1"/>
              </a:solidFill>
            </a:endParaRPr>
          </a:p>
        </p:txBody>
      </p:sp>
    </p:spTree>
    <p:extLst>
      <p:ext uri="{BB962C8B-B14F-4D97-AF65-F5344CB8AC3E}">
        <p14:creationId xmlns:p14="http://schemas.microsoft.com/office/powerpoint/2010/main" val="36926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77500" lnSpcReduction="20000"/>
          </a:bodyPr>
          <a:lstStyle/>
          <a:p>
            <a:pPr marL="0" indent="358775" algn="just">
              <a:buNone/>
            </a:pPr>
            <a:r>
              <a:rPr lang="uk-UA" b="1" dirty="0">
                <a:solidFill>
                  <a:schemeClr val="bg1"/>
                </a:solidFill>
              </a:rPr>
              <a:t>Розрізання на інших верстатах</a:t>
            </a:r>
            <a:r>
              <a:rPr lang="uk-UA" dirty="0">
                <a:solidFill>
                  <a:schemeClr val="bg1"/>
                </a:solidFill>
              </a:rPr>
              <a:t>. Крім зазначених вище способів, прутки, труби та заготовки, що отримані штампуванням, куванням, виливанням, розрізаються на звичайних токарних, горизонтально-фрезерних та стругальних верстатах. Всі ці способи менш продуктивні і застосовуються не в спеціалізованих заготівельних цехах і відділеннях, а в невеликих механічних цехах. </a:t>
            </a:r>
            <a:endParaRPr lang="ru-RU" dirty="0">
              <a:solidFill>
                <a:schemeClr val="bg1"/>
              </a:solidFill>
            </a:endParaRPr>
          </a:p>
          <a:p>
            <a:pPr marL="0" indent="358775" algn="just">
              <a:buNone/>
            </a:pPr>
            <a:r>
              <a:rPr lang="uk-UA" dirty="0">
                <a:solidFill>
                  <a:schemeClr val="bg1"/>
                </a:solidFill>
              </a:rPr>
              <a:t>Розрізання на горизонтально-фрезерних верстатах відрізними фрезами застосовується дещо частіше. В окремих випадках розрізання прутків, труб та інших профілів проводиться новими методами: анодно-механічним, електроіскровим, ультразвуковим, електролітичним, електронно-променевим, за допомогою лазера, вибуху та плазмовим струменем.</a:t>
            </a:r>
            <a:endParaRPr lang="ru-RU" dirty="0">
              <a:solidFill>
                <a:schemeClr val="bg1"/>
              </a:solidFill>
            </a:endParaRPr>
          </a:p>
        </p:txBody>
      </p:sp>
    </p:spTree>
    <p:extLst>
      <p:ext uri="{BB962C8B-B14F-4D97-AF65-F5344CB8AC3E}">
        <p14:creationId xmlns:p14="http://schemas.microsoft.com/office/powerpoint/2010/main" val="239784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Autofit/>
          </a:bodyPr>
          <a:lstStyle/>
          <a:p>
            <a:pPr lvl="1" algn="ctr" rtl="0">
              <a:spcBef>
                <a:spcPct val="0"/>
              </a:spcBef>
            </a:pPr>
            <a:r>
              <a:rPr lang="uk-UA" sz="3200" b="1" dirty="0">
                <a:solidFill>
                  <a:schemeClr val="bg1"/>
                </a:solidFill>
              </a:rPr>
              <a:t>11.2. Центрування</a:t>
            </a:r>
            <a:endParaRPr lang="ru-RU" sz="3200" dirty="0">
              <a:solidFill>
                <a:schemeClr val="bg1"/>
              </a:solidFill>
              <a:latin typeface="+mn-lt"/>
            </a:endParaRPr>
          </a:p>
        </p:txBody>
      </p:sp>
      <p:sp>
        <p:nvSpPr>
          <p:cNvPr id="3" name="Объект 2"/>
          <p:cNvSpPr>
            <a:spLocks noGrp="1"/>
          </p:cNvSpPr>
          <p:nvPr>
            <p:ph idx="1"/>
          </p:nvPr>
        </p:nvSpPr>
        <p:spPr>
          <a:xfrm>
            <a:off x="251520" y="985292"/>
            <a:ext cx="8640960" cy="4176464"/>
          </a:xfrm>
        </p:spPr>
        <p:txBody>
          <a:bodyPr>
            <a:noAutofit/>
          </a:bodyPr>
          <a:lstStyle/>
          <a:p>
            <a:pPr marL="0" indent="358775" algn="just">
              <a:buNone/>
            </a:pPr>
            <a:r>
              <a:rPr lang="uk-UA" sz="2000" dirty="0">
                <a:solidFill>
                  <a:schemeClr val="bg1"/>
                </a:solidFill>
              </a:rPr>
              <a:t>Центрові отвори в деталях типу валів є базою для таких операцій, як обточування, нарізання різі, шліфування, нарізання шліців тощо, а також для виправлення та перевірки виготовлених деталей. Центрові отвори в таких різальних інструментах, як зенкери, розвертки, мітчики тощо потрібні не тільки для обробки, але й для перевірки заточування та переточування їх при експлуатації. При ремонтних роботах збереженими центровими отворами користуються як базами для обточування зношених або ушкоджених шийок валів, для виправлення, шліфування, контролю та при інших операціях.</a:t>
            </a:r>
            <a:endParaRPr lang="ru-RU" sz="2000" dirty="0">
              <a:solidFill>
                <a:schemeClr val="bg1"/>
              </a:solidFill>
            </a:endParaRPr>
          </a:p>
          <a:p>
            <a:pPr marL="0" indent="358775" algn="just">
              <a:buNone/>
            </a:pPr>
            <a:r>
              <a:rPr lang="uk-UA" sz="2000" dirty="0">
                <a:solidFill>
                  <a:schemeClr val="bg1"/>
                </a:solidFill>
              </a:rPr>
              <a:t>Через таке важливе значення центрових отворів (рисунок) вони повинні бути правильно </a:t>
            </a:r>
            <a:r>
              <a:rPr lang="uk-UA" sz="2000" dirty="0" err="1">
                <a:solidFill>
                  <a:schemeClr val="bg1"/>
                </a:solidFill>
              </a:rPr>
              <a:t>засвердлені</a:t>
            </a:r>
            <a:r>
              <a:rPr lang="uk-UA" sz="2000" dirty="0">
                <a:solidFill>
                  <a:schemeClr val="bg1"/>
                </a:solidFill>
              </a:rPr>
              <a:t> і мати достатні розміри, а їхня </a:t>
            </a:r>
            <a:r>
              <a:rPr lang="uk-UA" sz="2000" dirty="0" err="1">
                <a:solidFill>
                  <a:schemeClr val="bg1"/>
                </a:solidFill>
              </a:rPr>
              <a:t>конусність</a:t>
            </a:r>
            <a:r>
              <a:rPr lang="uk-UA" sz="2000" dirty="0">
                <a:solidFill>
                  <a:schemeClr val="bg1"/>
                </a:solidFill>
              </a:rPr>
              <a:t> повинна точно збігатись з </a:t>
            </a:r>
            <a:r>
              <a:rPr lang="uk-UA" sz="2000" dirty="0" err="1">
                <a:solidFill>
                  <a:schemeClr val="bg1"/>
                </a:solidFill>
              </a:rPr>
              <a:t>конусністю</a:t>
            </a:r>
            <a:r>
              <a:rPr lang="uk-UA" sz="2000" dirty="0">
                <a:solidFill>
                  <a:schemeClr val="bg1"/>
                </a:solidFill>
              </a:rPr>
              <a:t> центрів верстатів. При недотриманні цих вимог центрові отвори швидко втрачають форму, розміри та ушкоджують центри верстатів.</a:t>
            </a:r>
            <a:endParaRPr lang="ru-RU" sz="2000" dirty="0">
              <a:solidFill>
                <a:schemeClr val="bg1"/>
              </a:solidFill>
            </a:endParaRPr>
          </a:p>
        </p:txBody>
      </p:sp>
    </p:spTree>
    <p:extLst>
      <p:ext uri="{BB962C8B-B14F-4D97-AF65-F5344CB8AC3E}">
        <p14:creationId xmlns:p14="http://schemas.microsoft.com/office/powerpoint/2010/main" val="3255414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53244"/>
            <a:ext cx="6544702" cy="4477117"/>
          </a:xfrm>
          <a:prstGeom prst="rect">
            <a:avLst/>
          </a:prstGeom>
          <a:noFill/>
        </p:spPr>
      </p:pic>
    </p:spTree>
    <p:extLst>
      <p:ext uri="{BB962C8B-B14F-4D97-AF65-F5344CB8AC3E}">
        <p14:creationId xmlns:p14="http://schemas.microsoft.com/office/powerpoint/2010/main" val="416848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363272" cy="4968552"/>
          </a:xfrm>
        </p:spPr>
        <p:txBody>
          <a:bodyPr>
            <a:normAutofit fontScale="62500" lnSpcReduction="20000"/>
          </a:bodyPr>
          <a:lstStyle/>
          <a:p>
            <a:pPr marL="0" indent="358775" algn="just">
              <a:buNone/>
            </a:pPr>
            <a:r>
              <a:rPr lang="uk-UA" dirty="0">
                <a:solidFill>
                  <a:schemeClr val="bg1"/>
                </a:solidFill>
              </a:rPr>
              <a:t> На практиці найчастіше застосовують центри верстатів, і тому центрові отвори на заготовках (деталях) отримують з кутом конуса 60°. Іноді при обробці великих, важких деталей цей кут збільшують до 75–90°. Центр верстата повинен дотикатися до центрового отвору заготовки (деталі) лише по поверхні конуса. У центровому отворі вершина центра не повинна контактувати із заготовкою. Тому центрові отвори (рисунок) завжди мають циліндричну частину малого діаметра </a:t>
            </a:r>
            <a:r>
              <a:rPr lang="uk-UA" b="1" dirty="0">
                <a:solidFill>
                  <a:schemeClr val="bg1"/>
                </a:solidFill>
              </a:rPr>
              <a:t>d</a:t>
            </a:r>
            <a:r>
              <a:rPr lang="uk-UA" dirty="0">
                <a:solidFill>
                  <a:schemeClr val="bg1"/>
                </a:solidFill>
              </a:rPr>
              <a:t> і конічну поверхню з найбільшим діаметром </a:t>
            </a:r>
            <a:r>
              <a:rPr lang="uk-UA" b="1" dirty="0">
                <a:solidFill>
                  <a:schemeClr val="bg1"/>
                </a:solidFill>
              </a:rPr>
              <a:t>d1</a:t>
            </a:r>
            <a:r>
              <a:rPr lang="uk-UA" dirty="0">
                <a:solidFill>
                  <a:schemeClr val="bg1"/>
                </a:solidFill>
              </a:rPr>
              <a:t> і кутом конуса </a:t>
            </a:r>
            <a:r>
              <a:rPr lang="uk-UA" b="1" dirty="0">
                <a:solidFill>
                  <a:schemeClr val="bg1"/>
                </a:solidFill>
              </a:rPr>
              <a:t>60°</a:t>
            </a:r>
            <a:r>
              <a:rPr lang="uk-UA" dirty="0">
                <a:solidFill>
                  <a:schemeClr val="bg1"/>
                </a:solidFill>
              </a:rPr>
              <a:t> (форма </a:t>
            </a:r>
            <a:r>
              <a:rPr lang="uk-UA" b="1" dirty="0">
                <a:solidFill>
                  <a:schemeClr val="bg1"/>
                </a:solidFill>
              </a:rPr>
              <a:t>А</a:t>
            </a:r>
            <a:r>
              <a:rPr lang="uk-UA" dirty="0">
                <a:solidFill>
                  <a:schemeClr val="bg1"/>
                </a:solidFill>
              </a:rPr>
              <a:t>). У багатьох випадках центровий отвір має ще й другу конічну поверхню з більшим діаметром </a:t>
            </a:r>
            <a:r>
              <a:rPr lang="uk-UA" b="1" dirty="0">
                <a:solidFill>
                  <a:schemeClr val="bg1"/>
                </a:solidFill>
              </a:rPr>
              <a:t>d2</a:t>
            </a:r>
            <a:r>
              <a:rPr lang="uk-UA" dirty="0">
                <a:solidFill>
                  <a:schemeClr val="bg1"/>
                </a:solidFill>
              </a:rPr>
              <a:t> та кутом при вершині конуса </a:t>
            </a:r>
            <a:r>
              <a:rPr lang="uk-UA" b="1" dirty="0">
                <a:solidFill>
                  <a:schemeClr val="bg1"/>
                </a:solidFill>
              </a:rPr>
              <a:t>120°</a:t>
            </a:r>
            <a:r>
              <a:rPr lang="uk-UA" dirty="0">
                <a:solidFill>
                  <a:schemeClr val="bg1"/>
                </a:solidFill>
              </a:rPr>
              <a:t> (форма </a:t>
            </a:r>
            <a:r>
              <a:rPr lang="uk-UA" b="1" dirty="0">
                <a:solidFill>
                  <a:schemeClr val="bg1"/>
                </a:solidFill>
              </a:rPr>
              <a:t>В</a:t>
            </a:r>
            <a:r>
              <a:rPr lang="uk-UA" dirty="0">
                <a:solidFill>
                  <a:schemeClr val="bg1"/>
                </a:solidFill>
              </a:rPr>
              <a:t>). </a:t>
            </a:r>
            <a:endParaRPr lang="ru-RU" dirty="0">
              <a:solidFill>
                <a:schemeClr val="bg1"/>
              </a:solidFill>
            </a:endParaRPr>
          </a:p>
          <a:p>
            <a:pPr marL="0" indent="0" algn="just">
              <a:buNone/>
            </a:pPr>
            <a:r>
              <a:rPr lang="uk-UA" dirty="0">
                <a:solidFill>
                  <a:schemeClr val="bg1"/>
                </a:solidFill>
              </a:rPr>
              <a:t>    Це робиться для запобігання появи на торцях </a:t>
            </a:r>
            <a:r>
              <a:rPr lang="uk-UA" dirty="0" err="1">
                <a:solidFill>
                  <a:schemeClr val="bg1"/>
                </a:solidFill>
              </a:rPr>
              <a:t>вала</a:t>
            </a:r>
            <a:r>
              <a:rPr lang="uk-UA" dirty="0">
                <a:solidFill>
                  <a:schemeClr val="bg1"/>
                </a:solidFill>
              </a:rPr>
              <a:t> задирок при невеликому зношуванні центрових отворів та для запобігання випадкових ушкоджень торців </a:t>
            </a:r>
            <a:r>
              <a:rPr lang="uk-UA" dirty="0" err="1">
                <a:solidFill>
                  <a:schemeClr val="bg1"/>
                </a:solidFill>
              </a:rPr>
              <a:t>вала</a:t>
            </a:r>
            <a:r>
              <a:rPr lang="uk-UA" dirty="0">
                <a:solidFill>
                  <a:schemeClr val="bg1"/>
                </a:solidFill>
              </a:rPr>
              <a:t>. Це також дає можливість підрізати ці торці без зменшення опорної поверхні центрових отворів. У деталях значної маси та розмірів, обробка яких виконується на різних ділянках цеху або в різних цехах із проміжним транспортуванням для збереження базових поверхонь у центровому гнізді, передбачається подовжена циліндрична частина, у якій нарізується різь (рисунок, форми </a:t>
            </a:r>
            <a:r>
              <a:rPr lang="uk-UA" b="1" dirty="0">
                <a:solidFill>
                  <a:schemeClr val="bg1"/>
                </a:solidFill>
              </a:rPr>
              <a:t>F</a:t>
            </a:r>
            <a:r>
              <a:rPr lang="uk-UA" dirty="0">
                <a:solidFill>
                  <a:schemeClr val="bg1"/>
                </a:solidFill>
              </a:rPr>
              <a:t> та </a:t>
            </a:r>
            <a:r>
              <a:rPr lang="uk-UA" b="1" dirty="0">
                <a:solidFill>
                  <a:schemeClr val="bg1"/>
                </a:solidFill>
              </a:rPr>
              <a:t>Н</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21852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3" y="409228"/>
            <a:ext cx="8229600" cy="2316088"/>
          </a:xfrm>
        </p:spPr>
        <p:txBody>
          <a:bodyPr>
            <a:normAutofit fontScale="85000" lnSpcReduction="20000"/>
          </a:bodyPr>
          <a:lstStyle/>
          <a:p>
            <a:pPr marL="0" indent="358775" algn="just">
              <a:buNone/>
            </a:pPr>
            <a:r>
              <a:rPr lang="uk-UA" dirty="0">
                <a:solidFill>
                  <a:schemeClr val="bg1"/>
                </a:solidFill>
              </a:rPr>
              <a:t>Деталі, які мають форму тіл обертання, можна поділити на три класи: </a:t>
            </a:r>
            <a:r>
              <a:rPr lang="uk-UA" b="1" dirty="0">
                <a:solidFill>
                  <a:schemeClr val="bg1"/>
                </a:solidFill>
              </a:rPr>
              <a:t>вали</a:t>
            </a:r>
            <a:r>
              <a:rPr lang="uk-UA" dirty="0">
                <a:solidFill>
                  <a:schemeClr val="bg1"/>
                </a:solidFill>
              </a:rPr>
              <a:t>, </a:t>
            </a:r>
            <a:r>
              <a:rPr lang="uk-UA" b="1" dirty="0">
                <a:solidFill>
                  <a:schemeClr val="bg1"/>
                </a:solidFill>
              </a:rPr>
              <a:t>втулки</a:t>
            </a:r>
            <a:r>
              <a:rPr lang="uk-UA" dirty="0">
                <a:solidFill>
                  <a:schemeClr val="bg1"/>
                </a:solidFill>
              </a:rPr>
              <a:t> та </a:t>
            </a:r>
            <a:r>
              <a:rPr lang="uk-UA" b="1" dirty="0">
                <a:solidFill>
                  <a:schemeClr val="bg1"/>
                </a:solidFill>
              </a:rPr>
              <a:t>диски</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До класу </a:t>
            </a:r>
            <a:r>
              <a:rPr lang="uk-UA" b="1" dirty="0">
                <a:solidFill>
                  <a:schemeClr val="bg1"/>
                </a:solidFill>
              </a:rPr>
              <a:t>валів</a:t>
            </a:r>
            <a:r>
              <a:rPr lang="uk-UA" dirty="0">
                <a:solidFill>
                  <a:schemeClr val="bg1"/>
                </a:solidFill>
              </a:rPr>
              <a:t> відносяться вали, осі, пальці, цапфи тощо. Ці деталі утворюються в основному зовнішньою поверхнею обертання – циліндричною, іноді конічною та декількома торцевими поверхнями.</a:t>
            </a: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1771843" y="2639272"/>
            <a:ext cx="5620999" cy="1999661"/>
          </a:xfrm>
          <a:prstGeom prst="rect">
            <a:avLst/>
          </a:prstGeom>
        </p:spPr>
      </p:pic>
      <p:sp>
        <p:nvSpPr>
          <p:cNvPr id="5" name="Прямоугольник 4"/>
          <p:cNvSpPr/>
          <p:nvPr/>
        </p:nvSpPr>
        <p:spPr>
          <a:xfrm>
            <a:off x="2187840" y="4934064"/>
            <a:ext cx="4789003" cy="461665"/>
          </a:xfrm>
          <a:prstGeom prst="rect">
            <a:avLst/>
          </a:prstGeom>
        </p:spPr>
        <p:txBody>
          <a:bodyPr wrap="none">
            <a:spAutoFit/>
          </a:bodyPr>
          <a:lstStyle/>
          <a:p>
            <a:r>
              <a:rPr lang="uk-UA" sz="2400" dirty="0">
                <a:solidFill>
                  <a:schemeClr val="bg1"/>
                </a:solidFill>
                <a:latin typeface="Calibri" panose="020F0502020204030204" pitchFamily="34" charset="0"/>
                <a:ea typeface="MS Mincho"/>
                <a:cs typeface="Times New Roman" panose="02020603050405020304" pitchFamily="18" charset="0"/>
              </a:rPr>
              <a:t>Вал-шестерня автомобіля «</a:t>
            </a:r>
            <a:r>
              <a:rPr lang="en-US" sz="2400" dirty="0">
                <a:solidFill>
                  <a:schemeClr val="bg1"/>
                </a:solidFill>
                <a:latin typeface="Calibri" panose="020F0502020204030204" pitchFamily="34" charset="0"/>
                <a:ea typeface="MS Mincho"/>
                <a:cs typeface="Times New Roman" panose="02020603050405020304" pitchFamily="18" charset="0"/>
              </a:rPr>
              <a:t>VOLVO</a:t>
            </a:r>
            <a:r>
              <a:rPr lang="uk-UA" sz="2400" dirty="0">
                <a:solidFill>
                  <a:schemeClr val="bg1"/>
                </a:solidFill>
                <a:latin typeface="Calibri" panose="020F0502020204030204" pitchFamily="34" charset="0"/>
                <a:ea typeface="MS Mincho"/>
                <a:cs typeface="Times New Roman" panose="02020603050405020304" pitchFamily="18" charset="0"/>
              </a:rPr>
              <a:t>»</a:t>
            </a:r>
            <a:endParaRPr lang="ru-RU" sz="2400" dirty="0">
              <a:solidFill>
                <a:schemeClr val="bg1"/>
              </a:solidFill>
            </a:endParaRPr>
          </a:p>
        </p:txBody>
      </p:sp>
    </p:spTree>
    <p:extLst>
      <p:ext uri="{BB962C8B-B14F-4D97-AF65-F5344CB8AC3E}">
        <p14:creationId xmlns:p14="http://schemas.microsoft.com/office/powerpoint/2010/main" val="124294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97260"/>
            <a:ext cx="7848872" cy="4536504"/>
          </a:xfrm>
        </p:spPr>
        <p:txBody>
          <a:bodyPr>
            <a:normAutofit fontScale="62500" lnSpcReduction="20000"/>
          </a:bodyPr>
          <a:lstStyle/>
          <a:p>
            <a:pPr marL="0" indent="358775" algn="just">
              <a:buNone/>
            </a:pPr>
            <a:r>
              <a:rPr lang="uk-UA" dirty="0">
                <a:solidFill>
                  <a:schemeClr val="bg1"/>
                </a:solidFill>
              </a:rPr>
              <a:t>При транспортуванні деталі в цьому отворі фіксується різальна пробка. Ця пробка може служити для підвішування деталі у випадку її термообробки у вертикальному стані (наприклад, протяжки).</a:t>
            </a:r>
            <a:endParaRPr lang="ru-RU" dirty="0">
              <a:solidFill>
                <a:schemeClr val="bg1"/>
              </a:solidFill>
            </a:endParaRPr>
          </a:p>
          <a:p>
            <a:pPr marL="0" indent="358775" algn="just">
              <a:buNone/>
            </a:pPr>
            <a:r>
              <a:rPr lang="uk-UA" dirty="0">
                <a:solidFill>
                  <a:schemeClr val="bg1"/>
                </a:solidFill>
              </a:rPr>
              <a:t>З метою </a:t>
            </a:r>
            <a:r>
              <a:rPr lang="uk-UA" dirty="0" err="1">
                <a:solidFill>
                  <a:schemeClr val="bg1"/>
                </a:solidFill>
              </a:rPr>
              <a:t>самовстановлення</a:t>
            </a:r>
            <a:r>
              <a:rPr lang="uk-UA" dirty="0">
                <a:solidFill>
                  <a:schemeClr val="bg1"/>
                </a:solidFill>
              </a:rPr>
              <a:t> заготовки по осі центрів верстат передбачають сферичну форму центрового гнізда деталі (рисунок, форма </a:t>
            </a:r>
            <a:r>
              <a:rPr lang="uk-UA" b="1" dirty="0">
                <a:solidFill>
                  <a:schemeClr val="bg1"/>
                </a:solidFill>
              </a:rPr>
              <a:t>R</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Центрування заготовок виконується на вертикально- та горизонтально-свердлильних, токарних і револьверних верстатах, а в серійному та масовому виробництвах – на спеціальних одно- чи двосторонніх центрувальних верстатах, а також на фрезерно-центрувальних верстатах. На горизонтально-свердлильних верстатах виконують центрування великих заготовок.</a:t>
            </a:r>
            <a:endParaRPr lang="ru-RU" dirty="0">
              <a:solidFill>
                <a:schemeClr val="bg1"/>
              </a:solidFill>
            </a:endParaRPr>
          </a:p>
          <a:p>
            <a:pPr marL="0" indent="358775" algn="just">
              <a:buNone/>
            </a:pPr>
            <a:r>
              <a:rPr lang="uk-UA" dirty="0">
                <a:solidFill>
                  <a:schemeClr val="bg1"/>
                </a:solidFill>
              </a:rPr>
              <a:t>Центрування заготовок виконують двома видами інструментів: спіральними свердлами, якими свердлять циліндричні отвори малого діаметра (рисунок, </a:t>
            </a:r>
            <a:r>
              <a:rPr lang="uk-UA" b="1" dirty="0">
                <a:solidFill>
                  <a:schemeClr val="bg1"/>
                </a:solidFill>
              </a:rPr>
              <a:t>а</a:t>
            </a:r>
            <a:r>
              <a:rPr lang="uk-UA" dirty="0">
                <a:solidFill>
                  <a:schemeClr val="bg1"/>
                </a:solidFill>
              </a:rPr>
              <a:t>), та зенківками, що утворюють конічні поверхні (рисунок, </a:t>
            </a:r>
            <a:r>
              <a:rPr lang="uk-UA" b="1" dirty="0">
                <a:solidFill>
                  <a:schemeClr val="bg1"/>
                </a:solidFill>
              </a:rPr>
              <a:t>в</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243016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1560" y="625252"/>
            <a:ext cx="7980993" cy="4392488"/>
          </a:xfrm>
          <a:prstGeom prst="rect">
            <a:avLst/>
          </a:prstGeom>
        </p:spPr>
      </p:pic>
    </p:spTree>
    <p:extLst>
      <p:ext uri="{BB962C8B-B14F-4D97-AF65-F5344CB8AC3E}">
        <p14:creationId xmlns:p14="http://schemas.microsoft.com/office/powerpoint/2010/main" val="84220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5040560"/>
          </a:xfrm>
        </p:spPr>
        <p:txBody>
          <a:bodyPr>
            <a:normAutofit fontScale="62500" lnSpcReduction="20000"/>
          </a:bodyPr>
          <a:lstStyle/>
          <a:p>
            <a:pPr marL="0" indent="358775" algn="just">
              <a:buNone/>
            </a:pPr>
            <a:r>
              <a:rPr lang="ru-RU" dirty="0">
                <a:solidFill>
                  <a:schemeClr val="bg1"/>
                </a:solidFill>
              </a:rPr>
              <a:t>Центрування заготовок часто </a:t>
            </a:r>
            <a:r>
              <a:rPr lang="ru-RU" dirty="0" err="1">
                <a:solidFill>
                  <a:schemeClr val="bg1"/>
                </a:solidFill>
              </a:rPr>
              <a:t>виконується</a:t>
            </a:r>
            <a:r>
              <a:rPr lang="ru-RU" dirty="0">
                <a:solidFill>
                  <a:schemeClr val="bg1"/>
                </a:solidFill>
              </a:rPr>
              <a:t> </a:t>
            </a:r>
            <a:r>
              <a:rPr lang="ru-RU" dirty="0" err="1">
                <a:solidFill>
                  <a:schemeClr val="bg1"/>
                </a:solidFill>
              </a:rPr>
              <a:t>спеціальними</a:t>
            </a:r>
            <a:r>
              <a:rPr lang="ru-RU" dirty="0">
                <a:solidFill>
                  <a:schemeClr val="bg1"/>
                </a:solidFill>
              </a:rPr>
              <a:t> </a:t>
            </a:r>
            <a:r>
              <a:rPr lang="ru-RU" dirty="0" err="1">
                <a:solidFill>
                  <a:schemeClr val="bg1"/>
                </a:solidFill>
              </a:rPr>
              <a:t>комбінованими</a:t>
            </a:r>
            <a:r>
              <a:rPr lang="ru-RU" dirty="0">
                <a:solidFill>
                  <a:schemeClr val="bg1"/>
                </a:solidFill>
              </a:rPr>
              <a:t> </a:t>
            </a:r>
            <a:r>
              <a:rPr lang="ru-RU" dirty="0" err="1">
                <a:solidFill>
                  <a:schemeClr val="bg1"/>
                </a:solidFill>
              </a:rPr>
              <a:t>центрувальними</a:t>
            </a:r>
            <a:r>
              <a:rPr lang="ru-RU" dirty="0">
                <a:solidFill>
                  <a:schemeClr val="bg1"/>
                </a:solidFill>
              </a:rPr>
              <a:t> </a:t>
            </a:r>
            <a:r>
              <a:rPr lang="ru-RU" dirty="0" err="1">
                <a:solidFill>
                  <a:schemeClr val="bg1"/>
                </a:solidFill>
              </a:rPr>
              <a:t>свердлами</a:t>
            </a:r>
            <a:r>
              <a:rPr lang="ru-RU" dirty="0">
                <a:solidFill>
                  <a:schemeClr val="bg1"/>
                </a:solidFill>
              </a:rPr>
              <a:t> (рисунок б, г) на </a:t>
            </a:r>
            <a:r>
              <a:rPr lang="ru-RU" dirty="0" err="1">
                <a:solidFill>
                  <a:schemeClr val="bg1"/>
                </a:solidFill>
              </a:rPr>
              <a:t>двосторонніх</a:t>
            </a:r>
            <a:r>
              <a:rPr lang="ru-RU" dirty="0">
                <a:solidFill>
                  <a:schemeClr val="bg1"/>
                </a:solidFill>
              </a:rPr>
              <a:t> </a:t>
            </a:r>
            <a:r>
              <a:rPr lang="ru-RU" dirty="0" err="1">
                <a:solidFill>
                  <a:schemeClr val="bg1"/>
                </a:solidFill>
              </a:rPr>
              <a:t>центрувальних</a:t>
            </a:r>
            <a:r>
              <a:rPr lang="ru-RU" dirty="0">
                <a:solidFill>
                  <a:schemeClr val="bg1"/>
                </a:solidFill>
              </a:rPr>
              <a:t> </a:t>
            </a:r>
            <a:r>
              <a:rPr lang="ru-RU" dirty="0" err="1">
                <a:solidFill>
                  <a:schemeClr val="bg1"/>
                </a:solidFill>
              </a:rPr>
              <a:t>верстатах</a:t>
            </a:r>
            <a:r>
              <a:rPr lang="ru-RU" dirty="0">
                <a:solidFill>
                  <a:schemeClr val="bg1"/>
                </a:solidFill>
              </a:rPr>
              <a:t>. </a:t>
            </a:r>
            <a:r>
              <a:rPr lang="ru-RU" dirty="0" err="1">
                <a:solidFill>
                  <a:schemeClr val="bg1"/>
                </a:solidFill>
              </a:rPr>
              <a:t>Обидва</a:t>
            </a:r>
            <a:r>
              <a:rPr lang="ru-RU" dirty="0">
                <a:solidFill>
                  <a:schemeClr val="bg1"/>
                </a:solidFill>
              </a:rPr>
              <a:t> </a:t>
            </a:r>
            <a:r>
              <a:rPr lang="ru-RU" dirty="0" err="1">
                <a:solidFill>
                  <a:schemeClr val="bg1"/>
                </a:solidFill>
              </a:rPr>
              <a:t>торці</a:t>
            </a:r>
            <a:r>
              <a:rPr lang="ru-RU" dirty="0">
                <a:solidFill>
                  <a:schemeClr val="bg1"/>
                </a:solidFill>
              </a:rPr>
              <a:t> вала </a:t>
            </a:r>
            <a:r>
              <a:rPr lang="ru-RU" dirty="0" err="1">
                <a:solidFill>
                  <a:schemeClr val="bg1"/>
                </a:solidFill>
              </a:rPr>
              <a:t>центруються</a:t>
            </a:r>
            <a:r>
              <a:rPr lang="ru-RU" dirty="0">
                <a:solidFill>
                  <a:schemeClr val="bg1"/>
                </a:solidFill>
              </a:rPr>
              <a:t> </a:t>
            </a:r>
            <a:r>
              <a:rPr lang="ru-RU" dirty="0" err="1">
                <a:solidFill>
                  <a:schemeClr val="bg1"/>
                </a:solidFill>
              </a:rPr>
              <a:t>одночасно</a:t>
            </a:r>
            <a:r>
              <a:rPr lang="ru-RU" dirty="0">
                <a:solidFill>
                  <a:schemeClr val="bg1"/>
                </a:solidFill>
              </a:rPr>
              <a:t>.</a:t>
            </a:r>
          </a:p>
          <a:p>
            <a:pPr marL="0" indent="358775" algn="just">
              <a:buNone/>
            </a:pPr>
            <a:r>
              <a:rPr lang="uk-UA" dirty="0">
                <a:solidFill>
                  <a:schemeClr val="bg1"/>
                </a:solidFill>
              </a:rPr>
              <a:t>На фрезерно-центрувальних верстатах (рисунок, </a:t>
            </a:r>
            <a:r>
              <a:rPr lang="uk-UA" b="1" dirty="0">
                <a:solidFill>
                  <a:schemeClr val="bg1"/>
                </a:solidFill>
              </a:rPr>
              <a:t>а</a:t>
            </a:r>
            <a:r>
              <a:rPr lang="uk-UA" dirty="0">
                <a:solidFill>
                  <a:schemeClr val="bg1"/>
                </a:solidFill>
              </a:rPr>
              <a:t>) на заготовці спочатку фрезеруються торцеві поверхні одночасно з обох кінців, після чого комбінованими центрувальними свердлами свердлять отвори.</a:t>
            </a:r>
          </a:p>
          <a:p>
            <a:pPr marL="0" indent="358775" algn="just">
              <a:buNone/>
            </a:pPr>
            <a:r>
              <a:rPr lang="uk-UA" dirty="0">
                <a:solidFill>
                  <a:schemeClr val="bg1"/>
                </a:solidFill>
              </a:rPr>
              <a:t>У промисловості знаходить застосування метод обробки торців і центрування заготовок з використанням одного або двох широких твердосплавних різців, що встановлені разом зі стандартним комбінованим центрувальним свердлом у спеціальній інструментальній головці, креслення якої наведене на рисунку, б. </a:t>
            </a:r>
            <a:endParaRPr lang="ru-RU" dirty="0">
              <a:solidFill>
                <a:schemeClr val="bg1"/>
              </a:solidFill>
            </a:endParaRPr>
          </a:p>
          <a:p>
            <a:pPr marL="0" indent="358775" algn="just">
              <a:buNone/>
            </a:pPr>
            <a:r>
              <a:rPr lang="uk-UA" dirty="0">
                <a:solidFill>
                  <a:schemeClr val="bg1"/>
                </a:solidFill>
              </a:rPr>
              <a:t>Розташування центрувального свердла відносно різців регулюється гвинтом 2 через латунну пробку 3. Гвинт 4 перешкоджає повороту пробки при регулюванні вильоту свердла 9. Замість різця 6, що знімає фаску, в головці може бути встановлений різець для обточування повідкового кінця заготовки. Це забезпечує високий ступінь концентричності цієї поверхні з центровим отвором і дозволяє здійснювати на наступне обточування заготовки з одного встановлення без її повороту.</a:t>
            </a:r>
            <a:endParaRPr lang="ru-RU" dirty="0">
              <a:solidFill>
                <a:schemeClr val="bg1"/>
              </a:solidFill>
            </a:endParaRPr>
          </a:p>
        </p:txBody>
      </p:sp>
    </p:spTree>
    <p:extLst>
      <p:ext uri="{BB962C8B-B14F-4D97-AF65-F5344CB8AC3E}">
        <p14:creationId xmlns:p14="http://schemas.microsoft.com/office/powerpoint/2010/main" val="131746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40740" y="704905"/>
            <a:ext cx="3479732" cy="4688262"/>
          </a:xfrm>
        </p:spPr>
        <p:txBody>
          <a:bodyPr>
            <a:noAutofit/>
          </a:bodyPr>
          <a:lstStyle/>
          <a:p>
            <a:pPr marL="0" indent="0" algn="just">
              <a:spcBef>
                <a:spcPts val="0"/>
              </a:spcBef>
              <a:buNone/>
            </a:pPr>
            <a:r>
              <a:rPr lang="uk-UA" sz="1600" dirty="0">
                <a:solidFill>
                  <a:schemeClr val="bg1"/>
                </a:solidFill>
              </a:rPr>
              <a:t>а – обробка на фрезерно-центрувальному верстаті;</a:t>
            </a:r>
            <a:endParaRPr lang="ru-RU" sz="1600" dirty="0">
              <a:solidFill>
                <a:schemeClr val="bg1"/>
              </a:solidFill>
            </a:endParaRPr>
          </a:p>
          <a:p>
            <a:pPr marL="0" indent="0" algn="just">
              <a:spcBef>
                <a:spcPts val="0"/>
              </a:spcBef>
              <a:buNone/>
            </a:pPr>
            <a:r>
              <a:rPr lang="uk-UA" sz="1600" dirty="0">
                <a:solidFill>
                  <a:schemeClr val="bg1"/>
                </a:solidFill>
              </a:rPr>
              <a:t>б – конструкція інструментальної головки для підрізання торця та центрування заготовки діаметром до 30 мм;</a:t>
            </a:r>
            <a:endParaRPr lang="ru-RU" sz="1600" dirty="0">
              <a:solidFill>
                <a:schemeClr val="bg1"/>
              </a:solidFill>
            </a:endParaRPr>
          </a:p>
          <a:p>
            <a:pPr marL="0" indent="0" algn="just">
              <a:spcBef>
                <a:spcPts val="0"/>
              </a:spcBef>
              <a:buNone/>
            </a:pPr>
            <a:r>
              <a:rPr lang="uk-UA" sz="1600" dirty="0">
                <a:solidFill>
                  <a:schemeClr val="bg1"/>
                </a:solidFill>
              </a:rPr>
              <a:t>в – підрізання торця та центрування заготовки на токарному верстаті з інструментальною головкою, що обертається;</a:t>
            </a:r>
            <a:endParaRPr lang="ru-RU" sz="1600" dirty="0">
              <a:solidFill>
                <a:schemeClr val="bg1"/>
              </a:solidFill>
            </a:endParaRPr>
          </a:p>
          <a:p>
            <a:pPr marL="0" indent="0" algn="just">
              <a:spcBef>
                <a:spcPts val="0"/>
              </a:spcBef>
              <a:buNone/>
            </a:pPr>
            <a:r>
              <a:rPr lang="uk-UA" sz="1600" dirty="0">
                <a:solidFill>
                  <a:schemeClr val="bg1"/>
                </a:solidFill>
              </a:rPr>
              <a:t>г – підрізання торця та центрування заготовки на токарному верстаті без головки, що обертається;</a:t>
            </a:r>
            <a:endParaRPr lang="ru-RU" sz="1600" dirty="0">
              <a:solidFill>
                <a:schemeClr val="bg1"/>
              </a:solidFill>
            </a:endParaRPr>
          </a:p>
          <a:p>
            <a:pPr marL="0" indent="0" algn="just">
              <a:spcBef>
                <a:spcPts val="0"/>
              </a:spcBef>
              <a:buNone/>
            </a:pPr>
            <a:r>
              <a:rPr lang="uk-UA" sz="1600" dirty="0">
                <a:solidFill>
                  <a:schemeClr val="bg1"/>
                </a:solidFill>
              </a:rPr>
              <a:t>д – підрізання торця та центрування заготовки на горизонтально-фрезерному верстаті;</a:t>
            </a:r>
            <a:endParaRPr lang="ru-RU" sz="1600" dirty="0">
              <a:solidFill>
                <a:schemeClr val="bg1"/>
              </a:solidFill>
            </a:endParaRPr>
          </a:p>
          <a:p>
            <a:pPr marL="0" indent="0" algn="just">
              <a:spcBef>
                <a:spcPts val="0"/>
              </a:spcBef>
              <a:buNone/>
            </a:pPr>
            <a:r>
              <a:rPr lang="uk-UA" sz="1600" dirty="0">
                <a:solidFill>
                  <a:schemeClr val="bg1"/>
                </a:solidFill>
              </a:rPr>
              <a:t>е – підрізання торця та центрування заготовки на спеціальному напівавтоматі.</a:t>
            </a:r>
            <a:endParaRPr lang="ru-RU" sz="1600" dirty="0">
              <a:solidFill>
                <a:schemeClr val="bg1"/>
              </a:solidFill>
            </a:endParaRPr>
          </a:p>
        </p:txBody>
      </p:sp>
      <p:pic>
        <p:nvPicPr>
          <p:cNvPr id="4" name="Рисунок 3"/>
          <p:cNvPicPr>
            <a:picLocks noChangeAspect="1"/>
          </p:cNvPicPr>
          <p:nvPr/>
        </p:nvPicPr>
        <p:blipFill>
          <a:blip r:embed="rId2"/>
          <a:stretch>
            <a:fillRect/>
          </a:stretch>
        </p:blipFill>
        <p:spPr>
          <a:xfrm>
            <a:off x="347102" y="704905"/>
            <a:ext cx="4854748" cy="4689759"/>
          </a:xfrm>
          <a:prstGeom prst="rect">
            <a:avLst/>
          </a:prstGeom>
        </p:spPr>
      </p:pic>
      <p:sp>
        <p:nvSpPr>
          <p:cNvPr id="5" name="Прямоугольник 4"/>
          <p:cNvSpPr/>
          <p:nvPr/>
        </p:nvSpPr>
        <p:spPr>
          <a:xfrm>
            <a:off x="3144509" y="243240"/>
            <a:ext cx="2744149" cy="461665"/>
          </a:xfrm>
          <a:prstGeom prst="rect">
            <a:avLst/>
          </a:prstGeom>
        </p:spPr>
        <p:txBody>
          <a:bodyPr wrap="none">
            <a:spAutoFit/>
          </a:bodyPr>
          <a:lstStyle/>
          <a:p>
            <a:r>
              <a:rPr lang="uk-UA" sz="2400" dirty="0">
                <a:solidFill>
                  <a:schemeClr val="bg1"/>
                </a:solidFill>
                <a:latin typeface="Calibri" panose="020F0502020204030204" pitchFamily="34" charset="0"/>
                <a:ea typeface="MS Mincho"/>
                <a:cs typeface="Times New Roman" panose="02020603050405020304" pitchFamily="18" charset="0"/>
              </a:rPr>
              <a:t>Схеми центрування</a:t>
            </a:r>
            <a:endParaRPr lang="ru-RU" sz="2400" dirty="0">
              <a:solidFill>
                <a:schemeClr val="bg1"/>
              </a:solidFill>
            </a:endParaRPr>
          </a:p>
        </p:txBody>
      </p:sp>
    </p:spTree>
    <p:extLst>
      <p:ext uri="{BB962C8B-B14F-4D97-AF65-F5344CB8AC3E}">
        <p14:creationId xmlns:p14="http://schemas.microsoft.com/office/powerpoint/2010/main" val="247633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4968552"/>
          </a:xfrm>
        </p:spPr>
        <p:txBody>
          <a:bodyPr>
            <a:normAutofit fontScale="70000" lnSpcReduction="20000"/>
          </a:bodyPr>
          <a:lstStyle/>
          <a:p>
            <a:pPr marL="0" indent="358775" algn="just">
              <a:buNone/>
            </a:pPr>
            <a:r>
              <a:rPr lang="uk-UA" dirty="0">
                <a:solidFill>
                  <a:schemeClr val="bg1"/>
                </a:solidFill>
              </a:rPr>
              <a:t>Завдяки тому, що підрізний різець (рисунок, </a:t>
            </a:r>
            <a:r>
              <a:rPr lang="uk-UA" b="1" dirty="0">
                <a:solidFill>
                  <a:schemeClr val="bg1"/>
                </a:solidFill>
              </a:rPr>
              <a:t>б</a:t>
            </a:r>
            <a:r>
              <a:rPr lang="uk-UA" dirty="0">
                <a:solidFill>
                  <a:schemeClr val="bg1"/>
                </a:solidFill>
              </a:rPr>
              <a:t>) оснащений пластинкою твердого сплаву, а центрувальне свердло виготовлене із швидкорізальної сталі, інструменти працюють приблизно з оптимальними швидкостями різання для обох матеріалів при одній частоті обертання головки, незважаючи на різницю в діаметрах обробки. Застосування такої головки для одночасного підрізання торця і свердління центрового отвору значно спрощує обробку.</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При роботі на токарному верстаті (рисунок, </a:t>
            </a:r>
            <a:r>
              <a:rPr lang="uk-UA" b="1" dirty="0">
                <a:solidFill>
                  <a:schemeClr val="bg1"/>
                </a:solidFill>
              </a:rPr>
              <a:t>в</a:t>
            </a:r>
            <a:r>
              <a:rPr lang="uk-UA" dirty="0">
                <a:solidFill>
                  <a:schemeClr val="bg1"/>
                </a:solidFill>
              </a:rPr>
              <a:t>) інструментальна головка </a:t>
            </a:r>
            <a:r>
              <a:rPr lang="uk-UA" b="1" dirty="0">
                <a:solidFill>
                  <a:schemeClr val="bg1"/>
                </a:solidFill>
              </a:rPr>
              <a:t>1</a:t>
            </a:r>
            <a:r>
              <a:rPr lang="uk-UA" dirty="0">
                <a:solidFill>
                  <a:schemeClr val="bg1"/>
                </a:solidFill>
              </a:rPr>
              <a:t> встановлюється у шпиндель верстата. Заготовка </a:t>
            </a:r>
            <a:r>
              <a:rPr lang="uk-UA" b="1" dirty="0">
                <a:solidFill>
                  <a:schemeClr val="bg1"/>
                </a:solidFill>
              </a:rPr>
              <a:t>2 </a:t>
            </a:r>
            <a:r>
              <a:rPr lang="uk-UA" dirty="0">
                <a:solidFill>
                  <a:schemeClr val="bg1"/>
                </a:solidFill>
              </a:rPr>
              <a:t>кріпиться в </a:t>
            </a:r>
            <a:r>
              <a:rPr lang="uk-UA" dirty="0" err="1">
                <a:solidFill>
                  <a:schemeClr val="bg1"/>
                </a:solidFill>
              </a:rPr>
              <a:t>самоцентрівному</a:t>
            </a:r>
            <a:r>
              <a:rPr lang="uk-UA" dirty="0">
                <a:solidFill>
                  <a:schemeClr val="bg1"/>
                </a:solidFill>
              </a:rPr>
              <a:t> затискному пристосуванні </a:t>
            </a:r>
            <a:r>
              <a:rPr lang="uk-UA" b="1" dirty="0">
                <a:solidFill>
                  <a:schemeClr val="bg1"/>
                </a:solidFill>
              </a:rPr>
              <a:t>3</a:t>
            </a:r>
            <a:r>
              <a:rPr lang="uk-UA" dirty="0">
                <a:solidFill>
                  <a:schemeClr val="bg1"/>
                </a:solidFill>
              </a:rPr>
              <a:t> ручної чи пневматичної дії, що закріплене на каретці супорта, і одержує поступальний рух подачі до </a:t>
            </a:r>
            <a:r>
              <a:rPr lang="uk-UA" dirty="0" err="1">
                <a:solidFill>
                  <a:schemeClr val="bg1"/>
                </a:solidFill>
              </a:rPr>
              <a:t>упора</a:t>
            </a:r>
            <a:r>
              <a:rPr lang="uk-UA" dirty="0">
                <a:solidFill>
                  <a:schemeClr val="bg1"/>
                </a:solidFill>
              </a:rPr>
              <a:t> </a:t>
            </a:r>
            <a:r>
              <a:rPr lang="uk-UA" b="1" dirty="0">
                <a:solidFill>
                  <a:schemeClr val="bg1"/>
                </a:solidFill>
              </a:rPr>
              <a:t>5</a:t>
            </a:r>
            <a:r>
              <a:rPr lang="uk-UA" dirty="0">
                <a:solidFill>
                  <a:schemeClr val="bg1"/>
                </a:solidFill>
              </a:rPr>
              <a:t>. Для встановлення заготовки по довжині використовується регульований упор </a:t>
            </a:r>
            <a:r>
              <a:rPr lang="uk-UA" b="1" dirty="0">
                <a:solidFill>
                  <a:schemeClr val="bg1"/>
                </a:solidFill>
              </a:rPr>
              <a:t>4</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3132703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62500" lnSpcReduction="20000"/>
          </a:bodyPr>
          <a:lstStyle/>
          <a:p>
            <a:pPr marL="0" indent="358775" algn="just">
              <a:buNone/>
            </a:pPr>
            <a:r>
              <a:rPr lang="uk-UA" dirty="0">
                <a:solidFill>
                  <a:schemeClr val="bg1"/>
                </a:solidFill>
              </a:rPr>
              <a:t>Можливий інший варіант обробки на токарному верстаті (рисунок, </a:t>
            </a:r>
            <a:r>
              <a:rPr lang="uk-UA" b="1" dirty="0">
                <a:solidFill>
                  <a:schemeClr val="bg1"/>
                </a:solidFill>
              </a:rPr>
              <a:t>г</a:t>
            </a:r>
            <a:r>
              <a:rPr lang="uk-UA" dirty="0">
                <a:solidFill>
                  <a:schemeClr val="bg1"/>
                </a:solidFill>
              </a:rPr>
              <a:t>). У цьому випадку заготовка 3 встановлюється в отвір шпинделя до </a:t>
            </a:r>
            <a:r>
              <a:rPr lang="uk-UA" dirty="0" err="1">
                <a:solidFill>
                  <a:schemeClr val="bg1"/>
                </a:solidFill>
              </a:rPr>
              <a:t>упора</a:t>
            </a:r>
            <a:r>
              <a:rPr lang="uk-UA" b="1" dirty="0">
                <a:solidFill>
                  <a:schemeClr val="bg1"/>
                </a:solidFill>
              </a:rPr>
              <a:t> 4</a:t>
            </a:r>
            <a:r>
              <a:rPr lang="uk-UA" dirty="0">
                <a:solidFill>
                  <a:schemeClr val="bg1"/>
                </a:solidFill>
              </a:rPr>
              <a:t> і затискається у </a:t>
            </a:r>
            <a:r>
              <a:rPr lang="uk-UA" dirty="0" err="1">
                <a:solidFill>
                  <a:schemeClr val="bg1"/>
                </a:solidFill>
              </a:rPr>
              <a:t>самоцентрівному</a:t>
            </a:r>
            <a:r>
              <a:rPr lang="uk-UA" dirty="0">
                <a:solidFill>
                  <a:schemeClr val="bg1"/>
                </a:solidFill>
              </a:rPr>
              <a:t> патроні. Інструментальна головка</a:t>
            </a:r>
            <a:r>
              <a:rPr lang="uk-UA" b="1" dirty="0">
                <a:solidFill>
                  <a:schemeClr val="bg1"/>
                </a:solidFill>
              </a:rPr>
              <a:t> 2</a:t>
            </a:r>
            <a:r>
              <a:rPr lang="uk-UA" dirty="0">
                <a:solidFill>
                  <a:schemeClr val="bg1"/>
                </a:solidFill>
              </a:rPr>
              <a:t> кріпиться за допомогою спеціальної державки в різцетримачі </a:t>
            </a:r>
            <a:r>
              <a:rPr lang="uk-UA" b="1" dirty="0">
                <a:solidFill>
                  <a:schemeClr val="bg1"/>
                </a:solidFill>
              </a:rPr>
              <a:t>1</a:t>
            </a:r>
            <a:r>
              <a:rPr lang="uk-UA" dirty="0">
                <a:solidFill>
                  <a:schemeClr val="bg1"/>
                </a:solidFill>
              </a:rPr>
              <a:t> верстата.  За такою ж схемою може виконуватись обробка на револьверному верстаті при встановленні інструментальної головки в гніздо револьверної головки. Це ж можна виконати і на горизонтально-фрезерному верстаті (рис.,</a:t>
            </a:r>
            <a:r>
              <a:rPr lang="uk-UA" b="1" dirty="0">
                <a:solidFill>
                  <a:schemeClr val="bg1"/>
                </a:solidFill>
              </a:rPr>
              <a:t> д</a:t>
            </a:r>
            <a:r>
              <a:rPr lang="uk-UA" dirty="0">
                <a:solidFill>
                  <a:schemeClr val="bg1"/>
                </a:solidFill>
              </a:rPr>
              <a:t>).  В усіх трьох схемах обробляється спочатку перший торець, а після переустановлення заготовки – другий.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Найкращим варіантом для одержання високої точності та продуктивності є обробка на спеціальному двосторонньому верстаті (рисунок, </a:t>
            </a:r>
            <a:r>
              <a:rPr lang="uk-UA" b="1" dirty="0">
                <a:solidFill>
                  <a:schemeClr val="bg1"/>
                </a:solidFill>
              </a:rPr>
              <a:t>е</a:t>
            </a:r>
            <a:r>
              <a:rPr lang="uk-UA" dirty="0">
                <a:solidFill>
                  <a:schemeClr val="bg1"/>
                </a:solidFill>
              </a:rPr>
              <a:t>) агрегатного типу нескладної конструкції. У порівнянні з фрезерно-центрувальним верстатом (рисунок,</a:t>
            </a:r>
            <a:r>
              <a:rPr lang="uk-UA" b="1" dirty="0">
                <a:solidFill>
                  <a:schemeClr val="bg1"/>
                </a:solidFill>
              </a:rPr>
              <a:t> а</a:t>
            </a:r>
            <a:r>
              <a:rPr lang="uk-UA" dirty="0">
                <a:solidFill>
                  <a:schemeClr val="bg1"/>
                </a:solidFill>
              </a:rPr>
              <a:t>) цей верстат замість чотирьох шпинделів має лише два і для заготовки не потрібно горизонтальної подачі.</a:t>
            </a:r>
            <a:endParaRPr lang="ru-RU" dirty="0">
              <a:solidFill>
                <a:schemeClr val="bg1"/>
              </a:solidFill>
            </a:endParaRPr>
          </a:p>
        </p:txBody>
      </p:sp>
    </p:spTree>
    <p:extLst>
      <p:ext uri="{BB962C8B-B14F-4D97-AF65-F5344CB8AC3E}">
        <p14:creationId xmlns:p14="http://schemas.microsoft.com/office/powerpoint/2010/main" val="1041275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975" y="337220"/>
            <a:ext cx="8229600" cy="432048"/>
          </a:xfrm>
        </p:spPr>
        <p:txBody>
          <a:bodyPr>
            <a:noAutofit/>
          </a:bodyPr>
          <a:lstStyle/>
          <a:p>
            <a:r>
              <a:rPr lang="uk-UA" sz="3600" b="1" dirty="0">
                <a:solidFill>
                  <a:schemeClr val="bg1"/>
                </a:solidFill>
              </a:rPr>
              <a:t>11.3. Обточування</a:t>
            </a:r>
            <a:endParaRPr lang="ru-RU" sz="3600" dirty="0">
              <a:solidFill>
                <a:schemeClr val="bg1"/>
              </a:solidFill>
            </a:endParaRPr>
          </a:p>
        </p:txBody>
      </p:sp>
      <p:sp>
        <p:nvSpPr>
          <p:cNvPr id="3" name="Объект 2"/>
          <p:cNvSpPr>
            <a:spLocks noGrp="1"/>
          </p:cNvSpPr>
          <p:nvPr>
            <p:ph idx="1"/>
          </p:nvPr>
        </p:nvSpPr>
        <p:spPr>
          <a:xfrm>
            <a:off x="460975" y="985292"/>
            <a:ext cx="8435280" cy="4392488"/>
          </a:xfrm>
        </p:spPr>
        <p:txBody>
          <a:bodyPr>
            <a:normAutofit fontScale="92500" lnSpcReduction="10000"/>
          </a:bodyPr>
          <a:lstStyle/>
          <a:p>
            <a:pPr marL="0" indent="358775" algn="just">
              <a:buNone/>
            </a:pPr>
            <a:r>
              <a:rPr lang="uk-UA" sz="1900" dirty="0">
                <a:solidFill>
                  <a:schemeClr val="bg1"/>
                </a:solidFill>
              </a:rPr>
              <a:t>Заготовками для валів служать прокат, поковки, штамповки та, рідше, відливки. Прокат застосовується для виготовлення валів діаметрами до </a:t>
            </a:r>
            <a:r>
              <a:rPr lang="uk-UA" sz="1900" b="1" dirty="0">
                <a:solidFill>
                  <a:schemeClr val="bg1"/>
                </a:solidFill>
              </a:rPr>
              <a:t>150–200</a:t>
            </a:r>
            <a:r>
              <a:rPr lang="uk-UA" sz="1900" dirty="0">
                <a:solidFill>
                  <a:schemeClr val="bg1"/>
                </a:solidFill>
              </a:rPr>
              <a:t> мм.</a:t>
            </a:r>
            <a:endParaRPr lang="ru-RU" sz="1900" dirty="0">
              <a:solidFill>
                <a:schemeClr val="bg1"/>
              </a:solidFill>
            </a:endParaRPr>
          </a:p>
          <a:p>
            <a:pPr marL="0" indent="358775" algn="just">
              <a:buNone/>
            </a:pPr>
            <a:r>
              <a:rPr lang="uk-UA" sz="1900" dirty="0">
                <a:solidFill>
                  <a:schemeClr val="bg1"/>
                </a:solidFill>
              </a:rPr>
              <a:t>Для заготовок гладких валів підбирається прокат діаметра, що близький до діаметра готового </a:t>
            </a:r>
            <a:r>
              <a:rPr lang="uk-UA" sz="1900" dirty="0" err="1">
                <a:solidFill>
                  <a:schemeClr val="bg1"/>
                </a:solidFill>
              </a:rPr>
              <a:t>вала</a:t>
            </a:r>
            <a:r>
              <a:rPr lang="uk-UA" sz="1900" dirty="0">
                <a:solidFill>
                  <a:schemeClr val="bg1"/>
                </a:solidFill>
              </a:rPr>
              <a:t> для мінімального припуску на механічну обробку.</a:t>
            </a:r>
            <a:endParaRPr lang="ru-RU" sz="1900" dirty="0">
              <a:solidFill>
                <a:schemeClr val="bg1"/>
              </a:solidFill>
            </a:endParaRPr>
          </a:p>
          <a:p>
            <a:pPr marL="0" indent="358775" algn="just">
              <a:buNone/>
            </a:pPr>
            <a:r>
              <a:rPr lang="uk-UA" sz="1900" dirty="0">
                <a:solidFill>
                  <a:schemeClr val="bg1"/>
                </a:solidFill>
              </a:rPr>
              <a:t>При виготовленні з прокату валів східчастої форми велика кількість матеріалу перетворюється на стружку. Тому в серійному та особливо в масовому виробництві заготовки для валів східчастої форми доцільно виготовляти штампуванням.</a:t>
            </a:r>
            <a:endParaRPr lang="ru-RU" sz="1900" dirty="0">
              <a:solidFill>
                <a:schemeClr val="bg1"/>
              </a:solidFill>
            </a:endParaRPr>
          </a:p>
          <a:p>
            <a:pPr marL="0" indent="358775" algn="just">
              <a:buNone/>
            </a:pPr>
            <a:r>
              <a:rPr lang="uk-UA" sz="1900" dirty="0">
                <a:solidFill>
                  <a:schemeClr val="bg1"/>
                </a:solidFill>
              </a:rPr>
              <a:t>Існують наступні види обточування заготовок для валів та інших деталей, що мають форму тіл обертання:</a:t>
            </a:r>
            <a:endParaRPr lang="ru-RU" sz="1900" dirty="0">
              <a:solidFill>
                <a:schemeClr val="bg1"/>
              </a:solidFill>
            </a:endParaRPr>
          </a:p>
          <a:p>
            <a:pPr marL="0" indent="358775" algn="just">
              <a:buNone/>
            </a:pPr>
            <a:r>
              <a:rPr lang="uk-UA" sz="1900" dirty="0">
                <a:solidFill>
                  <a:schemeClr val="bg1"/>
                </a:solidFill>
              </a:rPr>
              <a:t>– </a:t>
            </a:r>
            <a:r>
              <a:rPr lang="uk-UA" sz="1900" i="1" dirty="0">
                <a:solidFill>
                  <a:schemeClr val="bg1"/>
                </a:solidFill>
              </a:rPr>
              <a:t>чорнове</a:t>
            </a:r>
            <a:r>
              <a:rPr lang="uk-UA" sz="1900" dirty="0">
                <a:solidFill>
                  <a:schemeClr val="bg1"/>
                </a:solidFill>
              </a:rPr>
              <a:t> з точністю обробки до </a:t>
            </a:r>
            <a:r>
              <a:rPr lang="uk-UA" sz="1900" b="1" dirty="0">
                <a:solidFill>
                  <a:schemeClr val="bg1"/>
                </a:solidFill>
              </a:rPr>
              <a:t>12</a:t>
            </a:r>
            <a:r>
              <a:rPr lang="uk-UA" sz="1900" dirty="0">
                <a:solidFill>
                  <a:schemeClr val="bg1"/>
                </a:solidFill>
              </a:rPr>
              <a:t>-го квалітету та з шорсткістю поверхні </a:t>
            </a:r>
            <a:r>
              <a:rPr lang="uk-UA" sz="1900" b="1" dirty="0">
                <a:solidFill>
                  <a:schemeClr val="bg1"/>
                </a:solidFill>
              </a:rPr>
              <a:t>160...40</a:t>
            </a:r>
            <a:r>
              <a:rPr lang="uk-UA" sz="1900" dirty="0">
                <a:solidFill>
                  <a:schemeClr val="bg1"/>
                </a:solidFill>
              </a:rPr>
              <a:t> </a:t>
            </a:r>
            <a:r>
              <a:rPr lang="uk-UA" sz="1900" dirty="0" err="1">
                <a:solidFill>
                  <a:schemeClr val="bg1"/>
                </a:solidFill>
              </a:rPr>
              <a:t>мкм</a:t>
            </a:r>
            <a:r>
              <a:rPr lang="uk-UA" sz="1900" dirty="0">
                <a:solidFill>
                  <a:schemeClr val="bg1"/>
                </a:solidFill>
              </a:rPr>
              <a:t> за показником </a:t>
            </a:r>
            <a:r>
              <a:rPr lang="uk-UA" sz="1900" b="1" dirty="0" err="1">
                <a:solidFill>
                  <a:schemeClr val="bg1"/>
                </a:solidFill>
              </a:rPr>
              <a:t>Rz</a:t>
            </a:r>
            <a:r>
              <a:rPr lang="uk-UA" sz="1900" dirty="0">
                <a:solidFill>
                  <a:schemeClr val="bg1"/>
                </a:solidFill>
              </a:rPr>
              <a:t>;</a:t>
            </a:r>
            <a:endParaRPr lang="ru-RU" sz="1900" dirty="0">
              <a:solidFill>
                <a:schemeClr val="bg1"/>
              </a:solidFill>
            </a:endParaRPr>
          </a:p>
          <a:p>
            <a:pPr marL="0" indent="358775" algn="just">
              <a:buNone/>
            </a:pPr>
            <a:r>
              <a:rPr lang="uk-UA" sz="1900" dirty="0">
                <a:solidFill>
                  <a:schemeClr val="bg1"/>
                </a:solidFill>
              </a:rPr>
              <a:t>– </a:t>
            </a:r>
            <a:r>
              <a:rPr lang="uk-UA" sz="1900" i="1" dirty="0">
                <a:solidFill>
                  <a:schemeClr val="bg1"/>
                </a:solidFill>
              </a:rPr>
              <a:t>чистове </a:t>
            </a:r>
            <a:r>
              <a:rPr lang="uk-UA" sz="1900" dirty="0">
                <a:solidFill>
                  <a:schemeClr val="bg1"/>
                </a:solidFill>
              </a:rPr>
              <a:t>з точністю обробки до 8-го та </a:t>
            </a:r>
            <a:r>
              <a:rPr lang="uk-UA" sz="1900" b="1" dirty="0">
                <a:solidFill>
                  <a:schemeClr val="bg1"/>
                </a:solidFill>
              </a:rPr>
              <a:t>9</a:t>
            </a:r>
            <a:r>
              <a:rPr lang="uk-UA" sz="1900" dirty="0">
                <a:solidFill>
                  <a:schemeClr val="bg1"/>
                </a:solidFill>
              </a:rPr>
              <a:t>-го квалітетів і шорсткістю поверхні до </a:t>
            </a:r>
            <a:r>
              <a:rPr lang="uk-UA" sz="1900" b="1" dirty="0">
                <a:solidFill>
                  <a:schemeClr val="bg1"/>
                </a:solidFill>
              </a:rPr>
              <a:t>2,5</a:t>
            </a:r>
            <a:r>
              <a:rPr lang="uk-UA" sz="1900" dirty="0">
                <a:solidFill>
                  <a:schemeClr val="bg1"/>
                </a:solidFill>
              </a:rPr>
              <a:t> </a:t>
            </a:r>
            <a:r>
              <a:rPr lang="uk-UA" sz="1900" dirty="0" err="1">
                <a:solidFill>
                  <a:schemeClr val="bg1"/>
                </a:solidFill>
              </a:rPr>
              <a:t>мкм</a:t>
            </a:r>
            <a:r>
              <a:rPr lang="uk-UA" sz="1900" dirty="0">
                <a:solidFill>
                  <a:schemeClr val="bg1"/>
                </a:solidFill>
              </a:rPr>
              <a:t> за показником </a:t>
            </a:r>
            <a:r>
              <a:rPr lang="uk-UA" sz="1900" b="1" dirty="0" err="1">
                <a:solidFill>
                  <a:schemeClr val="bg1"/>
                </a:solidFill>
              </a:rPr>
              <a:t>Ra</a:t>
            </a:r>
            <a:r>
              <a:rPr lang="uk-UA" sz="1900" dirty="0">
                <a:solidFill>
                  <a:schemeClr val="bg1"/>
                </a:solidFill>
              </a:rPr>
              <a:t>;</a:t>
            </a:r>
            <a:endParaRPr lang="ru-RU" sz="1900" dirty="0">
              <a:solidFill>
                <a:schemeClr val="bg1"/>
              </a:solidFill>
            </a:endParaRPr>
          </a:p>
          <a:p>
            <a:pPr marL="0" indent="358775" algn="just">
              <a:buNone/>
            </a:pPr>
            <a:r>
              <a:rPr lang="uk-UA" sz="1900" dirty="0">
                <a:solidFill>
                  <a:schemeClr val="bg1"/>
                </a:solidFill>
              </a:rPr>
              <a:t>– </a:t>
            </a:r>
            <a:r>
              <a:rPr lang="uk-UA" sz="1900" i="1" dirty="0">
                <a:solidFill>
                  <a:schemeClr val="bg1"/>
                </a:solidFill>
              </a:rPr>
              <a:t>чистове точне</a:t>
            </a:r>
            <a:r>
              <a:rPr lang="uk-UA" sz="1900" dirty="0">
                <a:solidFill>
                  <a:schemeClr val="bg1"/>
                </a:solidFill>
              </a:rPr>
              <a:t> і </a:t>
            </a:r>
            <a:r>
              <a:rPr lang="uk-UA" sz="1900" i="1" dirty="0">
                <a:solidFill>
                  <a:schemeClr val="bg1"/>
                </a:solidFill>
              </a:rPr>
              <a:t>тонке </a:t>
            </a:r>
            <a:r>
              <a:rPr lang="uk-UA" sz="1900" dirty="0">
                <a:solidFill>
                  <a:schemeClr val="bg1"/>
                </a:solidFill>
              </a:rPr>
              <a:t>з точністю обробки до </a:t>
            </a:r>
            <a:r>
              <a:rPr lang="uk-UA" sz="1900" b="1" dirty="0">
                <a:solidFill>
                  <a:schemeClr val="bg1"/>
                </a:solidFill>
              </a:rPr>
              <a:t>7</a:t>
            </a:r>
            <a:r>
              <a:rPr lang="uk-UA" sz="1900" dirty="0">
                <a:solidFill>
                  <a:schemeClr val="bg1"/>
                </a:solidFill>
              </a:rPr>
              <a:t>-го квалітету і з шорсткістю поверхні до </a:t>
            </a:r>
            <a:r>
              <a:rPr lang="uk-UA" sz="1900" b="1" dirty="0">
                <a:solidFill>
                  <a:schemeClr val="bg1"/>
                </a:solidFill>
              </a:rPr>
              <a:t>0,16</a:t>
            </a:r>
            <a:r>
              <a:rPr lang="uk-UA" sz="1900" dirty="0">
                <a:solidFill>
                  <a:schemeClr val="bg1"/>
                </a:solidFill>
              </a:rPr>
              <a:t> </a:t>
            </a:r>
            <a:r>
              <a:rPr lang="uk-UA" sz="1900" dirty="0" err="1">
                <a:solidFill>
                  <a:schemeClr val="bg1"/>
                </a:solidFill>
              </a:rPr>
              <a:t>мкм</a:t>
            </a:r>
            <a:r>
              <a:rPr lang="uk-UA" sz="1900" dirty="0">
                <a:solidFill>
                  <a:schemeClr val="bg1"/>
                </a:solidFill>
              </a:rPr>
              <a:t> по </a:t>
            </a:r>
            <a:r>
              <a:rPr lang="uk-UA" sz="1900" b="1" dirty="0" err="1">
                <a:solidFill>
                  <a:schemeClr val="bg1"/>
                </a:solidFill>
              </a:rPr>
              <a:t>Ra</a:t>
            </a:r>
            <a:r>
              <a:rPr lang="uk-UA" sz="1900" b="1" dirty="0">
                <a:solidFill>
                  <a:schemeClr val="bg1"/>
                </a:solidFill>
              </a:rPr>
              <a:t>.</a:t>
            </a:r>
            <a:endParaRPr lang="ru-RU" sz="1900" dirty="0">
              <a:solidFill>
                <a:schemeClr val="bg1"/>
              </a:solidFill>
            </a:endParaRPr>
          </a:p>
        </p:txBody>
      </p:sp>
    </p:spTree>
    <p:extLst>
      <p:ext uri="{BB962C8B-B14F-4D97-AF65-F5344CB8AC3E}">
        <p14:creationId xmlns:p14="http://schemas.microsoft.com/office/powerpoint/2010/main" val="225435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96544"/>
          </a:xfrm>
        </p:spPr>
        <p:txBody>
          <a:bodyPr>
            <a:noAutofit/>
          </a:bodyPr>
          <a:lstStyle/>
          <a:p>
            <a:pPr marL="0" indent="358775">
              <a:buNone/>
            </a:pPr>
            <a:r>
              <a:rPr lang="uk-UA" sz="1600" dirty="0">
                <a:solidFill>
                  <a:schemeClr val="bg1"/>
                </a:solidFill>
              </a:rPr>
              <a:t>Обробка деталей, що мають форму тіл обертання, виконується на верстатах різних типів: токарно-гвинторізних, токарно-револьверних, </a:t>
            </a:r>
            <a:r>
              <a:rPr lang="uk-UA" sz="1600" dirty="0" err="1">
                <a:solidFill>
                  <a:schemeClr val="bg1"/>
                </a:solidFill>
              </a:rPr>
              <a:t>багаторізцевих</a:t>
            </a:r>
            <a:r>
              <a:rPr lang="uk-UA" sz="1600" dirty="0">
                <a:solidFill>
                  <a:schemeClr val="bg1"/>
                </a:solidFill>
              </a:rPr>
              <a:t>, токарно-карусельних, одно- та багатошпиндельних токарних напівавтоматах та автоматах.</a:t>
            </a:r>
            <a:endParaRPr lang="ru-RU" sz="1600" dirty="0">
              <a:solidFill>
                <a:schemeClr val="bg1"/>
              </a:solidFill>
            </a:endParaRPr>
          </a:p>
          <a:p>
            <a:pPr marL="0" indent="358775">
              <a:buNone/>
            </a:pPr>
            <a:r>
              <a:rPr lang="uk-UA" sz="1600" dirty="0">
                <a:solidFill>
                  <a:schemeClr val="bg1"/>
                </a:solidFill>
              </a:rPr>
              <a:t> </a:t>
            </a:r>
            <a:endParaRPr lang="ru-RU" sz="1600" dirty="0">
              <a:solidFill>
                <a:schemeClr val="bg1"/>
              </a:solidFill>
            </a:endParaRPr>
          </a:p>
          <a:p>
            <a:pPr marL="0" indent="358775">
              <a:buNone/>
            </a:pPr>
            <a:r>
              <a:rPr lang="uk-UA" sz="1600" dirty="0">
                <a:solidFill>
                  <a:schemeClr val="bg1"/>
                </a:solidFill>
              </a:rPr>
              <a:t>   На зазначених верстатах виконуються наступні операції:</a:t>
            </a:r>
            <a:endParaRPr lang="ru-RU" sz="1600" dirty="0">
              <a:solidFill>
                <a:schemeClr val="bg1"/>
              </a:solidFill>
            </a:endParaRPr>
          </a:p>
          <a:p>
            <a:pPr marL="0" indent="358775">
              <a:buNone/>
            </a:pPr>
            <a:r>
              <a:rPr lang="uk-UA" sz="1600" dirty="0">
                <a:solidFill>
                  <a:schemeClr val="bg1"/>
                </a:solidFill>
              </a:rPr>
              <a:t>–обточування зовнішніх циліндричних, конічних і фасонних поверхонь;</a:t>
            </a:r>
            <a:endParaRPr lang="ru-RU" sz="1600" dirty="0">
              <a:solidFill>
                <a:schemeClr val="bg1"/>
              </a:solidFill>
            </a:endParaRPr>
          </a:p>
          <a:p>
            <a:pPr marL="0" indent="358775">
              <a:buNone/>
            </a:pPr>
            <a:r>
              <a:rPr lang="uk-UA" sz="1600" dirty="0">
                <a:solidFill>
                  <a:schemeClr val="bg1"/>
                </a:solidFill>
              </a:rPr>
              <a:t>– розточування циліндричних і конічних отворів;</a:t>
            </a:r>
            <a:endParaRPr lang="ru-RU" sz="1600" dirty="0">
              <a:solidFill>
                <a:schemeClr val="bg1"/>
              </a:solidFill>
            </a:endParaRPr>
          </a:p>
          <a:p>
            <a:pPr marL="0" indent="358775">
              <a:buNone/>
            </a:pPr>
            <a:r>
              <a:rPr lang="uk-UA" sz="1600" dirty="0">
                <a:solidFill>
                  <a:schemeClr val="bg1"/>
                </a:solidFill>
              </a:rPr>
              <a:t>– підрізання торцевих поверхонь;</a:t>
            </a:r>
            <a:endParaRPr lang="ru-RU" sz="1600" dirty="0">
              <a:solidFill>
                <a:schemeClr val="bg1"/>
              </a:solidFill>
            </a:endParaRPr>
          </a:p>
          <a:p>
            <a:pPr marL="0" indent="358775">
              <a:buNone/>
            </a:pPr>
            <a:r>
              <a:rPr lang="uk-UA" sz="1600" dirty="0">
                <a:solidFill>
                  <a:schemeClr val="bg1"/>
                </a:solidFill>
              </a:rPr>
              <a:t>– проточування канавок і зняття фасок;</a:t>
            </a:r>
            <a:endParaRPr lang="ru-RU" sz="1600" dirty="0">
              <a:solidFill>
                <a:schemeClr val="bg1"/>
              </a:solidFill>
            </a:endParaRPr>
          </a:p>
          <a:p>
            <a:pPr marL="0" indent="358775">
              <a:buNone/>
            </a:pPr>
            <a:r>
              <a:rPr lang="uk-UA" sz="1600" dirty="0">
                <a:solidFill>
                  <a:schemeClr val="bg1"/>
                </a:solidFill>
              </a:rPr>
              <a:t>– нарізання зовнішніх та внутрішніх різей;</a:t>
            </a:r>
            <a:endParaRPr lang="ru-RU" sz="1600" dirty="0">
              <a:solidFill>
                <a:schemeClr val="bg1"/>
              </a:solidFill>
            </a:endParaRPr>
          </a:p>
          <a:p>
            <a:pPr marL="0" indent="358775">
              <a:buNone/>
            </a:pPr>
            <a:r>
              <a:rPr lang="uk-UA" sz="1600" dirty="0">
                <a:solidFill>
                  <a:schemeClr val="bg1"/>
                </a:solidFill>
              </a:rPr>
              <a:t>– свердління;</a:t>
            </a:r>
            <a:endParaRPr lang="ru-RU" sz="1600" dirty="0">
              <a:solidFill>
                <a:schemeClr val="bg1"/>
              </a:solidFill>
            </a:endParaRPr>
          </a:p>
          <a:p>
            <a:pPr marL="0" indent="358775">
              <a:buNone/>
            </a:pPr>
            <a:r>
              <a:rPr lang="uk-UA" sz="1600" dirty="0">
                <a:solidFill>
                  <a:schemeClr val="bg1"/>
                </a:solidFill>
              </a:rPr>
              <a:t>– зенкерування;</a:t>
            </a:r>
            <a:endParaRPr lang="ru-RU" sz="1600" dirty="0">
              <a:solidFill>
                <a:schemeClr val="bg1"/>
              </a:solidFill>
            </a:endParaRPr>
          </a:p>
          <a:p>
            <a:pPr marL="0" indent="358775">
              <a:buNone/>
            </a:pPr>
            <a:r>
              <a:rPr lang="uk-UA" sz="1600" dirty="0">
                <a:solidFill>
                  <a:schemeClr val="bg1"/>
                </a:solidFill>
              </a:rPr>
              <a:t>– розвертання;</a:t>
            </a:r>
            <a:endParaRPr lang="ru-RU" sz="1600" dirty="0">
              <a:solidFill>
                <a:schemeClr val="bg1"/>
              </a:solidFill>
            </a:endParaRPr>
          </a:p>
          <a:p>
            <a:pPr marL="0" indent="358775">
              <a:buNone/>
            </a:pPr>
            <a:r>
              <a:rPr lang="uk-UA" sz="1600" dirty="0">
                <a:solidFill>
                  <a:schemeClr val="bg1"/>
                </a:solidFill>
              </a:rPr>
              <a:t>– зенкування;</a:t>
            </a:r>
            <a:endParaRPr lang="ru-RU" sz="1600" dirty="0">
              <a:solidFill>
                <a:schemeClr val="bg1"/>
              </a:solidFill>
            </a:endParaRPr>
          </a:p>
          <a:p>
            <a:pPr marL="0" indent="358775">
              <a:buNone/>
            </a:pPr>
            <a:r>
              <a:rPr lang="uk-UA" sz="1600" dirty="0">
                <a:solidFill>
                  <a:schemeClr val="bg1"/>
                </a:solidFill>
              </a:rPr>
              <a:t>– центрування;</a:t>
            </a:r>
            <a:endParaRPr lang="ru-RU" sz="1600" dirty="0">
              <a:solidFill>
                <a:schemeClr val="bg1"/>
              </a:solidFill>
            </a:endParaRPr>
          </a:p>
          <a:p>
            <a:pPr marL="0" indent="358775">
              <a:buNone/>
            </a:pPr>
            <a:r>
              <a:rPr lang="uk-UA" sz="1600" dirty="0">
                <a:solidFill>
                  <a:schemeClr val="bg1"/>
                </a:solidFill>
              </a:rPr>
              <a:t>– розрізання;</a:t>
            </a:r>
            <a:endParaRPr lang="ru-RU" sz="1600" dirty="0">
              <a:solidFill>
                <a:schemeClr val="bg1"/>
              </a:solidFill>
            </a:endParaRPr>
          </a:p>
          <a:p>
            <a:pPr marL="0" indent="358775">
              <a:buNone/>
            </a:pPr>
            <a:r>
              <a:rPr lang="uk-UA" sz="1600" dirty="0">
                <a:solidFill>
                  <a:schemeClr val="bg1"/>
                </a:solidFill>
              </a:rPr>
              <a:t>– накатування рифлень тощо</a:t>
            </a:r>
            <a:endParaRPr lang="ru-RU" sz="1600" dirty="0">
              <a:solidFill>
                <a:schemeClr val="bg1"/>
              </a:solidFill>
            </a:endParaRPr>
          </a:p>
        </p:txBody>
      </p:sp>
    </p:spTree>
    <p:extLst>
      <p:ext uri="{BB962C8B-B14F-4D97-AF65-F5344CB8AC3E}">
        <p14:creationId xmlns:p14="http://schemas.microsoft.com/office/powerpoint/2010/main" val="297884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2304256"/>
          </a:xfrm>
        </p:spPr>
        <p:txBody>
          <a:bodyPr>
            <a:noAutofit/>
          </a:bodyPr>
          <a:lstStyle/>
          <a:p>
            <a:pPr marL="0" indent="358775" algn="just">
              <a:buNone/>
            </a:pPr>
            <a:r>
              <a:rPr lang="uk-UA" sz="1800" dirty="0">
                <a:solidFill>
                  <a:schemeClr val="bg1"/>
                </a:solidFill>
              </a:rPr>
              <a:t>Деталі, що обробляються на верстатах токарної групи, встановлюються в центрах верстата або закріплюються в патроні на планшайбі. Заготовки коротких циліндричних деталей, поковки, штамповки, відливки закріплюються у трикулачкових і рідше – у </a:t>
            </a:r>
            <a:r>
              <a:rPr lang="uk-UA" sz="1800" dirty="0" err="1">
                <a:solidFill>
                  <a:schemeClr val="bg1"/>
                </a:solidFill>
              </a:rPr>
              <a:t>чотирикулачкових</a:t>
            </a:r>
            <a:r>
              <a:rPr lang="uk-UA" sz="1800" dirty="0">
                <a:solidFill>
                  <a:schemeClr val="bg1"/>
                </a:solidFill>
              </a:rPr>
              <a:t> патронах, деталі великих розмірів – переважно встановлюються в </a:t>
            </a:r>
            <a:r>
              <a:rPr lang="uk-UA" sz="1800" dirty="0" err="1">
                <a:solidFill>
                  <a:schemeClr val="bg1"/>
                </a:solidFill>
              </a:rPr>
              <a:t>чотирикулачкових</a:t>
            </a:r>
            <a:r>
              <a:rPr lang="uk-UA" sz="1800" dirty="0">
                <a:solidFill>
                  <a:schemeClr val="bg1"/>
                </a:solidFill>
              </a:rPr>
              <a:t> патронах.</a:t>
            </a:r>
            <a:endParaRPr lang="ru-RU" sz="1800" dirty="0">
              <a:solidFill>
                <a:schemeClr val="bg1"/>
              </a:solidFill>
            </a:endParaRPr>
          </a:p>
          <a:p>
            <a:pPr marL="0" indent="358775" algn="just">
              <a:buNone/>
            </a:pPr>
            <a:r>
              <a:rPr lang="uk-UA" sz="1800" dirty="0">
                <a:solidFill>
                  <a:schemeClr val="bg1"/>
                </a:solidFill>
              </a:rPr>
              <a:t>Обточування на токарних верстатах довгих нежорстких валів (з відношенням довжини до діаметра понад </a:t>
            </a:r>
            <a:r>
              <a:rPr lang="uk-UA" sz="1800" b="1" dirty="0">
                <a:solidFill>
                  <a:schemeClr val="bg1"/>
                </a:solidFill>
              </a:rPr>
              <a:t>10 </a:t>
            </a:r>
            <a:r>
              <a:rPr lang="uk-UA" sz="1800" dirty="0">
                <a:solidFill>
                  <a:schemeClr val="bg1"/>
                </a:solidFill>
              </a:rPr>
              <a:t>раз) виконується з використанням люнетів, що бувають як рухомі, так і нерухомі (рисунок).  </a:t>
            </a:r>
            <a:endParaRPr lang="ru-RU" sz="1800" dirty="0">
              <a:solidFill>
                <a:schemeClr val="bg1"/>
              </a:solidFill>
            </a:endParaRPr>
          </a:p>
        </p:txBody>
      </p:sp>
      <p:pic>
        <p:nvPicPr>
          <p:cNvPr id="4" name="Рисунок 3" descr="Картинки по запросу &quot;люнет&quot;"/>
          <p:cNvPicPr/>
          <p:nvPr/>
        </p:nvPicPr>
        <p:blipFill>
          <a:blip r:embed="rId2">
            <a:extLst>
              <a:ext uri="{28A0092B-C50C-407E-A947-70E740481C1C}">
                <a14:useLocalDpi xmlns:a14="http://schemas.microsoft.com/office/drawing/2010/main" val="0"/>
              </a:ext>
            </a:extLst>
          </a:blip>
          <a:srcRect/>
          <a:stretch>
            <a:fillRect/>
          </a:stretch>
        </p:blipFill>
        <p:spPr bwMode="auto">
          <a:xfrm>
            <a:off x="458071" y="2857500"/>
            <a:ext cx="3800475" cy="2286000"/>
          </a:xfrm>
          <a:prstGeom prst="rect">
            <a:avLst/>
          </a:prstGeom>
          <a:noFill/>
          <a:ln>
            <a:noFill/>
          </a:ln>
        </p:spPr>
      </p:pic>
      <p:pic>
        <p:nvPicPr>
          <p:cNvPr id="5" name="Рисунок 4" descr="Картинки по запросу &quot;люнет&quot;"/>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28925"/>
            <a:ext cx="3790950" cy="2314575"/>
          </a:xfrm>
          <a:prstGeom prst="rect">
            <a:avLst/>
          </a:prstGeom>
          <a:noFill/>
          <a:ln>
            <a:noFill/>
          </a:ln>
        </p:spPr>
      </p:pic>
    </p:spTree>
    <p:extLst>
      <p:ext uri="{BB962C8B-B14F-4D97-AF65-F5344CB8AC3E}">
        <p14:creationId xmlns:p14="http://schemas.microsoft.com/office/powerpoint/2010/main" val="4903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96544"/>
          </a:xfrm>
        </p:spPr>
        <p:txBody>
          <a:bodyPr>
            <a:normAutofit fontScale="62500" lnSpcReduction="20000"/>
          </a:bodyPr>
          <a:lstStyle/>
          <a:p>
            <a:pPr marL="0" indent="358775" algn="just">
              <a:buNone/>
            </a:pPr>
            <a:r>
              <a:rPr lang="uk-UA" dirty="0">
                <a:solidFill>
                  <a:schemeClr val="bg1"/>
                </a:solidFill>
              </a:rPr>
              <a:t>Нерухомий люнет встановлюється на станині, а рухомий – на каретці верстата. Рухомий люнет рухається безпосередньо за різцем. При цьому поверхня, що </a:t>
            </a:r>
            <a:r>
              <a:rPr lang="uk-UA" dirty="0" err="1">
                <a:solidFill>
                  <a:schemeClr val="bg1"/>
                </a:solidFill>
              </a:rPr>
              <a:t>обточується</a:t>
            </a:r>
            <a:r>
              <a:rPr lang="uk-UA" dirty="0">
                <a:solidFill>
                  <a:schemeClr val="bg1"/>
                </a:solidFill>
              </a:rPr>
              <a:t>, опирається на кулачки люнета. Розташування кулачків люнета перед різцем застосовується за необхідності забезпечення співвісності поверхні, що </a:t>
            </a:r>
            <a:r>
              <a:rPr lang="uk-UA" dirty="0" err="1">
                <a:solidFill>
                  <a:schemeClr val="bg1"/>
                </a:solidFill>
              </a:rPr>
              <a:t>обточується</a:t>
            </a:r>
            <a:r>
              <a:rPr lang="uk-UA" dirty="0">
                <a:solidFill>
                  <a:schemeClr val="bg1"/>
                </a:solidFill>
              </a:rPr>
              <a:t>, з іншою, раніше обточеною. Остання контактує з розташованими перед різцем кулачками люнета. При швидкісному різанні в місцях контакту кулачків з деталлю має місце явище тертя. Для її зменшення його наслідків кулачки замінюють обертовими роликами.</a:t>
            </a:r>
          </a:p>
          <a:p>
            <a:pPr marL="0" indent="358775" algn="just">
              <a:buNone/>
            </a:pPr>
            <a:r>
              <a:rPr lang="uk-UA" dirty="0">
                <a:solidFill>
                  <a:schemeClr val="bg1"/>
                </a:solidFill>
              </a:rPr>
              <a:t>Обточування валів та інших деталей (тіл обертання) зазвичай поділяється на дві операції: чорнове (</a:t>
            </a:r>
            <a:r>
              <a:rPr lang="uk-UA" b="1" dirty="0">
                <a:solidFill>
                  <a:schemeClr val="bg1"/>
                </a:solidFill>
              </a:rPr>
              <a:t>попереднє</a:t>
            </a:r>
            <a:r>
              <a:rPr lang="uk-UA" dirty="0">
                <a:solidFill>
                  <a:schemeClr val="bg1"/>
                </a:solidFill>
              </a:rPr>
              <a:t>) та чистове (</a:t>
            </a:r>
            <a:r>
              <a:rPr lang="uk-UA" b="1" dirty="0">
                <a:solidFill>
                  <a:schemeClr val="bg1"/>
                </a:solidFill>
              </a:rPr>
              <a:t>остаточне</a:t>
            </a:r>
            <a:r>
              <a:rPr lang="uk-UA" dirty="0">
                <a:solidFill>
                  <a:schemeClr val="bg1"/>
                </a:solidFill>
              </a:rPr>
              <a:t>) обточування. При чорновому обточуванні знімаються великі частини припуску (</a:t>
            </a:r>
            <a:r>
              <a:rPr lang="uk-UA" b="1" dirty="0">
                <a:solidFill>
                  <a:schemeClr val="bg1"/>
                </a:solidFill>
              </a:rPr>
              <a:t>75…80%</a:t>
            </a:r>
            <a:r>
              <a:rPr lang="uk-UA" dirty="0">
                <a:solidFill>
                  <a:schemeClr val="bg1"/>
                </a:solidFill>
              </a:rPr>
              <a:t>), обробка виконується з великими глибинами різання та великими подачами. При обробці великої кількості деталей, тобто в умовах серійного та масового виробництв, чорнове обточування проводиться на окремих верстатах, більш потужних в порівнянні з  верстатами для чистового обточування. Чорнове (</a:t>
            </a:r>
            <a:r>
              <a:rPr lang="uk-UA" b="1" dirty="0">
                <a:solidFill>
                  <a:schemeClr val="bg1"/>
                </a:solidFill>
              </a:rPr>
              <a:t>попереднє</a:t>
            </a:r>
            <a:r>
              <a:rPr lang="uk-UA" dirty="0">
                <a:solidFill>
                  <a:schemeClr val="bg1"/>
                </a:solidFill>
              </a:rPr>
              <a:t>) обточування валів, що мають декілька різних діаметральних розмірів і виготовляються з прокату, виконується за різними схемами обробки.</a:t>
            </a:r>
            <a:endParaRPr lang="ru-RU" dirty="0">
              <a:solidFill>
                <a:schemeClr val="bg1"/>
              </a:solidFill>
            </a:endParaRPr>
          </a:p>
        </p:txBody>
      </p:sp>
    </p:spTree>
    <p:extLst>
      <p:ext uri="{BB962C8B-B14F-4D97-AF65-F5344CB8AC3E}">
        <p14:creationId xmlns:p14="http://schemas.microsoft.com/office/powerpoint/2010/main" val="391757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1800200"/>
          </a:xfrm>
        </p:spPr>
        <p:txBody>
          <a:bodyPr>
            <a:normAutofit fontScale="92500" lnSpcReduction="10000"/>
          </a:bodyPr>
          <a:lstStyle/>
          <a:p>
            <a:pPr marL="0" indent="358775" algn="just">
              <a:buNone/>
            </a:pPr>
            <a:r>
              <a:rPr lang="uk-UA" dirty="0">
                <a:solidFill>
                  <a:schemeClr val="bg1"/>
                </a:solidFill>
              </a:rPr>
              <a:t>До класу</a:t>
            </a:r>
            <a:r>
              <a:rPr lang="uk-UA" b="1" dirty="0">
                <a:solidFill>
                  <a:schemeClr val="bg1"/>
                </a:solidFill>
              </a:rPr>
              <a:t> втулок</a:t>
            </a:r>
            <a:r>
              <a:rPr lang="uk-UA" dirty="0">
                <a:solidFill>
                  <a:schemeClr val="bg1"/>
                </a:solidFill>
              </a:rPr>
              <a:t> відносяться втулки, вкладиші, гільзи, букси тощо. Ці деталі характеризуються наявністю зовнішніх і внутрішніх циліндричних поверхонь.</a:t>
            </a: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1619672" y="2209428"/>
            <a:ext cx="2267909" cy="2408129"/>
          </a:xfrm>
          <a:prstGeom prst="rect">
            <a:avLst/>
          </a:prstGeom>
        </p:spPr>
      </p:pic>
      <p:pic>
        <p:nvPicPr>
          <p:cNvPr id="5" name="Рисунок 4"/>
          <p:cNvPicPr>
            <a:picLocks noChangeAspect="1"/>
          </p:cNvPicPr>
          <p:nvPr/>
        </p:nvPicPr>
        <p:blipFill>
          <a:blip r:embed="rId3"/>
          <a:stretch>
            <a:fillRect/>
          </a:stretch>
        </p:blipFill>
        <p:spPr>
          <a:xfrm>
            <a:off x="5436096" y="2209428"/>
            <a:ext cx="2133785" cy="2408129"/>
          </a:xfrm>
          <a:prstGeom prst="rect">
            <a:avLst/>
          </a:prstGeom>
        </p:spPr>
      </p:pic>
      <p:sp>
        <p:nvSpPr>
          <p:cNvPr id="6" name="Прямоугольник 5"/>
          <p:cNvSpPr/>
          <p:nvPr/>
        </p:nvSpPr>
        <p:spPr>
          <a:xfrm>
            <a:off x="4094241" y="4873724"/>
            <a:ext cx="1064972" cy="461665"/>
          </a:xfrm>
          <a:prstGeom prst="rect">
            <a:avLst/>
          </a:prstGeom>
        </p:spPr>
        <p:txBody>
          <a:bodyPr wrap="none">
            <a:spAutoFit/>
          </a:bodyPr>
          <a:lstStyle/>
          <a:p>
            <a:r>
              <a:rPr lang="uk-UA" sz="2400" dirty="0">
                <a:solidFill>
                  <a:schemeClr val="bg1"/>
                </a:solidFill>
                <a:latin typeface="Calibri" panose="020F0502020204030204" pitchFamily="34" charset="0"/>
                <a:ea typeface="MS Mincho"/>
                <a:cs typeface="Times New Roman" panose="02020603050405020304" pitchFamily="18" charset="0"/>
              </a:rPr>
              <a:t>Втулки</a:t>
            </a:r>
            <a:endParaRPr lang="ru-RU" sz="2400" dirty="0">
              <a:solidFill>
                <a:schemeClr val="bg1"/>
              </a:solidFill>
            </a:endParaRPr>
          </a:p>
        </p:txBody>
      </p:sp>
    </p:spTree>
    <p:extLst>
      <p:ext uri="{BB962C8B-B14F-4D97-AF65-F5344CB8AC3E}">
        <p14:creationId xmlns:p14="http://schemas.microsoft.com/office/powerpoint/2010/main" val="59573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1872208"/>
          </a:xfrm>
        </p:spPr>
        <p:txBody>
          <a:bodyPr>
            <a:normAutofit fontScale="92500" lnSpcReduction="20000"/>
          </a:bodyPr>
          <a:lstStyle/>
          <a:p>
            <a:pPr marL="0" indent="358775" algn="just">
              <a:buNone/>
            </a:pPr>
            <a:r>
              <a:rPr lang="uk-UA" sz="2400" dirty="0">
                <a:solidFill>
                  <a:schemeClr val="bg1"/>
                </a:solidFill>
              </a:rPr>
              <a:t>На рисунку нижче представлені три схеми обточування східчастого </a:t>
            </a:r>
            <a:r>
              <a:rPr lang="uk-UA" sz="2400" dirty="0" err="1">
                <a:solidFill>
                  <a:schemeClr val="bg1"/>
                </a:solidFill>
              </a:rPr>
              <a:t>вала</a:t>
            </a:r>
            <a:r>
              <a:rPr lang="uk-UA" sz="2400" dirty="0">
                <a:solidFill>
                  <a:schemeClr val="bg1"/>
                </a:solidFill>
              </a:rPr>
              <a:t> (цифрами позначені порядкові номери переходів, буквами – східці </a:t>
            </a:r>
            <a:r>
              <a:rPr lang="uk-UA" sz="2400" dirty="0" err="1">
                <a:solidFill>
                  <a:schemeClr val="bg1"/>
                </a:solidFill>
              </a:rPr>
              <a:t>вала</a:t>
            </a:r>
            <a:r>
              <a:rPr lang="uk-UA" sz="2400" dirty="0">
                <a:solidFill>
                  <a:schemeClr val="bg1"/>
                </a:solidFill>
              </a:rPr>
              <a:t>). На вибір тієї чи іншої схеми впливають величини припусків на окремих східцях </a:t>
            </a:r>
            <a:r>
              <a:rPr lang="uk-UA" sz="2400" dirty="0" err="1">
                <a:solidFill>
                  <a:schemeClr val="bg1"/>
                </a:solidFill>
              </a:rPr>
              <a:t>вала</a:t>
            </a:r>
            <a:r>
              <a:rPr lang="uk-UA" sz="2400" dirty="0">
                <a:solidFill>
                  <a:schemeClr val="bg1"/>
                </a:solidFill>
              </a:rPr>
              <a:t> та співвідношення розмірів східців: діаметра та довжини. Найбільш вигідною є схема, що забезпечує найменший час обробки.</a:t>
            </a:r>
            <a:endParaRPr lang="ru-RU" sz="2400" dirty="0">
              <a:solidFill>
                <a:schemeClr val="bg1"/>
              </a:solidFill>
            </a:endParaRPr>
          </a:p>
        </p:txBody>
      </p:sp>
      <p:pic>
        <p:nvPicPr>
          <p:cNvPr id="4" name="Рисунок 3"/>
          <p:cNvPicPr/>
          <p:nvPr/>
        </p:nvPicPr>
        <p:blipFill>
          <a:blip r:embed="rId2"/>
          <a:stretch>
            <a:fillRect/>
          </a:stretch>
        </p:blipFill>
        <p:spPr>
          <a:xfrm>
            <a:off x="1691680" y="1993404"/>
            <a:ext cx="3638550" cy="3390900"/>
          </a:xfrm>
          <a:prstGeom prst="rect">
            <a:avLst/>
          </a:prstGeom>
        </p:spPr>
      </p:pic>
      <p:sp>
        <p:nvSpPr>
          <p:cNvPr id="2" name="Прямоугольник 1"/>
          <p:cNvSpPr/>
          <p:nvPr/>
        </p:nvSpPr>
        <p:spPr>
          <a:xfrm>
            <a:off x="5563961" y="2641476"/>
            <a:ext cx="3142184" cy="941796"/>
          </a:xfrm>
          <a:prstGeom prst="rect">
            <a:avLst/>
          </a:prstGeom>
        </p:spPr>
        <p:txBody>
          <a:bodyPr wrap="square">
            <a:spAutoFit/>
          </a:bodyPr>
          <a:lstStyle/>
          <a:p>
            <a:pPr algn="ctr">
              <a:lnSpc>
                <a:spcPct val="115000"/>
              </a:lnSpc>
              <a:spcAft>
                <a:spcPts val="0"/>
              </a:spcAft>
            </a:pPr>
            <a:r>
              <a:rPr lang="uk-UA" sz="2400" dirty="0">
                <a:solidFill>
                  <a:schemeClr val="bg1"/>
                </a:solidFill>
                <a:latin typeface="Calibri" panose="020F0502020204030204" pitchFamily="34" charset="0"/>
                <a:ea typeface="MS Mincho"/>
                <a:cs typeface="Times New Roman" panose="02020603050405020304" pitchFamily="18" charset="0"/>
              </a:rPr>
              <a:t>Схеми обточування </a:t>
            </a:r>
            <a:r>
              <a:rPr lang="uk-UA" sz="2400" dirty="0" err="1">
                <a:solidFill>
                  <a:schemeClr val="bg1"/>
                </a:solidFill>
                <a:latin typeface="Calibri" panose="020F0502020204030204" pitchFamily="34" charset="0"/>
                <a:ea typeface="MS Mincho"/>
                <a:cs typeface="Times New Roman" panose="02020603050405020304" pitchFamily="18" charset="0"/>
              </a:rPr>
              <a:t>східцевого</a:t>
            </a:r>
            <a:r>
              <a:rPr lang="uk-UA" sz="2400" dirty="0">
                <a:solidFill>
                  <a:schemeClr val="bg1"/>
                </a:solidFill>
                <a:latin typeface="Calibri" panose="020F0502020204030204" pitchFamily="34" charset="0"/>
                <a:ea typeface="MS Mincho"/>
                <a:cs typeface="Times New Roman" panose="02020603050405020304" pitchFamily="18" charset="0"/>
              </a:rPr>
              <a:t> </a:t>
            </a:r>
            <a:r>
              <a:rPr lang="uk-UA" sz="2400" dirty="0" err="1">
                <a:solidFill>
                  <a:schemeClr val="bg1"/>
                </a:solidFill>
                <a:latin typeface="Calibri" panose="020F0502020204030204" pitchFamily="34" charset="0"/>
                <a:ea typeface="MS Mincho"/>
                <a:cs typeface="Times New Roman" panose="02020603050405020304" pitchFamily="18" charset="0"/>
              </a:rPr>
              <a:t>вала</a:t>
            </a:r>
            <a:r>
              <a:rPr lang="uk-UA" sz="2400" dirty="0">
                <a:solidFill>
                  <a:schemeClr val="bg1"/>
                </a:solidFill>
                <a:latin typeface="Calibri" panose="020F0502020204030204" pitchFamily="34" charset="0"/>
                <a:ea typeface="MS Mincho"/>
                <a:cs typeface="Times New Roman" panose="02020603050405020304" pitchFamily="18" charset="0"/>
              </a:rPr>
              <a:t> </a:t>
            </a:r>
            <a:endParaRPr lang="ru-RU" sz="2400" dirty="0">
              <a:solidFill>
                <a:schemeClr val="bg1"/>
              </a:solidFill>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469126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5252"/>
            <a:ext cx="8229600" cy="4536504"/>
          </a:xfrm>
        </p:spPr>
        <p:txBody>
          <a:bodyPr>
            <a:noAutofit/>
          </a:bodyPr>
          <a:lstStyle/>
          <a:p>
            <a:pPr marL="0" indent="358775" algn="just">
              <a:buNone/>
            </a:pPr>
            <a:r>
              <a:rPr lang="uk-UA" sz="2100" dirty="0">
                <a:solidFill>
                  <a:schemeClr val="bg1"/>
                </a:solidFill>
              </a:rPr>
              <a:t>При чистовому обточуванні порядок обробки східців валів залежить також від заданих баз, величин допустимих похибок, розмірів окремих східців та методів вимірювання довжин. При обточуванні валів із значною різницею в діаметрах першої (</a:t>
            </a:r>
            <a:r>
              <a:rPr lang="uk-UA" sz="2100" b="1" dirty="0">
                <a:solidFill>
                  <a:schemeClr val="bg1"/>
                </a:solidFill>
              </a:rPr>
              <a:t>більшого діаметра</a:t>
            </a:r>
            <a:r>
              <a:rPr lang="uk-UA" sz="2100" dirty="0">
                <a:solidFill>
                  <a:schemeClr val="bg1"/>
                </a:solidFill>
              </a:rPr>
              <a:t>) та останньої (</a:t>
            </a:r>
            <a:r>
              <a:rPr lang="uk-UA" sz="2100" b="1" dirty="0">
                <a:solidFill>
                  <a:schemeClr val="bg1"/>
                </a:solidFill>
              </a:rPr>
              <a:t>меншого діаметра</a:t>
            </a:r>
            <a:r>
              <a:rPr lang="uk-UA" sz="2100" dirty="0">
                <a:solidFill>
                  <a:schemeClr val="bg1"/>
                </a:solidFill>
              </a:rPr>
              <a:t>) сторін необхідно якнайменше послабляти вал при обробці, тобто починати обточування з найбільшого  діаметра, а найменший діаметра часто буває доцільно обробляти останніми.</a:t>
            </a:r>
            <a:endParaRPr lang="ru-RU" sz="2100" dirty="0">
              <a:solidFill>
                <a:schemeClr val="bg1"/>
              </a:solidFill>
            </a:endParaRPr>
          </a:p>
          <a:p>
            <a:pPr marL="0" indent="358775" algn="just">
              <a:buNone/>
            </a:pPr>
            <a:r>
              <a:rPr lang="uk-UA" sz="2100" dirty="0">
                <a:solidFill>
                  <a:schemeClr val="bg1"/>
                </a:solidFill>
              </a:rPr>
              <a:t>В усіх випадках обробки на токарних верстатах необхідно звертати увагу на надійне закріплення деталей та різців. При обробці деталей у центрах і патронах універсальних верстатів частини хомутиків,  що виступають, та кулачки патронів необхідно забезпечувати запобіжними відкидними огородженнями чи кожухами.</a:t>
            </a:r>
            <a:endParaRPr lang="ru-RU" sz="2100" dirty="0">
              <a:solidFill>
                <a:schemeClr val="bg1"/>
              </a:solidFill>
            </a:endParaRPr>
          </a:p>
        </p:txBody>
      </p:sp>
    </p:spTree>
    <p:extLst>
      <p:ext uri="{BB962C8B-B14F-4D97-AF65-F5344CB8AC3E}">
        <p14:creationId xmlns:p14="http://schemas.microsoft.com/office/powerpoint/2010/main" val="1022854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Autofit/>
          </a:bodyPr>
          <a:lstStyle/>
          <a:p>
            <a:r>
              <a:rPr lang="uk-UA" sz="3200" dirty="0">
                <a:solidFill>
                  <a:schemeClr val="bg1"/>
                </a:solidFill>
              </a:rPr>
              <a:t>Обточування на </a:t>
            </a:r>
            <a:r>
              <a:rPr lang="uk-UA" sz="3200" dirty="0" err="1">
                <a:solidFill>
                  <a:schemeClr val="bg1"/>
                </a:solidFill>
              </a:rPr>
              <a:t>багаторізцевих</a:t>
            </a:r>
            <a:r>
              <a:rPr lang="uk-UA" sz="3200" dirty="0">
                <a:solidFill>
                  <a:schemeClr val="bg1"/>
                </a:solidFill>
              </a:rPr>
              <a:t> верстатах</a:t>
            </a:r>
            <a:endParaRPr lang="ru-RU" sz="3200" dirty="0">
              <a:solidFill>
                <a:schemeClr val="bg1"/>
              </a:solidFill>
            </a:endParaRPr>
          </a:p>
        </p:txBody>
      </p:sp>
      <p:sp>
        <p:nvSpPr>
          <p:cNvPr id="3" name="Объект 2"/>
          <p:cNvSpPr>
            <a:spLocks noGrp="1"/>
          </p:cNvSpPr>
          <p:nvPr>
            <p:ph idx="1"/>
          </p:nvPr>
        </p:nvSpPr>
        <p:spPr>
          <a:xfrm>
            <a:off x="457200" y="1273324"/>
            <a:ext cx="8229600" cy="3528392"/>
          </a:xfrm>
        </p:spPr>
        <p:txBody>
          <a:bodyPr>
            <a:noAutofit/>
          </a:bodyPr>
          <a:lstStyle/>
          <a:p>
            <a:pPr marL="0" indent="358775" algn="just">
              <a:spcBef>
                <a:spcPts val="0"/>
              </a:spcBef>
              <a:buNone/>
            </a:pPr>
            <a:r>
              <a:rPr lang="uk-UA" sz="2200" dirty="0">
                <a:solidFill>
                  <a:schemeClr val="bg1"/>
                </a:solidFill>
              </a:rPr>
              <a:t>При одночасному обточуванні декількох поверхонь обертання декількома різцями на </a:t>
            </a:r>
            <a:r>
              <a:rPr lang="uk-UA" sz="2200" dirty="0" err="1">
                <a:solidFill>
                  <a:schemeClr val="bg1"/>
                </a:solidFill>
              </a:rPr>
              <a:t>багаторізцевих</a:t>
            </a:r>
            <a:r>
              <a:rPr lang="uk-UA" sz="2200" dirty="0">
                <a:solidFill>
                  <a:schemeClr val="bg1"/>
                </a:solidFill>
              </a:rPr>
              <a:t> верстатах використовується принцип концентрації операцій. Такі верстати-напівавтомати широко застосовуються в серійному та масовому виробництвах. Зазвичай </a:t>
            </a:r>
            <a:r>
              <a:rPr lang="uk-UA" sz="2200" dirty="0" err="1">
                <a:solidFill>
                  <a:schemeClr val="bg1"/>
                </a:solidFill>
              </a:rPr>
              <a:t>багаторізцеві</a:t>
            </a:r>
            <a:r>
              <a:rPr lang="uk-UA" sz="2200" dirty="0">
                <a:solidFill>
                  <a:schemeClr val="bg1"/>
                </a:solidFill>
              </a:rPr>
              <a:t> верстати мають два супорти: передній та задній. Передній супорт, що має поздовжнє та поперечне переміщення, служить здебільшого для поздовжнього обточування деталей типу тіл обертання. Задній супорт, що має тільки поперечне переміщення, призначений для підрізання торців, прорізання канавок і фасонного обточування.</a:t>
            </a:r>
            <a:endParaRPr lang="ru-RU" sz="2200" dirty="0">
              <a:solidFill>
                <a:schemeClr val="bg1"/>
              </a:solidFill>
            </a:endParaRPr>
          </a:p>
        </p:txBody>
      </p:sp>
    </p:spTree>
    <p:extLst>
      <p:ext uri="{BB962C8B-B14F-4D97-AF65-F5344CB8AC3E}">
        <p14:creationId xmlns:p14="http://schemas.microsoft.com/office/powerpoint/2010/main" val="493637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7220"/>
            <a:ext cx="8568952" cy="5040560"/>
          </a:xfrm>
        </p:spPr>
        <p:txBody>
          <a:bodyPr>
            <a:noAutofit/>
          </a:bodyPr>
          <a:lstStyle/>
          <a:p>
            <a:pPr marL="0" indent="358775" algn="just">
              <a:buNone/>
            </a:pPr>
            <a:r>
              <a:rPr lang="uk-UA" sz="2400" dirty="0">
                <a:solidFill>
                  <a:schemeClr val="bg1"/>
                </a:solidFill>
              </a:rPr>
              <a:t>Багатомісні супорти можуть бути оснащені великою кількістю різців (</a:t>
            </a:r>
            <a:r>
              <a:rPr lang="uk-UA" sz="2400" b="1" dirty="0">
                <a:solidFill>
                  <a:schemeClr val="bg1"/>
                </a:solidFill>
              </a:rPr>
              <a:t>до 20 шт.</a:t>
            </a:r>
            <a:r>
              <a:rPr lang="uk-UA" sz="2400" dirty="0">
                <a:solidFill>
                  <a:schemeClr val="bg1"/>
                </a:solidFill>
              </a:rPr>
              <a:t>). </a:t>
            </a:r>
            <a:r>
              <a:rPr lang="uk-UA" sz="2400" dirty="0" err="1">
                <a:solidFill>
                  <a:schemeClr val="bg1"/>
                </a:solidFill>
              </a:rPr>
              <a:t>Багаторізцеві</a:t>
            </a:r>
            <a:r>
              <a:rPr lang="uk-UA" sz="2400" dirty="0">
                <a:solidFill>
                  <a:schemeClr val="bg1"/>
                </a:solidFill>
              </a:rPr>
              <a:t> верстати з великою відстанню між центрами мають два передніх і два задніх супорти. Переміщення супортів автоматизовані – після закінчення обробки супорти повертаються у вихідне положення автоматично. Зупиняється верстат також автоматично, основний робітник тільки встановлює і знімає заготовки та вмикає верстат.</a:t>
            </a:r>
            <a:endParaRPr lang="ru-RU" sz="2400" dirty="0">
              <a:solidFill>
                <a:schemeClr val="bg1"/>
              </a:solidFill>
            </a:endParaRPr>
          </a:p>
          <a:p>
            <a:pPr marL="0" indent="358775" algn="just">
              <a:buNone/>
            </a:pPr>
            <a:r>
              <a:rPr lang="uk-UA" sz="2400" dirty="0">
                <a:solidFill>
                  <a:schemeClr val="bg1"/>
                </a:solidFill>
              </a:rPr>
              <a:t>             </a:t>
            </a:r>
            <a:endParaRPr lang="ru-RU" sz="2400" dirty="0">
              <a:solidFill>
                <a:schemeClr val="bg1"/>
              </a:solidFill>
            </a:endParaRPr>
          </a:p>
          <a:p>
            <a:pPr marL="0" indent="358775" algn="just">
              <a:buNone/>
            </a:pPr>
            <a:r>
              <a:rPr lang="uk-UA" sz="2400" dirty="0">
                <a:solidFill>
                  <a:schemeClr val="bg1"/>
                </a:solidFill>
              </a:rPr>
              <a:t>На </a:t>
            </a:r>
            <a:r>
              <a:rPr lang="uk-UA" sz="2400" dirty="0" err="1">
                <a:solidFill>
                  <a:schemeClr val="bg1"/>
                </a:solidFill>
              </a:rPr>
              <a:t>багаторізцевих</a:t>
            </a:r>
            <a:r>
              <a:rPr lang="uk-UA" sz="2400" dirty="0">
                <a:solidFill>
                  <a:schemeClr val="bg1"/>
                </a:solidFill>
              </a:rPr>
              <a:t> верстатах деталі обробляються в центрах, на оправках або в патронах. На цих верстатах в результаті зменшення основного і  допоміжного часу досягається значне зниження трудомісткості та </a:t>
            </a:r>
            <a:r>
              <a:rPr lang="uk-UA" sz="2400" dirty="0" err="1">
                <a:solidFill>
                  <a:schemeClr val="bg1"/>
                </a:solidFill>
              </a:rPr>
              <a:t>верстатомісткості</a:t>
            </a:r>
            <a:r>
              <a:rPr lang="uk-UA" sz="2400" dirty="0">
                <a:solidFill>
                  <a:schemeClr val="bg1"/>
                </a:solidFill>
              </a:rPr>
              <a:t> обробки.</a:t>
            </a:r>
            <a:endParaRPr lang="ru-RU" sz="2400" spc="-20" dirty="0">
              <a:solidFill>
                <a:schemeClr val="bg1"/>
              </a:solidFill>
            </a:endParaRPr>
          </a:p>
        </p:txBody>
      </p:sp>
    </p:spTree>
    <p:extLst>
      <p:ext uri="{BB962C8B-B14F-4D97-AF65-F5344CB8AC3E}">
        <p14:creationId xmlns:p14="http://schemas.microsoft.com/office/powerpoint/2010/main" val="4279237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13684"/>
            <a:ext cx="8229600" cy="591452"/>
          </a:xfrm>
        </p:spPr>
        <p:txBody>
          <a:bodyPr>
            <a:normAutofit/>
          </a:bodyPr>
          <a:lstStyle/>
          <a:p>
            <a:pPr marL="0" indent="358775" algn="ctr">
              <a:buNone/>
            </a:pPr>
            <a:r>
              <a:rPr lang="uk-UA" sz="2400" dirty="0">
                <a:solidFill>
                  <a:schemeClr val="bg1"/>
                </a:solidFill>
              </a:rPr>
              <a:t>Схеми </a:t>
            </a:r>
            <a:r>
              <a:rPr lang="uk-UA" sz="2400" dirty="0" err="1">
                <a:solidFill>
                  <a:schemeClr val="bg1"/>
                </a:solidFill>
              </a:rPr>
              <a:t>багаторізцевого</a:t>
            </a:r>
            <a:r>
              <a:rPr lang="uk-UA" sz="2400" dirty="0">
                <a:solidFill>
                  <a:schemeClr val="bg1"/>
                </a:solidFill>
              </a:rPr>
              <a:t> обточування </a:t>
            </a:r>
            <a:r>
              <a:rPr lang="uk-UA" sz="2400" dirty="0" err="1">
                <a:solidFill>
                  <a:schemeClr val="bg1"/>
                </a:solidFill>
              </a:rPr>
              <a:t>вала</a:t>
            </a:r>
            <a:endParaRPr lang="ru-RU" sz="2400" dirty="0">
              <a:solidFill>
                <a:schemeClr val="bg1"/>
              </a:solidFill>
            </a:endParaRPr>
          </a:p>
        </p:txBody>
      </p:sp>
      <p:pic>
        <p:nvPicPr>
          <p:cNvPr id="4" name="Рисунок 3"/>
          <p:cNvPicPr/>
          <p:nvPr/>
        </p:nvPicPr>
        <p:blipFill>
          <a:blip r:embed="rId2"/>
          <a:stretch>
            <a:fillRect/>
          </a:stretch>
        </p:blipFill>
        <p:spPr>
          <a:xfrm>
            <a:off x="750404" y="481236"/>
            <a:ext cx="7643192" cy="4032448"/>
          </a:xfrm>
          <a:prstGeom prst="rect">
            <a:avLst/>
          </a:prstGeom>
        </p:spPr>
      </p:pic>
    </p:spTree>
    <p:extLst>
      <p:ext uri="{BB962C8B-B14F-4D97-AF65-F5344CB8AC3E}">
        <p14:creationId xmlns:p14="http://schemas.microsoft.com/office/powerpoint/2010/main" val="1312912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752528"/>
          </a:xfrm>
        </p:spPr>
        <p:txBody>
          <a:bodyPr>
            <a:normAutofit fontScale="70000" lnSpcReduction="20000"/>
          </a:bodyPr>
          <a:lstStyle/>
          <a:p>
            <a:pPr marL="0" indent="358775" algn="just">
              <a:buNone/>
            </a:pPr>
            <a:r>
              <a:rPr lang="uk-UA" dirty="0">
                <a:solidFill>
                  <a:schemeClr val="bg1"/>
                </a:solidFill>
              </a:rPr>
              <a:t>При обточуванні з поздовжньою подачею (рисунок, </a:t>
            </a:r>
            <a:r>
              <a:rPr lang="uk-UA" b="1" dirty="0">
                <a:solidFill>
                  <a:schemeClr val="bg1"/>
                </a:solidFill>
              </a:rPr>
              <a:t>а</a:t>
            </a:r>
            <a:r>
              <a:rPr lang="uk-UA" dirty="0">
                <a:solidFill>
                  <a:schemeClr val="bg1"/>
                </a:solidFill>
              </a:rPr>
              <a:t>) кожен різець встановлюється на певний діаметр. При поздовжньому переміщенні супорта різці послідовно вступають в роботу. Довжини окремих східців </a:t>
            </a:r>
            <a:r>
              <a:rPr lang="uk-UA" dirty="0" err="1">
                <a:solidFill>
                  <a:schemeClr val="bg1"/>
                </a:solidFill>
              </a:rPr>
              <a:t>вала</a:t>
            </a:r>
            <a:r>
              <a:rPr lang="uk-UA" dirty="0">
                <a:solidFill>
                  <a:schemeClr val="bg1"/>
                </a:solidFill>
              </a:rPr>
              <a:t>, які необхідно отримати при обточуванні, визначаються взаємним розташуванням різців.</a:t>
            </a:r>
            <a:endParaRPr lang="ru-RU" dirty="0">
              <a:solidFill>
                <a:schemeClr val="bg1"/>
              </a:solidFill>
            </a:endParaRPr>
          </a:p>
          <a:p>
            <a:pPr marL="0" indent="358775" algn="just">
              <a:buNone/>
            </a:pPr>
            <a:r>
              <a:rPr lang="uk-UA" dirty="0">
                <a:solidFill>
                  <a:schemeClr val="bg1"/>
                </a:solidFill>
              </a:rPr>
              <a:t>При обточуванні з врізанням та наступною поздовжньою подачею (рисунок, </a:t>
            </a:r>
            <a:r>
              <a:rPr lang="uk-UA" b="1" dirty="0">
                <a:solidFill>
                  <a:schemeClr val="bg1"/>
                </a:solidFill>
              </a:rPr>
              <a:t>б</a:t>
            </a:r>
            <a:r>
              <a:rPr lang="uk-UA" dirty="0">
                <a:solidFill>
                  <a:schemeClr val="bg1"/>
                </a:solidFill>
              </a:rPr>
              <a:t>) різці </a:t>
            </a:r>
            <a:r>
              <a:rPr lang="uk-UA" b="1" dirty="0">
                <a:solidFill>
                  <a:schemeClr val="bg1"/>
                </a:solidFill>
              </a:rPr>
              <a:t>1, 2</a:t>
            </a:r>
            <a:r>
              <a:rPr lang="uk-UA" dirty="0">
                <a:solidFill>
                  <a:schemeClr val="bg1"/>
                </a:solidFill>
              </a:rPr>
              <a:t> та </a:t>
            </a:r>
            <a:r>
              <a:rPr lang="uk-UA" b="1" dirty="0">
                <a:solidFill>
                  <a:schemeClr val="bg1"/>
                </a:solidFill>
              </a:rPr>
              <a:t>3</a:t>
            </a:r>
            <a:r>
              <a:rPr lang="uk-UA" dirty="0">
                <a:solidFill>
                  <a:schemeClr val="bg1"/>
                </a:solidFill>
              </a:rPr>
              <a:t>, що розташовані в різцетримачі аналогічно попередньому прикладу, починають обробку заготовки одночасно в різних точках, а не з кінця </a:t>
            </a:r>
            <a:r>
              <a:rPr lang="uk-UA" dirty="0" err="1">
                <a:solidFill>
                  <a:schemeClr val="bg1"/>
                </a:solidFill>
              </a:rPr>
              <a:t>вала</a:t>
            </a:r>
            <a:r>
              <a:rPr lang="uk-UA" dirty="0">
                <a:solidFill>
                  <a:schemeClr val="bg1"/>
                </a:solidFill>
              </a:rPr>
              <a:t> послідовно один за одним, як при першій схемі. Спочатку супорт переміщується в поперечному напрямку (від спеціального копіра або лінійки), різці врізаються на необхідну глибину, а потім супорт переміщується в поздовжньому напрямку. Кожна ступінь </a:t>
            </a:r>
            <a:r>
              <a:rPr lang="uk-UA" dirty="0" err="1">
                <a:solidFill>
                  <a:schemeClr val="bg1"/>
                </a:solidFill>
              </a:rPr>
              <a:t>вала</a:t>
            </a:r>
            <a:r>
              <a:rPr lang="uk-UA" dirty="0">
                <a:solidFill>
                  <a:schemeClr val="bg1"/>
                </a:solidFill>
              </a:rPr>
              <a:t> (</a:t>
            </a:r>
            <a:r>
              <a:rPr lang="uk-UA" b="1" dirty="0">
                <a:solidFill>
                  <a:schemeClr val="bg1"/>
                </a:solidFill>
              </a:rPr>
              <a:t>l1; l2; l3</a:t>
            </a:r>
            <a:r>
              <a:rPr lang="uk-UA" dirty="0">
                <a:solidFill>
                  <a:schemeClr val="bg1"/>
                </a:solidFill>
              </a:rPr>
              <a:t>) </a:t>
            </a:r>
            <a:r>
              <a:rPr lang="uk-UA" dirty="0" err="1">
                <a:solidFill>
                  <a:schemeClr val="bg1"/>
                </a:solidFill>
              </a:rPr>
              <a:t>обточується</a:t>
            </a:r>
            <a:r>
              <a:rPr lang="uk-UA" dirty="0">
                <a:solidFill>
                  <a:schemeClr val="bg1"/>
                </a:solidFill>
              </a:rPr>
              <a:t> одним різцем. Внаслідок цього супорт переміщується на довжину східця з найбільшим лінійним розміром (в даному випадку</a:t>
            </a:r>
            <a:r>
              <a:rPr lang="uk-UA" b="1" dirty="0">
                <a:solidFill>
                  <a:schemeClr val="bg1"/>
                </a:solidFill>
              </a:rPr>
              <a:t> l1</a:t>
            </a:r>
            <a:r>
              <a:rPr lang="uk-UA" dirty="0">
                <a:solidFill>
                  <a:schemeClr val="bg1"/>
                </a:solidFill>
              </a:rPr>
              <a:t>). Ця схема застосовується за умови зняття всього припуску кожним різцем за один робочий хід.</a:t>
            </a:r>
            <a:endParaRPr lang="ru-RU" dirty="0">
              <a:solidFill>
                <a:schemeClr val="bg1"/>
              </a:solidFill>
            </a:endParaRPr>
          </a:p>
        </p:txBody>
      </p:sp>
    </p:spTree>
    <p:extLst>
      <p:ext uri="{BB962C8B-B14F-4D97-AF65-F5344CB8AC3E}">
        <p14:creationId xmlns:p14="http://schemas.microsoft.com/office/powerpoint/2010/main" val="911042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96544"/>
          </a:xfrm>
        </p:spPr>
        <p:txBody>
          <a:bodyPr>
            <a:normAutofit fontScale="77500" lnSpcReduction="20000"/>
          </a:bodyPr>
          <a:lstStyle/>
          <a:p>
            <a:pPr marL="0" indent="358775" algn="just">
              <a:buNone/>
            </a:pPr>
            <a:r>
              <a:rPr lang="uk-UA" dirty="0">
                <a:solidFill>
                  <a:schemeClr val="bg1"/>
                </a:solidFill>
              </a:rPr>
              <a:t>Різновид цієї схеми показаний на рисунку (</a:t>
            </a:r>
            <a:r>
              <a:rPr lang="uk-UA" b="1" dirty="0">
                <a:solidFill>
                  <a:schemeClr val="bg1"/>
                </a:solidFill>
              </a:rPr>
              <a:t>в</a:t>
            </a:r>
            <a:r>
              <a:rPr lang="uk-UA" dirty="0">
                <a:solidFill>
                  <a:schemeClr val="bg1"/>
                </a:solidFill>
              </a:rPr>
              <a:t>). На ній для скорочення довжини ходу супорта ступінь з найбільшим лінійним розміром </a:t>
            </a:r>
            <a:r>
              <a:rPr lang="uk-UA" b="1" dirty="0">
                <a:solidFill>
                  <a:schemeClr val="bg1"/>
                </a:solidFill>
              </a:rPr>
              <a:t>l1</a:t>
            </a:r>
            <a:r>
              <a:rPr lang="uk-UA" dirty="0">
                <a:solidFill>
                  <a:schemeClr val="bg1"/>
                </a:solidFill>
              </a:rPr>
              <a:t> </a:t>
            </a:r>
            <a:r>
              <a:rPr lang="uk-UA" dirty="0" err="1">
                <a:solidFill>
                  <a:schemeClr val="bg1"/>
                </a:solidFill>
              </a:rPr>
              <a:t>обточується</a:t>
            </a:r>
            <a:r>
              <a:rPr lang="uk-UA" dirty="0">
                <a:solidFill>
                  <a:schemeClr val="bg1"/>
                </a:solidFill>
              </a:rPr>
              <a:t> двома і більше різцями (в інших подібних випадках використовують і більше двох різців). Якщо довжина кожного східця приблизно кратна довжині найбільш короткої східця, то довжина лінійного переміщення кожного різця дорівнює довжині цієї найбільшої короткого східця.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При обточуванні поперечною подачею (рисунок, </a:t>
            </a:r>
            <a:r>
              <a:rPr lang="uk-UA" b="1" dirty="0">
                <a:solidFill>
                  <a:schemeClr val="bg1"/>
                </a:solidFill>
              </a:rPr>
              <a:t>г</a:t>
            </a:r>
            <a:r>
              <a:rPr lang="uk-UA" dirty="0">
                <a:solidFill>
                  <a:schemeClr val="bg1"/>
                </a:solidFill>
              </a:rPr>
              <a:t>) кожен різець обточує даний східець поперечною подачею (</a:t>
            </a:r>
            <a:r>
              <a:rPr lang="uk-UA" b="1" dirty="0">
                <a:solidFill>
                  <a:schemeClr val="bg1"/>
                </a:solidFill>
              </a:rPr>
              <a:t>S</a:t>
            </a:r>
            <a:r>
              <a:rPr lang="uk-UA" dirty="0">
                <a:solidFill>
                  <a:schemeClr val="bg1"/>
                </a:solidFill>
              </a:rPr>
              <a:t> поп.), причому ширина кожного різця відповідає ширині оброблюваного східця. Ця схема має обмежене застосування і може бути використана при обробці коротких циліндричних, конічних і фасонних шийок валів.</a:t>
            </a:r>
            <a:endParaRPr lang="ru-RU" dirty="0">
              <a:solidFill>
                <a:schemeClr val="bg1"/>
              </a:solidFill>
            </a:endParaRPr>
          </a:p>
        </p:txBody>
      </p:sp>
    </p:spTree>
    <p:extLst>
      <p:ext uri="{BB962C8B-B14F-4D97-AF65-F5344CB8AC3E}">
        <p14:creationId xmlns:p14="http://schemas.microsoft.com/office/powerpoint/2010/main" val="1378808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1944216"/>
          </a:xfrm>
        </p:spPr>
        <p:txBody>
          <a:bodyPr>
            <a:normAutofit lnSpcReduction="10000"/>
          </a:bodyPr>
          <a:lstStyle/>
          <a:p>
            <a:pPr marL="0" indent="358775" algn="just">
              <a:buNone/>
            </a:pPr>
            <a:r>
              <a:rPr lang="uk-UA" sz="2100" dirty="0">
                <a:solidFill>
                  <a:schemeClr val="bg1"/>
                </a:solidFill>
              </a:rPr>
              <a:t>Для обточування </a:t>
            </a:r>
            <a:r>
              <a:rPr lang="uk-UA" sz="2100" dirty="0" err="1">
                <a:solidFill>
                  <a:schemeClr val="bg1"/>
                </a:solidFill>
              </a:rPr>
              <a:t>вала</a:t>
            </a:r>
            <a:r>
              <a:rPr lang="uk-UA" sz="2100" dirty="0">
                <a:solidFill>
                  <a:schemeClr val="bg1"/>
                </a:solidFill>
              </a:rPr>
              <a:t> по всій довжині застосовуються передні плаваючі центри (рисунок, </a:t>
            </a:r>
            <a:r>
              <a:rPr lang="uk-UA" sz="2100" b="1" dirty="0">
                <a:solidFill>
                  <a:schemeClr val="bg1"/>
                </a:solidFill>
              </a:rPr>
              <a:t>а</a:t>
            </a:r>
            <a:r>
              <a:rPr lang="uk-UA" sz="2100" dirty="0">
                <a:solidFill>
                  <a:schemeClr val="bg1"/>
                </a:solidFill>
              </a:rPr>
              <a:t>), які мають декілька гострих зубів, що врізаються в торець оброблюваної заготовки при натисканні заднього центра і завдяки цьому передають їй обертання. Пустотілі заготовки обертаються також переднім центром (рисунок, б), що має гострі зуби на конічній поверхні (так званий «</a:t>
            </a:r>
            <a:r>
              <a:rPr lang="uk-UA" sz="2100" dirty="0" err="1">
                <a:solidFill>
                  <a:schemeClr val="bg1"/>
                </a:solidFill>
              </a:rPr>
              <a:t>йорш</a:t>
            </a:r>
            <a:r>
              <a:rPr lang="uk-UA" sz="2100" dirty="0">
                <a:solidFill>
                  <a:schemeClr val="bg1"/>
                </a:solidFill>
              </a:rPr>
              <a:t>»).</a:t>
            </a:r>
            <a:endParaRPr lang="ru-RU" sz="2100" dirty="0">
              <a:solidFill>
                <a:schemeClr val="bg1"/>
              </a:solidFill>
            </a:endParaRPr>
          </a:p>
        </p:txBody>
      </p:sp>
      <p:pic>
        <p:nvPicPr>
          <p:cNvPr id="5" name="Рисунок 4"/>
          <p:cNvPicPr/>
          <p:nvPr/>
        </p:nvPicPr>
        <p:blipFill>
          <a:blip r:embed="rId2"/>
          <a:stretch>
            <a:fillRect/>
          </a:stretch>
        </p:blipFill>
        <p:spPr>
          <a:xfrm>
            <a:off x="2139181" y="2268778"/>
            <a:ext cx="4886325" cy="2057400"/>
          </a:xfrm>
          <a:prstGeom prst="rect">
            <a:avLst/>
          </a:prstGeom>
        </p:spPr>
      </p:pic>
      <p:sp>
        <p:nvSpPr>
          <p:cNvPr id="6" name="Прямоугольник 5"/>
          <p:cNvSpPr/>
          <p:nvPr/>
        </p:nvSpPr>
        <p:spPr>
          <a:xfrm>
            <a:off x="467544" y="4415407"/>
            <a:ext cx="8229600" cy="932307"/>
          </a:xfrm>
          <a:prstGeom prst="rect">
            <a:avLst/>
          </a:prstGeom>
        </p:spPr>
        <p:txBody>
          <a:bodyPr wrap="square">
            <a:spAutoFit/>
          </a:bodyPr>
          <a:lstStyle/>
          <a:p>
            <a:pPr algn="ctr">
              <a:lnSpc>
                <a:spcPct val="75000"/>
              </a:lnSpc>
              <a:spcAft>
                <a:spcPts val="0"/>
              </a:spcAft>
            </a:pPr>
            <a:r>
              <a:rPr lang="uk-UA" dirty="0">
                <a:solidFill>
                  <a:schemeClr val="bg1"/>
                </a:solidFill>
                <a:latin typeface="Calibri" panose="020F0502020204030204" pitchFamily="34" charset="0"/>
                <a:ea typeface="MS Mincho"/>
                <a:cs typeface="Times New Roman" panose="02020603050405020304" pitchFamily="18" charset="0"/>
              </a:rPr>
              <a:t>Спеціальні центри із зубами, які обертають заготовку, що </a:t>
            </a:r>
            <a:r>
              <a:rPr lang="uk-UA" dirty="0" err="1">
                <a:solidFill>
                  <a:schemeClr val="bg1"/>
                </a:solidFill>
                <a:latin typeface="Calibri" panose="020F0502020204030204" pitchFamily="34" charset="0"/>
                <a:ea typeface="MS Mincho"/>
                <a:cs typeface="Times New Roman" panose="02020603050405020304" pitchFamily="18" charset="0"/>
              </a:rPr>
              <a:t>обточується</a:t>
            </a:r>
            <a:endParaRPr lang="ru-RU" dirty="0">
              <a:solidFill>
                <a:schemeClr val="bg1"/>
              </a:solidFill>
              <a:latin typeface="Calibri" panose="020F0502020204030204" pitchFamily="34" charset="0"/>
              <a:ea typeface="MS Mincho"/>
              <a:cs typeface="Times New Roman" panose="02020603050405020304" pitchFamily="18" charset="0"/>
            </a:endParaRPr>
          </a:p>
          <a:p>
            <a:pPr algn="ctr">
              <a:lnSpc>
                <a:spcPct val="75000"/>
              </a:lnSpc>
              <a:spcAft>
                <a:spcPts val="0"/>
              </a:spcAft>
            </a:pPr>
            <a:r>
              <a:rPr lang="uk-UA" dirty="0">
                <a:solidFill>
                  <a:schemeClr val="bg1"/>
                </a:solidFill>
                <a:latin typeface="Calibri" panose="020F0502020204030204" pitchFamily="34" charset="0"/>
                <a:ea typeface="MS Mincho"/>
                <a:cs typeface="Times New Roman" panose="02020603050405020304" pitchFamily="18" charset="0"/>
              </a:rPr>
              <a:t> </a:t>
            </a:r>
            <a:endParaRPr lang="ru-RU" dirty="0">
              <a:solidFill>
                <a:schemeClr val="bg1"/>
              </a:solidFill>
              <a:latin typeface="Calibri" panose="020F0502020204030204" pitchFamily="34" charset="0"/>
              <a:ea typeface="MS Mincho"/>
              <a:cs typeface="Times New Roman" panose="02020603050405020304" pitchFamily="18" charset="0"/>
            </a:endParaRPr>
          </a:p>
          <a:p>
            <a:pPr algn="ctr">
              <a:lnSpc>
                <a:spcPct val="75000"/>
              </a:lnSpc>
              <a:spcAft>
                <a:spcPts val="0"/>
              </a:spcAft>
            </a:pPr>
            <a:r>
              <a:rPr lang="uk-UA" dirty="0">
                <a:solidFill>
                  <a:schemeClr val="bg1"/>
                </a:solidFill>
                <a:latin typeface="Calibri" panose="020F0502020204030204" pitchFamily="34" charset="0"/>
                <a:ea typeface="MS Mincho"/>
                <a:cs typeface="Times New Roman" panose="02020603050405020304" pitchFamily="18" charset="0"/>
              </a:rPr>
              <a:t>а – передній плаваючий центр;     б – передній конічний центр з зубцями на конічній поверхні «</a:t>
            </a:r>
            <a:r>
              <a:rPr lang="uk-UA" dirty="0" err="1">
                <a:solidFill>
                  <a:schemeClr val="bg1"/>
                </a:solidFill>
                <a:latin typeface="Calibri" panose="020F0502020204030204" pitchFamily="34" charset="0"/>
                <a:ea typeface="MS Mincho"/>
                <a:cs typeface="Times New Roman" panose="02020603050405020304" pitchFamily="18" charset="0"/>
              </a:rPr>
              <a:t>йорш</a:t>
            </a:r>
            <a:r>
              <a:rPr lang="uk-UA" dirty="0">
                <a:solidFill>
                  <a:schemeClr val="bg1"/>
                </a:solidFill>
                <a:latin typeface="Calibri" panose="020F0502020204030204" pitchFamily="34" charset="0"/>
                <a:ea typeface="MS Mincho"/>
                <a:cs typeface="Times New Roman" panose="02020603050405020304" pitchFamily="18" charset="0"/>
              </a:rPr>
              <a:t>» та задній конічний центр.</a:t>
            </a:r>
            <a:endParaRPr lang="ru-RU" dirty="0">
              <a:solidFill>
                <a:schemeClr val="bg1"/>
              </a:solidFill>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986766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61356"/>
            <a:ext cx="8229600" cy="1800200"/>
          </a:xfrm>
        </p:spPr>
        <p:txBody>
          <a:bodyPr>
            <a:normAutofit fontScale="85000" lnSpcReduction="20000"/>
          </a:bodyPr>
          <a:lstStyle/>
          <a:p>
            <a:pPr marL="0" indent="358775" algn="just">
              <a:buNone/>
            </a:pPr>
            <a:r>
              <a:rPr lang="uk-UA" dirty="0">
                <a:solidFill>
                  <a:schemeClr val="bg1"/>
                </a:solidFill>
              </a:rPr>
              <a:t>Гладкі безступінчасті тверді вали (осі) доцільно обточувати мінералокерамічними різцями, які дозволяють застосовувати швидкості різання, що перевищують у два і більше рази швидкості різання твердосплавними різцями.</a:t>
            </a:r>
            <a:endParaRPr lang="ru-RU" dirty="0">
              <a:solidFill>
                <a:schemeClr val="bg1"/>
              </a:solidFill>
            </a:endParaRPr>
          </a:p>
        </p:txBody>
      </p:sp>
    </p:spTree>
    <p:extLst>
      <p:ext uri="{BB962C8B-B14F-4D97-AF65-F5344CB8AC3E}">
        <p14:creationId xmlns:p14="http://schemas.microsoft.com/office/powerpoint/2010/main" val="620232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Autofit/>
          </a:bodyPr>
          <a:lstStyle/>
          <a:p>
            <a:r>
              <a:rPr lang="uk-UA" sz="2800" b="1" dirty="0">
                <a:solidFill>
                  <a:schemeClr val="bg1"/>
                </a:solidFill>
              </a:rPr>
              <a:t>Обточування на гідрокопіювальних напівавтоматах</a:t>
            </a:r>
            <a:endParaRPr lang="ru-RU" sz="2800" dirty="0">
              <a:solidFill>
                <a:schemeClr val="bg1"/>
              </a:solidFill>
            </a:endParaRPr>
          </a:p>
        </p:txBody>
      </p:sp>
      <p:sp>
        <p:nvSpPr>
          <p:cNvPr id="3" name="Объект 2"/>
          <p:cNvSpPr>
            <a:spLocks noGrp="1"/>
          </p:cNvSpPr>
          <p:nvPr>
            <p:ph idx="1"/>
          </p:nvPr>
        </p:nvSpPr>
        <p:spPr>
          <a:xfrm>
            <a:off x="457200" y="1201316"/>
            <a:ext cx="8229600" cy="4032448"/>
          </a:xfrm>
        </p:spPr>
        <p:txBody>
          <a:bodyPr>
            <a:noAutofit/>
          </a:bodyPr>
          <a:lstStyle/>
          <a:p>
            <a:pPr marL="0" indent="358775" algn="just">
              <a:buNone/>
            </a:pPr>
            <a:r>
              <a:rPr lang="uk-UA" sz="2300" dirty="0">
                <a:solidFill>
                  <a:schemeClr val="bg1"/>
                </a:solidFill>
              </a:rPr>
              <a:t>Східчасті вали обробляються і на токарних гідрокопіювальних напівавтоматах, зокрема, моделей </a:t>
            </a:r>
            <a:r>
              <a:rPr lang="uk-UA" sz="2300" b="1" dirty="0">
                <a:solidFill>
                  <a:schemeClr val="bg1"/>
                </a:solidFill>
              </a:rPr>
              <a:t>1712, 1722К, МР-27, МР-29, 1732</a:t>
            </a:r>
            <a:r>
              <a:rPr lang="uk-UA" sz="2300" dirty="0">
                <a:solidFill>
                  <a:schemeClr val="bg1"/>
                </a:solidFill>
              </a:rPr>
              <a:t> тощо. Такі верстати легко вбудовуються в автоматичні лінії (</a:t>
            </a:r>
            <a:r>
              <a:rPr lang="uk-UA" sz="2300" b="1" dirty="0">
                <a:solidFill>
                  <a:schemeClr val="bg1"/>
                </a:solidFill>
              </a:rPr>
              <a:t>АЛ</a:t>
            </a:r>
            <a:r>
              <a:rPr lang="uk-UA" sz="2300" dirty="0">
                <a:solidFill>
                  <a:schemeClr val="bg1"/>
                </a:solidFill>
              </a:rPr>
              <a:t>). При цьому здійснюється наскрізне (через отвір у станині) або зверху транспортування заготовок. </a:t>
            </a:r>
            <a:r>
              <a:rPr lang="uk-UA" sz="2300" dirty="0" err="1">
                <a:solidFill>
                  <a:schemeClr val="bg1"/>
                </a:solidFill>
              </a:rPr>
              <a:t>Обточуються</a:t>
            </a:r>
            <a:r>
              <a:rPr lang="uk-UA" sz="2300" dirty="0">
                <a:solidFill>
                  <a:schemeClr val="bg1"/>
                </a:solidFill>
              </a:rPr>
              <a:t> вали зазвичай одним різцем, розташованим у верхньому супорті, що переміщується по копіру. Підрізні або канавкові різці розташовуються в нижньому супорті. Верстат налагоджують на розмір тільки по одній шийці </a:t>
            </a:r>
            <a:r>
              <a:rPr lang="uk-UA" sz="2300" dirty="0" err="1">
                <a:solidFill>
                  <a:schemeClr val="bg1"/>
                </a:solidFill>
              </a:rPr>
              <a:t>вала</a:t>
            </a:r>
            <a:r>
              <a:rPr lang="uk-UA" sz="2300" dirty="0">
                <a:solidFill>
                  <a:schemeClr val="bg1"/>
                </a:solidFill>
              </a:rPr>
              <a:t>, оскільки отримання інших розмірів забезпечується копіром і системою верстата, що стежить за ходом операції.</a:t>
            </a:r>
            <a:endParaRPr lang="ru-RU" sz="2300" dirty="0">
              <a:solidFill>
                <a:schemeClr val="bg1"/>
              </a:solidFill>
            </a:endParaRPr>
          </a:p>
        </p:txBody>
      </p:sp>
    </p:spTree>
    <p:extLst>
      <p:ext uri="{BB962C8B-B14F-4D97-AF65-F5344CB8AC3E}">
        <p14:creationId xmlns:p14="http://schemas.microsoft.com/office/powerpoint/2010/main" val="104384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81236"/>
            <a:ext cx="8229600" cy="1956048"/>
          </a:xfrm>
        </p:spPr>
        <p:txBody>
          <a:bodyPr>
            <a:normAutofit fontScale="92500"/>
          </a:bodyPr>
          <a:lstStyle/>
          <a:p>
            <a:pPr marL="0" indent="358775" algn="just">
              <a:buNone/>
            </a:pPr>
            <a:r>
              <a:rPr lang="uk-UA" dirty="0">
                <a:solidFill>
                  <a:schemeClr val="bg1"/>
                </a:solidFill>
              </a:rPr>
              <a:t>До класу</a:t>
            </a:r>
            <a:r>
              <a:rPr lang="uk-UA" b="1" dirty="0">
                <a:solidFill>
                  <a:schemeClr val="bg1"/>
                </a:solidFill>
              </a:rPr>
              <a:t> дисків</a:t>
            </a:r>
            <a:r>
              <a:rPr lang="uk-UA" dirty="0">
                <a:solidFill>
                  <a:schemeClr val="bg1"/>
                </a:solidFill>
              </a:rPr>
              <a:t> входять власне диски, шківи, маховики, кільця, фланці тощо, тобто такі деталі, у яких довжина (ширина) у переважній  більшості значно менша за діаметр.</a:t>
            </a: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1259632" y="2437284"/>
            <a:ext cx="2219136" cy="2322777"/>
          </a:xfrm>
          <a:prstGeom prst="rect">
            <a:avLst/>
          </a:prstGeom>
        </p:spPr>
      </p:pic>
      <p:pic>
        <p:nvPicPr>
          <p:cNvPr id="5" name="Рисунок 4"/>
          <p:cNvPicPr>
            <a:picLocks noChangeAspect="1"/>
          </p:cNvPicPr>
          <p:nvPr/>
        </p:nvPicPr>
        <p:blipFill>
          <a:blip r:embed="rId3"/>
          <a:stretch>
            <a:fillRect/>
          </a:stretch>
        </p:blipFill>
        <p:spPr>
          <a:xfrm>
            <a:off x="5148064" y="2408149"/>
            <a:ext cx="2609314" cy="2322777"/>
          </a:xfrm>
          <a:prstGeom prst="rect">
            <a:avLst/>
          </a:prstGeom>
        </p:spPr>
      </p:pic>
      <p:sp>
        <p:nvSpPr>
          <p:cNvPr id="6" name="Прямоугольник 5"/>
          <p:cNvSpPr/>
          <p:nvPr/>
        </p:nvSpPr>
        <p:spPr>
          <a:xfrm>
            <a:off x="2510398" y="4793134"/>
            <a:ext cx="4143891" cy="461665"/>
          </a:xfrm>
          <a:prstGeom prst="rect">
            <a:avLst/>
          </a:prstGeom>
        </p:spPr>
        <p:txBody>
          <a:bodyPr wrap="none">
            <a:spAutoFit/>
          </a:bodyPr>
          <a:lstStyle/>
          <a:p>
            <a:r>
              <a:rPr lang="uk-UA" sz="2400" dirty="0">
                <a:solidFill>
                  <a:schemeClr val="bg1"/>
                </a:solidFill>
                <a:latin typeface="Calibri" panose="020F0502020204030204" pitchFamily="34" charset="0"/>
                <a:ea typeface="MS Mincho"/>
                <a:cs typeface="Times New Roman" panose="02020603050405020304" pitchFamily="18" charset="0"/>
              </a:rPr>
              <a:t>Диск і шківи різної конструкції</a:t>
            </a:r>
            <a:endParaRPr lang="ru-RU" sz="2400" dirty="0">
              <a:solidFill>
                <a:schemeClr val="bg1"/>
              </a:solidFill>
            </a:endParaRPr>
          </a:p>
        </p:txBody>
      </p:sp>
    </p:spTree>
    <p:extLst>
      <p:ext uri="{BB962C8B-B14F-4D97-AF65-F5344CB8AC3E}">
        <p14:creationId xmlns:p14="http://schemas.microsoft.com/office/powerpoint/2010/main" val="256423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2411760" y="481236"/>
            <a:ext cx="4438650" cy="3200400"/>
          </a:xfrm>
          <a:prstGeom prst="rect">
            <a:avLst/>
          </a:prstGeom>
        </p:spPr>
      </p:pic>
      <p:sp>
        <p:nvSpPr>
          <p:cNvPr id="5" name="Прямоугольник 4"/>
          <p:cNvSpPr/>
          <p:nvPr/>
        </p:nvSpPr>
        <p:spPr>
          <a:xfrm>
            <a:off x="467544" y="4081636"/>
            <a:ext cx="7488832" cy="830997"/>
          </a:xfrm>
          <a:prstGeom prst="rect">
            <a:avLst/>
          </a:prstGeom>
        </p:spPr>
        <p:txBody>
          <a:bodyPr wrap="square">
            <a:spAutoFit/>
          </a:bodyPr>
          <a:lstStyle/>
          <a:p>
            <a:pPr algn="ctr"/>
            <a:r>
              <a:rPr lang="uk-UA" sz="2400" dirty="0">
                <a:solidFill>
                  <a:schemeClr val="bg1"/>
                </a:solidFill>
                <a:latin typeface="Calibri" panose="020F0502020204030204" pitchFamily="34" charset="0"/>
                <a:ea typeface="MS Mincho"/>
                <a:cs typeface="Times New Roman" panose="02020603050405020304" pitchFamily="18" charset="0"/>
              </a:rPr>
              <a:t>Схема налагодження токарного верстата </a:t>
            </a:r>
            <a:br>
              <a:rPr lang="uk-UA" sz="2400" dirty="0">
                <a:solidFill>
                  <a:schemeClr val="bg1"/>
                </a:solidFill>
                <a:latin typeface="Calibri" panose="020F0502020204030204" pitchFamily="34" charset="0"/>
                <a:ea typeface="MS Mincho"/>
                <a:cs typeface="Times New Roman" panose="02020603050405020304" pitchFamily="18" charset="0"/>
              </a:rPr>
            </a:br>
            <a:r>
              <a:rPr lang="uk-UA" sz="2400" dirty="0">
                <a:solidFill>
                  <a:schemeClr val="bg1"/>
                </a:solidFill>
                <a:latin typeface="Calibri" panose="020F0502020204030204" pitchFamily="34" charset="0"/>
                <a:ea typeface="MS Mincho"/>
                <a:cs typeface="Times New Roman" panose="02020603050405020304" pitchFamily="18" charset="0"/>
              </a:rPr>
              <a:t>з </a:t>
            </a:r>
            <a:r>
              <a:rPr lang="uk-UA" sz="2400" dirty="0" err="1">
                <a:solidFill>
                  <a:schemeClr val="bg1"/>
                </a:solidFill>
                <a:latin typeface="Calibri" panose="020F0502020204030204" pitchFamily="34" charset="0"/>
                <a:ea typeface="MS Mincho"/>
                <a:cs typeface="Times New Roman" panose="02020603050405020304" pitchFamily="18" charset="0"/>
              </a:rPr>
              <a:t>гідросупортом</a:t>
            </a:r>
            <a:r>
              <a:rPr lang="uk-UA" sz="2400" dirty="0">
                <a:solidFill>
                  <a:schemeClr val="bg1"/>
                </a:solidFill>
                <a:latin typeface="Calibri" panose="020F0502020204030204" pitchFamily="34" charset="0"/>
                <a:ea typeface="MS Mincho"/>
                <a:cs typeface="Times New Roman" panose="02020603050405020304" pitchFamily="18" charset="0"/>
              </a:rPr>
              <a:t> </a:t>
            </a:r>
            <a:endParaRPr lang="ru-RU" sz="2400" dirty="0">
              <a:solidFill>
                <a:schemeClr val="bg1"/>
              </a:solidFill>
            </a:endParaRPr>
          </a:p>
        </p:txBody>
      </p:sp>
    </p:spTree>
    <p:extLst>
      <p:ext uri="{BB962C8B-B14F-4D97-AF65-F5344CB8AC3E}">
        <p14:creationId xmlns:p14="http://schemas.microsoft.com/office/powerpoint/2010/main" val="185886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4513684"/>
            <a:ext cx="8064896" cy="461665"/>
          </a:xfrm>
          <a:prstGeom prst="rect">
            <a:avLst/>
          </a:prstGeom>
        </p:spPr>
        <p:txBody>
          <a:bodyPr wrap="square">
            <a:spAutoFit/>
          </a:bodyPr>
          <a:lstStyle/>
          <a:p>
            <a:pPr algn="ctr"/>
            <a:r>
              <a:rPr lang="uk-UA" sz="2400" dirty="0">
                <a:solidFill>
                  <a:schemeClr val="bg1"/>
                </a:solidFill>
              </a:rPr>
              <a:t>Копіювальний барабан для встановлення плоских копірів</a:t>
            </a:r>
            <a:endParaRPr lang="ru-RU" sz="2400" dirty="0">
              <a:solidFill>
                <a:schemeClr val="bg1"/>
              </a:solidFill>
            </a:endParaRPr>
          </a:p>
        </p:txBody>
      </p:sp>
      <p:pic>
        <p:nvPicPr>
          <p:cNvPr id="6" name="Рисунок 5"/>
          <p:cNvPicPr/>
          <p:nvPr/>
        </p:nvPicPr>
        <p:blipFill>
          <a:blip r:embed="rId2"/>
          <a:stretch>
            <a:fillRect/>
          </a:stretch>
        </p:blipFill>
        <p:spPr>
          <a:xfrm>
            <a:off x="1475656" y="337220"/>
            <a:ext cx="6120680" cy="4176464"/>
          </a:xfrm>
          <a:prstGeom prst="rect">
            <a:avLst/>
          </a:prstGeom>
        </p:spPr>
      </p:pic>
    </p:spTree>
    <p:extLst>
      <p:ext uri="{BB962C8B-B14F-4D97-AF65-F5344CB8AC3E}">
        <p14:creationId xmlns:p14="http://schemas.microsoft.com/office/powerpoint/2010/main" val="1193559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5212"/>
            <a:ext cx="8229600" cy="5040560"/>
          </a:xfrm>
        </p:spPr>
        <p:txBody>
          <a:bodyPr>
            <a:noAutofit/>
          </a:bodyPr>
          <a:lstStyle/>
          <a:p>
            <a:pPr marL="0" indent="358775" algn="just">
              <a:buNone/>
            </a:pPr>
            <a:r>
              <a:rPr lang="uk-UA" sz="2050" dirty="0">
                <a:solidFill>
                  <a:schemeClr val="bg1"/>
                </a:solidFill>
              </a:rPr>
              <a:t>На </a:t>
            </a:r>
            <a:r>
              <a:rPr lang="uk-UA" sz="2050" dirty="0" err="1">
                <a:solidFill>
                  <a:schemeClr val="bg1"/>
                </a:solidFill>
              </a:rPr>
              <a:t>багаторізцевих</a:t>
            </a:r>
            <a:r>
              <a:rPr lang="uk-UA" sz="2050" dirty="0">
                <a:solidFill>
                  <a:schemeClr val="bg1"/>
                </a:solidFill>
              </a:rPr>
              <a:t> верстатах ступінчасті вали обточують зі швидкістю різання </a:t>
            </a:r>
            <a:r>
              <a:rPr lang="uk-UA" sz="2050" b="1" dirty="0">
                <a:solidFill>
                  <a:schemeClr val="bg1"/>
                </a:solidFill>
              </a:rPr>
              <a:t>30–80</a:t>
            </a:r>
            <a:r>
              <a:rPr lang="uk-UA" sz="2050" dirty="0">
                <a:solidFill>
                  <a:schemeClr val="bg1"/>
                </a:solidFill>
              </a:rPr>
              <a:t> м/хв, а на гідрокопіювальних – </a:t>
            </a:r>
            <a:r>
              <a:rPr lang="uk-UA" sz="2050" b="1" dirty="0">
                <a:solidFill>
                  <a:schemeClr val="bg1"/>
                </a:solidFill>
              </a:rPr>
              <a:t>100…200</a:t>
            </a:r>
            <a:r>
              <a:rPr lang="uk-UA" sz="2050" dirty="0">
                <a:solidFill>
                  <a:schemeClr val="bg1"/>
                </a:solidFill>
              </a:rPr>
              <a:t> м/хв.</a:t>
            </a:r>
            <a:endParaRPr lang="ru-RU" sz="2050" dirty="0">
              <a:solidFill>
                <a:schemeClr val="bg1"/>
              </a:solidFill>
            </a:endParaRPr>
          </a:p>
          <a:p>
            <a:pPr marL="0" indent="358775" algn="just">
              <a:buNone/>
            </a:pPr>
            <a:r>
              <a:rPr lang="uk-UA" sz="2050" dirty="0">
                <a:solidFill>
                  <a:schemeClr val="bg1"/>
                </a:solidFill>
              </a:rPr>
              <a:t>Гідрокопіювальні верстати завдяки значній жорсткості конструкції забезпечують високу точність і меншу висоту </a:t>
            </a:r>
            <a:r>
              <a:rPr lang="uk-UA" sz="2050" dirty="0" err="1">
                <a:solidFill>
                  <a:schemeClr val="bg1"/>
                </a:solidFill>
              </a:rPr>
              <a:t>мікронерівностей</a:t>
            </a:r>
            <a:r>
              <a:rPr lang="uk-UA" sz="2050" dirty="0">
                <a:solidFill>
                  <a:schemeClr val="bg1"/>
                </a:solidFill>
              </a:rPr>
              <a:t> оброблених поверхонь.</a:t>
            </a:r>
            <a:endParaRPr lang="ru-RU" sz="2050" dirty="0">
              <a:solidFill>
                <a:schemeClr val="bg1"/>
              </a:solidFill>
            </a:endParaRPr>
          </a:p>
          <a:p>
            <a:pPr marL="0" indent="358775" algn="just">
              <a:buNone/>
            </a:pPr>
            <a:r>
              <a:rPr lang="uk-UA" sz="2050" dirty="0">
                <a:solidFill>
                  <a:schemeClr val="bg1"/>
                </a:solidFill>
              </a:rPr>
              <a:t>Обточування валів на гідрокопіювальних верстатах виконується за один і більше робочих ходів. Кожен робочий хід здійснюється по окремому копіру. Після кожного ходу супорт із різцем переміщується в початкове  положення, а барабан, на якому встановлені всі копіри, автоматично повертається у відповідне положення.</a:t>
            </a:r>
            <a:endParaRPr lang="ru-RU" sz="2050" dirty="0">
              <a:solidFill>
                <a:schemeClr val="bg1"/>
              </a:solidFill>
            </a:endParaRPr>
          </a:p>
          <a:p>
            <a:pPr marL="0" indent="358775" algn="just">
              <a:buNone/>
            </a:pPr>
            <a:r>
              <a:rPr lang="uk-UA" sz="2050" dirty="0">
                <a:solidFill>
                  <a:schemeClr val="bg1"/>
                </a:solidFill>
              </a:rPr>
              <a:t> Привод головного руху дозволяє автоматично змінювати частоту обертання шпинделя при одночасній зміні величини подачі копіювального супорта. Передбачена також можливість проходу копіювальним супортом необроблюваних ділянок деталі на прискореному ході.</a:t>
            </a:r>
            <a:endParaRPr lang="ru-RU" sz="2050" dirty="0">
              <a:solidFill>
                <a:schemeClr val="bg1"/>
              </a:solidFill>
            </a:endParaRPr>
          </a:p>
        </p:txBody>
      </p:sp>
    </p:spTree>
    <p:extLst>
      <p:ext uri="{BB962C8B-B14F-4D97-AF65-F5344CB8AC3E}">
        <p14:creationId xmlns:p14="http://schemas.microsoft.com/office/powerpoint/2010/main" val="3098875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21995"/>
            <a:ext cx="8229600" cy="4183141"/>
          </a:xfrm>
        </p:spPr>
        <p:txBody>
          <a:bodyPr>
            <a:noAutofit/>
          </a:bodyPr>
          <a:lstStyle/>
          <a:p>
            <a:pPr marL="0" indent="358775" algn="just">
              <a:buNone/>
            </a:pPr>
            <a:r>
              <a:rPr lang="uk-UA" sz="1900" dirty="0">
                <a:solidFill>
                  <a:schemeClr val="bg1"/>
                </a:solidFill>
              </a:rPr>
              <a:t>Токарні верстати з ЧПК класифікуються за розташуванням осі обертання шпинделя (горизонтальні, вертикальні), розташуванням напрямних (горизонтальні, вертикальні, похилі), структурою інструментальної системи (із револьверною головкою чи інструментальним магазином), видом робіт (центрові, патронні, </a:t>
            </a:r>
            <a:r>
              <a:rPr lang="uk-UA" sz="1900" dirty="0" err="1">
                <a:solidFill>
                  <a:schemeClr val="bg1"/>
                </a:solidFill>
              </a:rPr>
              <a:t>патронно</a:t>
            </a:r>
            <a:r>
              <a:rPr lang="uk-UA" sz="1900" dirty="0">
                <a:solidFill>
                  <a:schemeClr val="bg1"/>
                </a:solidFill>
              </a:rPr>
              <a:t>–центрові, карусельні).</a:t>
            </a:r>
            <a:endParaRPr lang="ru-RU" sz="1900" dirty="0">
              <a:solidFill>
                <a:schemeClr val="bg1"/>
              </a:solidFill>
            </a:endParaRPr>
          </a:p>
          <a:p>
            <a:pPr marL="0" indent="358775" algn="just">
              <a:buNone/>
            </a:pPr>
            <a:r>
              <a:rPr lang="uk-UA" sz="1900" dirty="0">
                <a:solidFill>
                  <a:schemeClr val="bg1"/>
                </a:solidFill>
              </a:rPr>
              <a:t>Центрові верстати (складають близько </a:t>
            </a:r>
            <a:r>
              <a:rPr lang="uk-UA" sz="1900" b="1" dirty="0">
                <a:solidFill>
                  <a:schemeClr val="bg1"/>
                </a:solidFill>
              </a:rPr>
              <a:t>10%</a:t>
            </a:r>
            <a:r>
              <a:rPr lang="uk-UA" sz="1900" dirty="0">
                <a:solidFill>
                  <a:schemeClr val="bg1"/>
                </a:solidFill>
              </a:rPr>
              <a:t> токарних верстатів з </a:t>
            </a:r>
            <a:r>
              <a:rPr lang="uk-UA" sz="1900" b="1" dirty="0">
                <a:solidFill>
                  <a:schemeClr val="bg1"/>
                </a:solidFill>
              </a:rPr>
              <a:t>ЧПК</a:t>
            </a:r>
            <a:r>
              <a:rPr lang="uk-UA" sz="1900" dirty="0">
                <a:solidFill>
                  <a:schemeClr val="bg1"/>
                </a:solidFill>
              </a:rPr>
              <a:t>) призначення для зовнішньої обробки валів, включаючи нарізання різі різцем (найбільший діаметр </a:t>
            </a:r>
            <a:r>
              <a:rPr lang="uk-UA" sz="1900" b="1" dirty="0" err="1">
                <a:solidFill>
                  <a:schemeClr val="bg1"/>
                </a:solidFill>
              </a:rPr>
              <a:t>Dmax</a:t>
            </a:r>
            <a:r>
              <a:rPr lang="uk-UA" sz="1900" dirty="0">
                <a:solidFill>
                  <a:schemeClr val="bg1"/>
                </a:solidFill>
              </a:rPr>
              <a:t> деталі </a:t>
            </a:r>
            <a:r>
              <a:rPr lang="uk-UA" sz="1900" b="1" dirty="0">
                <a:solidFill>
                  <a:schemeClr val="bg1"/>
                </a:solidFill>
              </a:rPr>
              <a:t>250 – 380</a:t>
            </a:r>
            <a:r>
              <a:rPr lang="uk-UA" sz="1900" dirty="0">
                <a:solidFill>
                  <a:schemeClr val="bg1"/>
                </a:solidFill>
              </a:rPr>
              <a:t> мм).</a:t>
            </a:r>
            <a:endParaRPr lang="ru-RU" sz="1900" dirty="0">
              <a:solidFill>
                <a:schemeClr val="bg1"/>
              </a:solidFill>
            </a:endParaRPr>
          </a:p>
          <a:p>
            <a:pPr marL="0" indent="358775" algn="just">
              <a:buNone/>
            </a:pPr>
            <a:r>
              <a:rPr lang="uk-UA" sz="1900" dirty="0">
                <a:solidFill>
                  <a:schemeClr val="bg1"/>
                </a:solidFill>
              </a:rPr>
              <a:t>Патронні верстати (близько </a:t>
            </a:r>
            <a:r>
              <a:rPr lang="uk-UA" sz="1900" b="1" dirty="0">
                <a:solidFill>
                  <a:schemeClr val="bg1"/>
                </a:solidFill>
              </a:rPr>
              <a:t>40%</a:t>
            </a:r>
            <a:r>
              <a:rPr lang="uk-UA" sz="1900" dirty="0">
                <a:solidFill>
                  <a:schemeClr val="bg1"/>
                </a:solidFill>
              </a:rPr>
              <a:t> токарних верстатів з </a:t>
            </a:r>
            <a:r>
              <a:rPr lang="uk-UA" sz="1900" b="1" dirty="0">
                <a:solidFill>
                  <a:schemeClr val="bg1"/>
                </a:solidFill>
              </a:rPr>
              <a:t>ЧПК</a:t>
            </a:r>
            <a:r>
              <a:rPr lang="uk-UA" sz="1900" dirty="0">
                <a:solidFill>
                  <a:schemeClr val="bg1"/>
                </a:solidFill>
              </a:rPr>
              <a:t>) призначені для зовнішньої та внутрішньої обробки деталей типу втулок та фланців. Крім обточування, розточування та підрізки торців на цих верстатах можна проводити свердління, зенкерування, </a:t>
            </a:r>
            <a:r>
              <a:rPr lang="uk-UA" sz="1900" dirty="0" err="1">
                <a:solidFill>
                  <a:schemeClr val="bg1"/>
                </a:solidFill>
              </a:rPr>
              <a:t>розвертування</a:t>
            </a:r>
            <a:r>
              <a:rPr lang="uk-UA" sz="1900" dirty="0">
                <a:solidFill>
                  <a:schemeClr val="bg1"/>
                </a:solidFill>
              </a:rPr>
              <a:t>, нарізання різі мітчиками й плашками, а також нарізання зовнішньої та внутрішньої різі різцем (</a:t>
            </a:r>
            <a:r>
              <a:rPr lang="uk-UA" sz="1900" b="1" dirty="0" err="1">
                <a:solidFill>
                  <a:schemeClr val="bg1"/>
                </a:solidFill>
              </a:rPr>
              <a:t>Dmax</a:t>
            </a:r>
            <a:r>
              <a:rPr lang="uk-UA" sz="1900" b="1" dirty="0">
                <a:solidFill>
                  <a:schemeClr val="bg1"/>
                </a:solidFill>
              </a:rPr>
              <a:t> = 160 ... 1250</a:t>
            </a:r>
            <a:r>
              <a:rPr lang="uk-UA" sz="1900" dirty="0">
                <a:solidFill>
                  <a:schemeClr val="bg1"/>
                </a:solidFill>
              </a:rPr>
              <a:t> мм).</a:t>
            </a:r>
            <a:endParaRPr lang="ru-RU" sz="1900" dirty="0">
              <a:solidFill>
                <a:schemeClr val="bg1"/>
              </a:solidFill>
            </a:endParaRPr>
          </a:p>
        </p:txBody>
      </p:sp>
      <p:sp>
        <p:nvSpPr>
          <p:cNvPr id="2" name="Прямоугольник 1"/>
          <p:cNvSpPr/>
          <p:nvPr/>
        </p:nvSpPr>
        <p:spPr>
          <a:xfrm>
            <a:off x="745856" y="193204"/>
            <a:ext cx="7652288" cy="584775"/>
          </a:xfrm>
          <a:prstGeom prst="rect">
            <a:avLst/>
          </a:prstGeom>
        </p:spPr>
        <p:txBody>
          <a:bodyPr wrap="none">
            <a:spAutoFit/>
          </a:bodyPr>
          <a:lstStyle/>
          <a:p>
            <a:pPr algn="ctr"/>
            <a:r>
              <a:rPr lang="uk-UA" sz="3200" b="1" dirty="0">
                <a:solidFill>
                  <a:schemeClr val="bg1"/>
                </a:solidFill>
                <a:latin typeface="Calibri" panose="020F0502020204030204" pitchFamily="34" charset="0"/>
                <a:ea typeface="MS Mincho"/>
                <a:cs typeface="Times New Roman" panose="02020603050405020304" pitchFamily="18" charset="0"/>
              </a:rPr>
              <a:t>Обточування на токарних верстатах з ЧПК</a:t>
            </a:r>
            <a:endParaRPr lang="ru-RU" sz="3200" dirty="0">
              <a:solidFill>
                <a:schemeClr val="bg1"/>
              </a:solidFill>
            </a:endParaRPr>
          </a:p>
        </p:txBody>
      </p:sp>
    </p:spTree>
    <p:extLst>
      <p:ext uri="{BB962C8B-B14F-4D97-AF65-F5344CB8AC3E}">
        <p14:creationId xmlns:p14="http://schemas.microsoft.com/office/powerpoint/2010/main" val="4016173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9268"/>
            <a:ext cx="8229600" cy="4335868"/>
          </a:xfrm>
        </p:spPr>
        <p:txBody>
          <a:bodyPr>
            <a:normAutofit fontScale="70000" lnSpcReduction="20000"/>
          </a:bodyPr>
          <a:lstStyle/>
          <a:p>
            <a:pPr marL="0" indent="358775" algn="just">
              <a:buNone/>
            </a:pPr>
            <a:r>
              <a:rPr lang="uk-UA" dirty="0">
                <a:solidFill>
                  <a:schemeClr val="bg1"/>
                </a:solidFill>
              </a:rPr>
              <a:t>Патронно–центрові верстати (близько </a:t>
            </a:r>
            <a:r>
              <a:rPr lang="uk-UA" b="1" dirty="0">
                <a:solidFill>
                  <a:schemeClr val="bg1"/>
                </a:solidFill>
              </a:rPr>
              <a:t>35%</a:t>
            </a:r>
            <a:r>
              <a:rPr lang="uk-UA" dirty="0">
                <a:solidFill>
                  <a:schemeClr val="bg1"/>
                </a:solidFill>
              </a:rPr>
              <a:t> парку токарних верстатів з</a:t>
            </a:r>
            <a:r>
              <a:rPr lang="uk-UA" b="1" dirty="0">
                <a:solidFill>
                  <a:schemeClr val="bg1"/>
                </a:solidFill>
              </a:rPr>
              <a:t> ЧПК</a:t>
            </a:r>
            <a:r>
              <a:rPr lang="uk-UA" dirty="0">
                <a:solidFill>
                  <a:schemeClr val="bg1"/>
                </a:solidFill>
              </a:rPr>
              <a:t>) поєднують технологічні можливості перших двох груп. Їх використовують для патронної та центрової обробки деталей з </a:t>
            </a:r>
            <a:r>
              <a:rPr lang="uk-UA" b="1" dirty="0" err="1">
                <a:solidFill>
                  <a:schemeClr val="bg1"/>
                </a:solidFill>
              </a:rPr>
              <a:t>Dmax</a:t>
            </a:r>
            <a:r>
              <a:rPr lang="uk-UA" b="1" dirty="0">
                <a:solidFill>
                  <a:schemeClr val="bg1"/>
                </a:solidFill>
              </a:rPr>
              <a:t> = 160 ... 630</a:t>
            </a:r>
            <a:r>
              <a:rPr lang="uk-UA" dirty="0">
                <a:solidFill>
                  <a:schemeClr val="bg1"/>
                </a:solidFill>
              </a:rPr>
              <a:t> мм.</a:t>
            </a:r>
            <a:endParaRPr lang="ru-RU" dirty="0">
              <a:solidFill>
                <a:schemeClr val="bg1"/>
              </a:solidFill>
            </a:endParaRPr>
          </a:p>
          <a:p>
            <a:pPr marL="0" indent="358775" algn="just">
              <a:buNone/>
            </a:pPr>
            <a:r>
              <a:rPr lang="uk-UA" dirty="0">
                <a:solidFill>
                  <a:schemeClr val="bg1"/>
                </a:solidFill>
              </a:rPr>
              <a:t>Для обробки деталей типу фланців, дисків і корпусів великих розмірів застосовують карусельні верстати.</a:t>
            </a:r>
            <a:endParaRPr lang="ru-RU" dirty="0">
              <a:solidFill>
                <a:schemeClr val="bg1"/>
              </a:solidFill>
            </a:endParaRPr>
          </a:p>
          <a:p>
            <a:pPr marL="0" indent="358775" algn="just">
              <a:buNone/>
            </a:pPr>
            <a:r>
              <a:rPr lang="uk-UA" dirty="0">
                <a:solidFill>
                  <a:schemeClr val="bg1"/>
                </a:solidFill>
              </a:rPr>
              <a:t>На токарних верстатах з </a:t>
            </a:r>
            <a:r>
              <a:rPr lang="uk-UA" b="1" dirty="0">
                <a:solidFill>
                  <a:schemeClr val="bg1"/>
                </a:solidFill>
              </a:rPr>
              <a:t>ЧПК </a:t>
            </a:r>
            <a:r>
              <a:rPr lang="uk-UA" dirty="0">
                <a:solidFill>
                  <a:schemeClr val="bg1"/>
                </a:solidFill>
              </a:rPr>
              <a:t>обробляють деталі типу тіл обертання, які класифікуються за тими ж ознаками, що й для звичайних універсальних верстатів, тобто: диски й фланці з </a:t>
            </a:r>
            <a:r>
              <a:rPr lang="uk-UA" b="1" dirty="0">
                <a:solidFill>
                  <a:schemeClr val="bg1"/>
                </a:solidFill>
              </a:rPr>
              <a:t>L &lt; 2,5D</a:t>
            </a:r>
            <a:r>
              <a:rPr lang="uk-UA" dirty="0">
                <a:solidFill>
                  <a:schemeClr val="bg1"/>
                </a:solidFill>
              </a:rPr>
              <a:t>, втулки та фланці (</a:t>
            </a:r>
            <a:r>
              <a:rPr lang="uk-UA" b="1" dirty="0">
                <a:solidFill>
                  <a:schemeClr val="bg1"/>
                </a:solidFill>
              </a:rPr>
              <a:t>5D &lt; L &lt; 10D</a:t>
            </a:r>
            <a:r>
              <a:rPr lang="uk-UA" dirty="0">
                <a:solidFill>
                  <a:schemeClr val="bg1"/>
                </a:solidFill>
              </a:rPr>
              <a:t>), вали (</a:t>
            </a:r>
            <a:r>
              <a:rPr lang="uk-UA" b="1" dirty="0">
                <a:solidFill>
                  <a:schemeClr val="bg1"/>
                </a:solidFill>
              </a:rPr>
              <a:t>L &gt; 10D</a:t>
            </a:r>
            <a:r>
              <a:rPr lang="uk-UA" dirty="0">
                <a:solidFill>
                  <a:schemeClr val="bg1"/>
                </a:solidFill>
              </a:rPr>
              <a:t>), кріпильні деталі тощо,  де </a:t>
            </a:r>
            <a:r>
              <a:rPr lang="uk-UA" b="1" dirty="0">
                <a:solidFill>
                  <a:schemeClr val="bg1"/>
                </a:solidFill>
              </a:rPr>
              <a:t>L</a:t>
            </a:r>
            <a:r>
              <a:rPr lang="uk-UA" dirty="0">
                <a:solidFill>
                  <a:schemeClr val="bg1"/>
                </a:solidFill>
              </a:rPr>
              <a:t> та </a:t>
            </a:r>
            <a:r>
              <a:rPr lang="uk-UA" b="1" dirty="0">
                <a:solidFill>
                  <a:schemeClr val="bg1"/>
                </a:solidFill>
              </a:rPr>
              <a:t>D</a:t>
            </a:r>
            <a:r>
              <a:rPr lang="uk-UA" dirty="0">
                <a:solidFill>
                  <a:schemeClr val="bg1"/>
                </a:solidFill>
              </a:rPr>
              <a:t> – відповідно довжина та діаметр деталі</a:t>
            </a:r>
            <a:endParaRPr lang="ru-RU" dirty="0">
              <a:solidFill>
                <a:schemeClr val="bg1"/>
              </a:solidFill>
            </a:endParaRPr>
          </a:p>
          <a:p>
            <a:pPr marL="0" indent="358775" algn="just">
              <a:buNone/>
            </a:pPr>
            <a:r>
              <a:rPr lang="uk-UA" dirty="0">
                <a:solidFill>
                  <a:schemeClr val="bg1"/>
                </a:solidFill>
              </a:rPr>
              <a:t>Розробляючи траєкторії руху різця для зон знімання припусків рекомендуються типові схеми, які будуть розглянуті при вивченні інших профільних дисциплін. </a:t>
            </a:r>
            <a:endParaRPr lang="ru-RU" dirty="0">
              <a:solidFill>
                <a:schemeClr val="bg1"/>
              </a:solidFill>
            </a:endParaRPr>
          </a:p>
        </p:txBody>
      </p:sp>
    </p:spTree>
    <p:extLst>
      <p:ext uri="{BB962C8B-B14F-4D97-AF65-F5344CB8AC3E}">
        <p14:creationId xmlns:p14="http://schemas.microsoft.com/office/powerpoint/2010/main" val="3690157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61356"/>
            <a:ext cx="8229600" cy="3543780"/>
          </a:xfrm>
        </p:spPr>
        <p:txBody>
          <a:bodyPr>
            <a:normAutofit fontScale="62500" lnSpcReduction="20000"/>
          </a:bodyPr>
          <a:lstStyle/>
          <a:p>
            <a:pPr marL="0" indent="358775" algn="just">
              <a:buNone/>
            </a:pPr>
            <a:r>
              <a:rPr lang="uk-UA" dirty="0">
                <a:solidFill>
                  <a:schemeClr val="bg1"/>
                </a:solidFill>
              </a:rPr>
              <a:t>Вибір варіанта ускладнений, оскільки в кожен з них має переваги і недоліки, що випливають з ряду виробничих факторів: вид виробництва, конструкція та особливості заготовки, необхідні точність та шорсткість обробленої поверхні, собівартість обробки тощо.</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При обробці на </a:t>
            </a:r>
            <a:r>
              <a:rPr lang="uk-UA" dirty="0" err="1">
                <a:solidFill>
                  <a:schemeClr val="bg1"/>
                </a:solidFill>
              </a:rPr>
              <a:t>багаторізцевих</a:t>
            </a:r>
            <a:r>
              <a:rPr lang="uk-UA" dirty="0">
                <a:solidFill>
                  <a:schemeClr val="bg1"/>
                </a:solidFill>
              </a:rPr>
              <a:t> токарних напівавтоматах, коли одночасно працюють декілька різців, основний (машинний) час менший, ніж при обробці одним різцем на гідрокопіювальних токарних напівавтоматах. Це розходження особливо ефективно виявляється при </a:t>
            </a:r>
            <a:r>
              <a:rPr lang="uk-UA" dirty="0" err="1">
                <a:solidFill>
                  <a:schemeClr val="bg1"/>
                </a:solidFill>
              </a:rPr>
              <a:t>багаторізцевому</a:t>
            </a:r>
            <a:r>
              <a:rPr lang="uk-UA" dirty="0">
                <a:solidFill>
                  <a:schemeClr val="bg1"/>
                </a:solidFill>
              </a:rPr>
              <a:t> обточуванні за методом розподілу довжини обробки, коли кожний східець </a:t>
            </a:r>
            <a:r>
              <a:rPr lang="uk-UA" dirty="0" err="1">
                <a:solidFill>
                  <a:schemeClr val="bg1"/>
                </a:solidFill>
              </a:rPr>
              <a:t>вала</a:t>
            </a:r>
            <a:r>
              <a:rPr lang="uk-UA" dirty="0">
                <a:solidFill>
                  <a:schemeClr val="bg1"/>
                </a:solidFill>
              </a:rPr>
              <a:t> обробляється за один робочий хід. У цьому випадку основний час визначається по довжині шляху того різця, який обробляє найдовший східець  </a:t>
            </a:r>
            <a:r>
              <a:rPr lang="uk-UA" dirty="0" err="1">
                <a:solidFill>
                  <a:schemeClr val="bg1"/>
                </a:solidFill>
              </a:rPr>
              <a:t>вала</a:t>
            </a:r>
            <a:r>
              <a:rPr lang="uk-UA" dirty="0">
                <a:solidFill>
                  <a:schemeClr val="bg1"/>
                </a:solidFill>
              </a:rPr>
              <a:t>.</a:t>
            </a:r>
            <a:endParaRPr lang="ru-RU" dirty="0">
              <a:solidFill>
                <a:schemeClr val="bg1"/>
              </a:solidFill>
            </a:endParaRPr>
          </a:p>
        </p:txBody>
      </p:sp>
      <p:sp>
        <p:nvSpPr>
          <p:cNvPr id="2" name="Прямоугольник 1"/>
          <p:cNvSpPr/>
          <p:nvPr/>
        </p:nvSpPr>
        <p:spPr>
          <a:xfrm>
            <a:off x="472807" y="409228"/>
            <a:ext cx="8363272" cy="523220"/>
          </a:xfrm>
          <a:prstGeom prst="rect">
            <a:avLst/>
          </a:prstGeom>
        </p:spPr>
        <p:txBody>
          <a:bodyPr wrap="square">
            <a:spAutoFit/>
          </a:bodyPr>
          <a:lstStyle/>
          <a:p>
            <a:r>
              <a:rPr lang="uk-UA" sz="2800" b="1" dirty="0">
                <a:solidFill>
                  <a:schemeClr val="bg1"/>
                </a:solidFill>
                <a:latin typeface="Calibri" panose="020F0502020204030204" pitchFamily="34" charset="0"/>
                <a:ea typeface="MS Mincho"/>
                <a:cs typeface="Times New Roman" panose="02020603050405020304" pitchFamily="18" charset="0"/>
              </a:rPr>
              <a:t>Вибір технологічного варіанта операції обточування</a:t>
            </a:r>
            <a:endParaRPr lang="ru-RU" sz="2800" dirty="0">
              <a:solidFill>
                <a:schemeClr val="bg1"/>
              </a:solidFill>
            </a:endParaRPr>
          </a:p>
        </p:txBody>
      </p:sp>
    </p:spTree>
    <p:extLst>
      <p:ext uri="{BB962C8B-B14F-4D97-AF65-F5344CB8AC3E}">
        <p14:creationId xmlns:p14="http://schemas.microsoft.com/office/powerpoint/2010/main" val="4107225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24536"/>
          </a:xfrm>
        </p:spPr>
        <p:txBody>
          <a:bodyPr>
            <a:normAutofit fontScale="70000" lnSpcReduction="20000"/>
          </a:bodyPr>
          <a:lstStyle/>
          <a:p>
            <a:pPr marL="0" indent="358775" algn="just">
              <a:buNone/>
            </a:pPr>
            <a:r>
              <a:rPr lang="uk-UA" dirty="0">
                <a:solidFill>
                  <a:schemeClr val="bg1"/>
                </a:solidFill>
              </a:rPr>
              <a:t>Якщо для виготовлення </a:t>
            </a:r>
            <a:r>
              <a:rPr lang="uk-UA" dirty="0" err="1">
                <a:solidFill>
                  <a:schemeClr val="bg1"/>
                </a:solidFill>
              </a:rPr>
              <a:t>східцевих</a:t>
            </a:r>
            <a:r>
              <a:rPr lang="uk-UA" dirty="0">
                <a:solidFill>
                  <a:schemeClr val="bg1"/>
                </a:solidFill>
              </a:rPr>
              <a:t> валів в якості  заготовки використовується прокат, то </a:t>
            </a:r>
            <a:r>
              <a:rPr lang="uk-UA" dirty="0" err="1">
                <a:solidFill>
                  <a:schemeClr val="bg1"/>
                </a:solidFill>
              </a:rPr>
              <a:t>багаторізцеве</a:t>
            </a:r>
            <a:r>
              <a:rPr lang="uk-UA" dirty="0">
                <a:solidFill>
                  <a:schemeClr val="bg1"/>
                </a:solidFill>
              </a:rPr>
              <a:t> обточування ведеться за методом розподілу припуску, оскільки на східцях з меншим діаметром припуск не може бути знятий за один робочий хід і різці, що розташовані попереду, повинні проходити декілька суміжних східців. Основний час у цьому випадку визначається сумарною довжиною всіх східців </a:t>
            </a:r>
            <a:r>
              <a:rPr lang="uk-UA" dirty="0" err="1">
                <a:solidFill>
                  <a:schemeClr val="bg1"/>
                </a:solidFill>
              </a:rPr>
              <a:t>вала</a:t>
            </a:r>
            <a:r>
              <a:rPr lang="uk-UA" dirty="0">
                <a:solidFill>
                  <a:schemeClr val="bg1"/>
                </a:solidFill>
              </a:rPr>
              <a:t>, що обробляються.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Якщо у відношенні основного часу </a:t>
            </a:r>
            <a:r>
              <a:rPr lang="uk-UA" dirty="0" err="1">
                <a:solidFill>
                  <a:schemeClr val="bg1"/>
                </a:solidFill>
              </a:rPr>
              <a:t>багаторізцеве</a:t>
            </a:r>
            <a:r>
              <a:rPr lang="uk-UA" dirty="0">
                <a:solidFill>
                  <a:schemeClr val="bg1"/>
                </a:solidFill>
              </a:rPr>
              <a:t> обточування має перевагу в порівнянні з обточуванням на гідрокопіювальних напівавтоматах, то щодо штучно-калькуляційного часу це не завжди так. Відбувається це тому, що </a:t>
            </a:r>
            <a:r>
              <a:rPr lang="uk-UA" dirty="0" err="1">
                <a:solidFill>
                  <a:schemeClr val="bg1"/>
                </a:solidFill>
              </a:rPr>
              <a:t>підготовчо</a:t>
            </a:r>
            <a:r>
              <a:rPr lang="uk-UA" dirty="0">
                <a:solidFill>
                  <a:schemeClr val="bg1"/>
                </a:solidFill>
              </a:rPr>
              <a:t>-заключний час та час на технічне та організаційне обслуговування на </a:t>
            </a:r>
            <a:r>
              <a:rPr lang="uk-UA" dirty="0" err="1">
                <a:solidFill>
                  <a:schemeClr val="bg1"/>
                </a:solidFill>
              </a:rPr>
              <a:t>багаторізцевих</a:t>
            </a:r>
            <a:r>
              <a:rPr lang="uk-UA" dirty="0">
                <a:solidFill>
                  <a:schemeClr val="bg1"/>
                </a:solidFill>
              </a:rPr>
              <a:t> верстатах мають великі значення. Налагодження таких верстатів з великою кількістю обробних різців (</a:t>
            </a:r>
            <a:r>
              <a:rPr lang="uk-UA" b="1" dirty="0">
                <a:solidFill>
                  <a:schemeClr val="bg1"/>
                </a:solidFill>
              </a:rPr>
              <a:t>більше 10</a:t>
            </a:r>
            <a:r>
              <a:rPr lang="uk-UA" dirty="0">
                <a:solidFill>
                  <a:schemeClr val="bg1"/>
                </a:solidFill>
              </a:rPr>
              <a:t>) викликає такі витрати часу, що застосування </a:t>
            </a:r>
            <a:r>
              <a:rPr lang="uk-UA" dirty="0" err="1">
                <a:solidFill>
                  <a:schemeClr val="bg1"/>
                </a:solidFill>
              </a:rPr>
              <a:t>багаторізцевого</a:t>
            </a:r>
            <a:r>
              <a:rPr lang="uk-UA" dirty="0">
                <a:solidFill>
                  <a:schemeClr val="bg1"/>
                </a:solidFill>
              </a:rPr>
              <a:t> обточування стає недоцільним.</a:t>
            </a:r>
            <a:endParaRPr lang="ru-RU" dirty="0">
              <a:solidFill>
                <a:schemeClr val="bg1"/>
              </a:solidFill>
            </a:endParaRPr>
          </a:p>
        </p:txBody>
      </p:sp>
    </p:spTree>
    <p:extLst>
      <p:ext uri="{BB962C8B-B14F-4D97-AF65-F5344CB8AC3E}">
        <p14:creationId xmlns:p14="http://schemas.microsoft.com/office/powerpoint/2010/main" val="2948500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62500" lnSpcReduction="20000"/>
          </a:bodyPr>
          <a:lstStyle/>
          <a:p>
            <a:pPr marL="0" indent="358775" algn="just">
              <a:buNone/>
            </a:pPr>
            <a:r>
              <a:rPr lang="uk-UA" dirty="0">
                <a:solidFill>
                  <a:schemeClr val="bg1"/>
                </a:solidFill>
              </a:rPr>
              <a:t>Необхідно також мати на увазі, що кількість одночасно працюючих різців обмежується твердістю оброблюваної деталі, потужністю верстата, конструкцією різцетримача. Вали нежорсткої конструкції недоцільно обробляти одночасно багатьма різцями.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На точність обробки на </a:t>
            </a:r>
            <a:r>
              <a:rPr lang="uk-UA" dirty="0" err="1">
                <a:solidFill>
                  <a:schemeClr val="bg1"/>
                </a:solidFill>
              </a:rPr>
              <a:t>багаторізцевих</a:t>
            </a:r>
            <a:r>
              <a:rPr lang="uk-UA" dirty="0">
                <a:solidFill>
                  <a:schemeClr val="bg1"/>
                </a:solidFill>
              </a:rPr>
              <a:t> напівавтоматах впливає, крім загальних, ряд додаткових факторів, що властиві </a:t>
            </a:r>
            <a:r>
              <a:rPr lang="uk-UA" dirty="0" err="1">
                <a:solidFill>
                  <a:schemeClr val="bg1"/>
                </a:solidFill>
              </a:rPr>
              <a:t>багаторізцевому</a:t>
            </a:r>
            <a:r>
              <a:rPr lang="uk-UA" dirty="0">
                <a:solidFill>
                  <a:schemeClr val="bg1"/>
                </a:solidFill>
              </a:rPr>
              <a:t> обточуванню:</a:t>
            </a:r>
            <a:endParaRPr lang="ru-RU" dirty="0">
              <a:solidFill>
                <a:schemeClr val="bg1"/>
              </a:solidFill>
            </a:endParaRPr>
          </a:p>
          <a:p>
            <a:pPr marL="0" indent="358775" algn="just">
              <a:buNone/>
            </a:pPr>
            <a:r>
              <a:rPr lang="uk-UA" dirty="0">
                <a:solidFill>
                  <a:schemeClr val="bg1"/>
                </a:solidFill>
              </a:rPr>
              <a:t>– неточність розмірів, що визначають взаємне розташування різців</a:t>
            </a:r>
            <a:endParaRPr lang="ru-RU" dirty="0">
              <a:solidFill>
                <a:schemeClr val="bg1"/>
              </a:solidFill>
            </a:endParaRPr>
          </a:p>
          <a:p>
            <a:pPr marL="0" indent="358775" algn="just">
              <a:buNone/>
            </a:pPr>
            <a:r>
              <a:rPr lang="uk-UA" dirty="0">
                <a:solidFill>
                  <a:schemeClr val="bg1"/>
                </a:solidFill>
              </a:rPr>
              <a:t>по діаметру та довжині східців  </a:t>
            </a:r>
            <a:r>
              <a:rPr lang="uk-UA" dirty="0" err="1">
                <a:solidFill>
                  <a:schemeClr val="bg1"/>
                </a:solidFill>
              </a:rPr>
              <a:t>вала</a:t>
            </a:r>
            <a:r>
              <a:rPr lang="uk-UA" dirty="0">
                <a:solidFill>
                  <a:schemeClr val="bg1"/>
                </a:solidFill>
              </a:rPr>
              <a:t>, що </a:t>
            </a:r>
            <a:r>
              <a:rPr lang="uk-UA" dirty="0" err="1">
                <a:solidFill>
                  <a:schemeClr val="bg1"/>
                </a:solidFill>
              </a:rPr>
              <a:t>обточується</a:t>
            </a:r>
            <a:r>
              <a:rPr lang="uk-UA" dirty="0">
                <a:solidFill>
                  <a:schemeClr val="bg1"/>
                </a:solidFill>
              </a:rPr>
              <a:t> (чи іншої деталі);</a:t>
            </a:r>
            <a:endParaRPr lang="ru-RU" dirty="0">
              <a:solidFill>
                <a:schemeClr val="bg1"/>
              </a:solidFill>
            </a:endParaRPr>
          </a:p>
          <a:p>
            <a:pPr marL="0" indent="358775" algn="just">
              <a:buNone/>
            </a:pPr>
            <a:r>
              <a:rPr lang="uk-UA" dirty="0">
                <a:solidFill>
                  <a:schemeClr val="bg1"/>
                </a:solidFill>
              </a:rPr>
              <a:t>– неоднакове зношування різців;</a:t>
            </a:r>
            <a:endParaRPr lang="ru-RU" dirty="0">
              <a:solidFill>
                <a:schemeClr val="bg1"/>
              </a:solidFill>
            </a:endParaRPr>
          </a:p>
          <a:p>
            <a:pPr marL="0" indent="358775" algn="just">
              <a:buNone/>
            </a:pPr>
            <a:r>
              <a:rPr lang="uk-UA" dirty="0">
                <a:solidFill>
                  <a:schemeClr val="bg1"/>
                </a:solidFill>
              </a:rPr>
              <a:t>– змінна величина відтиснення в технологічній пружній системі (ТОС), що відбувається через послідовне введення у роботу закріплених у різцетримачах різців.</a:t>
            </a:r>
            <a:endParaRPr lang="ru-RU" dirty="0">
              <a:solidFill>
                <a:schemeClr val="bg1"/>
              </a:solidFill>
            </a:endParaRPr>
          </a:p>
        </p:txBody>
      </p:sp>
    </p:spTree>
    <p:extLst>
      <p:ext uri="{BB962C8B-B14F-4D97-AF65-F5344CB8AC3E}">
        <p14:creationId xmlns:p14="http://schemas.microsoft.com/office/powerpoint/2010/main" val="1158882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62500" lnSpcReduction="20000"/>
          </a:bodyPr>
          <a:lstStyle/>
          <a:p>
            <a:pPr marL="0" indent="358775" algn="just">
              <a:buNone/>
            </a:pPr>
            <a:r>
              <a:rPr lang="uk-UA" dirty="0">
                <a:solidFill>
                  <a:schemeClr val="bg1"/>
                </a:solidFill>
              </a:rPr>
              <a:t>На одношпиндельних горизонтальних </a:t>
            </a:r>
            <a:r>
              <a:rPr lang="uk-UA" dirty="0" err="1">
                <a:solidFill>
                  <a:schemeClr val="bg1"/>
                </a:solidFill>
              </a:rPr>
              <a:t>багаторізцевих</a:t>
            </a:r>
            <a:r>
              <a:rPr lang="uk-UA" dirty="0">
                <a:solidFill>
                  <a:schemeClr val="bg1"/>
                </a:solidFill>
              </a:rPr>
              <a:t> напівавтоматах точність обробки зазвичай досягає:</a:t>
            </a:r>
            <a:endParaRPr lang="ru-RU" dirty="0">
              <a:solidFill>
                <a:schemeClr val="bg1"/>
              </a:solidFill>
            </a:endParaRPr>
          </a:p>
          <a:p>
            <a:pPr marL="0" indent="358775" algn="just">
              <a:buNone/>
            </a:pPr>
            <a:r>
              <a:rPr lang="uk-UA" dirty="0">
                <a:solidFill>
                  <a:schemeClr val="bg1"/>
                </a:solidFill>
              </a:rPr>
              <a:t>– по діаметру:</a:t>
            </a:r>
            <a:endParaRPr lang="ru-RU" dirty="0">
              <a:solidFill>
                <a:schemeClr val="bg1"/>
              </a:solidFill>
            </a:endParaRPr>
          </a:p>
          <a:p>
            <a:pPr marL="0" indent="358775" algn="just">
              <a:buNone/>
            </a:pPr>
            <a:r>
              <a:rPr lang="uk-UA" dirty="0">
                <a:solidFill>
                  <a:schemeClr val="bg1"/>
                </a:solidFill>
              </a:rPr>
              <a:t>-  при чорновому обточуванні – </a:t>
            </a:r>
            <a:r>
              <a:rPr lang="uk-UA" b="1" dirty="0">
                <a:solidFill>
                  <a:schemeClr val="bg1"/>
                </a:solidFill>
              </a:rPr>
              <a:t>12</a:t>
            </a:r>
            <a:r>
              <a:rPr lang="uk-UA" dirty="0">
                <a:solidFill>
                  <a:schemeClr val="bg1"/>
                </a:solidFill>
              </a:rPr>
              <a:t>-го квалітету;</a:t>
            </a:r>
            <a:endParaRPr lang="ru-RU" dirty="0">
              <a:solidFill>
                <a:schemeClr val="bg1"/>
              </a:solidFill>
            </a:endParaRPr>
          </a:p>
          <a:p>
            <a:pPr marL="0" indent="358775" algn="just">
              <a:buNone/>
            </a:pPr>
            <a:r>
              <a:rPr lang="uk-UA" dirty="0">
                <a:solidFill>
                  <a:schemeClr val="bg1"/>
                </a:solidFill>
              </a:rPr>
              <a:t>-  при чистовому – </a:t>
            </a:r>
            <a:r>
              <a:rPr lang="uk-UA" b="1" dirty="0">
                <a:solidFill>
                  <a:schemeClr val="bg1"/>
                </a:solidFill>
              </a:rPr>
              <a:t>11 </a:t>
            </a:r>
            <a:r>
              <a:rPr lang="uk-UA" dirty="0">
                <a:solidFill>
                  <a:schemeClr val="bg1"/>
                </a:solidFill>
              </a:rPr>
              <a:t>та </a:t>
            </a:r>
            <a:r>
              <a:rPr lang="uk-UA" b="1" dirty="0">
                <a:solidFill>
                  <a:schemeClr val="bg1"/>
                </a:solidFill>
              </a:rPr>
              <a:t>10-</a:t>
            </a:r>
            <a:r>
              <a:rPr lang="uk-UA" dirty="0">
                <a:solidFill>
                  <a:schemeClr val="bg1"/>
                </a:solidFill>
              </a:rPr>
              <a:t>го квалітету;</a:t>
            </a:r>
            <a:endParaRPr lang="ru-RU" dirty="0">
              <a:solidFill>
                <a:schemeClr val="bg1"/>
              </a:solidFill>
            </a:endParaRPr>
          </a:p>
          <a:p>
            <a:pPr marL="0" indent="358775" algn="just">
              <a:buNone/>
            </a:pPr>
            <a:r>
              <a:rPr lang="uk-UA" dirty="0">
                <a:solidFill>
                  <a:schemeClr val="bg1"/>
                </a:solidFill>
              </a:rPr>
              <a:t>- при використанні чистових широких різців та при ретельному налагодженні – до </a:t>
            </a:r>
            <a:r>
              <a:rPr lang="uk-UA" b="1" dirty="0">
                <a:solidFill>
                  <a:schemeClr val="bg1"/>
                </a:solidFill>
              </a:rPr>
              <a:t>9</a:t>
            </a:r>
            <a:r>
              <a:rPr lang="uk-UA" dirty="0">
                <a:solidFill>
                  <a:schemeClr val="bg1"/>
                </a:solidFill>
              </a:rPr>
              <a:t>-го квалітету;</a:t>
            </a:r>
            <a:endParaRPr lang="ru-RU" dirty="0">
              <a:solidFill>
                <a:schemeClr val="bg1"/>
              </a:solidFill>
            </a:endParaRPr>
          </a:p>
          <a:p>
            <a:pPr marL="0" indent="358775" algn="just">
              <a:buNone/>
            </a:pPr>
            <a:r>
              <a:rPr lang="uk-UA" dirty="0">
                <a:solidFill>
                  <a:schemeClr val="bg1"/>
                </a:solidFill>
              </a:rPr>
              <a:t>– по довжині – </a:t>
            </a:r>
            <a:r>
              <a:rPr lang="uk-UA" b="1" dirty="0">
                <a:solidFill>
                  <a:schemeClr val="bg1"/>
                </a:solidFill>
              </a:rPr>
              <a:t>12</a:t>
            </a:r>
            <a:r>
              <a:rPr lang="uk-UA" dirty="0">
                <a:solidFill>
                  <a:schemeClr val="bg1"/>
                </a:solidFill>
              </a:rPr>
              <a:t>-го квалітету.</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Також необхідно зазначити, що при </a:t>
            </a:r>
            <a:r>
              <a:rPr lang="uk-UA" dirty="0" err="1">
                <a:solidFill>
                  <a:schemeClr val="bg1"/>
                </a:solidFill>
              </a:rPr>
              <a:t>багаторізцевому</a:t>
            </a:r>
            <a:r>
              <a:rPr lang="uk-UA" dirty="0">
                <a:solidFill>
                  <a:schemeClr val="bg1"/>
                </a:solidFill>
              </a:rPr>
              <a:t> обточуванні на вертикальних багатошпиндельних напівавтоматах паралельної неперервної дії при обробці кожної поверхні одним супортом за один робочий хід досягається точність 10-го квалітету. При обробці ж на вертикальних багатошпиндельних напівавтоматах послідовної дії досягається точність </a:t>
            </a:r>
            <a:r>
              <a:rPr lang="uk-UA" b="1" dirty="0">
                <a:solidFill>
                  <a:schemeClr val="bg1"/>
                </a:solidFill>
              </a:rPr>
              <a:t>9</a:t>
            </a:r>
            <a:r>
              <a:rPr lang="uk-UA" dirty="0">
                <a:solidFill>
                  <a:schemeClr val="bg1"/>
                </a:solidFill>
              </a:rPr>
              <a:t>-го квалітету, що зумовлена обробкою поверхонь за кілька робочих ходів.</a:t>
            </a:r>
            <a:endParaRPr lang="ru-RU" dirty="0">
              <a:solidFill>
                <a:schemeClr val="bg1"/>
              </a:solidFill>
            </a:endParaRPr>
          </a:p>
        </p:txBody>
      </p:sp>
    </p:spTree>
    <p:extLst>
      <p:ext uri="{BB962C8B-B14F-4D97-AF65-F5344CB8AC3E}">
        <p14:creationId xmlns:p14="http://schemas.microsoft.com/office/powerpoint/2010/main" val="3037873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5252"/>
            <a:ext cx="8229600" cy="4479884"/>
          </a:xfrm>
        </p:spPr>
        <p:txBody>
          <a:bodyPr>
            <a:normAutofit fontScale="62500" lnSpcReduction="20000"/>
          </a:bodyPr>
          <a:lstStyle/>
          <a:p>
            <a:pPr marL="0" indent="358775" algn="just">
              <a:buNone/>
            </a:pPr>
            <a:r>
              <a:rPr lang="uk-UA" dirty="0">
                <a:solidFill>
                  <a:schemeClr val="bg1"/>
                </a:solidFill>
              </a:rPr>
              <a:t>Обточування на гідрокопіювальних напівавтоматах має в багатьох випадках ряд переваг перед обточуванням на </a:t>
            </a:r>
            <a:r>
              <a:rPr lang="uk-UA" dirty="0" err="1">
                <a:solidFill>
                  <a:schemeClr val="bg1"/>
                </a:solidFill>
              </a:rPr>
              <a:t>багаторізцевих</a:t>
            </a:r>
            <a:r>
              <a:rPr lang="uk-UA" dirty="0">
                <a:solidFill>
                  <a:schemeClr val="bg1"/>
                </a:solidFill>
              </a:rPr>
              <a:t> верстатах. Це зумовлене тим, що для обточування на гідрокопіювальних напівавтоматах використовується зазвичай один різець, встановлення копіра та їх кінематичне налагодження порівняно прості, час на налагодження та підналагодження таких напівавтоматів значно (у </a:t>
            </a:r>
            <a:r>
              <a:rPr lang="uk-UA" b="1" dirty="0">
                <a:solidFill>
                  <a:schemeClr val="bg1"/>
                </a:solidFill>
              </a:rPr>
              <a:t>2–3 </a:t>
            </a:r>
            <a:r>
              <a:rPr lang="uk-UA" dirty="0">
                <a:solidFill>
                  <a:schemeClr val="bg1"/>
                </a:solidFill>
              </a:rPr>
              <a:t>рази) менший, ніж на налагодження </a:t>
            </a:r>
            <a:r>
              <a:rPr lang="uk-UA" dirty="0" err="1">
                <a:solidFill>
                  <a:schemeClr val="bg1"/>
                </a:solidFill>
              </a:rPr>
              <a:t>багаторізцевих</a:t>
            </a:r>
            <a:r>
              <a:rPr lang="uk-UA" dirty="0">
                <a:solidFill>
                  <a:schemeClr val="bg1"/>
                </a:solidFill>
              </a:rPr>
              <a:t> верстатів. Крім цього, на гідрокопіювальних напівавтоматах допустимою є обробка на більш високих режимах в порівнянні з обробкою на </a:t>
            </a:r>
            <a:r>
              <a:rPr lang="uk-UA" dirty="0" err="1">
                <a:solidFill>
                  <a:schemeClr val="bg1"/>
                </a:solidFill>
              </a:rPr>
              <a:t>багаторізцевих</a:t>
            </a:r>
            <a:r>
              <a:rPr lang="uk-UA" dirty="0">
                <a:solidFill>
                  <a:schemeClr val="bg1"/>
                </a:solidFill>
              </a:rPr>
              <a:t> верстатах, тобто при відносно малих витратах основного часу.</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Правильно вибрати варіант виконання операції на тому чи іншому верстаті можна тільки на підставі техніко-економічних розрахунків та при порівнянні технологічних варіантів. Основними критеріями при цьому є продуктивність праці, якість та собівартість деталей для кожного із варіантів, що порівнюються.</a:t>
            </a:r>
            <a:endParaRPr lang="ru-RU" dirty="0">
              <a:solidFill>
                <a:schemeClr val="bg1"/>
              </a:solidFill>
            </a:endParaRPr>
          </a:p>
        </p:txBody>
      </p:sp>
    </p:spTree>
    <p:extLst>
      <p:ext uri="{BB962C8B-B14F-4D97-AF65-F5344CB8AC3E}">
        <p14:creationId xmlns:p14="http://schemas.microsoft.com/office/powerpoint/2010/main" val="76992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8229600" cy="4032448"/>
          </a:xfrm>
        </p:spPr>
        <p:txBody>
          <a:bodyPr>
            <a:normAutofit fontScale="85000" lnSpcReduction="10000"/>
          </a:bodyPr>
          <a:lstStyle/>
          <a:p>
            <a:pPr marL="0" indent="358775" algn="just">
              <a:buNone/>
            </a:pPr>
            <a:r>
              <a:rPr lang="uk-UA" dirty="0">
                <a:solidFill>
                  <a:schemeClr val="bg1"/>
                </a:solidFill>
              </a:rPr>
              <a:t>Вали в основному виготовляються з прокату. В умовах серійного та масового виробництва заготовки східчастих валів доцільно виготовляти штампуванням і в деяких випадках – литтям.</a:t>
            </a:r>
            <a:endParaRPr lang="ru-RU" dirty="0">
              <a:solidFill>
                <a:schemeClr val="bg1"/>
              </a:solidFill>
            </a:endParaRPr>
          </a:p>
          <a:p>
            <a:pPr marL="0" indent="358775" algn="just">
              <a:buNone/>
            </a:pPr>
            <a:r>
              <a:rPr lang="uk-UA" dirty="0">
                <a:solidFill>
                  <a:schemeClr val="bg1"/>
                </a:solidFill>
              </a:rPr>
              <a:t>При виготовленні валів із пруткових матеріалів зазвичай виконуються заготівельні операції: правка (виправлення), обдирання, розрізання та, за необхідності, центрування.</a:t>
            </a:r>
            <a:endParaRPr lang="ru-RU" dirty="0">
              <a:solidFill>
                <a:schemeClr val="bg1"/>
              </a:solidFill>
            </a:endParaRPr>
          </a:p>
          <a:p>
            <a:pPr marL="0" indent="358775" algn="just">
              <a:buNone/>
            </a:pPr>
            <a:r>
              <a:rPr lang="uk-UA" dirty="0">
                <a:solidFill>
                  <a:schemeClr val="bg1"/>
                </a:solidFill>
              </a:rPr>
              <a:t>         Основні методи механічної обробки зовнішніх циліндричних поверхонь представлені на рисунку:</a:t>
            </a:r>
            <a:endParaRPr lang="ru-RU" dirty="0">
              <a:solidFill>
                <a:schemeClr val="bg1"/>
              </a:solidFill>
            </a:endParaRPr>
          </a:p>
        </p:txBody>
      </p:sp>
    </p:spTree>
    <p:extLst>
      <p:ext uri="{BB962C8B-B14F-4D97-AF65-F5344CB8AC3E}">
        <p14:creationId xmlns:p14="http://schemas.microsoft.com/office/powerpoint/2010/main" val="2564118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00443"/>
          </a:xfrm>
        </p:spPr>
        <p:txBody>
          <a:bodyPr>
            <a:noAutofit/>
          </a:bodyPr>
          <a:lstStyle/>
          <a:p>
            <a:r>
              <a:rPr lang="uk-UA" sz="3200" b="1" dirty="0">
                <a:solidFill>
                  <a:schemeClr val="bg1"/>
                </a:solidFill>
              </a:rPr>
              <a:t>11.4. Способи чистової та викінчувальної обробки зовнішніх циліндричних поверхонь</a:t>
            </a:r>
            <a:endParaRPr lang="ru-RU" sz="3200" dirty="0">
              <a:solidFill>
                <a:schemeClr val="bg1"/>
              </a:solidFill>
            </a:endParaRPr>
          </a:p>
        </p:txBody>
      </p:sp>
      <p:sp>
        <p:nvSpPr>
          <p:cNvPr id="3" name="Объект 2"/>
          <p:cNvSpPr>
            <a:spLocks noGrp="1"/>
          </p:cNvSpPr>
          <p:nvPr>
            <p:ph idx="1"/>
          </p:nvPr>
        </p:nvSpPr>
        <p:spPr>
          <a:xfrm>
            <a:off x="457200" y="1633364"/>
            <a:ext cx="8229600" cy="3471772"/>
          </a:xfrm>
        </p:spPr>
        <p:txBody>
          <a:bodyPr>
            <a:normAutofit fontScale="77500" lnSpcReduction="20000"/>
          </a:bodyPr>
          <a:lstStyle/>
          <a:p>
            <a:pPr marL="0" indent="358775" algn="just">
              <a:buNone/>
            </a:pPr>
            <a:r>
              <a:rPr lang="uk-UA" dirty="0">
                <a:solidFill>
                  <a:schemeClr val="bg1"/>
                </a:solidFill>
              </a:rPr>
              <a:t>Для отримання точної та з мінімальною шорсткістю остаточно обробленої зовнішньої циліндричної поверхні застосовуються в залежності від службового призначення та характеру деталі різні види викінчувальної обробки заготовок.  До їх числа відносяться: тонке (</a:t>
            </a:r>
            <a:r>
              <a:rPr lang="uk-UA" b="1" dirty="0">
                <a:solidFill>
                  <a:schemeClr val="bg1"/>
                </a:solidFill>
              </a:rPr>
              <a:t>алмазне</a:t>
            </a:r>
            <a:r>
              <a:rPr lang="uk-UA" dirty="0">
                <a:solidFill>
                  <a:schemeClr val="bg1"/>
                </a:solidFill>
              </a:rPr>
              <a:t>) обточування, шліфування в центрах, </a:t>
            </a:r>
            <a:r>
              <a:rPr lang="uk-UA" dirty="0" err="1">
                <a:solidFill>
                  <a:schemeClr val="bg1"/>
                </a:solidFill>
              </a:rPr>
              <a:t>безцентрове</a:t>
            </a:r>
            <a:r>
              <a:rPr lang="uk-UA" dirty="0">
                <a:solidFill>
                  <a:schemeClr val="bg1"/>
                </a:solidFill>
              </a:rPr>
              <a:t> шліфування або обробка абразивною стрічкою, притирання (</a:t>
            </a:r>
            <a:r>
              <a:rPr lang="uk-UA" b="1" dirty="0">
                <a:solidFill>
                  <a:schemeClr val="bg1"/>
                </a:solidFill>
              </a:rPr>
              <a:t>доведення</a:t>
            </a:r>
            <a:r>
              <a:rPr lang="uk-UA" dirty="0">
                <a:solidFill>
                  <a:schemeClr val="bg1"/>
                </a:solidFill>
              </a:rPr>
              <a:t>), механічне доведення абразивними хитними брусками (</a:t>
            </a:r>
            <a:r>
              <a:rPr lang="uk-UA" b="1" dirty="0" err="1">
                <a:solidFill>
                  <a:schemeClr val="bg1"/>
                </a:solidFill>
              </a:rPr>
              <a:t>суперфінішна</a:t>
            </a:r>
            <a:r>
              <a:rPr lang="uk-UA" b="1" dirty="0">
                <a:solidFill>
                  <a:schemeClr val="bg1"/>
                </a:solidFill>
              </a:rPr>
              <a:t> обробка</a:t>
            </a:r>
            <a:r>
              <a:rPr lang="uk-UA" dirty="0">
                <a:solidFill>
                  <a:schemeClr val="bg1"/>
                </a:solidFill>
              </a:rPr>
              <a:t>), </a:t>
            </a:r>
            <a:r>
              <a:rPr lang="uk-UA" b="1" dirty="0">
                <a:solidFill>
                  <a:schemeClr val="bg1"/>
                </a:solidFill>
              </a:rPr>
              <a:t>полірування</a:t>
            </a:r>
            <a:r>
              <a:rPr lang="uk-UA" dirty="0">
                <a:solidFill>
                  <a:schemeClr val="bg1"/>
                </a:solidFill>
              </a:rPr>
              <a:t>, </a:t>
            </a:r>
            <a:r>
              <a:rPr lang="uk-UA" b="1" dirty="0">
                <a:solidFill>
                  <a:schemeClr val="bg1"/>
                </a:solidFill>
              </a:rPr>
              <a:t>поверхневе пластичне деформування </a:t>
            </a:r>
            <a:r>
              <a:rPr lang="uk-UA" dirty="0">
                <a:solidFill>
                  <a:schemeClr val="bg1"/>
                </a:solidFill>
              </a:rPr>
              <a:t>тощо.</a:t>
            </a:r>
            <a:endParaRPr lang="ru-RU" dirty="0">
              <a:solidFill>
                <a:schemeClr val="bg1"/>
              </a:solidFill>
            </a:endParaRPr>
          </a:p>
        </p:txBody>
      </p:sp>
    </p:spTree>
    <p:extLst>
      <p:ext uri="{BB962C8B-B14F-4D97-AF65-F5344CB8AC3E}">
        <p14:creationId xmlns:p14="http://schemas.microsoft.com/office/powerpoint/2010/main" val="4104026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rmAutofit fontScale="62500" lnSpcReduction="20000"/>
          </a:bodyPr>
          <a:lstStyle/>
          <a:p>
            <a:pPr marL="0" indent="358775" algn="just">
              <a:buNone/>
            </a:pPr>
            <a:r>
              <a:rPr lang="uk-UA" b="1" dirty="0">
                <a:solidFill>
                  <a:schemeClr val="bg1"/>
                </a:solidFill>
              </a:rPr>
              <a:t>Тонке (алмазне) обточування</a:t>
            </a:r>
            <a:r>
              <a:rPr lang="uk-UA" dirty="0">
                <a:solidFill>
                  <a:schemeClr val="bg1"/>
                </a:solidFill>
              </a:rPr>
              <a:t> застосовується головним чином для викінчувальної обробки деталей з кольорових металів та сплавів (</a:t>
            </a:r>
            <a:r>
              <a:rPr lang="uk-UA" b="1" dirty="0" err="1">
                <a:solidFill>
                  <a:schemeClr val="bg1"/>
                </a:solidFill>
              </a:rPr>
              <a:t>бронз</a:t>
            </a:r>
            <a:r>
              <a:rPr lang="uk-UA" b="1" dirty="0">
                <a:solidFill>
                  <a:schemeClr val="bg1"/>
                </a:solidFill>
              </a:rPr>
              <a:t>, латуней, алюмінієвих сплавів</a:t>
            </a:r>
            <a:r>
              <a:rPr lang="uk-UA" dirty="0">
                <a:solidFill>
                  <a:schemeClr val="bg1"/>
                </a:solidFill>
              </a:rPr>
              <a:t> тощо) та частково для деталей з </a:t>
            </a:r>
            <a:r>
              <a:rPr lang="uk-UA" b="1" dirty="0">
                <a:solidFill>
                  <a:schemeClr val="bg1"/>
                </a:solidFill>
              </a:rPr>
              <a:t>чавунів</a:t>
            </a:r>
            <a:r>
              <a:rPr lang="uk-UA" dirty="0">
                <a:solidFill>
                  <a:schemeClr val="bg1"/>
                </a:solidFill>
              </a:rPr>
              <a:t> і </a:t>
            </a:r>
            <a:r>
              <a:rPr lang="uk-UA" b="1" dirty="0">
                <a:solidFill>
                  <a:schemeClr val="bg1"/>
                </a:solidFill>
              </a:rPr>
              <a:t>сталей</a:t>
            </a:r>
            <a:r>
              <a:rPr lang="uk-UA" dirty="0">
                <a:solidFill>
                  <a:schemeClr val="bg1"/>
                </a:solidFill>
              </a:rPr>
              <a:t>. Обумовлюється це тим, що шліфування кольорових металів має  значно більшу трудомісткість, ніж сталей та чавунів, внаслідок швидкого засалювання шліфувальних кругів. Крім того, обробка алмазними різцями сталевих та чавунних деталей поки що менш ефективна порівняно з її використанням при обробці деталей із кольорових металів та сплавів.</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При тонкому обточуванні обробка проводиться різцями, що оснащені твердими сплавами. Останні в ряді випадків заміняють алмазні різці. Метод алмазного обточування зберіг свою назву і при заміні алмазних різців різцями з твердих сплавів, але з режимами різання, приблизно такими ж, які застосовуються для алмазних різців і які характеризуються високими швидкостями різання при малій подачі та малій глибині різання.</a:t>
            </a:r>
            <a:endParaRPr lang="ru-RU" dirty="0">
              <a:solidFill>
                <a:schemeClr val="bg1"/>
              </a:solidFill>
            </a:endParaRPr>
          </a:p>
        </p:txBody>
      </p:sp>
    </p:spTree>
    <p:extLst>
      <p:ext uri="{BB962C8B-B14F-4D97-AF65-F5344CB8AC3E}">
        <p14:creationId xmlns:p14="http://schemas.microsoft.com/office/powerpoint/2010/main" val="1995466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13284"/>
            <a:ext cx="8229600" cy="3975828"/>
          </a:xfrm>
        </p:spPr>
        <p:txBody>
          <a:bodyPr>
            <a:normAutofit fontScale="70000" lnSpcReduction="20000"/>
          </a:bodyPr>
          <a:lstStyle/>
          <a:p>
            <a:pPr marL="0" indent="358775" algn="just">
              <a:buNone/>
            </a:pPr>
            <a:r>
              <a:rPr lang="uk-UA" dirty="0">
                <a:solidFill>
                  <a:schemeClr val="bg1"/>
                </a:solidFill>
              </a:rPr>
              <a:t>Обточування деталей із </a:t>
            </a:r>
            <a:r>
              <a:rPr lang="uk-UA" dirty="0" err="1">
                <a:solidFill>
                  <a:schemeClr val="bg1"/>
                </a:solidFill>
              </a:rPr>
              <a:t>бронз</a:t>
            </a:r>
            <a:r>
              <a:rPr lang="uk-UA" dirty="0">
                <a:solidFill>
                  <a:schemeClr val="bg1"/>
                </a:solidFill>
              </a:rPr>
              <a:t> виконується зі швидкостями різання</a:t>
            </a:r>
            <a:r>
              <a:rPr lang="uk-UA" b="1" dirty="0">
                <a:solidFill>
                  <a:schemeClr val="bg1"/>
                </a:solidFill>
              </a:rPr>
              <a:t> 200–300</a:t>
            </a:r>
            <a:r>
              <a:rPr lang="uk-UA" dirty="0">
                <a:solidFill>
                  <a:schemeClr val="bg1"/>
                </a:solidFill>
              </a:rPr>
              <a:t> м/хв, для деталей з алюмінієвих сплавів – </a:t>
            </a:r>
            <a:r>
              <a:rPr lang="uk-UA" b="1" dirty="0">
                <a:solidFill>
                  <a:schemeClr val="bg1"/>
                </a:solidFill>
              </a:rPr>
              <a:t>1000 </a:t>
            </a:r>
            <a:r>
              <a:rPr lang="uk-UA" dirty="0">
                <a:solidFill>
                  <a:schemeClr val="bg1"/>
                </a:solidFill>
              </a:rPr>
              <a:t>м/хв та більше при подачах </a:t>
            </a:r>
            <a:r>
              <a:rPr lang="uk-UA" b="1" dirty="0">
                <a:solidFill>
                  <a:schemeClr val="bg1"/>
                </a:solidFill>
              </a:rPr>
              <a:t>0,03–0,10</a:t>
            </a:r>
            <a:r>
              <a:rPr lang="uk-UA" dirty="0">
                <a:solidFill>
                  <a:schemeClr val="bg1"/>
                </a:solidFill>
              </a:rPr>
              <a:t> мм/об та глибинах різання </a:t>
            </a:r>
            <a:r>
              <a:rPr lang="uk-UA" b="1" dirty="0">
                <a:solidFill>
                  <a:schemeClr val="bg1"/>
                </a:solidFill>
              </a:rPr>
              <a:t>0,05–0,10</a:t>
            </a:r>
            <a:r>
              <a:rPr lang="uk-UA" dirty="0">
                <a:solidFill>
                  <a:schemeClr val="bg1"/>
                </a:solidFill>
              </a:rPr>
              <a:t> мм.</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Тонке обточування проводиться на швидкохідних верстатах токарної групи підвищеної або високої точності (</a:t>
            </a:r>
            <a:r>
              <a:rPr lang="uk-UA" b="1" dirty="0">
                <a:solidFill>
                  <a:schemeClr val="bg1"/>
                </a:solidFill>
              </a:rPr>
              <a:t>П</a:t>
            </a:r>
            <a:r>
              <a:rPr lang="uk-UA" dirty="0">
                <a:solidFill>
                  <a:schemeClr val="bg1"/>
                </a:solidFill>
              </a:rPr>
              <a:t> або </a:t>
            </a:r>
            <a:r>
              <a:rPr lang="uk-UA" b="1" dirty="0">
                <a:solidFill>
                  <a:schemeClr val="bg1"/>
                </a:solidFill>
              </a:rPr>
              <a:t>В</a:t>
            </a:r>
            <a:r>
              <a:rPr lang="uk-UA" dirty="0">
                <a:solidFill>
                  <a:schemeClr val="bg1"/>
                </a:solidFill>
              </a:rPr>
              <a:t>) з частотою обертання шпинделя від</a:t>
            </a:r>
            <a:r>
              <a:rPr lang="uk-UA" b="1" dirty="0">
                <a:solidFill>
                  <a:schemeClr val="bg1"/>
                </a:solidFill>
              </a:rPr>
              <a:t> 1000</a:t>
            </a:r>
            <a:r>
              <a:rPr lang="uk-UA" dirty="0">
                <a:solidFill>
                  <a:schemeClr val="bg1"/>
                </a:solidFill>
              </a:rPr>
              <a:t> до </a:t>
            </a:r>
            <a:r>
              <a:rPr lang="uk-UA" b="1" dirty="0">
                <a:solidFill>
                  <a:schemeClr val="bg1"/>
                </a:solidFill>
              </a:rPr>
              <a:t>8000 </a:t>
            </a:r>
            <a:r>
              <a:rPr lang="uk-UA" dirty="0">
                <a:solidFill>
                  <a:schemeClr val="bg1"/>
                </a:solidFill>
              </a:rPr>
              <a:t>об/хв, а в деяких випадках навіть вище. У зв’язку з цим до верстатів ставляться особливі вимоги щодо точності, жорсткості та вібростійкості. Алмазним обточуванням досягається точність обробки </a:t>
            </a:r>
            <a:r>
              <a:rPr lang="uk-UA" b="1" dirty="0">
                <a:solidFill>
                  <a:schemeClr val="bg1"/>
                </a:solidFill>
              </a:rPr>
              <a:t>7</a:t>
            </a:r>
            <a:r>
              <a:rPr lang="uk-UA" dirty="0">
                <a:solidFill>
                  <a:schemeClr val="bg1"/>
                </a:solidFill>
              </a:rPr>
              <a:t> квалітет точності із шорсткістю поверхні </a:t>
            </a:r>
            <a:r>
              <a:rPr lang="uk-UA" b="1" dirty="0">
                <a:solidFill>
                  <a:schemeClr val="bg1"/>
                </a:solidFill>
              </a:rPr>
              <a:t>1,25–0,16 </a:t>
            </a:r>
            <a:r>
              <a:rPr lang="uk-UA" dirty="0" err="1">
                <a:solidFill>
                  <a:schemeClr val="bg1"/>
                </a:solidFill>
              </a:rPr>
              <a:t>мкм</a:t>
            </a:r>
            <a:r>
              <a:rPr lang="uk-UA" dirty="0">
                <a:solidFill>
                  <a:schemeClr val="bg1"/>
                </a:solidFill>
              </a:rPr>
              <a:t> за показником </a:t>
            </a:r>
            <a:r>
              <a:rPr lang="uk-UA" b="1" dirty="0" err="1">
                <a:solidFill>
                  <a:schemeClr val="bg1"/>
                </a:solidFill>
              </a:rPr>
              <a:t>Ra</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866757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24536"/>
          </a:xfrm>
        </p:spPr>
        <p:txBody>
          <a:bodyPr>
            <a:normAutofit fontScale="70000" lnSpcReduction="20000"/>
          </a:bodyPr>
          <a:lstStyle/>
          <a:p>
            <a:pPr marL="0" indent="358775" algn="just">
              <a:buNone/>
            </a:pPr>
            <a:r>
              <a:rPr lang="uk-UA" dirty="0">
                <a:solidFill>
                  <a:schemeClr val="bg1"/>
                </a:solidFill>
              </a:rPr>
              <a:t>Продуктивність обробки деталей при тонкому обточуванні, особливо незагартованих деталей, вища, ніж при шліфуванні, а якість поверхні краща через відсутність процесу шаржування (під шаржуванням розуміють проникнення в поверхню притирання абразивних часток). У багатосерійному та масовому виробництвах для тонкого обточування застосовуються спеціальні швидкохідні верстати, що найбільше задовольняють умови обробки.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Алмазні різці звичайної конструкції складаються з двох основних частин: алмаза та сталевої державки. Алмазний кристал вагою від </a:t>
            </a:r>
            <a:r>
              <a:rPr lang="uk-UA" b="1" dirty="0">
                <a:solidFill>
                  <a:schemeClr val="bg1"/>
                </a:solidFill>
              </a:rPr>
              <a:t>0,5</a:t>
            </a:r>
            <a:r>
              <a:rPr lang="uk-UA" dirty="0">
                <a:solidFill>
                  <a:schemeClr val="bg1"/>
                </a:solidFill>
              </a:rPr>
              <a:t> до </a:t>
            </a:r>
            <a:r>
              <a:rPr lang="uk-UA" b="1" dirty="0">
                <a:solidFill>
                  <a:schemeClr val="bg1"/>
                </a:solidFill>
              </a:rPr>
              <a:t>1,2</a:t>
            </a:r>
            <a:r>
              <a:rPr lang="uk-UA" dirty="0">
                <a:solidFill>
                  <a:schemeClr val="bg1"/>
                </a:solidFill>
              </a:rPr>
              <a:t> карат оброблений шліфуванням (огранкою) для одержання необхідних кутів різальної частини. Він закріплюється паянням у сталевій державці. Останнім часом широко застосовуються різці з механічним кріпленням алмазів в державках. Алмазний кристал переточується від </a:t>
            </a:r>
            <a:r>
              <a:rPr lang="uk-UA" b="1" dirty="0">
                <a:solidFill>
                  <a:schemeClr val="bg1"/>
                </a:solidFill>
              </a:rPr>
              <a:t>6</a:t>
            </a:r>
            <a:r>
              <a:rPr lang="uk-UA" dirty="0">
                <a:solidFill>
                  <a:schemeClr val="bg1"/>
                </a:solidFill>
              </a:rPr>
              <a:t> до </a:t>
            </a:r>
            <a:r>
              <a:rPr lang="uk-UA" b="1" dirty="0">
                <a:solidFill>
                  <a:schemeClr val="bg1"/>
                </a:solidFill>
              </a:rPr>
              <a:t>15</a:t>
            </a:r>
            <a:r>
              <a:rPr lang="uk-UA" dirty="0">
                <a:solidFill>
                  <a:schemeClr val="bg1"/>
                </a:solidFill>
              </a:rPr>
              <a:t> разів і може бути використаний до ваги в </a:t>
            </a:r>
            <a:r>
              <a:rPr lang="uk-UA" b="1" dirty="0">
                <a:solidFill>
                  <a:schemeClr val="bg1"/>
                </a:solidFill>
              </a:rPr>
              <a:t>0,1</a:t>
            </a:r>
            <a:r>
              <a:rPr lang="uk-UA" dirty="0">
                <a:solidFill>
                  <a:schemeClr val="bg1"/>
                </a:solidFill>
              </a:rPr>
              <a:t> карат.</a:t>
            </a:r>
            <a:endParaRPr lang="ru-RU" dirty="0">
              <a:solidFill>
                <a:schemeClr val="bg1"/>
              </a:solidFill>
            </a:endParaRPr>
          </a:p>
        </p:txBody>
      </p:sp>
    </p:spTree>
    <p:extLst>
      <p:ext uri="{BB962C8B-B14F-4D97-AF65-F5344CB8AC3E}">
        <p14:creationId xmlns:p14="http://schemas.microsoft.com/office/powerpoint/2010/main" val="1821404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5252"/>
            <a:ext cx="8229600" cy="4479884"/>
          </a:xfrm>
        </p:spPr>
        <p:txBody>
          <a:bodyPr>
            <a:normAutofit fontScale="85000" lnSpcReduction="20000"/>
          </a:bodyPr>
          <a:lstStyle/>
          <a:p>
            <a:pPr marL="0" indent="358775" algn="just">
              <a:buNone/>
            </a:pPr>
            <a:r>
              <a:rPr lang="uk-UA" dirty="0">
                <a:solidFill>
                  <a:schemeClr val="bg1"/>
                </a:solidFill>
              </a:rPr>
              <a:t>Стійкість алмазних різців звичайно вища за стійкість твердосплавних різців у десятки разів. Собівартість обробки деталей алмазними різцями в середньому в </a:t>
            </a:r>
            <a:r>
              <a:rPr lang="uk-UA" b="1" dirty="0">
                <a:solidFill>
                  <a:schemeClr val="bg1"/>
                </a:solidFill>
              </a:rPr>
              <a:t>1,5–2</a:t>
            </a:r>
            <a:r>
              <a:rPr lang="uk-UA" dirty="0">
                <a:solidFill>
                  <a:schemeClr val="bg1"/>
                </a:solidFill>
              </a:rPr>
              <a:t> рази менша, ніж</a:t>
            </a:r>
            <a:r>
              <a:rPr lang="ru-RU" dirty="0">
                <a:solidFill>
                  <a:schemeClr val="bg1"/>
                </a:solidFill>
              </a:rPr>
              <a:t> </a:t>
            </a:r>
            <a:r>
              <a:rPr lang="uk-UA" dirty="0">
                <a:solidFill>
                  <a:schemeClr val="bg1"/>
                </a:solidFill>
              </a:rPr>
              <a:t>твердосплавними, і в </a:t>
            </a:r>
            <a:r>
              <a:rPr lang="uk-UA" b="1" dirty="0">
                <a:solidFill>
                  <a:schemeClr val="bg1"/>
                </a:solidFill>
              </a:rPr>
              <a:t>3–4</a:t>
            </a:r>
            <a:r>
              <a:rPr lang="uk-UA" dirty="0">
                <a:solidFill>
                  <a:schemeClr val="bg1"/>
                </a:solidFill>
              </a:rPr>
              <a:t> рази менша, ніж різцями зі швидкорізальних сталей.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Останнім часом замість алмазних кристалів широке застосування знаходять </a:t>
            </a:r>
            <a:r>
              <a:rPr lang="uk-UA" b="1" dirty="0">
                <a:solidFill>
                  <a:schemeClr val="bg1"/>
                </a:solidFill>
              </a:rPr>
              <a:t>кубічний нітрид бору</a:t>
            </a:r>
            <a:r>
              <a:rPr lang="uk-UA" dirty="0">
                <a:solidFill>
                  <a:schemeClr val="bg1"/>
                </a:solidFill>
              </a:rPr>
              <a:t>, </a:t>
            </a:r>
            <a:r>
              <a:rPr lang="uk-UA" b="1" dirty="0">
                <a:solidFill>
                  <a:schemeClr val="bg1"/>
                </a:solidFill>
              </a:rPr>
              <a:t>ельбор</a:t>
            </a:r>
            <a:r>
              <a:rPr lang="uk-UA" dirty="0">
                <a:solidFill>
                  <a:schemeClr val="bg1"/>
                </a:solidFill>
              </a:rPr>
              <a:t>, </a:t>
            </a:r>
            <a:r>
              <a:rPr lang="uk-UA" b="1" dirty="0" err="1">
                <a:solidFill>
                  <a:schemeClr val="bg1"/>
                </a:solidFill>
              </a:rPr>
              <a:t>белбор</a:t>
            </a:r>
            <a:r>
              <a:rPr lang="uk-UA" b="1" dirty="0">
                <a:solidFill>
                  <a:schemeClr val="bg1"/>
                </a:solidFill>
              </a:rPr>
              <a:t> </a:t>
            </a:r>
            <a:r>
              <a:rPr lang="uk-UA" dirty="0">
                <a:solidFill>
                  <a:schemeClr val="bg1"/>
                </a:solidFill>
              </a:rPr>
              <a:t>та деякі інші </a:t>
            </a:r>
            <a:r>
              <a:rPr lang="uk-UA" b="1" dirty="0">
                <a:solidFill>
                  <a:schemeClr val="bg1"/>
                </a:solidFill>
              </a:rPr>
              <a:t>надтверді матеріали</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b="1" dirty="0">
                <a:solidFill>
                  <a:schemeClr val="bg1"/>
                </a:solidFill>
              </a:rPr>
              <a:t>Шліфування </a:t>
            </a:r>
            <a:r>
              <a:rPr lang="uk-UA" dirty="0">
                <a:solidFill>
                  <a:schemeClr val="bg1"/>
                </a:solidFill>
              </a:rPr>
              <a:t>є основним методом чистової обробки зовнішніх циліндричних поверхонь.</a:t>
            </a:r>
            <a:endParaRPr lang="ru-RU" dirty="0">
              <a:solidFill>
                <a:schemeClr val="bg1"/>
              </a:solidFill>
            </a:endParaRPr>
          </a:p>
        </p:txBody>
      </p:sp>
    </p:spTree>
    <p:extLst>
      <p:ext uri="{BB962C8B-B14F-4D97-AF65-F5344CB8AC3E}">
        <p14:creationId xmlns:p14="http://schemas.microsoft.com/office/powerpoint/2010/main" val="664027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Autofit/>
          </a:bodyPr>
          <a:lstStyle/>
          <a:p>
            <a:pPr marL="0" indent="358775" algn="just">
              <a:buNone/>
            </a:pPr>
            <a:r>
              <a:rPr lang="uk-UA" sz="2000" b="1" dirty="0">
                <a:solidFill>
                  <a:schemeClr val="bg1"/>
                </a:solidFill>
              </a:rPr>
              <a:t>Шліфування </a:t>
            </a:r>
            <a:r>
              <a:rPr lang="uk-UA" sz="2000" dirty="0">
                <a:solidFill>
                  <a:schemeClr val="bg1"/>
                </a:solidFill>
              </a:rPr>
              <a:t>є основним методом чистової обробки зовнішніх циліндричних поверхонь.</a:t>
            </a:r>
            <a:endParaRPr lang="ru-RU" sz="2000" dirty="0">
              <a:solidFill>
                <a:schemeClr val="bg1"/>
              </a:solidFill>
            </a:endParaRPr>
          </a:p>
          <a:p>
            <a:pPr marL="0" indent="358775" algn="just">
              <a:buNone/>
            </a:pPr>
            <a:r>
              <a:rPr lang="uk-UA" sz="2000" dirty="0">
                <a:solidFill>
                  <a:schemeClr val="bg1"/>
                </a:solidFill>
              </a:rPr>
              <a:t>Сучасні прогресивні способи отримання заготовок – відливки та штамповки – дають можливість отримати їх з розмірами і формою, що близькі до розмірів і форми готових деталей. Це дає змогу завдяки малим припускам обходитися без обробки </a:t>
            </a:r>
            <a:r>
              <a:rPr lang="uk-UA" sz="2000" dirty="0" err="1">
                <a:solidFill>
                  <a:schemeClr val="bg1"/>
                </a:solidFill>
              </a:rPr>
              <a:t>лезовими</a:t>
            </a:r>
            <a:r>
              <a:rPr lang="uk-UA" sz="2000" dirty="0">
                <a:solidFill>
                  <a:schemeClr val="bg1"/>
                </a:solidFill>
              </a:rPr>
              <a:t> інструментами, остаточно обробляючи заготовки тільки шліфуванням і одержуючи цим методом обробки кінцеві точні розміри та необхідну шорсткість поверхонь деталей.</a:t>
            </a:r>
            <a:endParaRPr lang="ru-RU" sz="2000" dirty="0">
              <a:solidFill>
                <a:schemeClr val="bg1"/>
              </a:solidFill>
            </a:endParaRPr>
          </a:p>
          <a:p>
            <a:pPr marL="0" indent="358775" algn="just">
              <a:buNone/>
            </a:pPr>
            <a:r>
              <a:rPr lang="uk-UA" sz="2000" dirty="0">
                <a:solidFill>
                  <a:schemeClr val="bg1"/>
                </a:solidFill>
              </a:rPr>
              <a:t>Для обробки зовнішніх циліндричних поверхонь застосовуються наступні види шліфування:</a:t>
            </a:r>
            <a:endParaRPr lang="ru-RU" sz="2000" dirty="0">
              <a:solidFill>
                <a:schemeClr val="bg1"/>
              </a:solidFill>
            </a:endParaRPr>
          </a:p>
          <a:p>
            <a:pPr marL="0" indent="358775" algn="just">
              <a:buNone/>
            </a:pPr>
            <a:r>
              <a:rPr lang="uk-UA" sz="2000" dirty="0">
                <a:solidFill>
                  <a:schemeClr val="bg1"/>
                </a:solidFill>
              </a:rPr>
              <a:t>а) обдирне;</a:t>
            </a:r>
            <a:endParaRPr lang="ru-RU" sz="2000" dirty="0">
              <a:solidFill>
                <a:schemeClr val="bg1"/>
              </a:solidFill>
            </a:endParaRPr>
          </a:p>
          <a:p>
            <a:pPr marL="0" indent="358775" algn="just">
              <a:buNone/>
            </a:pPr>
            <a:r>
              <a:rPr lang="uk-UA" sz="2000" dirty="0">
                <a:solidFill>
                  <a:schemeClr val="bg1"/>
                </a:solidFill>
              </a:rPr>
              <a:t>б) точне (попереднє, чистове);</a:t>
            </a:r>
            <a:endParaRPr lang="ru-RU" sz="2000" dirty="0">
              <a:solidFill>
                <a:schemeClr val="bg1"/>
              </a:solidFill>
            </a:endParaRPr>
          </a:p>
          <a:p>
            <a:pPr marL="0" indent="358775" algn="just">
              <a:buNone/>
            </a:pPr>
            <a:r>
              <a:rPr lang="uk-UA" sz="2000" dirty="0">
                <a:solidFill>
                  <a:schemeClr val="bg1"/>
                </a:solidFill>
              </a:rPr>
              <a:t>в) тонке.</a:t>
            </a:r>
            <a:endParaRPr lang="ru-RU" sz="2000" dirty="0">
              <a:solidFill>
                <a:schemeClr val="bg1"/>
              </a:solidFill>
            </a:endParaRPr>
          </a:p>
        </p:txBody>
      </p:sp>
    </p:spTree>
    <p:extLst>
      <p:ext uri="{BB962C8B-B14F-4D97-AF65-F5344CB8AC3E}">
        <p14:creationId xmlns:p14="http://schemas.microsoft.com/office/powerpoint/2010/main" val="186733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96544"/>
          </a:xfrm>
        </p:spPr>
        <p:txBody>
          <a:bodyPr>
            <a:normAutofit fontScale="62500" lnSpcReduction="20000"/>
          </a:bodyPr>
          <a:lstStyle/>
          <a:p>
            <a:pPr marL="0" indent="358775" algn="just">
              <a:buNone/>
            </a:pPr>
            <a:r>
              <a:rPr lang="uk-UA" dirty="0">
                <a:solidFill>
                  <a:schemeClr val="bg1"/>
                </a:solidFill>
              </a:rPr>
              <a:t>Обдирне шліфування застосовується замість попередньої обробки різанням </a:t>
            </a:r>
            <a:r>
              <a:rPr lang="uk-UA" dirty="0" err="1">
                <a:solidFill>
                  <a:schemeClr val="bg1"/>
                </a:solidFill>
              </a:rPr>
              <a:t>лезовими</a:t>
            </a:r>
            <a:r>
              <a:rPr lang="uk-UA" dirty="0">
                <a:solidFill>
                  <a:schemeClr val="bg1"/>
                </a:solidFill>
              </a:rPr>
              <a:t> інструментами і тут не розглядається.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Найбільш розповсюдженим є звичайне точне шліфування, при якому точність обробки зовнішніх циліндричних поверхонь досягає </a:t>
            </a:r>
            <a:r>
              <a:rPr lang="uk-UA" b="1" dirty="0">
                <a:solidFill>
                  <a:schemeClr val="bg1"/>
                </a:solidFill>
              </a:rPr>
              <a:t>7</a:t>
            </a:r>
            <a:r>
              <a:rPr lang="uk-UA" dirty="0">
                <a:solidFill>
                  <a:schemeClr val="bg1"/>
                </a:solidFill>
              </a:rPr>
              <a:t>-го квалітету, а шорсткість поверхні – </a:t>
            </a:r>
            <a:r>
              <a:rPr lang="uk-UA" b="1" dirty="0">
                <a:solidFill>
                  <a:schemeClr val="bg1"/>
                </a:solidFill>
              </a:rPr>
              <a:t>1,25–0,32</a:t>
            </a:r>
            <a:r>
              <a:rPr lang="uk-UA" dirty="0">
                <a:solidFill>
                  <a:schemeClr val="bg1"/>
                </a:solidFill>
              </a:rPr>
              <a:t> </a:t>
            </a:r>
            <a:r>
              <a:rPr lang="uk-UA" dirty="0" err="1">
                <a:solidFill>
                  <a:schemeClr val="bg1"/>
                </a:solidFill>
              </a:rPr>
              <a:t>мкм</a:t>
            </a:r>
            <a:r>
              <a:rPr lang="uk-UA" dirty="0">
                <a:solidFill>
                  <a:schemeClr val="bg1"/>
                </a:solidFill>
              </a:rPr>
              <a:t> за критерієм </a:t>
            </a:r>
            <a:r>
              <a:rPr lang="uk-UA" dirty="0" err="1">
                <a:solidFill>
                  <a:schemeClr val="bg1"/>
                </a:solidFill>
              </a:rPr>
              <a:t>Ra</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Тонке шліфування дає можливість отримати більш високу точність обробки, що відповідає </a:t>
            </a:r>
            <a:r>
              <a:rPr lang="uk-UA" b="1" dirty="0">
                <a:solidFill>
                  <a:schemeClr val="bg1"/>
                </a:solidFill>
              </a:rPr>
              <a:t>6</a:t>
            </a:r>
            <a:r>
              <a:rPr lang="uk-UA" dirty="0">
                <a:solidFill>
                  <a:schemeClr val="bg1"/>
                </a:solidFill>
              </a:rPr>
              <a:t>-му квалітету точності, і більш високу якість поверхні, що відповідає </a:t>
            </a:r>
            <a:r>
              <a:rPr lang="uk-UA" b="1" dirty="0">
                <a:solidFill>
                  <a:schemeClr val="bg1"/>
                </a:solidFill>
              </a:rPr>
              <a:t>0,32–0,08</a:t>
            </a:r>
            <a:r>
              <a:rPr lang="uk-UA" dirty="0">
                <a:solidFill>
                  <a:schemeClr val="bg1"/>
                </a:solidFill>
              </a:rPr>
              <a:t> </a:t>
            </a:r>
            <a:r>
              <a:rPr lang="uk-UA" dirty="0" err="1">
                <a:solidFill>
                  <a:schemeClr val="bg1"/>
                </a:solidFill>
              </a:rPr>
              <a:t>мкм</a:t>
            </a:r>
            <a:r>
              <a:rPr lang="uk-UA" dirty="0">
                <a:solidFill>
                  <a:schemeClr val="bg1"/>
                </a:solidFill>
              </a:rPr>
              <a:t> за критерієм </a:t>
            </a:r>
            <a:r>
              <a:rPr lang="uk-UA" b="1" dirty="0" err="1">
                <a:solidFill>
                  <a:schemeClr val="bg1"/>
                </a:solidFill>
              </a:rPr>
              <a:t>Ra</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Тонке шліфування виконується м’якими дрібнозернистими шліфувальними кругами при великих швидкостях різання (понад </a:t>
            </a:r>
            <a:r>
              <a:rPr lang="uk-UA" b="1" dirty="0">
                <a:solidFill>
                  <a:schemeClr val="bg1"/>
                </a:solidFill>
              </a:rPr>
              <a:t>40 </a:t>
            </a:r>
            <a:r>
              <a:rPr lang="uk-UA" dirty="0">
                <a:solidFill>
                  <a:schemeClr val="bg1"/>
                </a:solidFill>
              </a:rPr>
              <a:t>м/с), малих швидкостях обертання оброблюваних деталей (до </a:t>
            </a:r>
            <a:r>
              <a:rPr lang="uk-UA" b="1" dirty="0">
                <a:solidFill>
                  <a:schemeClr val="bg1"/>
                </a:solidFill>
              </a:rPr>
              <a:t>10</a:t>
            </a:r>
            <a:r>
              <a:rPr lang="uk-UA" dirty="0">
                <a:solidFill>
                  <a:schemeClr val="bg1"/>
                </a:solidFill>
              </a:rPr>
              <a:t> м/хв) і малих глибинах різання (до </a:t>
            </a:r>
            <a:r>
              <a:rPr lang="uk-UA" b="1" dirty="0">
                <a:solidFill>
                  <a:schemeClr val="bg1"/>
                </a:solidFill>
              </a:rPr>
              <a:t>5</a:t>
            </a:r>
            <a:r>
              <a:rPr lang="uk-UA" dirty="0">
                <a:solidFill>
                  <a:schemeClr val="bg1"/>
                </a:solidFill>
              </a:rPr>
              <a:t> </a:t>
            </a:r>
            <a:r>
              <a:rPr lang="uk-UA" dirty="0" err="1">
                <a:solidFill>
                  <a:schemeClr val="bg1"/>
                </a:solidFill>
              </a:rPr>
              <a:t>мкм</a:t>
            </a:r>
            <a:r>
              <a:rPr lang="uk-UA" dirty="0">
                <a:solidFill>
                  <a:schemeClr val="bg1"/>
                </a:solidFill>
              </a:rPr>
              <a:t>/роб. хід). Шліфування супроводжується посиленим охолодженням оброблюваної деталі.</a:t>
            </a:r>
            <a:endParaRPr lang="ru-RU" dirty="0">
              <a:solidFill>
                <a:schemeClr val="bg1"/>
              </a:solidFill>
            </a:endParaRPr>
          </a:p>
        </p:txBody>
      </p:sp>
    </p:spTree>
    <p:extLst>
      <p:ext uri="{BB962C8B-B14F-4D97-AF65-F5344CB8AC3E}">
        <p14:creationId xmlns:p14="http://schemas.microsoft.com/office/powerpoint/2010/main" val="2242893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70000" lnSpcReduction="20000"/>
          </a:bodyPr>
          <a:lstStyle/>
          <a:p>
            <a:pPr marL="0" indent="358775" algn="just">
              <a:buNone/>
            </a:pPr>
            <a:r>
              <a:rPr lang="uk-UA" dirty="0">
                <a:solidFill>
                  <a:schemeClr val="bg1"/>
                </a:solidFill>
              </a:rPr>
              <a:t>Шліфування зовнішніх циліндричних і конічних поверхонь (кругле шліфування) виконується на круглошліфувальних верстатах, при  цьому оброблювана заготовка може бути встановлена в центрах верстата, цангах чи патронах у спеціальних пристосуваннях. В залежності від діаметра деталі швидкість її обертання складає від </a:t>
            </a:r>
            <a:r>
              <a:rPr lang="uk-UA" b="1" dirty="0">
                <a:solidFill>
                  <a:schemeClr val="bg1"/>
                </a:solidFill>
              </a:rPr>
              <a:t>10</a:t>
            </a:r>
            <a:r>
              <a:rPr lang="uk-UA" dirty="0">
                <a:solidFill>
                  <a:schemeClr val="bg1"/>
                </a:solidFill>
              </a:rPr>
              <a:t> до </a:t>
            </a:r>
            <a:r>
              <a:rPr lang="uk-UA" b="1" dirty="0">
                <a:solidFill>
                  <a:schemeClr val="bg1"/>
                </a:solidFill>
              </a:rPr>
              <a:t>50</a:t>
            </a:r>
            <a:r>
              <a:rPr lang="uk-UA" dirty="0">
                <a:solidFill>
                  <a:schemeClr val="bg1"/>
                </a:solidFill>
              </a:rPr>
              <a:t> м/хв, швидкість шліфувального круга (швидкість різання) зазвичай для багатьох верстатів в межах </a:t>
            </a:r>
            <a:r>
              <a:rPr lang="uk-UA" b="1" dirty="0">
                <a:solidFill>
                  <a:schemeClr val="bg1"/>
                </a:solidFill>
              </a:rPr>
              <a:t>30</a:t>
            </a:r>
            <a:r>
              <a:rPr lang="uk-UA" dirty="0">
                <a:solidFill>
                  <a:schemeClr val="bg1"/>
                </a:solidFill>
              </a:rPr>
              <a:t> - </a:t>
            </a:r>
            <a:r>
              <a:rPr lang="uk-UA" b="1" dirty="0">
                <a:solidFill>
                  <a:schemeClr val="bg1"/>
                </a:solidFill>
              </a:rPr>
              <a:t>35</a:t>
            </a:r>
            <a:r>
              <a:rPr lang="uk-UA" dirty="0">
                <a:solidFill>
                  <a:schemeClr val="bg1"/>
                </a:solidFill>
              </a:rPr>
              <a:t> м/с, а при швидкісному шліфуванні та використанні сучасних міцних кругів досягає</a:t>
            </a:r>
            <a:r>
              <a:rPr lang="uk-UA" b="1" dirty="0">
                <a:solidFill>
                  <a:schemeClr val="bg1"/>
                </a:solidFill>
              </a:rPr>
              <a:t> 50 </a:t>
            </a:r>
            <a:r>
              <a:rPr lang="uk-UA" dirty="0">
                <a:solidFill>
                  <a:schemeClr val="bg1"/>
                </a:solidFill>
              </a:rPr>
              <a:t>м/с і вище.  Поздовжня подача і глибина різання варіюються в залежності від способів шліфування.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Розрізняють наступні два способи круглого шліфування:</a:t>
            </a:r>
            <a:endParaRPr lang="ru-RU" dirty="0">
              <a:solidFill>
                <a:schemeClr val="bg1"/>
              </a:solidFill>
            </a:endParaRPr>
          </a:p>
          <a:p>
            <a:pPr marL="0" indent="358775" algn="just">
              <a:buNone/>
            </a:pPr>
            <a:r>
              <a:rPr lang="uk-UA" dirty="0">
                <a:solidFill>
                  <a:schemeClr val="bg1"/>
                </a:solidFill>
              </a:rPr>
              <a:t>а) шліфування з поздовжньою подачею (</a:t>
            </a:r>
            <a:r>
              <a:rPr lang="uk-UA" b="1" dirty="0">
                <a:solidFill>
                  <a:schemeClr val="bg1"/>
                </a:solidFill>
              </a:rPr>
              <a:t>на прохід</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б) шліфування з поперечною (радіальною) подачею (</a:t>
            </a:r>
            <a:r>
              <a:rPr lang="uk-UA" b="1" dirty="0" err="1">
                <a:solidFill>
                  <a:schemeClr val="bg1"/>
                </a:solidFill>
              </a:rPr>
              <a:t>врізне</a:t>
            </a:r>
            <a:r>
              <a:rPr lang="uk-UA" b="1" dirty="0">
                <a:solidFill>
                  <a:schemeClr val="bg1"/>
                </a:solidFill>
              </a:rPr>
              <a:t> шліфування).</a:t>
            </a:r>
            <a:endParaRPr lang="ru-RU" dirty="0">
              <a:solidFill>
                <a:schemeClr val="bg1"/>
              </a:solidFill>
            </a:endParaRPr>
          </a:p>
        </p:txBody>
      </p:sp>
    </p:spTree>
    <p:extLst>
      <p:ext uri="{BB962C8B-B14F-4D97-AF65-F5344CB8AC3E}">
        <p14:creationId xmlns:p14="http://schemas.microsoft.com/office/powerpoint/2010/main" val="2974190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1224136"/>
          </a:xfrm>
        </p:spPr>
        <p:txBody>
          <a:bodyPr>
            <a:normAutofit fontScale="62500" lnSpcReduction="20000"/>
          </a:bodyPr>
          <a:lstStyle/>
          <a:p>
            <a:pPr marL="0" indent="358775" algn="just">
              <a:buNone/>
            </a:pPr>
            <a:r>
              <a:rPr lang="uk-UA" dirty="0">
                <a:solidFill>
                  <a:schemeClr val="bg1"/>
                </a:solidFill>
              </a:rPr>
              <a:t>Перший спосіб полягає в тому, що у процесі шліфування заготовка, яка обробляється (рисунок, </a:t>
            </a:r>
            <a:r>
              <a:rPr lang="uk-UA" b="1" dirty="0">
                <a:solidFill>
                  <a:schemeClr val="bg1"/>
                </a:solidFill>
              </a:rPr>
              <a:t>а</a:t>
            </a:r>
            <a:r>
              <a:rPr lang="uk-UA" dirty="0">
                <a:solidFill>
                  <a:schemeClr val="bg1"/>
                </a:solidFill>
              </a:rPr>
              <a:t>), виконує поздовжні переміщення почергово в обидва боки. Поперечна (радіальна) подача шліфувального круга виконується після закінчення кожного поздовжнього переміщення (ходу). </a:t>
            </a:r>
            <a:endParaRPr lang="ru-RU" dirty="0">
              <a:solidFill>
                <a:schemeClr val="bg1"/>
              </a:solidFill>
            </a:endParaRPr>
          </a:p>
        </p:txBody>
      </p:sp>
      <p:pic>
        <p:nvPicPr>
          <p:cNvPr id="4" name="Рисунок 3"/>
          <p:cNvPicPr/>
          <p:nvPr/>
        </p:nvPicPr>
        <p:blipFill>
          <a:blip r:embed="rId2"/>
          <a:stretch>
            <a:fillRect/>
          </a:stretch>
        </p:blipFill>
        <p:spPr>
          <a:xfrm>
            <a:off x="1900237" y="1561356"/>
            <a:ext cx="5343525" cy="3943350"/>
          </a:xfrm>
          <a:prstGeom prst="rect">
            <a:avLst/>
          </a:prstGeom>
        </p:spPr>
      </p:pic>
    </p:spTree>
    <p:extLst>
      <p:ext uri="{BB962C8B-B14F-4D97-AF65-F5344CB8AC3E}">
        <p14:creationId xmlns:p14="http://schemas.microsoft.com/office/powerpoint/2010/main" val="1386019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337220"/>
                <a:ext cx="8229600" cy="5112568"/>
              </a:xfrm>
            </p:spPr>
            <p:txBody>
              <a:bodyPr>
                <a:noAutofit/>
              </a:bodyPr>
              <a:lstStyle/>
              <a:p>
                <a:pPr marL="0" indent="358775" algn="just">
                  <a:spcBef>
                    <a:spcPts val="0"/>
                  </a:spcBef>
                  <a:buNone/>
                </a:pPr>
                <a:r>
                  <a:rPr lang="uk-UA" sz="2000" dirty="0">
                    <a:solidFill>
                      <a:schemeClr val="bg1"/>
                    </a:solidFill>
                  </a:rPr>
                  <a:t> При попередньому шліфуванні поздовжня подача звичайно складає </a:t>
                </a:r>
                <a:r>
                  <a:rPr lang="uk-UA" sz="2000" b="1" dirty="0">
                    <a:solidFill>
                      <a:schemeClr val="bg1"/>
                    </a:solidFill>
                  </a:rPr>
                  <a:t>0,5–0,8</a:t>
                </a:r>
                <a:r>
                  <a:rPr lang="uk-UA" sz="2000" dirty="0">
                    <a:solidFill>
                      <a:schemeClr val="bg1"/>
                    </a:solidFill>
                  </a:rPr>
                  <a:t> висоти круга </a:t>
                </a:r>
                <a:r>
                  <a:rPr lang="uk-UA" sz="2000" b="1" dirty="0" err="1">
                    <a:solidFill>
                      <a:schemeClr val="bg1"/>
                    </a:solidFill>
                  </a:rPr>
                  <a:t>В</a:t>
                </a:r>
                <a:r>
                  <a:rPr lang="uk-UA" sz="2000" b="1" baseline="-25000" dirty="0" err="1">
                    <a:solidFill>
                      <a:schemeClr val="bg1"/>
                    </a:solidFill>
                  </a:rPr>
                  <a:t>к</a:t>
                </a:r>
                <a:r>
                  <a:rPr lang="uk-UA" sz="2000" dirty="0">
                    <a:solidFill>
                      <a:schemeClr val="bg1"/>
                    </a:solidFill>
                  </a:rPr>
                  <a:t> на один оберт деталі, при остаточному – </a:t>
                </a:r>
                <a:r>
                  <a:rPr lang="uk-UA" sz="2000" b="1" dirty="0">
                    <a:solidFill>
                      <a:schemeClr val="bg1"/>
                    </a:solidFill>
                  </a:rPr>
                  <a:t>0,2…0,5</a:t>
                </a:r>
                <a:r>
                  <a:rPr lang="uk-UA" sz="2000" dirty="0">
                    <a:solidFill>
                      <a:schemeClr val="bg1"/>
                    </a:solidFill>
                  </a:rPr>
                  <a:t> від </a:t>
                </a:r>
                <a:r>
                  <a:rPr lang="uk-UA" sz="2000" b="1" dirty="0" err="1">
                    <a:solidFill>
                      <a:schemeClr val="bg1"/>
                    </a:solidFill>
                  </a:rPr>
                  <a:t>В</a:t>
                </a:r>
                <a:r>
                  <a:rPr lang="uk-UA" sz="2000" b="1" baseline="-25000" dirty="0" err="1">
                    <a:solidFill>
                      <a:schemeClr val="bg1"/>
                    </a:solidFill>
                  </a:rPr>
                  <a:t>к</a:t>
                </a:r>
                <a:r>
                  <a:rPr lang="uk-UA" sz="2000" dirty="0">
                    <a:solidFill>
                      <a:schemeClr val="bg1"/>
                    </a:solidFill>
                  </a:rPr>
                  <a:t>, глибина різання – </a:t>
                </a:r>
                <a:r>
                  <a:rPr lang="uk-UA" sz="2000" b="1" dirty="0">
                    <a:solidFill>
                      <a:schemeClr val="bg1"/>
                    </a:solidFill>
                  </a:rPr>
                  <a:t>0,005–0,020</a:t>
                </a:r>
                <a:r>
                  <a:rPr lang="uk-UA" sz="2000" dirty="0">
                    <a:solidFill>
                      <a:schemeClr val="bg1"/>
                    </a:solidFill>
                  </a:rPr>
                  <a:t> мм на кожен робочий хід. Цей спосіб є найбільш розповсюдженим і зручним для шліфування валів.</a:t>
                </a:r>
                <a:endParaRPr lang="ru-RU" sz="2000" dirty="0">
                  <a:solidFill>
                    <a:schemeClr val="bg1"/>
                  </a:solidFill>
                </a:endParaRPr>
              </a:p>
              <a:p>
                <a:pPr marL="0" indent="358775" algn="just">
                  <a:spcBef>
                    <a:spcPts val="0"/>
                  </a:spcBef>
                  <a:buNone/>
                </a:pPr>
                <a:r>
                  <a:rPr lang="uk-UA" sz="2000" dirty="0">
                    <a:solidFill>
                      <a:schemeClr val="bg1"/>
                    </a:solidFill>
                  </a:rPr>
                  <a:t>Основний час </a:t>
                </a:r>
                <a:r>
                  <a:rPr lang="uk-UA" sz="2000" b="1" dirty="0" err="1">
                    <a:solidFill>
                      <a:schemeClr val="bg1"/>
                    </a:solidFill>
                  </a:rPr>
                  <a:t>t</a:t>
                </a:r>
                <a:r>
                  <a:rPr lang="uk-UA" sz="2000" b="1" baseline="-25000" dirty="0" err="1">
                    <a:solidFill>
                      <a:schemeClr val="bg1"/>
                    </a:solidFill>
                  </a:rPr>
                  <a:t>o</a:t>
                </a:r>
                <a:r>
                  <a:rPr lang="uk-UA" sz="2000" dirty="0">
                    <a:solidFill>
                      <a:schemeClr val="bg1"/>
                    </a:solidFill>
                  </a:rPr>
                  <a:t>, (хв.), для зовнішнього шліфування кругом з поздовжньою подачею (рисунок, </a:t>
                </a:r>
                <a:r>
                  <a:rPr lang="uk-UA" sz="2000" b="1" dirty="0">
                    <a:solidFill>
                      <a:schemeClr val="bg1"/>
                    </a:solidFill>
                  </a:rPr>
                  <a:t>а</a:t>
                </a:r>
                <a:r>
                  <a:rPr lang="uk-UA" sz="2000" dirty="0">
                    <a:solidFill>
                      <a:schemeClr val="bg1"/>
                    </a:solidFill>
                  </a:rPr>
                  <a:t>) визначається за формулою:</a:t>
                </a:r>
                <a:endParaRPr lang="ru-RU" sz="2000" dirty="0">
                  <a:solidFill>
                    <a:schemeClr val="bg1"/>
                  </a:solidFill>
                </a:endParaRPr>
              </a:p>
              <a:p>
                <a:pPr marL="0" indent="358775" algn="just">
                  <a:spcBef>
                    <a:spcPts val="0"/>
                  </a:spcBef>
                  <a:buNone/>
                </a:pPr>
                <a:r>
                  <a:rPr lang="uk-UA" sz="2000" b="1" dirty="0">
                    <a:solidFill>
                      <a:schemeClr val="bg1"/>
                    </a:solidFill>
                  </a:rPr>
                  <a:t>             </a:t>
                </a:r>
                <a:r>
                  <a:rPr lang="en-US" sz="2000" b="1" dirty="0">
                    <a:solidFill>
                      <a:schemeClr val="bg1"/>
                    </a:solidFill>
                  </a:rPr>
                  <a:t>t</a:t>
                </a:r>
                <a:r>
                  <a:rPr lang="en-US" sz="2000" b="1" baseline="-25000" dirty="0">
                    <a:solidFill>
                      <a:schemeClr val="bg1"/>
                    </a:solidFill>
                  </a:rPr>
                  <a:t>o</a:t>
                </a:r>
                <a:r>
                  <a:rPr lang="en-US" sz="2000" b="1" dirty="0">
                    <a:solidFill>
                      <a:schemeClr val="bg1"/>
                    </a:solidFill>
                  </a:rPr>
                  <a:t> = </a:t>
                </a:r>
                <a14:m>
                  <m:oMath xmlns:m="http://schemas.openxmlformats.org/officeDocument/2006/math">
                    <m:f>
                      <m:fPr>
                        <m:ctrlPr>
                          <a:rPr lang="ru-RU" sz="2000" b="1" i="1">
                            <a:solidFill>
                              <a:schemeClr val="bg1"/>
                            </a:solidFill>
                            <a:latin typeface="Cambria Math" panose="02040503050406030204" pitchFamily="18" charset="0"/>
                          </a:rPr>
                        </m:ctrlPr>
                      </m:fPr>
                      <m:num>
                        <m:r>
                          <a:rPr lang="en-US" sz="2000" b="1" i="1">
                            <a:solidFill>
                              <a:schemeClr val="bg1"/>
                            </a:solidFill>
                            <a:latin typeface="Cambria Math" panose="02040503050406030204" pitchFamily="18" charset="0"/>
                          </a:rPr>
                          <m:t>𝑳</m:t>
                        </m:r>
                      </m:num>
                      <m:den>
                        <m:r>
                          <a:rPr lang="en-US" sz="2000" b="1" i="1">
                            <a:solidFill>
                              <a:schemeClr val="bg1"/>
                            </a:solidFill>
                            <a:latin typeface="Cambria Math" panose="02040503050406030204" pitchFamily="18" charset="0"/>
                          </a:rPr>
                          <m:t>𝒏</m:t>
                        </m:r>
                        <m:r>
                          <a:rPr lang="en-US" sz="2000" b="1"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𝑺</m:t>
                        </m:r>
                      </m:den>
                    </m:f>
                  </m:oMath>
                </a14:m>
                <a:r>
                  <a:rPr lang="en-US" sz="2000" b="1" dirty="0">
                    <a:solidFill>
                      <a:schemeClr val="bg1"/>
                    </a:solidFill>
                  </a:rPr>
                  <a:t>×</a:t>
                </a:r>
                <a14:m>
                  <m:oMath xmlns:m="http://schemas.openxmlformats.org/officeDocument/2006/math">
                    <m:f>
                      <m:fPr>
                        <m:ctrlPr>
                          <a:rPr lang="ru-RU" sz="2000" b="1" i="1">
                            <a:solidFill>
                              <a:schemeClr val="bg1"/>
                            </a:solidFill>
                            <a:latin typeface="Cambria Math" panose="02040503050406030204" pitchFamily="18" charset="0"/>
                          </a:rPr>
                        </m:ctrlPr>
                      </m:fPr>
                      <m:num>
                        <m:r>
                          <a:rPr lang="en-US" sz="2000" b="1" i="1">
                            <a:solidFill>
                              <a:schemeClr val="bg1"/>
                            </a:solidFill>
                            <a:latin typeface="Cambria Math" panose="02040503050406030204" pitchFamily="18" charset="0"/>
                          </a:rPr>
                          <m:t>𝒂</m:t>
                        </m:r>
                      </m:num>
                      <m:den>
                        <m:r>
                          <a:rPr lang="en-US" sz="2000" b="1" i="1">
                            <a:solidFill>
                              <a:schemeClr val="bg1"/>
                            </a:solidFill>
                            <a:latin typeface="Cambria Math" panose="02040503050406030204" pitchFamily="18" charset="0"/>
                          </a:rPr>
                          <m:t>𝑺</m:t>
                        </m:r>
                        <m:r>
                          <a:rPr lang="uk-UA" sz="2000" b="1" i="1">
                            <a:solidFill>
                              <a:schemeClr val="bg1"/>
                            </a:solidFill>
                            <a:latin typeface="Cambria Math" panose="02040503050406030204" pitchFamily="18" charset="0"/>
                          </a:rPr>
                          <m:t>поп</m:t>
                        </m:r>
                      </m:den>
                    </m:f>
                  </m:oMath>
                </a14:m>
                <a:r>
                  <a:rPr lang="en-US" sz="2000" b="1" dirty="0">
                    <a:solidFill>
                      <a:schemeClr val="bg1"/>
                    </a:solidFill>
                  </a:rPr>
                  <a:t>×k  = </a:t>
                </a:r>
                <a14:m>
                  <m:oMath xmlns:m="http://schemas.openxmlformats.org/officeDocument/2006/math">
                    <m:f>
                      <m:fPr>
                        <m:ctrlPr>
                          <a:rPr lang="ru-RU" sz="2000" b="1" i="1">
                            <a:solidFill>
                              <a:schemeClr val="bg1"/>
                            </a:solidFill>
                            <a:latin typeface="Cambria Math" panose="02040503050406030204" pitchFamily="18" charset="0"/>
                          </a:rPr>
                        </m:ctrlPr>
                      </m:fPr>
                      <m:num>
                        <m:r>
                          <a:rPr lang="en-US" sz="2000" b="1" i="1">
                            <a:solidFill>
                              <a:schemeClr val="bg1"/>
                            </a:solidFill>
                            <a:latin typeface="Cambria Math" panose="02040503050406030204" pitchFamily="18" charset="0"/>
                          </a:rPr>
                          <m:t>𝑳</m:t>
                        </m:r>
                      </m:num>
                      <m:den>
                        <m:r>
                          <a:rPr lang="en-US" sz="2000" b="1" i="1">
                            <a:solidFill>
                              <a:schemeClr val="bg1"/>
                            </a:solidFill>
                            <a:latin typeface="Cambria Math" panose="02040503050406030204" pitchFamily="18" charset="0"/>
                          </a:rPr>
                          <m:t>𝒏</m:t>
                        </m:r>
                        <m:r>
                          <a:rPr lang="en-US" sz="2000" b="1"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𝑺</m:t>
                        </m:r>
                        <m:r>
                          <a:rPr lang="uk-UA" sz="2000" b="1" i="1">
                            <a:solidFill>
                              <a:schemeClr val="bg1"/>
                            </a:solidFill>
                            <a:latin typeface="Cambria Math" panose="02040503050406030204" pitchFamily="18" charset="0"/>
                          </a:rPr>
                          <m:t>д×</m:t>
                        </m:r>
                        <m:r>
                          <a:rPr lang="en-US" sz="2000" b="1" i="1">
                            <a:solidFill>
                              <a:schemeClr val="bg1"/>
                            </a:solidFill>
                            <a:latin typeface="Cambria Math" panose="02040503050406030204" pitchFamily="18" charset="0"/>
                          </a:rPr>
                          <m:t>𝑩𝒌</m:t>
                        </m:r>
                      </m:den>
                    </m:f>
                    <m:r>
                      <a:rPr lang="en-US" sz="2000" b="1" i="1">
                        <a:solidFill>
                          <a:schemeClr val="bg1"/>
                        </a:solidFill>
                        <a:latin typeface="Cambria Math" panose="02040503050406030204" pitchFamily="18" charset="0"/>
                      </a:rPr>
                      <m:t> </m:t>
                    </m:r>
                  </m:oMath>
                </a14:m>
                <a:r>
                  <a:rPr lang="en-US" sz="2000" b="1" dirty="0">
                    <a:solidFill>
                      <a:schemeClr val="bg1"/>
                    </a:solidFill>
                  </a:rPr>
                  <a:t>× </a:t>
                </a:r>
                <a14:m>
                  <m:oMath xmlns:m="http://schemas.openxmlformats.org/officeDocument/2006/math">
                    <m:f>
                      <m:fPr>
                        <m:ctrlPr>
                          <a:rPr lang="ru-RU" sz="2000" b="1" i="1">
                            <a:solidFill>
                              <a:schemeClr val="bg1"/>
                            </a:solidFill>
                            <a:latin typeface="Cambria Math" panose="02040503050406030204" pitchFamily="18" charset="0"/>
                          </a:rPr>
                        </m:ctrlPr>
                      </m:fPr>
                      <m:num>
                        <m:r>
                          <a:rPr lang="en-US" sz="2000" b="1" i="1">
                            <a:solidFill>
                              <a:schemeClr val="bg1"/>
                            </a:solidFill>
                            <a:latin typeface="Cambria Math" panose="02040503050406030204" pitchFamily="18" charset="0"/>
                          </a:rPr>
                          <m:t>𝑳</m:t>
                        </m:r>
                      </m:num>
                      <m:den>
                        <m:r>
                          <a:rPr lang="en-US" sz="2000" b="1" i="1">
                            <a:solidFill>
                              <a:schemeClr val="bg1"/>
                            </a:solidFill>
                            <a:latin typeface="Cambria Math" panose="02040503050406030204" pitchFamily="18" charset="0"/>
                          </a:rPr>
                          <m:t>𝑺</m:t>
                        </m:r>
                        <m:r>
                          <a:rPr lang="uk-UA" sz="2000" b="1" i="1">
                            <a:solidFill>
                              <a:schemeClr val="bg1"/>
                            </a:solidFill>
                            <a:latin typeface="Cambria Math" panose="02040503050406030204" pitchFamily="18" charset="0"/>
                          </a:rPr>
                          <m:t>поп</m:t>
                        </m:r>
                      </m:den>
                    </m:f>
                    <m:r>
                      <a:rPr lang="en-US" sz="2000" b="1" i="1">
                        <a:solidFill>
                          <a:schemeClr val="bg1"/>
                        </a:solidFill>
                        <a:latin typeface="Cambria Math" panose="02040503050406030204" pitchFamily="18" charset="0"/>
                      </a:rPr>
                      <m:t>×</m:t>
                    </m:r>
                  </m:oMath>
                </a14:m>
                <a:r>
                  <a:rPr lang="en-US" sz="2000" b="1" dirty="0">
                    <a:solidFill>
                      <a:schemeClr val="bg1"/>
                    </a:solidFill>
                  </a:rPr>
                  <a:t>k</a:t>
                </a:r>
                <a:r>
                  <a:rPr lang="uk-UA" sz="2000" b="1" dirty="0">
                    <a:solidFill>
                      <a:schemeClr val="bg1"/>
                    </a:solidFill>
                  </a:rPr>
                  <a:t>,</a:t>
                </a:r>
                <a:endParaRPr lang="ru-RU" sz="2000" dirty="0">
                  <a:solidFill>
                    <a:schemeClr val="bg1"/>
                  </a:solidFill>
                </a:endParaRPr>
              </a:p>
              <a:p>
                <a:pPr marL="0" indent="0" algn="just">
                  <a:spcBef>
                    <a:spcPts val="0"/>
                  </a:spcBef>
                  <a:buNone/>
                </a:pPr>
                <a:r>
                  <a:rPr lang="uk-UA" sz="2000" dirty="0">
                    <a:solidFill>
                      <a:schemeClr val="bg1"/>
                    </a:solidFill>
                  </a:rPr>
                  <a:t>де  L – довжина поздовжнього ходу стола, мм;</a:t>
                </a:r>
                <a:endParaRPr lang="ru-RU" sz="2000" dirty="0">
                  <a:solidFill>
                    <a:schemeClr val="bg1"/>
                  </a:solidFill>
                </a:endParaRPr>
              </a:p>
              <a:p>
                <a:pPr marL="0" indent="358775" algn="just">
                  <a:spcBef>
                    <a:spcPts val="0"/>
                  </a:spcBef>
                  <a:buNone/>
                </a:pPr>
                <a:r>
                  <a:rPr lang="uk-UA" sz="2000" dirty="0">
                    <a:solidFill>
                      <a:schemeClr val="bg1"/>
                    </a:solidFill>
                  </a:rPr>
                  <a:t>a – припуск на сторону, мм;    n – частота обертання заготовки за хвилину, хв-1;</a:t>
                </a:r>
                <a:endParaRPr lang="ru-RU" sz="2000" dirty="0">
                  <a:solidFill>
                    <a:schemeClr val="bg1"/>
                  </a:solidFill>
                </a:endParaRPr>
              </a:p>
              <a:p>
                <a:pPr marL="0" indent="358775" algn="just">
                  <a:spcBef>
                    <a:spcPts val="0"/>
                  </a:spcBef>
                  <a:buNone/>
                </a:pPr>
                <a:r>
                  <a:rPr lang="uk-UA" sz="2000" dirty="0">
                    <a:solidFill>
                      <a:schemeClr val="bg1"/>
                    </a:solidFill>
                  </a:rPr>
                  <a:t>S – поздовжня подача на один оберт деталі, мм/об;</a:t>
                </a:r>
                <a:endParaRPr lang="ru-RU" sz="2000" dirty="0">
                  <a:solidFill>
                    <a:schemeClr val="bg1"/>
                  </a:solidFill>
                </a:endParaRPr>
              </a:p>
              <a:p>
                <a:pPr marL="0" indent="358775" algn="just">
                  <a:spcBef>
                    <a:spcPts val="0"/>
                  </a:spcBef>
                  <a:buNone/>
                </a:pPr>
                <a:r>
                  <a:rPr lang="uk-UA" sz="2000" dirty="0" err="1">
                    <a:solidFill>
                      <a:schemeClr val="bg1"/>
                    </a:solidFill>
                  </a:rPr>
                  <a:t>Sпоп</a:t>
                </a:r>
                <a:r>
                  <a:rPr lang="uk-UA" sz="2000" dirty="0">
                    <a:solidFill>
                      <a:schemeClr val="bg1"/>
                    </a:solidFill>
                  </a:rPr>
                  <a:t> – поперечна подача круга за один хід (глибина різання), мм;</a:t>
                </a:r>
                <a:endParaRPr lang="ru-RU" sz="2000" dirty="0">
                  <a:solidFill>
                    <a:schemeClr val="bg1"/>
                  </a:solidFill>
                </a:endParaRPr>
              </a:p>
              <a:p>
                <a:pPr marL="0" indent="358775" algn="just">
                  <a:spcBef>
                    <a:spcPts val="0"/>
                  </a:spcBef>
                  <a:buNone/>
                </a:pPr>
                <a:r>
                  <a:rPr lang="uk-UA" sz="2000" dirty="0">
                    <a:solidFill>
                      <a:schemeClr val="bg1"/>
                    </a:solidFill>
                  </a:rPr>
                  <a:t>k – коефіцієнт, який враховує точність шліфування (величина коефіцієнта вказана далі);</a:t>
                </a:r>
                <a:endParaRPr lang="ru-RU" sz="2000" dirty="0">
                  <a:solidFill>
                    <a:schemeClr val="bg1"/>
                  </a:solidFill>
                </a:endParaRPr>
              </a:p>
              <a:p>
                <a:pPr marL="0" indent="358775" algn="just">
                  <a:spcBef>
                    <a:spcPts val="0"/>
                  </a:spcBef>
                  <a:buNone/>
                </a:pPr>
                <a:r>
                  <a:rPr lang="uk-UA" sz="2000" dirty="0" err="1">
                    <a:solidFill>
                      <a:schemeClr val="bg1"/>
                    </a:solidFill>
                  </a:rPr>
                  <a:t>Sд</a:t>
                </a:r>
                <a:r>
                  <a:rPr lang="uk-UA" sz="2000" dirty="0">
                    <a:solidFill>
                      <a:schemeClr val="bg1"/>
                    </a:solidFill>
                  </a:rPr>
                  <a:t> – поздовжня подача в частинах висоти круга на один оберт деталі (величина </a:t>
                </a:r>
                <a:r>
                  <a:rPr lang="uk-UA" sz="2000" dirty="0" err="1">
                    <a:solidFill>
                      <a:schemeClr val="bg1"/>
                    </a:solidFill>
                  </a:rPr>
                  <a:t>Sд</a:t>
                </a:r>
                <a:r>
                  <a:rPr lang="uk-UA" sz="2000" dirty="0">
                    <a:solidFill>
                      <a:schemeClr val="bg1"/>
                    </a:solidFill>
                  </a:rPr>
                  <a:t> вказана далі);       </a:t>
                </a:r>
                <a:r>
                  <a:rPr lang="uk-UA" sz="2000" dirty="0" err="1">
                    <a:solidFill>
                      <a:schemeClr val="bg1"/>
                    </a:solidFill>
                  </a:rPr>
                  <a:t>Вк</a:t>
                </a:r>
                <a:r>
                  <a:rPr lang="uk-UA" sz="2000" dirty="0">
                    <a:solidFill>
                      <a:schemeClr val="bg1"/>
                    </a:solidFill>
                  </a:rPr>
                  <a:t> – висота круга, мм.</a:t>
                </a:r>
                <a:endParaRPr lang="ru-RU" sz="2000" dirty="0">
                  <a:solidFill>
                    <a:schemeClr val="bg1"/>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337220"/>
                <a:ext cx="8229600" cy="5112568"/>
              </a:xfrm>
              <a:blipFill>
                <a:blip r:embed="rId2"/>
                <a:stretch>
                  <a:fillRect l="-741" t="-596" r="-741" b="-2503"/>
                </a:stretch>
              </a:blipFill>
            </p:spPr>
            <p:txBody>
              <a:bodyPr/>
              <a:lstStyle/>
              <a:p>
                <a:r>
                  <a:rPr lang="ru-RU">
                    <a:noFill/>
                  </a:rPr>
                  <a:t> </a:t>
                </a:r>
              </a:p>
            </p:txBody>
          </p:sp>
        </mc:Fallback>
      </mc:AlternateContent>
    </p:spTree>
    <p:extLst>
      <p:ext uri="{BB962C8B-B14F-4D97-AF65-F5344CB8AC3E}">
        <p14:creationId xmlns:p14="http://schemas.microsoft.com/office/powerpoint/2010/main" val="362502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t="11474" b="9836"/>
          <a:stretch/>
        </p:blipFill>
        <p:spPr>
          <a:xfrm>
            <a:off x="827584" y="1030925"/>
            <a:ext cx="7200800" cy="3194727"/>
          </a:xfrm>
          <a:prstGeom prst="rect">
            <a:avLst/>
          </a:prstGeom>
        </p:spPr>
      </p:pic>
      <p:sp>
        <p:nvSpPr>
          <p:cNvPr id="5" name="Прямоугольник 4"/>
          <p:cNvSpPr/>
          <p:nvPr/>
        </p:nvSpPr>
        <p:spPr>
          <a:xfrm>
            <a:off x="467544" y="193204"/>
            <a:ext cx="8424936" cy="830997"/>
          </a:xfrm>
          <a:prstGeom prst="rect">
            <a:avLst/>
          </a:prstGeom>
        </p:spPr>
        <p:txBody>
          <a:bodyPr wrap="square">
            <a:spAutoFit/>
          </a:bodyPr>
          <a:lstStyle/>
          <a:p>
            <a:pPr algn="ctr"/>
            <a:r>
              <a:rPr lang="uk-UA" sz="2400" dirty="0">
                <a:solidFill>
                  <a:schemeClr val="bg1"/>
                </a:solidFill>
                <a:latin typeface="Calibri" panose="020F0502020204030204" pitchFamily="34" charset="0"/>
                <a:ea typeface="MS Mincho"/>
                <a:cs typeface="Times New Roman" panose="02020603050405020304" pitchFamily="18" charset="0"/>
              </a:rPr>
              <a:t>Основні методи обробки зовнішніх циліндричних поверхонь та показники якості поверхонь, що досягаються при цьому</a:t>
            </a:r>
            <a:endParaRPr lang="ru-RU" sz="2400" dirty="0">
              <a:solidFill>
                <a:schemeClr val="bg1"/>
              </a:solidFill>
            </a:endParaRPr>
          </a:p>
        </p:txBody>
      </p:sp>
      <p:sp>
        <p:nvSpPr>
          <p:cNvPr id="6" name="Прямоугольник 5"/>
          <p:cNvSpPr/>
          <p:nvPr/>
        </p:nvSpPr>
        <p:spPr>
          <a:xfrm>
            <a:off x="251520" y="4245778"/>
            <a:ext cx="8640960" cy="1231106"/>
          </a:xfrm>
          <a:prstGeom prst="rect">
            <a:avLst/>
          </a:prstGeom>
        </p:spPr>
        <p:txBody>
          <a:bodyPr wrap="square">
            <a:spAutoFit/>
          </a:bodyPr>
          <a:lstStyle/>
          <a:p>
            <a:r>
              <a:rPr lang="uk-UA" i="1" dirty="0">
                <a:solidFill>
                  <a:srgbClr val="FFFF00"/>
                </a:solidFill>
                <a:latin typeface="Calibri" panose="020F0502020204030204" pitchFamily="34" charset="0"/>
                <a:ea typeface="MS Mincho"/>
                <a:cs typeface="Times New Roman" panose="02020603050405020304" pitchFamily="18" charset="0"/>
              </a:rPr>
              <a:t>Примітка: В чисельнику кожної із висячих вершин вказаний квалітет точності, а в знаменнику – величина шорсткості в </a:t>
            </a:r>
            <a:r>
              <a:rPr lang="en-US" sz="2000" b="1" i="1" dirty="0">
                <a:solidFill>
                  <a:srgbClr val="FFFF00"/>
                </a:solidFill>
                <a:latin typeface="Calibri" panose="020F0502020204030204" pitchFamily="34" charset="0"/>
                <a:ea typeface="MS Mincho"/>
                <a:cs typeface="Times New Roman" panose="02020603050405020304" pitchFamily="18" charset="0"/>
              </a:rPr>
              <a:t>Ra</a:t>
            </a:r>
            <a:r>
              <a:rPr lang="uk-UA" i="1" dirty="0">
                <a:solidFill>
                  <a:srgbClr val="FFFF00"/>
                </a:solidFill>
                <a:latin typeface="Calibri" panose="020F0502020204030204" pitchFamily="34" charset="0"/>
                <a:ea typeface="MS Mincho"/>
                <a:cs typeface="Times New Roman" panose="02020603050405020304" pitchFamily="18" charset="0"/>
              </a:rPr>
              <a:t>, </a:t>
            </a:r>
            <a:r>
              <a:rPr lang="uk-UA" i="1" dirty="0" err="1">
                <a:solidFill>
                  <a:srgbClr val="FFFF00"/>
                </a:solidFill>
                <a:latin typeface="Calibri" panose="020F0502020204030204" pitchFamily="34" charset="0"/>
                <a:ea typeface="MS Mincho"/>
                <a:cs typeface="Times New Roman" panose="02020603050405020304" pitchFamily="18" charset="0"/>
              </a:rPr>
              <a:t>мкм</a:t>
            </a:r>
            <a:r>
              <a:rPr lang="uk-UA" i="1" dirty="0">
                <a:solidFill>
                  <a:srgbClr val="FFFF00"/>
                </a:solidFill>
                <a:latin typeface="Calibri" panose="020F0502020204030204" pitchFamily="34" charset="0"/>
                <a:ea typeface="MS Mincho"/>
                <a:cs typeface="Times New Roman" panose="02020603050405020304" pitchFamily="18" charset="0"/>
              </a:rPr>
              <a:t>. Параметри показані для ст.45. При обробці чавунів та кольорових сплавів вказані показники можуть бути покращені по точності – на один квалітет, по шорсткості – на один клас.</a:t>
            </a:r>
            <a:endParaRPr lang="ru-RU" dirty="0"/>
          </a:p>
        </p:txBody>
      </p:sp>
    </p:spTree>
    <p:extLst>
      <p:ext uri="{BB962C8B-B14F-4D97-AF65-F5344CB8AC3E}">
        <p14:creationId xmlns:p14="http://schemas.microsoft.com/office/powerpoint/2010/main" val="2172792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rmAutofit fontScale="62500" lnSpcReduction="20000"/>
          </a:bodyPr>
          <a:lstStyle/>
          <a:p>
            <a:pPr marL="0" indent="358775" algn="just">
              <a:buNone/>
            </a:pPr>
            <a:r>
              <a:rPr lang="uk-UA" dirty="0">
                <a:solidFill>
                  <a:schemeClr val="bg1"/>
                </a:solidFill>
              </a:rPr>
              <a:t>Довжина поздовжнього ходу стола </a:t>
            </a:r>
            <a:r>
              <a:rPr lang="uk-UA" b="1" dirty="0">
                <a:solidFill>
                  <a:schemeClr val="bg1"/>
                </a:solidFill>
              </a:rPr>
              <a:t>L</a:t>
            </a:r>
            <a:r>
              <a:rPr lang="uk-UA" dirty="0">
                <a:solidFill>
                  <a:schemeClr val="bg1"/>
                </a:solidFill>
              </a:rPr>
              <a:t> визначається за формулами: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   а) при шліфуванні на прохід</a:t>
            </a:r>
            <a:endParaRPr lang="ru-RU" dirty="0">
              <a:solidFill>
                <a:schemeClr val="bg1"/>
              </a:solidFill>
            </a:endParaRPr>
          </a:p>
          <a:p>
            <a:pPr marL="0" indent="358775" algn="just">
              <a:buNone/>
            </a:pPr>
            <a:r>
              <a:rPr lang="ru-RU" dirty="0">
                <a:solidFill>
                  <a:schemeClr val="bg1"/>
                </a:solidFill>
              </a:rPr>
              <a:t> </a:t>
            </a:r>
          </a:p>
          <a:p>
            <a:pPr marL="0" indent="358775" algn="ctr">
              <a:buNone/>
            </a:pPr>
            <a:r>
              <a:rPr lang="ru-RU" b="1" dirty="0">
                <a:solidFill>
                  <a:schemeClr val="bg1"/>
                </a:solidFill>
              </a:rPr>
              <a:t>                       </a:t>
            </a:r>
            <a:r>
              <a:rPr lang="en-US" b="1" dirty="0">
                <a:solidFill>
                  <a:schemeClr val="bg1"/>
                </a:solidFill>
              </a:rPr>
              <a:t>L</a:t>
            </a:r>
            <a:r>
              <a:rPr lang="ru-RU" b="1" dirty="0">
                <a:solidFill>
                  <a:schemeClr val="bg1"/>
                </a:solidFill>
              </a:rPr>
              <a:t> = </a:t>
            </a:r>
            <a:r>
              <a:rPr lang="en-US" b="1" dirty="0">
                <a:solidFill>
                  <a:schemeClr val="bg1"/>
                </a:solidFill>
              </a:rPr>
              <a:t>L</a:t>
            </a:r>
            <a:r>
              <a:rPr lang="en-US" b="1" baseline="-25000" dirty="0">
                <a:solidFill>
                  <a:schemeClr val="bg1"/>
                </a:solidFill>
              </a:rPr>
              <a:t>o </a:t>
            </a:r>
            <a:r>
              <a:rPr lang="ru-RU" b="1" dirty="0">
                <a:solidFill>
                  <a:schemeClr val="bg1"/>
                </a:solidFill>
              </a:rPr>
              <a:t>– (0,2…0,4)×</a:t>
            </a:r>
            <a:r>
              <a:rPr lang="en-US" b="1" dirty="0">
                <a:solidFill>
                  <a:schemeClr val="bg1"/>
                </a:solidFill>
              </a:rPr>
              <a:t>B</a:t>
            </a:r>
            <a:r>
              <a:rPr lang="en-US" b="1" baseline="-25000" dirty="0">
                <a:solidFill>
                  <a:schemeClr val="bg1"/>
                </a:solidFill>
              </a:rPr>
              <a:t>k</a:t>
            </a:r>
            <a:r>
              <a:rPr lang="ru-RU" b="1" baseline="-25000" dirty="0">
                <a:solidFill>
                  <a:schemeClr val="bg1"/>
                </a:solidFill>
              </a:rPr>
              <a:t> ,</a:t>
            </a:r>
            <a:r>
              <a:rPr lang="ru-RU" dirty="0">
                <a:solidFill>
                  <a:schemeClr val="bg1"/>
                </a:solidFill>
              </a:rPr>
              <a:t> </a:t>
            </a: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де</a:t>
            </a:r>
            <a:r>
              <a:rPr lang="uk-UA" b="1" dirty="0">
                <a:solidFill>
                  <a:schemeClr val="bg1"/>
                </a:solidFill>
              </a:rPr>
              <a:t> </a:t>
            </a:r>
            <a:r>
              <a:rPr lang="en-US" b="1" dirty="0">
                <a:solidFill>
                  <a:schemeClr val="bg1"/>
                </a:solidFill>
              </a:rPr>
              <a:t>L</a:t>
            </a:r>
            <a:r>
              <a:rPr lang="en-US" b="1" baseline="-25000" dirty="0">
                <a:solidFill>
                  <a:schemeClr val="bg1"/>
                </a:solidFill>
              </a:rPr>
              <a:t>o </a:t>
            </a:r>
            <a:r>
              <a:rPr lang="ru-RU" dirty="0">
                <a:solidFill>
                  <a:schemeClr val="bg1"/>
                </a:solidFill>
              </a:rPr>
              <a:t>–</a:t>
            </a:r>
            <a:r>
              <a:rPr lang="ru-RU" b="1" dirty="0">
                <a:solidFill>
                  <a:schemeClr val="bg1"/>
                </a:solidFill>
              </a:rPr>
              <a:t> </a:t>
            </a:r>
            <a:r>
              <a:rPr lang="uk-UA" dirty="0">
                <a:solidFill>
                  <a:schemeClr val="bg1"/>
                </a:solidFill>
              </a:rPr>
              <a:t>довжина поверхні, що шліфується.</a:t>
            </a:r>
            <a:endParaRPr lang="ru-RU" dirty="0">
              <a:solidFill>
                <a:schemeClr val="bg1"/>
              </a:solidFill>
            </a:endParaRPr>
          </a:p>
          <a:p>
            <a:pPr marL="0" indent="358775" algn="just">
              <a:buNone/>
            </a:pPr>
            <a:r>
              <a:rPr lang="ru-RU" dirty="0">
                <a:solidFill>
                  <a:schemeClr val="bg1"/>
                </a:solidFill>
              </a:rPr>
              <a:t> </a:t>
            </a:r>
          </a:p>
          <a:p>
            <a:pPr marL="0" indent="358775" algn="just">
              <a:buNone/>
            </a:pPr>
            <a:r>
              <a:rPr lang="uk-UA" dirty="0">
                <a:solidFill>
                  <a:schemeClr val="bg1"/>
                </a:solidFill>
              </a:rPr>
              <a:t>    </a:t>
            </a:r>
            <a:r>
              <a:rPr lang="ru-RU" dirty="0">
                <a:solidFill>
                  <a:schemeClr val="bg1"/>
                </a:solidFill>
              </a:rPr>
              <a:t>б) при </a:t>
            </a:r>
            <a:r>
              <a:rPr lang="ru-RU" dirty="0" err="1">
                <a:solidFill>
                  <a:schemeClr val="bg1"/>
                </a:solidFill>
              </a:rPr>
              <a:t>шліфуванні</a:t>
            </a:r>
            <a:r>
              <a:rPr lang="uk-UA" dirty="0">
                <a:solidFill>
                  <a:schemeClr val="bg1"/>
                </a:solidFill>
              </a:rPr>
              <a:t> уступів та шийок</a:t>
            </a:r>
            <a:r>
              <a:rPr lang="ru-RU" dirty="0">
                <a:solidFill>
                  <a:schemeClr val="bg1"/>
                </a:solidFill>
              </a:rPr>
              <a:t> в упор:</a:t>
            </a:r>
          </a:p>
          <a:p>
            <a:pPr marL="0" indent="358775" algn="just">
              <a:buNone/>
            </a:pPr>
            <a:r>
              <a:rPr lang="uk-UA" dirty="0">
                <a:solidFill>
                  <a:schemeClr val="bg1"/>
                </a:solidFill>
              </a:rPr>
              <a:t> </a:t>
            </a:r>
            <a:endParaRPr lang="ru-RU" dirty="0">
              <a:solidFill>
                <a:schemeClr val="bg1"/>
              </a:solidFill>
            </a:endParaRPr>
          </a:p>
          <a:p>
            <a:pPr marL="0" indent="358775" algn="ctr">
              <a:buNone/>
            </a:pPr>
            <a:r>
              <a:rPr lang="uk-UA" b="1" dirty="0">
                <a:solidFill>
                  <a:schemeClr val="bg1"/>
                </a:solidFill>
              </a:rPr>
              <a:t>                       </a:t>
            </a:r>
            <a:r>
              <a:rPr lang="en-US" b="1" dirty="0">
                <a:solidFill>
                  <a:schemeClr val="bg1"/>
                </a:solidFill>
              </a:rPr>
              <a:t>L</a:t>
            </a:r>
            <a:r>
              <a:rPr lang="uk-UA" b="1" dirty="0">
                <a:solidFill>
                  <a:schemeClr val="bg1"/>
                </a:solidFill>
              </a:rPr>
              <a:t> = </a:t>
            </a:r>
            <a:r>
              <a:rPr lang="en-US" b="1" dirty="0">
                <a:solidFill>
                  <a:schemeClr val="bg1"/>
                </a:solidFill>
              </a:rPr>
              <a:t>L</a:t>
            </a:r>
            <a:r>
              <a:rPr lang="en-US" b="1" baseline="-25000" dirty="0">
                <a:solidFill>
                  <a:schemeClr val="bg1"/>
                </a:solidFill>
              </a:rPr>
              <a:t>o </a:t>
            </a:r>
            <a:r>
              <a:rPr lang="uk-UA" b="1" dirty="0">
                <a:solidFill>
                  <a:schemeClr val="bg1"/>
                </a:solidFill>
              </a:rPr>
              <a:t> - (0,4 …0,6)×</a:t>
            </a:r>
            <a:r>
              <a:rPr lang="en-US" b="1" dirty="0">
                <a:solidFill>
                  <a:schemeClr val="bg1"/>
                </a:solidFill>
              </a:rPr>
              <a:t>B</a:t>
            </a:r>
            <a:r>
              <a:rPr lang="en-US" b="1" baseline="-25000" dirty="0">
                <a:solidFill>
                  <a:schemeClr val="bg1"/>
                </a:solidFill>
              </a:rPr>
              <a:t>k</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де  </a:t>
            </a:r>
            <a:r>
              <a:rPr lang="en-US" b="1" dirty="0">
                <a:solidFill>
                  <a:schemeClr val="bg1"/>
                </a:solidFill>
              </a:rPr>
              <a:t>L</a:t>
            </a:r>
            <a:r>
              <a:rPr lang="en-US" b="1" baseline="-25000" dirty="0">
                <a:solidFill>
                  <a:schemeClr val="bg1"/>
                </a:solidFill>
              </a:rPr>
              <a:t>o </a:t>
            </a:r>
            <a:r>
              <a:rPr lang="uk-UA" dirty="0">
                <a:solidFill>
                  <a:schemeClr val="bg1"/>
                </a:solidFill>
              </a:rPr>
              <a:t>– довжина поверхні, що шліфується, мм.</a:t>
            </a:r>
            <a:endParaRPr lang="ru-RU" dirty="0">
              <a:solidFill>
                <a:schemeClr val="bg1"/>
              </a:solidFill>
            </a:endParaRPr>
          </a:p>
        </p:txBody>
      </p:sp>
    </p:spTree>
    <p:extLst>
      <p:ext uri="{BB962C8B-B14F-4D97-AF65-F5344CB8AC3E}">
        <p14:creationId xmlns:p14="http://schemas.microsoft.com/office/powerpoint/2010/main" val="3186894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792088"/>
          </a:xfrm>
        </p:spPr>
        <p:txBody>
          <a:bodyPr>
            <a:normAutofit fontScale="92500" lnSpcReduction="10000"/>
          </a:bodyPr>
          <a:lstStyle/>
          <a:p>
            <a:pPr marL="0" indent="358775" algn="just">
              <a:buNone/>
            </a:pPr>
            <a:r>
              <a:rPr lang="ru-RU" dirty="0">
                <a:solidFill>
                  <a:schemeClr val="bg1"/>
                </a:solidFill>
              </a:rPr>
              <a:t> </a:t>
            </a:r>
            <a:r>
              <a:rPr lang="ru-RU" sz="2000" dirty="0">
                <a:solidFill>
                  <a:schemeClr val="bg1"/>
                </a:solidFill>
              </a:rPr>
              <a:t>Величина </a:t>
            </a:r>
            <a:r>
              <a:rPr lang="ru-RU" sz="2000" dirty="0" err="1">
                <a:solidFill>
                  <a:schemeClr val="bg1"/>
                </a:solidFill>
              </a:rPr>
              <a:t>коефіцієнта</a:t>
            </a:r>
            <a:r>
              <a:rPr lang="ru-RU" sz="2000" dirty="0">
                <a:solidFill>
                  <a:schemeClr val="bg1"/>
                </a:solidFill>
              </a:rPr>
              <a:t> k </a:t>
            </a:r>
            <a:r>
              <a:rPr lang="ru-RU" sz="2000" dirty="0" err="1">
                <a:solidFill>
                  <a:schemeClr val="bg1"/>
                </a:solidFill>
              </a:rPr>
              <a:t>приймається</a:t>
            </a:r>
            <a:r>
              <a:rPr lang="ru-RU" sz="2000" dirty="0">
                <a:solidFill>
                  <a:schemeClr val="bg1"/>
                </a:solidFill>
              </a:rPr>
              <a:t> для </a:t>
            </a:r>
            <a:r>
              <a:rPr lang="ru-RU" sz="2000" dirty="0" err="1">
                <a:solidFill>
                  <a:schemeClr val="bg1"/>
                </a:solidFill>
              </a:rPr>
              <a:t>всіх</a:t>
            </a:r>
            <a:r>
              <a:rPr lang="ru-RU" sz="2000" dirty="0">
                <a:solidFill>
                  <a:schemeClr val="bg1"/>
                </a:solidFill>
              </a:rPr>
              <a:t> </a:t>
            </a:r>
            <a:r>
              <a:rPr lang="ru-RU" sz="2000" dirty="0" err="1">
                <a:solidFill>
                  <a:schemeClr val="bg1"/>
                </a:solidFill>
              </a:rPr>
              <a:t>шліфувальних</a:t>
            </a:r>
            <a:r>
              <a:rPr lang="ru-RU" sz="2000" dirty="0">
                <a:solidFill>
                  <a:schemeClr val="bg1"/>
                </a:solidFill>
              </a:rPr>
              <a:t> </a:t>
            </a:r>
            <a:r>
              <a:rPr lang="ru-RU" sz="2000" dirty="0" err="1">
                <a:solidFill>
                  <a:schemeClr val="bg1"/>
                </a:solidFill>
              </a:rPr>
              <a:t>робіт</a:t>
            </a:r>
            <a:r>
              <a:rPr lang="ru-RU" sz="2000" dirty="0">
                <a:solidFill>
                  <a:schemeClr val="bg1"/>
                </a:solidFill>
              </a:rPr>
              <a:t> за </a:t>
            </a:r>
            <a:r>
              <a:rPr lang="ru-RU" sz="2000" dirty="0" err="1">
                <a:solidFill>
                  <a:schemeClr val="bg1"/>
                </a:solidFill>
              </a:rPr>
              <a:t>даними</a:t>
            </a:r>
            <a:r>
              <a:rPr lang="ru-RU" sz="2000" dirty="0">
                <a:solidFill>
                  <a:schemeClr val="bg1"/>
                </a:solidFill>
              </a:rPr>
              <a:t> </a:t>
            </a:r>
            <a:r>
              <a:rPr lang="ru-RU" sz="2000" dirty="0" err="1">
                <a:solidFill>
                  <a:schemeClr val="bg1"/>
                </a:solidFill>
              </a:rPr>
              <a:t>таблиці</a:t>
            </a:r>
            <a:r>
              <a:rPr lang="ru-RU" sz="2000" dirty="0">
                <a:solidFill>
                  <a:schemeClr val="bg1"/>
                </a:solidFill>
              </a:rPr>
              <a:t>:</a:t>
            </a:r>
          </a:p>
        </p:txBody>
      </p:sp>
      <p:pic>
        <p:nvPicPr>
          <p:cNvPr id="4" name="Рисунок 3"/>
          <p:cNvPicPr/>
          <p:nvPr/>
        </p:nvPicPr>
        <p:blipFill>
          <a:blip r:embed="rId2"/>
          <a:stretch>
            <a:fillRect/>
          </a:stretch>
        </p:blipFill>
        <p:spPr>
          <a:xfrm>
            <a:off x="2339752" y="913284"/>
            <a:ext cx="5867400" cy="1876425"/>
          </a:xfrm>
          <a:prstGeom prst="rect">
            <a:avLst/>
          </a:prstGeom>
        </p:spPr>
      </p:pic>
      <p:sp>
        <p:nvSpPr>
          <p:cNvPr id="2" name="Прямоугольник 1"/>
          <p:cNvSpPr/>
          <p:nvPr/>
        </p:nvSpPr>
        <p:spPr>
          <a:xfrm>
            <a:off x="457200" y="2797304"/>
            <a:ext cx="8229600" cy="2599173"/>
          </a:xfrm>
          <a:prstGeom prst="rect">
            <a:avLst/>
          </a:prstGeom>
        </p:spPr>
        <p:txBody>
          <a:bodyPr wrap="square">
            <a:spAutoFit/>
          </a:bodyPr>
          <a:lstStyle/>
          <a:p>
            <a:pPr indent="358775" algn="just">
              <a:lnSpc>
                <a:spcPct val="115000"/>
              </a:lnSpc>
              <a:spcAft>
                <a:spcPts val="0"/>
              </a:spcAft>
            </a:pPr>
            <a:r>
              <a:rPr lang="uk-UA" dirty="0">
                <a:solidFill>
                  <a:schemeClr val="bg1"/>
                </a:solidFill>
                <a:latin typeface="Calibri" panose="020F0502020204030204" pitchFamily="34" charset="0"/>
                <a:ea typeface="MS Mincho"/>
                <a:cs typeface="Calibri" panose="020F0502020204030204" pitchFamily="34" charset="0"/>
              </a:rPr>
              <a:t>Величина поздовжньої подачі </a:t>
            </a:r>
            <a:r>
              <a:rPr lang="uk-UA" b="1" dirty="0" err="1">
                <a:solidFill>
                  <a:schemeClr val="bg1"/>
                </a:solidFill>
                <a:latin typeface="Calibri" panose="020F0502020204030204" pitchFamily="34" charset="0"/>
                <a:ea typeface="MS Mincho"/>
                <a:cs typeface="Calibri" panose="020F0502020204030204" pitchFamily="34" charset="0"/>
              </a:rPr>
              <a:t>Sд</a:t>
            </a:r>
            <a:r>
              <a:rPr lang="uk-UA" dirty="0">
                <a:solidFill>
                  <a:schemeClr val="bg1"/>
                </a:solidFill>
                <a:latin typeface="Calibri" panose="020F0502020204030204" pitchFamily="34" charset="0"/>
                <a:ea typeface="MS Mincho"/>
                <a:cs typeface="Calibri" panose="020F0502020204030204" pitchFamily="34" charset="0"/>
              </a:rPr>
              <a:t> (в частинах висоти круга на один оберт заготовки) приймається:</a:t>
            </a:r>
            <a:endParaRPr lang="ru-RU" dirty="0">
              <a:solidFill>
                <a:schemeClr val="bg1"/>
              </a:solidFill>
              <a:latin typeface="Calibri" panose="020F0502020204030204" pitchFamily="34" charset="0"/>
              <a:ea typeface="MS Mincho"/>
              <a:cs typeface="Times New Roman" panose="02020603050405020304" pitchFamily="18" charset="0"/>
            </a:endParaRPr>
          </a:p>
          <a:p>
            <a:pPr algn="just">
              <a:lnSpc>
                <a:spcPct val="115000"/>
              </a:lnSpc>
              <a:spcAft>
                <a:spcPts val="0"/>
              </a:spcAft>
            </a:pPr>
            <a:r>
              <a:rPr lang="uk-UA" i="1" u="sng" dirty="0">
                <a:solidFill>
                  <a:schemeClr val="bg1"/>
                </a:solidFill>
                <a:latin typeface="Calibri" panose="020F0502020204030204" pitchFamily="34" charset="0"/>
                <a:ea typeface="MS Mincho"/>
                <a:cs typeface="Calibri" panose="020F0502020204030204" pitchFamily="34" charset="0"/>
              </a:rPr>
              <a:t>   для чавунів:</a:t>
            </a:r>
            <a:endParaRPr lang="ru-RU" u="sng" dirty="0">
              <a:solidFill>
                <a:schemeClr val="bg1"/>
              </a:solidFill>
              <a:latin typeface="Calibri" panose="020F0502020204030204" pitchFamily="34" charset="0"/>
              <a:ea typeface="MS Mincho"/>
              <a:cs typeface="Times New Roman" panose="02020603050405020304" pitchFamily="18" charset="0"/>
            </a:endParaRPr>
          </a:p>
          <a:p>
            <a:pPr algn="just">
              <a:lnSpc>
                <a:spcPct val="115000"/>
              </a:lnSpc>
              <a:spcAft>
                <a:spcPts val="0"/>
              </a:spcAft>
            </a:pPr>
            <a:r>
              <a:rPr lang="uk-UA" dirty="0">
                <a:solidFill>
                  <a:schemeClr val="bg1"/>
                </a:solidFill>
                <a:latin typeface="Calibri" panose="020F0502020204030204" pitchFamily="34" charset="0"/>
                <a:ea typeface="MS Mincho"/>
                <a:cs typeface="Calibri" panose="020F0502020204030204" pitchFamily="34" charset="0"/>
              </a:rPr>
              <a:t>- при викінчувальній обробці – до </a:t>
            </a:r>
            <a:r>
              <a:rPr lang="uk-UA" b="1" dirty="0">
                <a:solidFill>
                  <a:schemeClr val="bg1"/>
                </a:solidFill>
                <a:latin typeface="Calibri" panose="020F0502020204030204" pitchFamily="34" charset="0"/>
                <a:ea typeface="MS Mincho"/>
                <a:cs typeface="Calibri" panose="020F0502020204030204" pitchFamily="34" charset="0"/>
              </a:rPr>
              <a:t>0,3–0,4</a:t>
            </a:r>
            <a:r>
              <a:rPr lang="uk-UA" dirty="0">
                <a:solidFill>
                  <a:schemeClr val="bg1"/>
                </a:solidFill>
                <a:latin typeface="Calibri" panose="020F0502020204030204" pitchFamily="34" charset="0"/>
                <a:ea typeface="MS Mincho"/>
                <a:cs typeface="Calibri" panose="020F0502020204030204" pitchFamily="34" charset="0"/>
              </a:rPr>
              <a:t> висоти круга;</a:t>
            </a:r>
            <a:endParaRPr lang="ru-RU" dirty="0">
              <a:solidFill>
                <a:schemeClr val="bg1"/>
              </a:solidFill>
              <a:latin typeface="Calibri" panose="020F0502020204030204" pitchFamily="34" charset="0"/>
              <a:ea typeface="MS Mincho"/>
              <a:cs typeface="Times New Roman" panose="02020603050405020304" pitchFamily="18" charset="0"/>
            </a:endParaRPr>
          </a:p>
          <a:p>
            <a:pPr algn="just">
              <a:lnSpc>
                <a:spcPct val="115000"/>
              </a:lnSpc>
              <a:spcAft>
                <a:spcPts val="0"/>
              </a:spcAft>
            </a:pPr>
            <a:r>
              <a:rPr lang="uk-UA" dirty="0">
                <a:solidFill>
                  <a:schemeClr val="bg1"/>
                </a:solidFill>
                <a:latin typeface="Calibri" panose="020F0502020204030204" pitchFamily="34" charset="0"/>
                <a:ea typeface="MS Mincho"/>
                <a:cs typeface="Calibri" panose="020F0502020204030204" pitchFamily="34" charset="0"/>
              </a:rPr>
              <a:t>- при попередній обробці – до </a:t>
            </a:r>
            <a:r>
              <a:rPr lang="uk-UA" b="1" dirty="0">
                <a:solidFill>
                  <a:schemeClr val="bg1"/>
                </a:solidFill>
                <a:latin typeface="Calibri" panose="020F0502020204030204" pitchFamily="34" charset="0"/>
                <a:ea typeface="MS Mincho"/>
                <a:cs typeface="Calibri" panose="020F0502020204030204" pitchFamily="34" charset="0"/>
              </a:rPr>
              <a:t>0,8</a:t>
            </a:r>
            <a:r>
              <a:rPr lang="uk-UA" dirty="0">
                <a:solidFill>
                  <a:schemeClr val="bg1"/>
                </a:solidFill>
                <a:latin typeface="Calibri" panose="020F0502020204030204" pitchFamily="34" charset="0"/>
                <a:ea typeface="MS Mincho"/>
                <a:cs typeface="Calibri" panose="020F0502020204030204" pitchFamily="34" charset="0"/>
              </a:rPr>
              <a:t> висоти круга;</a:t>
            </a:r>
            <a:endParaRPr lang="ru-RU" dirty="0">
              <a:solidFill>
                <a:schemeClr val="bg1"/>
              </a:solidFill>
              <a:latin typeface="Calibri" panose="020F0502020204030204" pitchFamily="34" charset="0"/>
              <a:ea typeface="MS Mincho"/>
              <a:cs typeface="Times New Roman" panose="02020603050405020304" pitchFamily="18" charset="0"/>
            </a:endParaRPr>
          </a:p>
          <a:p>
            <a:pPr algn="just">
              <a:lnSpc>
                <a:spcPct val="115000"/>
              </a:lnSpc>
              <a:spcAft>
                <a:spcPts val="0"/>
              </a:spcAft>
            </a:pPr>
            <a:r>
              <a:rPr lang="uk-UA" dirty="0">
                <a:solidFill>
                  <a:schemeClr val="bg1"/>
                </a:solidFill>
                <a:latin typeface="Calibri" panose="020F0502020204030204" pitchFamily="34" charset="0"/>
                <a:ea typeface="MS Mincho"/>
                <a:cs typeface="Calibri" panose="020F0502020204030204" pitchFamily="34" charset="0"/>
              </a:rPr>
              <a:t> </a:t>
            </a:r>
            <a:r>
              <a:rPr lang="uk-UA" u="sng" dirty="0">
                <a:solidFill>
                  <a:schemeClr val="bg1"/>
                </a:solidFill>
                <a:latin typeface="Calibri" panose="020F0502020204030204" pitchFamily="34" charset="0"/>
                <a:ea typeface="MS Mincho"/>
                <a:cs typeface="Calibri" panose="020F0502020204030204" pitchFamily="34" charset="0"/>
              </a:rPr>
              <a:t>   </a:t>
            </a:r>
            <a:r>
              <a:rPr lang="uk-UA" i="1" u="sng" dirty="0">
                <a:solidFill>
                  <a:schemeClr val="bg1"/>
                </a:solidFill>
                <a:latin typeface="Calibri" panose="020F0502020204030204" pitchFamily="34" charset="0"/>
                <a:ea typeface="MS Mincho"/>
                <a:cs typeface="Calibri" panose="020F0502020204030204" pitchFamily="34" charset="0"/>
              </a:rPr>
              <a:t> для сталей сирих і термічно оброблених та для </a:t>
            </a:r>
            <a:r>
              <a:rPr lang="uk-UA" i="1" u="sng" dirty="0" err="1">
                <a:solidFill>
                  <a:schemeClr val="bg1"/>
                </a:solidFill>
                <a:latin typeface="Calibri" panose="020F0502020204030204" pitchFamily="34" charset="0"/>
                <a:ea typeface="MS Mincho"/>
                <a:cs typeface="Calibri" panose="020F0502020204030204" pitchFamily="34" charset="0"/>
              </a:rPr>
              <a:t>бронз</a:t>
            </a:r>
            <a:r>
              <a:rPr lang="uk-UA" i="1" u="sng" dirty="0">
                <a:solidFill>
                  <a:schemeClr val="bg1"/>
                </a:solidFill>
                <a:latin typeface="Calibri" panose="020F0502020204030204" pitchFamily="34" charset="0"/>
                <a:ea typeface="MS Mincho"/>
                <a:cs typeface="Calibri" panose="020F0502020204030204" pitchFamily="34" charset="0"/>
              </a:rPr>
              <a:t>:</a:t>
            </a:r>
            <a:endParaRPr lang="ru-RU" u="sng" dirty="0">
              <a:solidFill>
                <a:schemeClr val="bg1"/>
              </a:solidFill>
              <a:latin typeface="Calibri" panose="020F0502020204030204" pitchFamily="34" charset="0"/>
              <a:ea typeface="MS Mincho"/>
              <a:cs typeface="Times New Roman" panose="02020603050405020304" pitchFamily="18" charset="0"/>
            </a:endParaRPr>
          </a:p>
          <a:p>
            <a:pPr algn="just">
              <a:lnSpc>
                <a:spcPct val="115000"/>
              </a:lnSpc>
              <a:spcAft>
                <a:spcPts val="0"/>
              </a:spcAft>
            </a:pPr>
            <a:r>
              <a:rPr lang="uk-UA" dirty="0">
                <a:solidFill>
                  <a:schemeClr val="bg1"/>
                </a:solidFill>
                <a:latin typeface="Calibri" panose="020F0502020204030204" pitchFamily="34" charset="0"/>
                <a:ea typeface="MS Mincho"/>
                <a:cs typeface="Calibri" panose="020F0502020204030204" pitchFamily="34" charset="0"/>
              </a:rPr>
              <a:t>- при викінчувальній обробці – до </a:t>
            </a:r>
            <a:r>
              <a:rPr lang="uk-UA" b="1" dirty="0">
                <a:solidFill>
                  <a:schemeClr val="bg1"/>
                </a:solidFill>
                <a:latin typeface="Calibri" panose="020F0502020204030204" pitchFamily="34" charset="0"/>
                <a:ea typeface="MS Mincho"/>
                <a:cs typeface="Calibri" panose="020F0502020204030204" pitchFamily="34" charset="0"/>
              </a:rPr>
              <a:t>0,25–0,30</a:t>
            </a:r>
            <a:r>
              <a:rPr lang="uk-UA" dirty="0">
                <a:solidFill>
                  <a:schemeClr val="bg1"/>
                </a:solidFill>
                <a:latin typeface="Calibri" panose="020F0502020204030204" pitchFamily="34" charset="0"/>
                <a:ea typeface="MS Mincho"/>
                <a:cs typeface="Calibri" panose="020F0502020204030204" pitchFamily="34" charset="0"/>
              </a:rPr>
              <a:t> висоти круга;</a:t>
            </a:r>
            <a:endParaRPr lang="ru-RU" dirty="0">
              <a:solidFill>
                <a:schemeClr val="bg1"/>
              </a:solidFill>
              <a:latin typeface="Calibri" panose="020F0502020204030204" pitchFamily="34" charset="0"/>
              <a:ea typeface="MS Mincho"/>
              <a:cs typeface="Times New Roman" panose="02020603050405020304" pitchFamily="18" charset="0"/>
            </a:endParaRPr>
          </a:p>
          <a:p>
            <a:r>
              <a:rPr lang="uk-UA" dirty="0">
                <a:solidFill>
                  <a:schemeClr val="bg1"/>
                </a:solidFill>
                <a:latin typeface="Calibri" panose="020F0502020204030204" pitchFamily="34" charset="0"/>
                <a:ea typeface="MS Mincho"/>
              </a:rPr>
              <a:t>- при попередній обробці – до </a:t>
            </a:r>
            <a:r>
              <a:rPr lang="uk-UA" b="1" dirty="0">
                <a:solidFill>
                  <a:schemeClr val="bg1"/>
                </a:solidFill>
                <a:latin typeface="Calibri" panose="020F0502020204030204" pitchFamily="34" charset="0"/>
                <a:ea typeface="MS Mincho"/>
              </a:rPr>
              <a:t>0,7</a:t>
            </a:r>
            <a:r>
              <a:rPr lang="uk-UA" dirty="0">
                <a:solidFill>
                  <a:schemeClr val="bg1"/>
                </a:solidFill>
                <a:latin typeface="Calibri" panose="020F0502020204030204" pitchFamily="34" charset="0"/>
                <a:ea typeface="MS Mincho"/>
              </a:rPr>
              <a:t> висоти круга.</a:t>
            </a:r>
            <a:endParaRPr lang="ru-RU" dirty="0">
              <a:solidFill>
                <a:schemeClr val="bg1"/>
              </a:solidFill>
            </a:endParaRPr>
          </a:p>
        </p:txBody>
      </p:sp>
    </p:spTree>
    <p:extLst>
      <p:ext uri="{BB962C8B-B14F-4D97-AF65-F5344CB8AC3E}">
        <p14:creationId xmlns:p14="http://schemas.microsoft.com/office/powerpoint/2010/main" val="1611198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5252"/>
            <a:ext cx="8229600" cy="4536504"/>
          </a:xfrm>
        </p:spPr>
        <p:txBody>
          <a:bodyPr>
            <a:normAutofit fontScale="77500" lnSpcReduction="20000"/>
          </a:bodyPr>
          <a:lstStyle/>
          <a:p>
            <a:pPr marL="0" indent="358775" algn="just">
              <a:buNone/>
            </a:pPr>
            <a:r>
              <a:rPr lang="uk-UA" dirty="0">
                <a:solidFill>
                  <a:schemeClr val="bg1"/>
                </a:solidFill>
              </a:rPr>
              <a:t>Другий спосіб – шліфування з поперечною подачею </a:t>
            </a:r>
            <a:r>
              <a:rPr lang="uk-UA" dirty="0" err="1">
                <a:solidFill>
                  <a:schemeClr val="bg1"/>
                </a:solidFill>
              </a:rPr>
              <a:t>Sпоп</a:t>
            </a:r>
            <a:r>
              <a:rPr lang="uk-UA" dirty="0">
                <a:solidFill>
                  <a:schemeClr val="bg1"/>
                </a:solidFill>
              </a:rPr>
              <a:t> або спосіб </a:t>
            </a:r>
            <a:r>
              <a:rPr lang="uk-UA" dirty="0" err="1">
                <a:solidFill>
                  <a:schemeClr val="bg1"/>
                </a:solidFill>
              </a:rPr>
              <a:t>врізного</a:t>
            </a:r>
            <a:r>
              <a:rPr lang="uk-UA" dirty="0">
                <a:solidFill>
                  <a:schemeClr val="bg1"/>
                </a:solidFill>
              </a:rPr>
              <a:t> шліфування (рисунок,</a:t>
            </a:r>
            <a:r>
              <a:rPr lang="uk-UA" b="1" dirty="0">
                <a:solidFill>
                  <a:schemeClr val="bg1"/>
                </a:solidFill>
              </a:rPr>
              <a:t> б</a:t>
            </a:r>
            <a:r>
              <a:rPr lang="uk-UA" dirty="0">
                <a:solidFill>
                  <a:schemeClr val="bg1"/>
                </a:solidFill>
              </a:rPr>
              <a:t>). При цьому способі процес шліфування виконується широким кругом відразу по всій довжині поверхні деталі, що шліфується. Шліфувальному кругу надається поперечна подача в радіальному напрямку відносно центрової лінії заготовки. Висота круга вибирається дещо більшою за довжину поверхні заготовки, що шліфується.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Цей спосіб більш продуктивний і широко застосовується у</a:t>
            </a:r>
            <a:r>
              <a:rPr lang="ru-RU" dirty="0">
                <a:solidFill>
                  <a:schemeClr val="bg1"/>
                </a:solidFill>
              </a:rPr>
              <a:t> </a:t>
            </a:r>
            <a:r>
              <a:rPr lang="uk-UA" dirty="0">
                <a:solidFill>
                  <a:schemeClr val="bg1"/>
                </a:solidFill>
              </a:rPr>
              <a:t>масовому та багатосерійному виробництвах. Він дозволяє, користуючись фасонним кругом, одержати поверхню деталі, що відповідає формі периферії круга.</a:t>
            </a:r>
            <a:endParaRPr lang="ru-RU" dirty="0">
              <a:solidFill>
                <a:schemeClr val="bg1"/>
              </a:solidFill>
            </a:endParaRPr>
          </a:p>
        </p:txBody>
      </p:sp>
    </p:spTree>
    <p:extLst>
      <p:ext uri="{BB962C8B-B14F-4D97-AF65-F5344CB8AC3E}">
        <p14:creationId xmlns:p14="http://schemas.microsoft.com/office/powerpoint/2010/main" val="1611198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625252"/>
                <a:ext cx="8229600" cy="4824536"/>
              </a:xfrm>
            </p:spPr>
            <p:txBody>
              <a:bodyPr>
                <a:noAutofit/>
              </a:bodyPr>
              <a:lstStyle/>
              <a:p>
                <a:pPr marL="0" indent="358775" algn="just">
                  <a:buNone/>
                </a:pPr>
                <a:r>
                  <a:rPr lang="uk-UA" sz="2000" dirty="0">
                    <a:solidFill>
                      <a:schemeClr val="bg1"/>
                    </a:solidFill>
                  </a:rPr>
                  <a:t>Основний час </a:t>
                </a:r>
                <a:r>
                  <a:rPr lang="uk-UA" sz="2000" b="1" dirty="0" err="1">
                    <a:solidFill>
                      <a:schemeClr val="bg1"/>
                    </a:solidFill>
                  </a:rPr>
                  <a:t>to</a:t>
                </a:r>
                <a:r>
                  <a:rPr lang="uk-UA" sz="2000" dirty="0">
                    <a:solidFill>
                      <a:schemeClr val="bg1"/>
                    </a:solidFill>
                  </a:rPr>
                  <a:t>, хв, для круглого зовнішнього шліфування з поперечною подачею круга визначається за формулою:</a:t>
                </a:r>
                <a:endParaRPr lang="ru-RU" sz="2000" dirty="0">
                  <a:solidFill>
                    <a:schemeClr val="bg1"/>
                  </a:solidFill>
                </a:endParaRPr>
              </a:p>
              <a:p>
                <a:pPr marL="0" indent="358775" algn="just">
                  <a:buNone/>
                </a:pPr>
                <a:r>
                  <a:rPr lang="ru-RU" sz="2000" dirty="0">
                    <a:solidFill>
                      <a:schemeClr val="bg1"/>
                    </a:solidFill>
                  </a:rPr>
                  <a:t> </a:t>
                </a:r>
              </a:p>
              <a:p>
                <a:pPr marL="0" indent="358775" algn="just">
                  <a:buNone/>
                </a:pPr>
                <a:r>
                  <a:rPr lang="ru-RU" sz="2000" b="1" dirty="0">
                    <a:solidFill>
                      <a:schemeClr val="bg1"/>
                    </a:solidFill>
                  </a:rPr>
                  <a:t>                              </a:t>
                </a:r>
                <a:r>
                  <a:rPr lang="en-US" sz="2000" b="1" dirty="0">
                    <a:solidFill>
                      <a:schemeClr val="bg1"/>
                    </a:solidFill>
                  </a:rPr>
                  <a:t>t</a:t>
                </a:r>
                <a:r>
                  <a:rPr lang="en-US" sz="2000" b="1" baseline="-25000" dirty="0">
                    <a:solidFill>
                      <a:schemeClr val="bg1"/>
                    </a:solidFill>
                  </a:rPr>
                  <a:t>o </a:t>
                </a:r>
                <a:r>
                  <a:rPr lang="ru-RU" sz="2000" b="1" dirty="0">
                    <a:solidFill>
                      <a:schemeClr val="bg1"/>
                    </a:solidFill>
                  </a:rPr>
                  <a:t> = </a:t>
                </a:r>
                <a14:m>
                  <m:oMath xmlns:m="http://schemas.openxmlformats.org/officeDocument/2006/math">
                    <m:f>
                      <m:fPr>
                        <m:ctrlPr>
                          <a:rPr lang="ru-RU" sz="2000" b="1" i="1">
                            <a:solidFill>
                              <a:schemeClr val="bg1"/>
                            </a:solidFill>
                            <a:latin typeface="Cambria Math" panose="02040503050406030204" pitchFamily="18" charset="0"/>
                          </a:rPr>
                        </m:ctrlPr>
                      </m:fPr>
                      <m:num>
                        <m:r>
                          <a:rPr lang="en-US" sz="2000" b="1" i="1">
                            <a:solidFill>
                              <a:schemeClr val="bg1"/>
                            </a:solidFill>
                            <a:latin typeface="Cambria Math" panose="02040503050406030204" pitchFamily="18" charset="0"/>
                          </a:rPr>
                          <m:t>𝒂</m:t>
                        </m:r>
                      </m:num>
                      <m:den>
                        <m:r>
                          <a:rPr lang="en-US" sz="2000" b="1" i="1">
                            <a:solidFill>
                              <a:schemeClr val="bg1"/>
                            </a:solidFill>
                            <a:latin typeface="Cambria Math" panose="02040503050406030204" pitchFamily="18" charset="0"/>
                          </a:rPr>
                          <m:t>𝒏</m:t>
                        </m:r>
                        <m:r>
                          <a:rPr lang="ru-RU" sz="2000" b="1"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𝑺</m:t>
                        </m:r>
                        <m:r>
                          <a:rPr lang="uk-UA" sz="2000" b="1" i="1">
                            <a:solidFill>
                              <a:schemeClr val="bg1"/>
                            </a:solidFill>
                            <a:latin typeface="Cambria Math" panose="02040503050406030204" pitchFamily="18" charset="0"/>
                          </a:rPr>
                          <m:t>поп</m:t>
                        </m:r>
                      </m:den>
                    </m:f>
                  </m:oMath>
                </a14:m>
                <a:r>
                  <a:rPr lang="ru-RU" sz="2000" b="1" dirty="0">
                    <a:solidFill>
                      <a:schemeClr val="bg1"/>
                    </a:solidFill>
                  </a:rPr>
                  <a:t>×</a:t>
                </a:r>
                <a:r>
                  <a:rPr lang="en-US" sz="2000" b="1" dirty="0">
                    <a:solidFill>
                      <a:schemeClr val="bg1"/>
                    </a:solidFill>
                  </a:rPr>
                  <a:t>k</a:t>
                </a:r>
                <a:r>
                  <a:rPr lang="ru-RU" sz="2000" dirty="0">
                    <a:solidFill>
                      <a:schemeClr val="bg1"/>
                    </a:solidFill>
                  </a:rPr>
                  <a:t>,</a:t>
                </a:r>
              </a:p>
              <a:p>
                <a:pPr marL="0" indent="358775" algn="just">
                  <a:buNone/>
                </a:pPr>
                <a:endParaRPr lang="ru-RU" sz="2000" dirty="0">
                  <a:solidFill>
                    <a:schemeClr val="bg1"/>
                  </a:solidFill>
                </a:endParaRPr>
              </a:p>
              <a:p>
                <a:pPr marL="0" indent="358775" algn="just">
                  <a:buNone/>
                </a:pPr>
                <a:r>
                  <a:rPr lang="uk-UA" sz="2000" dirty="0">
                    <a:solidFill>
                      <a:schemeClr val="bg1"/>
                    </a:solidFill>
                  </a:rPr>
                  <a:t>де </a:t>
                </a:r>
                <a:r>
                  <a:rPr lang="uk-UA" sz="2000" b="1" dirty="0" err="1">
                    <a:solidFill>
                      <a:schemeClr val="bg1"/>
                    </a:solidFill>
                  </a:rPr>
                  <a:t>S</a:t>
                </a:r>
                <a:r>
                  <a:rPr lang="uk-UA" sz="2000" b="1" baseline="-25000" dirty="0" err="1">
                    <a:solidFill>
                      <a:schemeClr val="bg1"/>
                    </a:solidFill>
                  </a:rPr>
                  <a:t>поп</a:t>
                </a:r>
                <a:r>
                  <a:rPr lang="uk-UA" sz="2000" dirty="0">
                    <a:solidFill>
                      <a:schemeClr val="bg1"/>
                    </a:solidFill>
                  </a:rPr>
                  <a:t> – поперечна подача на один оберт деталі (</a:t>
                </a:r>
                <a:r>
                  <a:rPr lang="uk-UA" sz="2000" b="1" dirty="0">
                    <a:solidFill>
                      <a:schemeClr val="bg1"/>
                    </a:solidFill>
                  </a:rPr>
                  <a:t>глибина різання</a:t>
                </a:r>
                <a:r>
                  <a:rPr lang="uk-UA" sz="2000" dirty="0">
                    <a:solidFill>
                      <a:schemeClr val="bg1"/>
                    </a:solidFill>
                  </a:rPr>
                  <a:t>), мм/об</a:t>
                </a:r>
                <a:r>
                  <a:rPr lang="ru-RU" sz="2000" dirty="0">
                    <a:solidFill>
                      <a:schemeClr val="bg1"/>
                    </a:solidFill>
                  </a:rPr>
                  <a:t>.</a:t>
                </a:r>
              </a:p>
              <a:p>
                <a:pPr marL="0" indent="358775" algn="just">
                  <a:buNone/>
                </a:pPr>
                <a:r>
                  <a:rPr lang="uk-UA" sz="2000" dirty="0">
                    <a:solidFill>
                      <a:schemeClr val="bg1"/>
                    </a:solidFill>
                  </a:rPr>
                  <a:t> В даний час в умовах багатосерійного та масового виробництв застосовуються круглошліфувальні верстати з двома, трьома і більше шліфувальними кругами. За необхідності шліфування уступів та прилягаючих вузьких шийок східчастих валів застосовуються верстати з поворотною шліфувальною бабкою: універсальні та </a:t>
                </a:r>
                <a:r>
                  <a:rPr lang="uk-UA" sz="2000" dirty="0" err="1">
                    <a:solidFill>
                      <a:schemeClr val="bg1"/>
                    </a:solidFill>
                  </a:rPr>
                  <a:t>торцекруглошліфувальні</a:t>
                </a:r>
                <a:r>
                  <a:rPr lang="uk-UA" sz="2000" dirty="0">
                    <a:solidFill>
                      <a:schemeClr val="bg1"/>
                    </a:solidFill>
                  </a:rPr>
                  <a:t> (рисунок, </a:t>
                </a:r>
                <a:r>
                  <a:rPr lang="uk-UA" sz="2000" b="1" dirty="0">
                    <a:solidFill>
                      <a:schemeClr val="bg1"/>
                    </a:solidFill>
                  </a:rPr>
                  <a:t>в</a:t>
                </a:r>
                <a:r>
                  <a:rPr lang="uk-UA" sz="2000" dirty="0">
                    <a:solidFill>
                      <a:schemeClr val="bg1"/>
                    </a:solidFill>
                  </a:rPr>
                  <a:t>). Кут повороту круга залежить від співвідношення припусків на діаметр шийки і торця.</a:t>
                </a:r>
                <a:endParaRPr lang="ru-RU" sz="2000" dirty="0">
                  <a:solidFill>
                    <a:schemeClr val="bg1"/>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625252"/>
                <a:ext cx="8229600" cy="4824536"/>
              </a:xfrm>
              <a:blipFill>
                <a:blip r:embed="rId2"/>
                <a:stretch>
                  <a:fillRect l="-741" t="-759" r="-741" b="-1517"/>
                </a:stretch>
              </a:blipFill>
            </p:spPr>
            <p:txBody>
              <a:bodyPr/>
              <a:lstStyle/>
              <a:p>
                <a:r>
                  <a:rPr lang="ru-RU">
                    <a:noFill/>
                  </a:rPr>
                  <a:t> </a:t>
                </a:r>
              </a:p>
            </p:txBody>
          </p:sp>
        </mc:Fallback>
      </mc:AlternateContent>
    </p:spTree>
    <p:extLst>
      <p:ext uri="{BB962C8B-B14F-4D97-AF65-F5344CB8AC3E}">
        <p14:creationId xmlns:p14="http://schemas.microsoft.com/office/powerpoint/2010/main" val="3676534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968552"/>
          </a:xfrm>
        </p:spPr>
        <p:txBody>
          <a:bodyPr>
            <a:normAutofit fontScale="85000" lnSpcReduction="20000"/>
          </a:bodyPr>
          <a:lstStyle/>
          <a:p>
            <a:pPr marL="0" indent="358775" algn="just">
              <a:buNone/>
            </a:pPr>
            <a:r>
              <a:rPr lang="uk-UA" dirty="0">
                <a:solidFill>
                  <a:schemeClr val="bg1"/>
                </a:solidFill>
              </a:rPr>
              <a:t>При вимірюванні граничною скобою діаметра шийки </a:t>
            </a:r>
            <a:r>
              <a:rPr lang="uk-UA" dirty="0" err="1">
                <a:solidFill>
                  <a:schemeClr val="bg1"/>
                </a:solidFill>
              </a:rPr>
              <a:t>вала</a:t>
            </a:r>
            <a:r>
              <a:rPr lang="uk-UA" dirty="0">
                <a:solidFill>
                  <a:schemeClr val="bg1"/>
                </a:solidFill>
              </a:rPr>
              <a:t>, що шліфується, необхідно зупиняти верстат, що пов’язано із значними втратами часу. У сучасній практиці широко застосовуються спеціальні контрольні пристрої безконтактної дії, що вимірюють діаметри оброблюваних поверхонь заготовок безперервно у процесі шліфування.</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 Крім наведених способів обробки на круглошліфувальних верстатах, у деяких випадках при знятті значних припусків використовуються круги із забірним конусом або східчасті, тобто круги різного діаметра.</a:t>
            </a:r>
            <a:endParaRPr lang="ru-RU" dirty="0">
              <a:solidFill>
                <a:schemeClr val="bg1"/>
              </a:solidFill>
            </a:endParaRPr>
          </a:p>
        </p:txBody>
      </p:sp>
    </p:spTree>
    <p:extLst>
      <p:ext uri="{BB962C8B-B14F-4D97-AF65-F5344CB8AC3E}">
        <p14:creationId xmlns:p14="http://schemas.microsoft.com/office/powerpoint/2010/main" val="704626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rmAutofit fontScale="90000"/>
          </a:bodyPr>
          <a:lstStyle/>
          <a:p>
            <a:r>
              <a:rPr lang="uk-UA" sz="3200" b="1" dirty="0" err="1">
                <a:solidFill>
                  <a:schemeClr val="bg1"/>
                </a:solidFill>
              </a:rPr>
              <a:t>Безцентрове</a:t>
            </a:r>
            <a:r>
              <a:rPr lang="uk-UA" sz="3200" b="1" dirty="0">
                <a:solidFill>
                  <a:schemeClr val="bg1"/>
                </a:solidFill>
              </a:rPr>
              <a:t> шліфування</a:t>
            </a:r>
            <a:endParaRPr lang="ru-RU" sz="3200" dirty="0">
              <a:solidFill>
                <a:schemeClr val="bg1"/>
              </a:solidFill>
            </a:endParaRPr>
          </a:p>
        </p:txBody>
      </p:sp>
      <p:sp>
        <p:nvSpPr>
          <p:cNvPr id="3" name="Объект 2"/>
          <p:cNvSpPr>
            <a:spLocks noGrp="1"/>
          </p:cNvSpPr>
          <p:nvPr>
            <p:ph idx="1"/>
          </p:nvPr>
        </p:nvSpPr>
        <p:spPr/>
        <p:txBody>
          <a:bodyPr>
            <a:normAutofit fontScale="62500" lnSpcReduction="20000"/>
          </a:bodyPr>
          <a:lstStyle/>
          <a:p>
            <a:pPr marL="0" indent="358775" algn="just">
              <a:buNone/>
            </a:pPr>
            <a:r>
              <a:rPr lang="uk-UA" dirty="0">
                <a:solidFill>
                  <a:schemeClr val="bg1"/>
                </a:solidFill>
              </a:rPr>
              <a:t>При </a:t>
            </a:r>
            <a:r>
              <a:rPr lang="uk-UA" dirty="0" err="1">
                <a:solidFill>
                  <a:schemeClr val="bg1"/>
                </a:solidFill>
              </a:rPr>
              <a:t>безцентровому</a:t>
            </a:r>
            <a:r>
              <a:rPr lang="uk-UA" dirty="0">
                <a:solidFill>
                  <a:schemeClr val="bg1"/>
                </a:solidFill>
              </a:rPr>
              <a:t> шліфуванні заготовка 2 (</a:t>
            </a:r>
            <a:r>
              <a:rPr lang="uk-UA" b="1" dirty="0">
                <a:solidFill>
                  <a:schemeClr val="bg1"/>
                </a:solidFill>
              </a:rPr>
              <a:t>рисунок</a:t>
            </a:r>
            <a:r>
              <a:rPr lang="uk-UA" dirty="0">
                <a:solidFill>
                  <a:schemeClr val="bg1"/>
                </a:solidFill>
              </a:rPr>
              <a:t>) не закріплюється в центрах, як на круглошліфувальних верстатах, а вільно (</a:t>
            </a:r>
            <a:r>
              <a:rPr lang="uk-UA" b="1" dirty="0">
                <a:solidFill>
                  <a:schemeClr val="bg1"/>
                </a:solidFill>
              </a:rPr>
              <a:t>без закріплення</a:t>
            </a:r>
            <a:r>
              <a:rPr lang="uk-UA" dirty="0">
                <a:solidFill>
                  <a:schemeClr val="bg1"/>
                </a:solidFill>
              </a:rPr>
              <a:t>) знаходиться між двома шліфувальними кругами (</a:t>
            </a:r>
            <a:r>
              <a:rPr lang="uk-UA" b="1" dirty="0">
                <a:solidFill>
                  <a:schemeClr val="bg1"/>
                </a:solidFill>
              </a:rPr>
              <a:t>рисунок, а</a:t>
            </a:r>
            <a:r>
              <a:rPr lang="uk-UA" dirty="0">
                <a:solidFill>
                  <a:schemeClr val="bg1"/>
                </a:solidFill>
              </a:rPr>
              <a:t>), з яких круг </a:t>
            </a:r>
            <a:r>
              <a:rPr lang="uk-UA" b="1" dirty="0">
                <a:solidFill>
                  <a:schemeClr val="bg1"/>
                </a:solidFill>
              </a:rPr>
              <a:t>1</a:t>
            </a:r>
            <a:r>
              <a:rPr lang="uk-UA" dirty="0">
                <a:solidFill>
                  <a:schemeClr val="bg1"/>
                </a:solidFill>
              </a:rPr>
              <a:t> – більшого діаметра – є шліфувальним,  а повернутий на певний кут </a:t>
            </a:r>
            <a:r>
              <a:rPr lang="uk-UA" b="1" dirty="0">
                <a:solidFill>
                  <a:schemeClr val="bg1"/>
                </a:solidFill>
              </a:rPr>
              <a:t>α</a:t>
            </a:r>
            <a:r>
              <a:rPr lang="uk-UA" dirty="0">
                <a:solidFill>
                  <a:schemeClr val="bg1"/>
                </a:solidFill>
              </a:rPr>
              <a:t> круг </a:t>
            </a:r>
            <a:r>
              <a:rPr lang="uk-UA" b="1" dirty="0">
                <a:solidFill>
                  <a:schemeClr val="bg1"/>
                </a:solidFill>
              </a:rPr>
              <a:t>3</a:t>
            </a:r>
            <a:r>
              <a:rPr lang="uk-UA" dirty="0">
                <a:solidFill>
                  <a:schemeClr val="bg1"/>
                </a:solidFill>
              </a:rPr>
              <a:t> – меншого діаметра – ведучим кругом, що обертає заготовку і водночас надає їй поздовжньої подачі. </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Шліфувальний круг обертається з коловою швидкістю </a:t>
            </a:r>
            <a:r>
              <a:rPr lang="uk-UA" b="1" dirty="0">
                <a:solidFill>
                  <a:schemeClr val="bg1"/>
                </a:solidFill>
              </a:rPr>
              <a:t>30–35</a:t>
            </a:r>
            <a:r>
              <a:rPr lang="uk-UA" dirty="0">
                <a:solidFill>
                  <a:schemeClr val="bg1"/>
                </a:solidFill>
              </a:rPr>
              <a:t> м/с, а ведучий круг – зі швидкістю </a:t>
            </a:r>
            <a:r>
              <a:rPr lang="uk-UA" b="1" dirty="0">
                <a:solidFill>
                  <a:schemeClr val="bg1"/>
                </a:solidFill>
              </a:rPr>
              <a:t>20–30</a:t>
            </a:r>
            <a:r>
              <a:rPr lang="uk-UA" dirty="0">
                <a:solidFill>
                  <a:schemeClr val="bg1"/>
                </a:solidFill>
              </a:rPr>
              <a:t> м/хв.</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            Оброблювана заготовка підтримується опорою зі скосом, який має форму ножа. Завдяки скосу, що спрямований в бік ведучого круга, деталь притискається до цього круга.</a:t>
            </a:r>
            <a:endParaRPr lang="ru-RU" dirty="0">
              <a:solidFill>
                <a:schemeClr val="bg1"/>
              </a:solidFill>
            </a:endParaRPr>
          </a:p>
        </p:txBody>
      </p:sp>
    </p:spTree>
    <p:extLst>
      <p:ext uri="{BB962C8B-B14F-4D97-AF65-F5344CB8AC3E}">
        <p14:creationId xmlns:p14="http://schemas.microsoft.com/office/powerpoint/2010/main" val="1640496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475656" y="409228"/>
            <a:ext cx="5888880" cy="4726458"/>
          </a:xfrm>
          <a:prstGeom prst="rect">
            <a:avLst/>
          </a:prstGeom>
        </p:spPr>
      </p:pic>
    </p:spTree>
    <p:extLst>
      <p:ext uri="{BB962C8B-B14F-4D97-AF65-F5344CB8AC3E}">
        <p14:creationId xmlns:p14="http://schemas.microsoft.com/office/powerpoint/2010/main" val="2923500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5252"/>
            <a:ext cx="8229600" cy="4479884"/>
          </a:xfrm>
        </p:spPr>
        <p:txBody>
          <a:bodyPr>
            <a:normAutofit fontScale="55000" lnSpcReduction="20000"/>
          </a:bodyPr>
          <a:lstStyle/>
          <a:p>
            <a:pPr marL="0" indent="358775" algn="just">
              <a:buNone/>
            </a:pPr>
            <a:r>
              <a:rPr lang="uk-UA" dirty="0">
                <a:solidFill>
                  <a:schemeClr val="bg1"/>
                </a:solidFill>
              </a:rPr>
              <a:t>Опора встановлюється таким чином, щоб центрова вісь заготовки, що обробляється, знаходилась вище лінії центрів круга (на половину діаметра деталі, але не більше, ніж 15 мм). Якщо центрова вісь деталі буде лежати на прямій лінії, що з’єднує центри шліфувального та ведучого кругів, то на отримуваній деталі може мати місце відхилення від циліндричності у вигляді огранки.</a:t>
            </a:r>
            <a:endParaRPr lang="ru-RU" dirty="0">
              <a:solidFill>
                <a:schemeClr val="bg1"/>
              </a:solidFill>
            </a:endParaRPr>
          </a:p>
          <a:p>
            <a:pPr marL="0" indent="358775" algn="just">
              <a:buNone/>
            </a:pPr>
            <a:r>
              <a:rPr lang="uk-UA" dirty="0">
                <a:solidFill>
                  <a:schemeClr val="bg1"/>
                </a:solidFill>
              </a:rPr>
              <a:t>На безцентрово-шліфувальних верстатах шліфуються заготовки деталей, що мають форму тіла обертання з циліндричними, конічними та фасонними поверхнями.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err="1">
                <a:solidFill>
                  <a:schemeClr val="bg1"/>
                </a:solidFill>
              </a:rPr>
              <a:t>Безцентрове</a:t>
            </a:r>
            <a:r>
              <a:rPr lang="uk-UA" dirty="0">
                <a:solidFill>
                  <a:schemeClr val="bg1"/>
                </a:solidFill>
              </a:rPr>
              <a:t> шліфування може проводитись двома способами:</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 способом поздовжньої подачі (наскрізне шліфування «на прохід», показане на рисунку  (</a:t>
            </a:r>
            <a:r>
              <a:rPr lang="uk-UA" b="1" dirty="0">
                <a:solidFill>
                  <a:schemeClr val="bg1"/>
                </a:solidFill>
              </a:rPr>
              <a:t>а, б)</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способом поперечної подачі врізанням, показане на рисунку  (</a:t>
            </a:r>
            <a:r>
              <a:rPr lang="uk-UA" b="1" dirty="0">
                <a:solidFill>
                  <a:schemeClr val="bg1"/>
                </a:solidFill>
              </a:rPr>
              <a:t>в</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Вибір того чи іншого способу залежить від форми деталі, що обробляється.</a:t>
            </a:r>
            <a:endParaRPr lang="ru-RU" dirty="0">
              <a:solidFill>
                <a:schemeClr val="bg1"/>
              </a:solidFill>
            </a:endParaRPr>
          </a:p>
        </p:txBody>
      </p:sp>
    </p:spTree>
    <p:extLst>
      <p:ext uri="{BB962C8B-B14F-4D97-AF65-F5344CB8AC3E}">
        <p14:creationId xmlns:p14="http://schemas.microsoft.com/office/powerpoint/2010/main" val="2590053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551892"/>
          </a:xfrm>
        </p:spPr>
        <p:txBody>
          <a:bodyPr>
            <a:normAutofit fontScale="62500" lnSpcReduction="20000"/>
          </a:bodyPr>
          <a:lstStyle/>
          <a:p>
            <a:pPr marL="0" indent="358775" algn="just">
              <a:buNone/>
            </a:pPr>
            <a:r>
              <a:rPr lang="uk-UA" dirty="0">
                <a:solidFill>
                  <a:schemeClr val="bg1"/>
                </a:solidFill>
              </a:rPr>
              <a:t>Шліфування способом поздовжньої подачі застосовується для шліфування валів, втулок, поршневих пальців, поршнів та інших деталей циліндричної форми без буртів. При цьому заготовка, що шліфується, надходить з однієї сторони верстата, а виходить з іншої.</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Для виконання цього руху (наскрізної подачі) ведучий круг встановлюється під кутом нахилу </a:t>
            </a:r>
            <a:r>
              <a:rPr lang="uk-UA" b="1" dirty="0">
                <a:solidFill>
                  <a:schemeClr val="bg1"/>
                </a:solidFill>
              </a:rPr>
              <a:t>α = 1–5° </a:t>
            </a:r>
            <a:r>
              <a:rPr lang="uk-UA" dirty="0">
                <a:solidFill>
                  <a:schemeClr val="bg1"/>
                </a:solidFill>
              </a:rPr>
              <a:t>до осі шліфувального круга. Зі зміною кута нахилу ведучого круга змінюється величина подачі: чим більший кут, тим більша величина подачі і, відповідно, більша шорсткість поверхні.</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Колову швидкість ведучого круга </a:t>
            </a:r>
            <a:r>
              <a:rPr lang="uk-UA" b="1" dirty="0" err="1">
                <a:solidFill>
                  <a:schemeClr val="bg1"/>
                </a:solidFill>
              </a:rPr>
              <a:t>V</a:t>
            </a:r>
            <a:r>
              <a:rPr lang="uk-UA" b="1" baseline="-25000" dirty="0" err="1">
                <a:solidFill>
                  <a:schemeClr val="bg1"/>
                </a:solidFill>
              </a:rPr>
              <a:t>в.к</a:t>
            </a:r>
            <a:r>
              <a:rPr lang="uk-UA" b="1" baseline="-25000" dirty="0">
                <a:solidFill>
                  <a:schemeClr val="bg1"/>
                </a:solidFill>
              </a:rPr>
              <a:t>.</a:t>
            </a:r>
            <a:r>
              <a:rPr lang="uk-UA" baseline="-25000" dirty="0">
                <a:solidFill>
                  <a:schemeClr val="bg1"/>
                </a:solidFill>
              </a:rPr>
              <a:t> </a:t>
            </a:r>
            <a:r>
              <a:rPr lang="uk-UA" dirty="0">
                <a:solidFill>
                  <a:schemeClr val="bg1"/>
                </a:solidFill>
              </a:rPr>
              <a:t>(</a:t>
            </a:r>
            <a:r>
              <a:rPr lang="uk-UA" b="1" dirty="0">
                <a:solidFill>
                  <a:schemeClr val="bg1"/>
                </a:solidFill>
              </a:rPr>
              <a:t>рисунок, а</a:t>
            </a:r>
            <a:r>
              <a:rPr lang="uk-UA" dirty="0">
                <a:solidFill>
                  <a:schemeClr val="bg1"/>
                </a:solidFill>
              </a:rPr>
              <a:t>) можна розкласти на дві складові: </a:t>
            </a:r>
            <a:r>
              <a:rPr lang="uk-UA" b="1" dirty="0" err="1">
                <a:solidFill>
                  <a:schemeClr val="bg1"/>
                </a:solidFill>
              </a:rPr>
              <a:t>V</a:t>
            </a:r>
            <a:r>
              <a:rPr lang="uk-UA" b="1" baseline="-25000" dirty="0" err="1">
                <a:solidFill>
                  <a:schemeClr val="bg1"/>
                </a:solidFill>
              </a:rPr>
              <a:t>д</a:t>
            </a:r>
            <a:r>
              <a:rPr lang="uk-UA" dirty="0">
                <a:solidFill>
                  <a:schemeClr val="bg1"/>
                </a:solidFill>
              </a:rPr>
              <a:t> – перпендикулярну до осі заготовки, що шліфується, і дорівнює коловій швидкості обертання цієї деталі, та </a:t>
            </a:r>
            <a:r>
              <a:rPr lang="uk-UA" b="1" dirty="0">
                <a:solidFill>
                  <a:schemeClr val="bg1"/>
                </a:solidFill>
              </a:rPr>
              <a:t>s</a:t>
            </a:r>
            <a:r>
              <a:rPr lang="uk-UA" dirty="0">
                <a:solidFill>
                  <a:schemeClr val="bg1"/>
                </a:solidFill>
              </a:rPr>
              <a:t> – паралельну осі заготовки, що шліфується, і дорівнює швидкості робочої подачі заготовки вздовж осі.</a:t>
            </a:r>
            <a:endParaRPr lang="ru-RU" dirty="0">
              <a:solidFill>
                <a:schemeClr val="bg1"/>
              </a:solidFill>
            </a:endParaRPr>
          </a:p>
        </p:txBody>
      </p:sp>
    </p:spTree>
    <p:extLst>
      <p:ext uri="{BB962C8B-B14F-4D97-AF65-F5344CB8AC3E}">
        <p14:creationId xmlns:p14="http://schemas.microsoft.com/office/powerpoint/2010/main" val="1274102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337220"/>
                <a:ext cx="8229600" cy="5040560"/>
              </a:xfrm>
            </p:spPr>
            <p:txBody>
              <a:bodyPr>
                <a:normAutofit fontScale="55000" lnSpcReduction="20000"/>
              </a:bodyPr>
              <a:lstStyle/>
              <a:p>
                <a:pPr marL="0" indent="358775" algn="just">
                  <a:buNone/>
                </a:pPr>
                <a:r>
                  <a:rPr lang="uk-UA" dirty="0">
                    <a:solidFill>
                      <a:schemeClr val="bg1"/>
                    </a:solidFill>
                  </a:rPr>
                  <a:t>З рисунка  (</a:t>
                </a:r>
                <a:r>
                  <a:rPr lang="uk-UA" b="1" dirty="0">
                    <a:solidFill>
                      <a:schemeClr val="bg1"/>
                    </a:solidFill>
                  </a:rPr>
                  <a:t>а</a:t>
                </a:r>
                <a:r>
                  <a:rPr lang="uk-UA" dirty="0">
                    <a:solidFill>
                      <a:schemeClr val="bg1"/>
                    </a:solidFill>
                  </a:rPr>
                  <a:t>) видно, що:</a:t>
                </a:r>
                <a:endParaRPr lang="ru-RU" dirty="0">
                  <a:solidFill>
                    <a:schemeClr val="bg1"/>
                  </a:solidFill>
                </a:endParaRPr>
              </a:p>
              <a:p>
                <a:pPr marL="0" indent="358775" algn="just">
                  <a:buNone/>
                </a:pPr>
                <a:r>
                  <a:rPr lang="uk-UA" dirty="0">
                    <a:solidFill>
                      <a:schemeClr val="bg1"/>
                    </a:solidFill>
                  </a:rPr>
                  <a:t>– колова швидкість обертання заготовки дорівнює:</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ctr">
                  <a:buNone/>
                </a:pPr>
                <a:r>
                  <a:rPr lang="uk-UA" b="1" dirty="0">
                    <a:solidFill>
                      <a:schemeClr val="bg1"/>
                    </a:solidFill>
                  </a:rPr>
                  <a:t>                          </a:t>
                </a:r>
                <a:r>
                  <a:rPr lang="en-US" b="1" dirty="0">
                    <a:solidFill>
                      <a:schemeClr val="bg1"/>
                    </a:solidFill>
                  </a:rPr>
                  <a:t>V</a:t>
                </a:r>
                <a:r>
                  <a:rPr lang="uk-UA" b="1" baseline="-25000" dirty="0">
                    <a:solidFill>
                      <a:schemeClr val="bg1"/>
                    </a:solidFill>
                  </a:rPr>
                  <a:t>з </a:t>
                </a:r>
                <a:r>
                  <a:rPr lang="uk-UA" b="1" dirty="0">
                    <a:solidFill>
                      <a:schemeClr val="bg1"/>
                    </a:solidFill>
                  </a:rPr>
                  <a:t> = </a:t>
                </a:r>
                <a:r>
                  <a:rPr lang="en-US" b="1" dirty="0">
                    <a:solidFill>
                      <a:schemeClr val="bg1"/>
                    </a:solidFill>
                  </a:rPr>
                  <a:t>V</a:t>
                </a:r>
                <a:r>
                  <a:rPr lang="uk-UA" b="1" baseline="-25000" dirty="0" err="1">
                    <a:solidFill>
                      <a:schemeClr val="bg1"/>
                    </a:solidFill>
                  </a:rPr>
                  <a:t>в.к</a:t>
                </a:r>
                <a:r>
                  <a:rPr lang="uk-UA" b="1" baseline="-25000" dirty="0">
                    <a:solidFill>
                      <a:schemeClr val="bg1"/>
                    </a:solidFill>
                  </a:rPr>
                  <a:t>. </a:t>
                </a:r>
                <a:r>
                  <a:rPr lang="uk-UA" b="1" dirty="0">
                    <a:solidFill>
                      <a:schemeClr val="bg1"/>
                    </a:solidFill>
                  </a:rPr>
                  <a:t>×</a:t>
                </a:r>
                <a14:m>
                  <m:oMath xmlns:m="http://schemas.openxmlformats.org/officeDocument/2006/math">
                    <m:func>
                      <m:funcPr>
                        <m:ctrlPr>
                          <a:rPr lang="ru-RU" b="1" i="1">
                            <a:solidFill>
                              <a:schemeClr val="bg1"/>
                            </a:solidFill>
                            <a:latin typeface="Cambria Math" panose="02040503050406030204" pitchFamily="18" charset="0"/>
                          </a:rPr>
                        </m:ctrlPr>
                      </m:funcPr>
                      <m:fName>
                        <m:r>
                          <a:rPr lang="uk-UA" b="1">
                            <a:solidFill>
                              <a:schemeClr val="bg1"/>
                            </a:solidFill>
                            <a:latin typeface="Cambria Math" panose="02040503050406030204" pitchFamily="18" charset="0"/>
                          </a:rPr>
                          <m:t>  </m:t>
                        </m:r>
                        <m:r>
                          <a:rPr lang="uk-UA" b="1" i="1">
                            <a:solidFill>
                              <a:schemeClr val="bg1"/>
                            </a:solidFill>
                            <a:latin typeface="Cambria Math" panose="02040503050406030204" pitchFamily="18" charset="0"/>
                          </a:rPr>
                          <m:t>𝐜𝐨𝐬</m:t>
                        </m:r>
                      </m:fName>
                      <m:e>
                        <m:r>
                          <a:rPr lang="uk-UA" b="1" i="1">
                            <a:solidFill>
                              <a:schemeClr val="bg1"/>
                            </a:solidFill>
                            <a:latin typeface="Cambria Math" panose="02040503050406030204" pitchFamily="18" charset="0"/>
                          </a:rPr>
                          <m:t>∝</m:t>
                        </m:r>
                      </m:e>
                    </m:func>
                  </m:oMath>
                </a14:m>
                <a:r>
                  <a:rPr lang="uk-UA" b="1" dirty="0">
                    <a:solidFill>
                      <a:schemeClr val="bg1"/>
                    </a:solidFill>
                  </a:rPr>
                  <a:t>,</a:t>
                </a:r>
                <a:endParaRPr lang="ru-RU" dirty="0">
                  <a:solidFill>
                    <a:schemeClr val="bg1"/>
                  </a:solidFill>
                </a:endParaRPr>
              </a:p>
              <a:p>
                <a:pPr marL="0" indent="358775" algn="just">
                  <a:buNone/>
                </a:pPr>
                <a:r>
                  <a:rPr lang="uk-UA" dirty="0">
                    <a:solidFill>
                      <a:schemeClr val="bg1"/>
                    </a:solidFill>
                  </a:rPr>
                  <a:t>– швидкість подачі деталі вздовж осі дорівнює:</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ctr">
                  <a:buNone/>
                </a:pPr>
                <a:r>
                  <a:rPr lang="uk-UA" b="1" dirty="0">
                    <a:solidFill>
                      <a:schemeClr val="bg1"/>
                    </a:solidFill>
                  </a:rPr>
                  <a:t>                         </a:t>
                </a:r>
                <a:r>
                  <a:rPr lang="en-US" b="1" dirty="0">
                    <a:solidFill>
                      <a:schemeClr val="bg1"/>
                    </a:solidFill>
                  </a:rPr>
                  <a:t>S</a:t>
                </a:r>
                <a:r>
                  <a:rPr lang="ru-RU" b="1" dirty="0">
                    <a:solidFill>
                      <a:schemeClr val="bg1"/>
                    </a:solidFill>
                  </a:rPr>
                  <a:t> =</a:t>
                </a:r>
                <a:r>
                  <a:rPr lang="ru-RU" dirty="0">
                    <a:solidFill>
                      <a:schemeClr val="bg1"/>
                    </a:solidFill>
                  </a:rPr>
                  <a:t> </a:t>
                </a:r>
                <a:r>
                  <a:rPr lang="en-US" b="1" dirty="0">
                    <a:solidFill>
                      <a:schemeClr val="bg1"/>
                    </a:solidFill>
                  </a:rPr>
                  <a:t>V</a:t>
                </a:r>
                <a:r>
                  <a:rPr lang="ru-RU" b="1" baseline="-25000" dirty="0" err="1">
                    <a:solidFill>
                      <a:schemeClr val="bg1"/>
                    </a:solidFill>
                  </a:rPr>
                  <a:t>в.к</a:t>
                </a:r>
                <a:r>
                  <a:rPr lang="ru-RU" dirty="0">
                    <a:solidFill>
                      <a:schemeClr val="bg1"/>
                    </a:solidFill>
                  </a:rPr>
                  <a:t> </a:t>
                </a:r>
                <a:r>
                  <a:rPr lang="ru-RU" b="1" dirty="0">
                    <a:solidFill>
                      <a:schemeClr val="bg1"/>
                    </a:solidFill>
                  </a:rPr>
                  <a:t>× </a:t>
                </a:r>
                <a14:m>
                  <m:oMath xmlns:m="http://schemas.openxmlformats.org/officeDocument/2006/math">
                    <m:func>
                      <m:funcPr>
                        <m:ctrlPr>
                          <a:rPr lang="ru-RU" b="1" i="1">
                            <a:solidFill>
                              <a:schemeClr val="bg1"/>
                            </a:solidFill>
                            <a:latin typeface="Cambria Math" panose="02040503050406030204" pitchFamily="18" charset="0"/>
                          </a:rPr>
                        </m:ctrlPr>
                      </m:funcPr>
                      <m:fName>
                        <m:r>
                          <a:rPr lang="en-US" b="1" i="1">
                            <a:solidFill>
                              <a:schemeClr val="bg1"/>
                            </a:solidFill>
                            <a:latin typeface="Cambria Math" panose="02040503050406030204" pitchFamily="18" charset="0"/>
                          </a:rPr>
                          <m:t>𝐬𝐢𝐧</m:t>
                        </m:r>
                      </m:fName>
                      <m:e>
                        <m:r>
                          <a:rPr lang="ru-RU" b="1" i="1">
                            <a:solidFill>
                              <a:schemeClr val="bg1"/>
                            </a:solidFill>
                            <a:latin typeface="Cambria Math" panose="02040503050406030204" pitchFamily="18" charset="0"/>
                          </a:rPr>
                          <m:t>∝</m:t>
                        </m:r>
                      </m:e>
                    </m:func>
                  </m:oMath>
                </a14:m>
                <a:r>
                  <a:rPr lang="ru-RU" b="1" dirty="0">
                    <a:solidFill>
                      <a:schemeClr val="bg1"/>
                    </a:solidFill>
                  </a:rPr>
                  <a:t>. </a:t>
                </a:r>
                <a:endParaRPr lang="ru-RU" dirty="0">
                  <a:solidFill>
                    <a:schemeClr val="bg1"/>
                  </a:solidFill>
                </a:endParaRPr>
              </a:p>
              <a:p>
                <a:pPr marL="0" indent="358775" algn="just">
                  <a:buNone/>
                </a:pPr>
                <a:r>
                  <a:rPr lang="ru-RU" b="1" dirty="0">
                    <a:solidFill>
                      <a:schemeClr val="bg1"/>
                    </a:solidFill>
                  </a:rPr>
                  <a:t> </a:t>
                </a:r>
                <a:r>
                  <a:rPr lang="uk-UA" dirty="0">
                    <a:solidFill>
                      <a:schemeClr val="bg1"/>
                    </a:solidFill>
                  </a:rPr>
                  <a:t>Для наближення величини подачі до дійсного її значення вводиться поправочний коефіцієнт </a:t>
                </a:r>
                <a:r>
                  <a:rPr lang="uk-UA" b="1" dirty="0">
                    <a:solidFill>
                      <a:schemeClr val="bg1"/>
                    </a:solidFill>
                  </a:rPr>
                  <a:t>μ</a:t>
                </a:r>
                <a:r>
                  <a:rPr lang="uk-UA" dirty="0">
                    <a:solidFill>
                      <a:schemeClr val="bg1"/>
                    </a:solidFill>
                  </a:rPr>
                  <a:t> на ковзання деталі в межах 0,95…0,98  в залежності від кута нахилу ведучого круга:</a:t>
                </a:r>
                <a:endParaRPr lang="ru-RU" dirty="0">
                  <a:solidFill>
                    <a:schemeClr val="bg1"/>
                  </a:solidFill>
                </a:endParaRPr>
              </a:p>
              <a:p>
                <a:pPr marL="0" indent="358775" algn="just">
                  <a:buNone/>
                </a:pPr>
                <a:r>
                  <a:rPr lang="uk-UA" dirty="0">
                    <a:solidFill>
                      <a:schemeClr val="bg1"/>
                    </a:solidFill>
                  </a:rPr>
                  <a:t>– для кута </a:t>
                </a:r>
                <a:r>
                  <a:rPr lang="uk-UA" b="1" dirty="0">
                    <a:solidFill>
                      <a:schemeClr val="bg1"/>
                    </a:solidFill>
                  </a:rPr>
                  <a:t>α = 1°</a:t>
                </a:r>
                <a:r>
                  <a:rPr lang="uk-UA" dirty="0">
                    <a:solidFill>
                      <a:schemeClr val="bg1"/>
                    </a:solidFill>
                  </a:rPr>
                  <a:t> коефіцієнт приймається рівним </a:t>
                </a:r>
                <a:r>
                  <a:rPr lang="uk-UA" b="1" dirty="0">
                    <a:solidFill>
                      <a:schemeClr val="bg1"/>
                    </a:solidFill>
                  </a:rPr>
                  <a:t>0,98</a:t>
                </a:r>
                <a:r>
                  <a:rPr lang="uk-UA" dirty="0">
                    <a:solidFill>
                      <a:schemeClr val="bg1"/>
                    </a:solidFill>
                  </a:rPr>
                  <a:t>;</a:t>
                </a:r>
                <a:endParaRPr lang="ru-RU" dirty="0">
                  <a:solidFill>
                    <a:schemeClr val="bg1"/>
                  </a:solidFill>
                </a:endParaRPr>
              </a:p>
              <a:p>
                <a:pPr marL="0" indent="358775" algn="just">
                  <a:buNone/>
                </a:pPr>
                <a:r>
                  <a:rPr lang="uk-UA" dirty="0">
                    <a:solidFill>
                      <a:schemeClr val="bg1"/>
                    </a:solidFill>
                  </a:rPr>
                  <a:t>– для кута </a:t>
                </a:r>
                <a:r>
                  <a:rPr lang="uk-UA" b="1" dirty="0">
                    <a:solidFill>
                      <a:schemeClr val="bg1"/>
                    </a:solidFill>
                  </a:rPr>
                  <a:t>α = 5°</a:t>
                </a:r>
                <a:r>
                  <a:rPr lang="uk-UA" dirty="0">
                    <a:solidFill>
                      <a:schemeClr val="bg1"/>
                    </a:solidFill>
                  </a:rPr>
                  <a:t> коефіцієнт дорівнює </a:t>
                </a:r>
                <a:r>
                  <a:rPr lang="uk-UA" b="1" dirty="0">
                    <a:solidFill>
                      <a:schemeClr val="bg1"/>
                    </a:solidFill>
                  </a:rPr>
                  <a:t>0,95.</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  Хвилинна подача заготовки, що шліфується, коливається від </a:t>
                </a:r>
                <a:r>
                  <a:rPr lang="uk-UA" b="1" dirty="0">
                    <a:solidFill>
                      <a:schemeClr val="bg1"/>
                    </a:solidFill>
                  </a:rPr>
                  <a:t>1000 </a:t>
                </a:r>
                <a:r>
                  <a:rPr lang="uk-UA" dirty="0">
                    <a:solidFill>
                      <a:schemeClr val="bg1"/>
                    </a:solidFill>
                  </a:rPr>
                  <a:t>до </a:t>
                </a:r>
                <a:r>
                  <a:rPr lang="uk-UA" b="1" dirty="0">
                    <a:solidFill>
                      <a:schemeClr val="bg1"/>
                    </a:solidFill>
                  </a:rPr>
                  <a:t>4000</a:t>
                </a:r>
                <a:r>
                  <a:rPr lang="uk-UA" dirty="0">
                    <a:solidFill>
                      <a:schemeClr val="bg1"/>
                    </a:solidFill>
                  </a:rPr>
                  <a:t> мм. Глибина шліфування при остаточній обробці складає </a:t>
                </a:r>
                <a:r>
                  <a:rPr lang="uk-UA" b="1" dirty="0">
                    <a:solidFill>
                      <a:schemeClr val="bg1"/>
                    </a:solidFill>
                  </a:rPr>
                  <a:t>0,01…0,03</a:t>
                </a:r>
                <a:r>
                  <a:rPr lang="uk-UA" dirty="0">
                    <a:solidFill>
                      <a:schemeClr val="bg1"/>
                    </a:solidFill>
                  </a:rPr>
                  <a:t> мм, при чорновій обробці – </a:t>
                </a:r>
                <a:r>
                  <a:rPr lang="uk-UA" b="1" dirty="0">
                    <a:solidFill>
                      <a:schemeClr val="bg1"/>
                    </a:solidFill>
                  </a:rPr>
                  <a:t>0,05…0,10</a:t>
                </a:r>
                <a:r>
                  <a:rPr lang="uk-UA" dirty="0">
                    <a:solidFill>
                      <a:schemeClr val="bg1"/>
                    </a:solidFill>
                  </a:rPr>
                  <a:t> мм.</a:t>
                </a:r>
                <a:endParaRPr lang="ru-RU" dirty="0">
                  <a:solidFill>
                    <a:schemeClr val="bg1"/>
                  </a:solidFill>
                </a:endParaRPr>
              </a:p>
              <a:p>
                <a:pPr marL="0" indent="358775" algn="just">
                  <a:buNone/>
                </a:pPr>
                <a:r>
                  <a:rPr lang="uk-UA" dirty="0">
                    <a:solidFill>
                      <a:schemeClr val="bg1"/>
                    </a:solidFill>
                  </a:rPr>
                  <a:t>           </a:t>
                </a:r>
                <a:endParaRPr lang="ru-RU" dirty="0">
                  <a:solidFill>
                    <a:schemeClr val="bg1"/>
                  </a:solidFill>
                </a:endParaRPr>
              </a:p>
              <a:p>
                <a:pPr marL="0" indent="358775" algn="just">
                  <a:buNone/>
                </a:pPr>
                <a:r>
                  <a:rPr lang="uk-UA" dirty="0">
                    <a:solidFill>
                      <a:schemeClr val="bg1"/>
                    </a:solidFill>
                  </a:rPr>
                  <a:t>  При наскрізному шліфуванні за декілька ходів досягається точність обробки </a:t>
                </a:r>
                <a:r>
                  <a:rPr lang="uk-UA" b="1" dirty="0">
                    <a:solidFill>
                      <a:schemeClr val="bg1"/>
                    </a:solidFill>
                  </a:rPr>
                  <a:t>0,003…0,005</a:t>
                </a:r>
                <a:r>
                  <a:rPr lang="uk-UA" dirty="0">
                    <a:solidFill>
                      <a:schemeClr val="bg1"/>
                    </a:solidFill>
                  </a:rPr>
                  <a:t> мм для заготовок деталей діаметром до </a:t>
                </a:r>
                <a:r>
                  <a:rPr lang="uk-UA" b="1" dirty="0">
                    <a:solidFill>
                      <a:schemeClr val="bg1"/>
                    </a:solidFill>
                  </a:rPr>
                  <a:t>30 </a:t>
                </a:r>
                <a:r>
                  <a:rPr lang="uk-UA" dirty="0">
                    <a:solidFill>
                      <a:schemeClr val="bg1"/>
                    </a:solidFill>
                  </a:rPr>
                  <a:t>мм.</a:t>
                </a:r>
                <a:endParaRPr lang="ru-RU" dirty="0">
                  <a:solidFill>
                    <a:schemeClr val="bg1"/>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337220"/>
                <a:ext cx="8229600" cy="5040560"/>
              </a:xfrm>
              <a:blipFill>
                <a:blip r:embed="rId2"/>
                <a:stretch>
                  <a:fillRect l="-593" t="-1572" r="-593" b="-726"/>
                </a:stretch>
              </a:blipFill>
            </p:spPr>
            <p:txBody>
              <a:bodyPr/>
              <a:lstStyle/>
              <a:p>
                <a:r>
                  <a:rPr lang="ru-RU">
                    <a:noFill/>
                  </a:rPr>
                  <a:t> </a:t>
                </a:r>
              </a:p>
            </p:txBody>
          </p:sp>
        </mc:Fallback>
      </mc:AlternateContent>
    </p:spTree>
    <p:extLst>
      <p:ext uri="{BB962C8B-B14F-4D97-AF65-F5344CB8AC3E}">
        <p14:creationId xmlns:p14="http://schemas.microsoft.com/office/powerpoint/2010/main" val="373092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81236"/>
            <a:ext cx="8640960" cy="576064"/>
          </a:xfrm>
        </p:spPr>
        <p:txBody>
          <a:bodyPr>
            <a:noAutofit/>
          </a:bodyPr>
          <a:lstStyle/>
          <a:p>
            <a:r>
              <a:rPr lang="uk-UA" sz="2900" b="1" dirty="0">
                <a:solidFill>
                  <a:schemeClr val="bg1"/>
                </a:solidFill>
              </a:rPr>
              <a:t>11.1. Виправлення, обдирання та розрізання прутків</a:t>
            </a:r>
            <a:endParaRPr lang="ru-RU" sz="2900" dirty="0">
              <a:solidFill>
                <a:schemeClr val="bg1"/>
              </a:solidFill>
            </a:endParaRPr>
          </a:p>
        </p:txBody>
      </p:sp>
      <p:sp>
        <p:nvSpPr>
          <p:cNvPr id="5" name="Объект 4"/>
          <p:cNvSpPr>
            <a:spLocks noGrp="1"/>
          </p:cNvSpPr>
          <p:nvPr>
            <p:ph idx="1"/>
          </p:nvPr>
        </p:nvSpPr>
        <p:spPr>
          <a:xfrm>
            <a:off x="529208" y="1273324"/>
            <a:ext cx="8229600" cy="3888432"/>
          </a:xfrm>
        </p:spPr>
        <p:txBody>
          <a:bodyPr>
            <a:noAutofit/>
          </a:bodyPr>
          <a:lstStyle/>
          <a:p>
            <a:pPr marL="0" indent="358775" algn="just">
              <a:buNone/>
            </a:pPr>
            <a:r>
              <a:rPr lang="uk-UA" sz="2000" dirty="0">
                <a:solidFill>
                  <a:schemeClr val="bg1"/>
                </a:solidFill>
              </a:rPr>
              <a:t>Перед початком механічної обробки прутковий матеріал та заготовки для валів з метою усунення викривлення осей правиться у холодному стані. Заготовки у вигляді поковок і штамповок за значних їх діаметрів і довжин правляться у нагрітому стані під молотами.</a:t>
            </a:r>
            <a:endParaRPr lang="ru-RU" sz="2000" dirty="0">
              <a:solidFill>
                <a:schemeClr val="bg1"/>
              </a:solidFill>
            </a:endParaRPr>
          </a:p>
          <a:p>
            <a:pPr marL="0" indent="358775" algn="just">
              <a:buNone/>
            </a:pPr>
            <a:r>
              <a:rPr lang="uk-UA" sz="2000" dirty="0">
                <a:solidFill>
                  <a:schemeClr val="bg1"/>
                </a:solidFill>
              </a:rPr>
              <a:t>Можлива правка прутків і заготовок для валів на пресах. Перед правкою заготовки перевіряють на призмах для визначення місць, що підлягають виправленню. На цих призмах вони, як правило, і правляться.</a:t>
            </a:r>
            <a:endParaRPr lang="ru-RU" sz="2000" dirty="0">
              <a:solidFill>
                <a:schemeClr val="bg1"/>
              </a:solidFill>
            </a:endParaRPr>
          </a:p>
          <a:p>
            <a:pPr marL="0" indent="358775" algn="just">
              <a:buNone/>
            </a:pPr>
            <a:r>
              <a:rPr lang="uk-UA" sz="2000" dirty="0">
                <a:solidFill>
                  <a:schemeClr val="bg1"/>
                </a:solidFill>
              </a:rPr>
              <a:t>При масовому виробництві валів із прутків останні правлять на спеціальних правильних верстатах. Правильні верстати мають обертовий барабан, у якому встановлені, дві або  три пари роликів із перехресними осями і формою гіперболоїда обертання. При проштовхуванні прутка між цими роликами відбувається виправлення його осі (схема).</a:t>
            </a:r>
            <a:endParaRPr lang="ru-RU" sz="2000" dirty="0">
              <a:solidFill>
                <a:schemeClr val="bg1"/>
              </a:solidFill>
            </a:endParaRPr>
          </a:p>
        </p:txBody>
      </p:sp>
    </p:spTree>
    <p:extLst>
      <p:ext uri="{BB962C8B-B14F-4D97-AF65-F5344CB8AC3E}">
        <p14:creationId xmlns:p14="http://schemas.microsoft.com/office/powerpoint/2010/main" val="3081664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67544" y="409228"/>
                <a:ext cx="8229600" cy="4968552"/>
              </a:xfrm>
            </p:spPr>
            <p:txBody>
              <a:bodyPr>
                <a:normAutofit fontScale="55000" lnSpcReduction="20000"/>
              </a:bodyPr>
              <a:lstStyle/>
              <a:p>
                <a:pPr marL="0" indent="358775" algn="just">
                  <a:buNone/>
                </a:pPr>
                <a:r>
                  <a:rPr lang="uk-UA" dirty="0">
                    <a:solidFill>
                      <a:schemeClr val="bg1"/>
                    </a:solidFill>
                  </a:rPr>
                  <a:t>Основний час </a:t>
                </a:r>
                <a:r>
                  <a:rPr lang="uk-UA" b="1" dirty="0" err="1">
                    <a:solidFill>
                      <a:schemeClr val="bg1"/>
                    </a:solidFill>
                  </a:rPr>
                  <a:t>t</a:t>
                </a:r>
                <a:r>
                  <a:rPr lang="uk-UA" b="1" baseline="-25000" dirty="0" err="1">
                    <a:solidFill>
                      <a:schemeClr val="bg1"/>
                    </a:solidFill>
                  </a:rPr>
                  <a:t>o</a:t>
                </a:r>
                <a:r>
                  <a:rPr lang="uk-UA" dirty="0">
                    <a:solidFill>
                      <a:schemeClr val="bg1"/>
                    </a:solidFill>
                  </a:rPr>
                  <a:t>, хв, для </a:t>
                </a:r>
                <a:r>
                  <a:rPr lang="uk-UA" dirty="0" err="1">
                    <a:solidFill>
                      <a:schemeClr val="bg1"/>
                    </a:solidFill>
                  </a:rPr>
                  <a:t>безцентрового</a:t>
                </a:r>
                <a:r>
                  <a:rPr lang="uk-UA" dirty="0">
                    <a:solidFill>
                      <a:schemeClr val="bg1"/>
                    </a:solidFill>
                  </a:rPr>
                  <a:t> шліфування з поздовжньою подачею визначається за формулою:</a:t>
                </a:r>
                <a:endParaRPr lang="ru-RU" dirty="0">
                  <a:solidFill>
                    <a:schemeClr val="bg1"/>
                  </a:solidFill>
                </a:endParaRPr>
              </a:p>
              <a:p>
                <a:pPr marL="0" indent="0" algn="just">
                  <a:buNone/>
                </a:pPr>
                <a:r>
                  <a:rPr lang="ru-RU" dirty="0">
                    <a:solidFill>
                      <a:schemeClr val="bg1"/>
                    </a:solidFill>
                  </a:rPr>
                  <a:t> </a:t>
                </a:r>
              </a:p>
              <a:p>
                <a:pPr marL="0" indent="0" algn="ctr">
                  <a:buNone/>
                </a:pPr>
                <a:r>
                  <a:rPr lang="ru-RU" dirty="0">
                    <a:solidFill>
                      <a:schemeClr val="bg1"/>
                    </a:solidFill>
                  </a:rPr>
                  <a:t> </a:t>
                </a:r>
                <a:r>
                  <a:rPr lang="ru-RU" b="1" dirty="0">
                    <a:solidFill>
                      <a:schemeClr val="bg1"/>
                    </a:solidFill>
                  </a:rPr>
                  <a:t>                             </a:t>
                </a:r>
                <a:r>
                  <a:rPr lang="en-US" b="1" dirty="0">
                    <a:solidFill>
                      <a:schemeClr val="bg1"/>
                    </a:solidFill>
                  </a:rPr>
                  <a:t>t</a:t>
                </a:r>
                <a:r>
                  <a:rPr lang="en-US" b="1" baseline="-25000" dirty="0">
                    <a:solidFill>
                      <a:schemeClr val="bg1"/>
                    </a:solidFill>
                  </a:rPr>
                  <a:t>o </a:t>
                </a:r>
                <a:r>
                  <a:rPr lang="en-US" b="1" dirty="0">
                    <a:solidFill>
                      <a:schemeClr val="bg1"/>
                    </a:solidFill>
                  </a:rPr>
                  <a:t> = </a:t>
                </a:r>
                <a14:m>
                  <m:oMath xmlns:m="http://schemas.openxmlformats.org/officeDocument/2006/math">
                    <m:f>
                      <m:fPr>
                        <m:ctrlPr>
                          <a:rPr lang="ru-RU" b="1" i="1">
                            <a:solidFill>
                              <a:schemeClr val="bg1"/>
                            </a:solidFill>
                            <a:latin typeface="Cambria Math" panose="02040503050406030204" pitchFamily="18" charset="0"/>
                          </a:rPr>
                        </m:ctrlPr>
                      </m:fPr>
                      <m:num>
                        <m:r>
                          <a:rPr lang="en-US" b="1" i="1">
                            <a:solidFill>
                              <a:schemeClr val="bg1"/>
                            </a:solidFill>
                            <a:latin typeface="Cambria Math" panose="02040503050406030204" pitchFamily="18" charset="0"/>
                          </a:rPr>
                          <m:t>𝒍𝒐</m:t>
                        </m:r>
                        <m:r>
                          <a:rPr lang="en-US" b="1"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𝒎</m:t>
                        </m:r>
                        <m:r>
                          <a:rPr lang="en-US" b="1"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𝑩𝒌</m:t>
                        </m:r>
                      </m:num>
                      <m:den>
                        <m:r>
                          <a:rPr lang="en-US" b="1" i="1">
                            <a:solidFill>
                              <a:schemeClr val="bg1"/>
                            </a:solidFill>
                            <a:latin typeface="Cambria Math" panose="02040503050406030204" pitchFamily="18" charset="0"/>
                          </a:rPr>
                          <m:t>𝑺</m:t>
                        </m:r>
                        <m:r>
                          <a:rPr lang="uk-UA" b="1" i="1">
                            <a:solidFill>
                              <a:schemeClr val="bg1"/>
                            </a:solidFill>
                            <a:latin typeface="Cambria Math" panose="02040503050406030204" pitchFamily="18" charset="0"/>
                          </a:rPr>
                          <m:t>хв×</m:t>
                        </m:r>
                        <m:r>
                          <a:rPr lang="en-US" b="1" i="1">
                            <a:solidFill>
                              <a:schemeClr val="bg1"/>
                            </a:solidFill>
                            <a:latin typeface="Cambria Math" panose="02040503050406030204" pitchFamily="18" charset="0"/>
                          </a:rPr>
                          <m:t>𝒎</m:t>
                        </m:r>
                      </m:den>
                    </m:f>
                    <m:r>
                      <a:rPr lang="en-US" b="1"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𝒊</m:t>
                    </m:r>
                    <m:r>
                      <a:rPr lang="en-US" b="1"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𝒌</m:t>
                    </m:r>
                  </m:oMath>
                </a14:m>
                <a:r>
                  <a:rPr lang="en-US" b="1" dirty="0">
                    <a:solidFill>
                      <a:schemeClr val="bg1"/>
                    </a:solidFill>
                  </a:rPr>
                  <a:t>,</a:t>
                </a:r>
                <a:endParaRPr lang="ru-RU" dirty="0">
                  <a:solidFill>
                    <a:schemeClr val="bg1"/>
                  </a:solidFill>
                </a:endParaRPr>
              </a:p>
              <a:p>
                <a:pPr marL="0" indent="0" algn="just">
                  <a:buNone/>
                </a:pPr>
                <a:r>
                  <a:rPr lang="en-US" dirty="0">
                    <a:solidFill>
                      <a:schemeClr val="bg1"/>
                    </a:solidFill>
                  </a:rPr>
                  <a:t> </a:t>
                </a:r>
                <a:endParaRPr lang="ru-RU" dirty="0">
                  <a:solidFill>
                    <a:schemeClr val="bg1"/>
                  </a:solidFill>
                </a:endParaRPr>
              </a:p>
              <a:p>
                <a:pPr marL="0" indent="0" algn="ctr">
                  <a:buNone/>
                </a:pPr>
                <a:r>
                  <a:rPr lang="en-US" dirty="0">
                    <a:solidFill>
                      <a:schemeClr val="bg1"/>
                    </a:solidFill>
                  </a:rPr>
                  <a:t>      </a:t>
                </a:r>
                <a:r>
                  <a:rPr lang="uk-UA" b="1" dirty="0">
                    <a:solidFill>
                      <a:schemeClr val="bg1"/>
                    </a:solidFill>
                  </a:rPr>
                  <a:t>                       </a:t>
                </a:r>
                <a:r>
                  <a:rPr lang="en-US" b="1" dirty="0">
                    <a:solidFill>
                      <a:schemeClr val="bg1"/>
                    </a:solidFill>
                  </a:rPr>
                  <a:t>S</a:t>
                </a:r>
                <a:r>
                  <a:rPr lang="uk-UA" b="1" baseline="-25000" dirty="0">
                    <a:solidFill>
                      <a:schemeClr val="bg1"/>
                    </a:solidFill>
                  </a:rPr>
                  <a:t>хв</a:t>
                </a:r>
                <a:r>
                  <a:rPr lang="uk-UA" b="1" dirty="0">
                    <a:solidFill>
                      <a:schemeClr val="bg1"/>
                    </a:solidFill>
                  </a:rPr>
                  <a:t>  = </a:t>
                </a:r>
                <a:r>
                  <a:rPr lang="uk-UA" dirty="0">
                    <a:solidFill>
                      <a:schemeClr val="bg1"/>
                    </a:solidFill>
                  </a:rPr>
                  <a:t>𝛑×</a:t>
                </a:r>
                <a:r>
                  <a:rPr lang="en-US" b="1" dirty="0">
                    <a:solidFill>
                      <a:schemeClr val="bg1"/>
                    </a:solidFill>
                  </a:rPr>
                  <a:t>D</a:t>
                </a:r>
                <a:r>
                  <a:rPr lang="uk-UA" b="1" baseline="-25000" dirty="0" err="1">
                    <a:solidFill>
                      <a:schemeClr val="bg1"/>
                    </a:solidFill>
                  </a:rPr>
                  <a:t>в.к</a:t>
                </a:r>
                <a:r>
                  <a:rPr lang="uk-UA" baseline="-25000" dirty="0">
                    <a:solidFill>
                      <a:schemeClr val="bg1"/>
                    </a:solidFill>
                  </a:rPr>
                  <a:t>   </a:t>
                </a:r>
                <a:r>
                  <a:rPr lang="uk-UA" dirty="0">
                    <a:solidFill>
                      <a:schemeClr val="bg1"/>
                    </a:solidFill>
                  </a:rPr>
                  <a:t>× </a:t>
                </a:r>
                <a:r>
                  <a:rPr lang="en-US" b="1" dirty="0">
                    <a:solidFill>
                      <a:schemeClr val="bg1"/>
                    </a:solidFill>
                  </a:rPr>
                  <a:t>n</a:t>
                </a:r>
                <a:r>
                  <a:rPr lang="uk-UA" baseline="-25000" dirty="0" err="1">
                    <a:solidFill>
                      <a:schemeClr val="bg1"/>
                    </a:solidFill>
                  </a:rPr>
                  <a:t>в.к</a:t>
                </a:r>
                <a:r>
                  <a:rPr lang="uk-UA" baseline="-25000" dirty="0">
                    <a:solidFill>
                      <a:schemeClr val="bg1"/>
                    </a:solidFill>
                  </a:rPr>
                  <a:t> </a:t>
                </a:r>
                <a:r>
                  <a:rPr lang="uk-UA" dirty="0">
                    <a:solidFill>
                      <a:schemeClr val="bg1"/>
                    </a:solidFill>
                  </a:rPr>
                  <a:t>×</a:t>
                </a:r>
                <a14:m>
                  <m:oMath xmlns:m="http://schemas.openxmlformats.org/officeDocument/2006/math">
                    <m:func>
                      <m:funcPr>
                        <m:ctrlPr>
                          <a:rPr lang="ru-RU" i="1">
                            <a:solidFill>
                              <a:schemeClr val="bg1"/>
                            </a:solidFill>
                            <a:latin typeface="Cambria Math" panose="02040503050406030204" pitchFamily="18" charset="0"/>
                          </a:rPr>
                        </m:ctrlPr>
                      </m:funcPr>
                      <m:fName>
                        <m:r>
                          <m:rPr>
                            <m:sty m:val="p"/>
                          </m:rPr>
                          <a:rPr lang="uk-UA">
                            <a:solidFill>
                              <a:schemeClr val="bg1"/>
                            </a:solidFill>
                            <a:latin typeface="Cambria Math" panose="02040503050406030204" pitchFamily="18" charset="0"/>
                          </a:rPr>
                          <m:t>sin</m:t>
                        </m:r>
                      </m:fName>
                      <m:e>
                        <m:r>
                          <a:rPr lang="uk-UA" i="1">
                            <a:solidFill>
                              <a:schemeClr val="bg1"/>
                            </a:solidFill>
                            <a:latin typeface="Cambria Math" panose="02040503050406030204" pitchFamily="18" charset="0"/>
                          </a:rPr>
                          <m:t>∝</m:t>
                        </m:r>
                      </m:e>
                    </m:func>
                  </m:oMath>
                </a14:m>
                <a:r>
                  <a:rPr lang="uk-UA" dirty="0">
                    <a:solidFill>
                      <a:schemeClr val="bg1"/>
                    </a:solidFill>
                  </a:rPr>
                  <a:t> </a:t>
                </a:r>
                <a14:m>
                  <m:oMath xmlns:m="http://schemas.openxmlformats.org/officeDocument/2006/math">
                    <m:r>
                      <a:rPr lang="uk-UA"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𝒌</m:t>
                    </m:r>
                    <m:r>
                      <a:rPr lang="uk-UA" b="1" i="1">
                        <a:solidFill>
                          <a:schemeClr val="bg1"/>
                        </a:solidFill>
                        <a:latin typeface="Cambria Math" panose="02040503050406030204" pitchFamily="18" charset="0"/>
                      </a:rPr>
                      <m:t>,</m:t>
                    </m:r>
                  </m:oMath>
                </a14:m>
                <a:endParaRPr lang="ru-RU" dirty="0">
                  <a:solidFill>
                    <a:schemeClr val="bg1"/>
                  </a:solidFill>
                </a:endParaRPr>
              </a:p>
              <a:p>
                <a:pPr marL="0" indent="0" algn="just">
                  <a:buNone/>
                </a:pPr>
                <a:r>
                  <a:rPr lang="uk-UA" dirty="0">
                    <a:solidFill>
                      <a:schemeClr val="bg1"/>
                    </a:solidFill>
                  </a:rPr>
                  <a:t> </a:t>
                </a:r>
                <a:endParaRPr lang="ru-RU" dirty="0">
                  <a:solidFill>
                    <a:schemeClr val="bg1"/>
                  </a:solidFill>
                </a:endParaRPr>
              </a:p>
              <a:p>
                <a:pPr marL="0" indent="0" algn="just">
                  <a:buNone/>
                </a:pPr>
                <a:r>
                  <a:rPr lang="uk-UA" dirty="0">
                    <a:solidFill>
                      <a:schemeClr val="bg1"/>
                    </a:solidFill>
                  </a:rPr>
                  <a:t>де </a:t>
                </a:r>
                <a:r>
                  <a:rPr lang="ru-RU" dirty="0">
                    <a:solidFill>
                      <a:schemeClr val="bg1"/>
                    </a:solidFill>
                  </a:rPr>
                  <a:t>    </a:t>
                </a:r>
                <a:r>
                  <a:rPr lang="ru-RU" i="1" dirty="0">
                    <a:solidFill>
                      <a:schemeClr val="bg1"/>
                    </a:solidFill>
                  </a:rPr>
                  <a:t> </a:t>
                </a:r>
                <a:r>
                  <a:rPr lang="uk-UA" b="1" i="1" dirty="0" err="1">
                    <a:solidFill>
                      <a:schemeClr val="bg1"/>
                    </a:solidFill>
                  </a:rPr>
                  <a:t>l</a:t>
                </a:r>
                <a:r>
                  <a:rPr lang="uk-UA" b="1" i="1" baseline="-25000" dirty="0" err="1">
                    <a:solidFill>
                      <a:schemeClr val="bg1"/>
                    </a:solidFill>
                  </a:rPr>
                  <a:t>o</a:t>
                </a:r>
                <a:r>
                  <a:rPr lang="uk-UA" dirty="0">
                    <a:solidFill>
                      <a:schemeClr val="bg1"/>
                    </a:solidFill>
                  </a:rPr>
                  <a:t>   – довжина поверхні, що шліфується, мм;</a:t>
                </a:r>
                <a:endParaRPr lang="ru-RU" dirty="0">
                  <a:solidFill>
                    <a:schemeClr val="bg1"/>
                  </a:solidFill>
                </a:endParaRPr>
              </a:p>
              <a:p>
                <a:pPr marL="0" indent="0" algn="just">
                  <a:buNone/>
                </a:pPr>
                <a:r>
                  <a:rPr lang="ru-RU" i="1" dirty="0">
                    <a:solidFill>
                      <a:schemeClr val="bg1"/>
                    </a:solidFill>
                  </a:rPr>
                  <a:t>        </a:t>
                </a:r>
                <a:r>
                  <a:rPr lang="ru-RU" b="1" i="1" dirty="0">
                    <a:solidFill>
                      <a:schemeClr val="bg1"/>
                    </a:solidFill>
                  </a:rPr>
                  <a:t> </a:t>
                </a:r>
                <a:r>
                  <a:rPr lang="uk-UA" b="1" i="1" dirty="0">
                    <a:solidFill>
                      <a:schemeClr val="bg1"/>
                    </a:solidFill>
                  </a:rPr>
                  <a:t>m</a:t>
                </a:r>
                <a:r>
                  <a:rPr lang="uk-UA" dirty="0">
                    <a:solidFill>
                      <a:schemeClr val="bg1"/>
                    </a:solidFill>
                  </a:rPr>
                  <a:t>  – число заготовок в партії, що шліфуються неперервним потоком;</a:t>
                </a:r>
                <a:endParaRPr lang="ru-RU" dirty="0">
                  <a:solidFill>
                    <a:schemeClr val="bg1"/>
                  </a:solidFill>
                </a:endParaRPr>
              </a:p>
              <a:p>
                <a:pPr marL="0" indent="0" algn="just">
                  <a:buNone/>
                </a:pPr>
                <a:r>
                  <a:rPr lang="uk-UA" b="1" dirty="0">
                    <a:solidFill>
                      <a:schemeClr val="bg1"/>
                    </a:solidFill>
                  </a:rPr>
                  <a:t>         </a:t>
                </a:r>
                <a:r>
                  <a:rPr lang="uk-UA" b="1" i="1" dirty="0">
                    <a:solidFill>
                      <a:schemeClr val="bg1"/>
                    </a:solidFill>
                  </a:rPr>
                  <a:t> </a:t>
                </a:r>
                <a:r>
                  <a:rPr lang="uk-UA" b="1" i="1" dirty="0" err="1">
                    <a:solidFill>
                      <a:schemeClr val="bg1"/>
                    </a:solidFill>
                  </a:rPr>
                  <a:t>B</a:t>
                </a:r>
                <a:r>
                  <a:rPr lang="uk-UA" b="1" i="1" baseline="-25000" dirty="0" err="1">
                    <a:solidFill>
                      <a:schemeClr val="bg1"/>
                    </a:solidFill>
                  </a:rPr>
                  <a:t>к</a:t>
                </a:r>
                <a:r>
                  <a:rPr lang="uk-UA" b="1" i="1" baseline="-25000" dirty="0">
                    <a:solidFill>
                      <a:schemeClr val="bg1"/>
                    </a:solidFill>
                  </a:rPr>
                  <a:t> </a:t>
                </a:r>
                <a:r>
                  <a:rPr lang="uk-UA" baseline="-25000" dirty="0">
                    <a:solidFill>
                      <a:schemeClr val="bg1"/>
                    </a:solidFill>
                  </a:rPr>
                  <a:t> </a:t>
                </a:r>
                <a:r>
                  <a:rPr lang="uk-UA" dirty="0">
                    <a:solidFill>
                      <a:schemeClr val="bg1"/>
                    </a:solidFill>
                  </a:rPr>
                  <a:t>– висота круга, мм;</a:t>
                </a:r>
                <a:endParaRPr lang="ru-RU" dirty="0">
                  <a:solidFill>
                    <a:schemeClr val="bg1"/>
                  </a:solidFill>
                </a:endParaRPr>
              </a:p>
              <a:p>
                <a:pPr marL="0" indent="0" algn="just">
                  <a:buNone/>
                </a:pPr>
                <a:r>
                  <a:rPr lang="uk-UA" dirty="0">
                    <a:solidFill>
                      <a:schemeClr val="bg1"/>
                    </a:solidFill>
                  </a:rPr>
                  <a:t>          </a:t>
                </a:r>
                <a:r>
                  <a:rPr lang="uk-UA" b="1" i="1" dirty="0">
                    <a:solidFill>
                      <a:schemeClr val="bg1"/>
                    </a:solidFill>
                  </a:rPr>
                  <a:t> i</a:t>
                </a:r>
                <a:r>
                  <a:rPr lang="uk-UA" dirty="0">
                    <a:solidFill>
                      <a:schemeClr val="bg1"/>
                    </a:solidFill>
                  </a:rPr>
                  <a:t>     – число ходів;</a:t>
                </a:r>
                <a:endParaRPr lang="ru-RU" dirty="0">
                  <a:solidFill>
                    <a:schemeClr val="bg1"/>
                  </a:solidFill>
                </a:endParaRPr>
              </a:p>
              <a:p>
                <a:pPr marL="0" indent="0" algn="just">
                  <a:buNone/>
                </a:pPr>
                <a:r>
                  <a:rPr lang="uk-UA" b="1" dirty="0">
                    <a:solidFill>
                      <a:schemeClr val="bg1"/>
                    </a:solidFill>
                  </a:rPr>
                  <a:t>        </a:t>
                </a:r>
                <a:r>
                  <a:rPr lang="uk-UA" b="1" dirty="0" err="1">
                    <a:solidFill>
                      <a:schemeClr val="bg1"/>
                    </a:solidFill>
                  </a:rPr>
                  <a:t>S</a:t>
                </a:r>
                <a:r>
                  <a:rPr lang="uk-UA" b="1" baseline="-25000" dirty="0" err="1">
                    <a:solidFill>
                      <a:schemeClr val="bg1"/>
                    </a:solidFill>
                  </a:rPr>
                  <a:t>хв</a:t>
                </a:r>
                <a:r>
                  <a:rPr lang="uk-UA" dirty="0">
                    <a:solidFill>
                      <a:schemeClr val="bg1"/>
                    </a:solidFill>
                  </a:rPr>
                  <a:t>   – поздовжня подача, мм/хв;</a:t>
                </a:r>
                <a:endParaRPr lang="ru-RU" dirty="0">
                  <a:solidFill>
                    <a:schemeClr val="bg1"/>
                  </a:solidFill>
                </a:endParaRPr>
              </a:p>
              <a:p>
                <a:pPr marL="0" indent="0" algn="just">
                  <a:buNone/>
                </a:pPr>
                <a:r>
                  <a:rPr lang="uk-UA" dirty="0">
                    <a:solidFill>
                      <a:schemeClr val="bg1"/>
                    </a:solidFill>
                  </a:rPr>
                  <a:t>        </a:t>
                </a:r>
                <a:r>
                  <a:rPr lang="uk-UA" b="1" dirty="0" err="1">
                    <a:solidFill>
                      <a:schemeClr val="bg1"/>
                    </a:solidFill>
                  </a:rPr>
                  <a:t>D</a:t>
                </a:r>
                <a:r>
                  <a:rPr lang="uk-UA" b="1" baseline="-25000" dirty="0" err="1">
                    <a:solidFill>
                      <a:schemeClr val="bg1"/>
                    </a:solidFill>
                  </a:rPr>
                  <a:t>в.к</a:t>
                </a:r>
                <a:r>
                  <a:rPr lang="uk-UA" baseline="-25000" dirty="0">
                    <a:solidFill>
                      <a:schemeClr val="bg1"/>
                    </a:solidFill>
                  </a:rPr>
                  <a:t>.  </a:t>
                </a:r>
                <a:r>
                  <a:rPr lang="uk-UA" dirty="0">
                    <a:solidFill>
                      <a:schemeClr val="bg1"/>
                    </a:solidFill>
                  </a:rPr>
                  <a:t> –</a:t>
                </a:r>
                <a:r>
                  <a:rPr lang="uk-UA" baseline="-25000" dirty="0">
                    <a:solidFill>
                      <a:schemeClr val="bg1"/>
                    </a:solidFill>
                  </a:rPr>
                  <a:t> </a:t>
                </a:r>
                <a:r>
                  <a:rPr lang="uk-UA" dirty="0">
                    <a:solidFill>
                      <a:schemeClr val="bg1"/>
                    </a:solidFill>
                  </a:rPr>
                  <a:t>діаметр ведучого круга, мм;</a:t>
                </a:r>
                <a:endParaRPr lang="ru-RU" dirty="0">
                  <a:solidFill>
                    <a:schemeClr val="bg1"/>
                  </a:solidFill>
                </a:endParaRPr>
              </a:p>
              <a:p>
                <a:pPr marL="0" indent="0" algn="just">
                  <a:buNone/>
                </a:pPr>
                <a:r>
                  <a:rPr lang="uk-UA" dirty="0">
                    <a:solidFill>
                      <a:schemeClr val="bg1"/>
                    </a:solidFill>
                  </a:rPr>
                  <a:t>         </a:t>
                </a:r>
                <a:r>
                  <a:rPr lang="uk-UA" b="1" i="1" dirty="0">
                    <a:solidFill>
                      <a:schemeClr val="bg1"/>
                    </a:solidFill>
                  </a:rPr>
                  <a:t> K</a:t>
                </a:r>
                <a:r>
                  <a:rPr lang="uk-UA" dirty="0">
                    <a:solidFill>
                      <a:schemeClr val="bg1"/>
                    </a:solidFill>
                  </a:rPr>
                  <a:t>     – коефіцієнт, який враховує точність шліфування;</a:t>
                </a:r>
                <a:endParaRPr lang="ru-RU" dirty="0">
                  <a:solidFill>
                    <a:schemeClr val="bg1"/>
                  </a:solidFill>
                </a:endParaRPr>
              </a:p>
              <a:p>
                <a:pPr marL="0" indent="0" algn="just">
                  <a:buNone/>
                </a:pPr>
                <a:r>
                  <a:rPr lang="uk-UA" dirty="0">
                    <a:solidFill>
                      <a:schemeClr val="bg1"/>
                    </a:solidFill>
                  </a:rPr>
                  <a:t>          </a:t>
                </a:r>
                <a:r>
                  <a:rPr lang="uk-UA" b="1" dirty="0" err="1">
                    <a:solidFill>
                      <a:schemeClr val="bg1"/>
                    </a:solidFill>
                  </a:rPr>
                  <a:t>n</a:t>
                </a:r>
                <a:r>
                  <a:rPr lang="uk-UA" b="1" baseline="-25000" dirty="0" err="1">
                    <a:solidFill>
                      <a:schemeClr val="bg1"/>
                    </a:solidFill>
                  </a:rPr>
                  <a:t>в.к</a:t>
                </a:r>
                <a:r>
                  <a:rPr lang="uk-UA" b="1" baseline="-25000" dirty="0">
                    <a:solidFill>
                      <a:schemeClr val="bg1"/>
                    </a:solidFill>
                  </a:rPr>
                  <a:t>.</a:t>
                </a:r>
                <a:r>
                  <a:rPr lang="uk-UA" baseline="-25000" dirty="0">
                    <a:solidFill>
                      <a:schemeClr val="bg1"/>
                    </a:solidFill>
                  </a:rPr>
                  <a:t> </a:t>
                </a:r>
                <a:r>
                  <a:rPr lang="uk-UA" dirty="0">
                    <a:solidFill>
                      <a:schemeClr val="bg1"/>
                    </a:solidFill>
                  </a:rPr>
                  <a:t>– частота обертання ведучого круга за хвилину, хв-1;</a:t>
                </a:r>
                <a:endParaRPr lang="ru-RU" dirty="0">
                  <a:solidFill>
                    <a:schemeClr val="bg1"/>
                  </a:solidFill>
                </a:endParaRPr>
              </a:p>
              <a:p>
                <a:pPr marL="0" indent="0" algn="just">
                  <a:buNone/>
                </a:pPr>
                <a:r>
                  <a:rPr lang="uk-UA" b="1" dirty="0">
                    <a:solidFill>
                      <a:schemeClr val="bg1"/>
                    </a:solidFill>
                  </a:rPr>
                  <a:t>         α    </a:t>
                </a:r>
                <a:r>
                  <a:rPr lang="uk-UA" dirty="0">
                    <a:solidFill>
                      <a:schemeClr val="bg1"/>
                    </a:solidFill>
                  </a:rPr>
                  <a:t>– кут нахилу ведучого круга, град;</a:t>
                </a:r>
                <a:endParaRPr lang="ru-RU" dirty="0">
                  <a:solidFill>
                    <a:schemeClr val="bg1"/>
                  </a:solidFill>
                </a:endParaRPr>
              </a:p>
              <a:p>
                <a:pPr marL="0" indent="0" algn="just">
                  <a:buNone/>
                </a:pPr>
                <a:r>
                  <a:rPr lang="uk-UA" dirty="0">
                    <a:solidFill>
                      <a:schemeClr val="bg1"/>
                    </a:solidFill>
                  </a:rPr>
                  <a:t>          </a:t>
                </a:r>
                <a:r>
                  <a:rPr lang="uk-UA" b="1" dirty="0">
                    <a:solidFill>
                      <a:schemeClr val="bg1"/>
                    </a:solidFill>
                  </a:rPr>
                  <a:t>μ</a:t>
                </a:r>
                <a:r>
                  <a:rPr lang="uk-UA" dirty="0">
                    <a:solidFill>
                      <a:schemeClr val="bg1"/>
                    </a:solidFill>
                  </a:rPr>
                  <a:t>     – коефіцієнт ковзання.</a:t>
                </a:r>
                <a:endParaRPr lang="ru-RU" dirty="0">
                  <a:solidFill>
                    <a:schemeClr val="bg1"/>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67544" y="409228"/>
                <a:ext cx="8229600" cy="4968552"/>
              </a:xfrm>
              <a:blipFill>
                <a:blip r:embed="rId2"/>
                <a:stretch>
                  <a:fillRect l="-667" t="-1595" r="-593"/>
                </a:stretch>
              </a:blipFill>
            </p:spPr>
            <p:txBody>
              <a:bodyPr/>
              <a:lstStyle/>
              <a:p>
                <a:r>
                  <a:rPr lang="ru-RU">
                    <a:noFill/>
                  </a:rPr>
                  <a:t> </a:t>
                </a:r>
              </a:p>
            </p:txBody>
          </p:sp>
        </mc:Fallback>
      </mc:AlternateContent>
    </p:spTree>
    <p:extLst>
      <p:ext uri="{BB962C8B-B14F-4D97-AF65-F5344CB8AC3E}">
        <p14:creationId xmlns:p14="http://schemas.microsoft.com/office/powerpoint/2010/main" val="1371243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358775" algn="just">
              <a:buNone/>
            </a:pPr>
            <a:r>
              <a:rPr lang="uk-UA" dirty="0">
                <a:solidFill>
                  <a:schemeClr val="bg1"/>
                </a:solidFill>
              </a:rPr>
              <a:t>Більш повно тема викладена в підручнику «</a:t>
            </a:r>
            <a:r>
              <a:rPr lang="uk-UA" b="1" dirty="0">
                <a:solidFill>
                  <a:schemeClr val="bg1"/>
                </a:solidFill>
              </a:rPr>
              <a:t>Основи технологій обробки поверхонь деталей машин</a:t>
            </a:r>
            <a:r>
              <a:rPr lang="uk-UA" dirty="0">
                <a:solidFill>
                  <a:schemeClr val="bg1"/>
                </a:solidFill>
              </a:rPr>
              <a:t>» (стор.7 - 35) авторів В.А. Кирилович, П.П. Мельничук, В.А. Яновський (Житомир, 2017), електронна версія якого викладена на освітньому порталі Державного університету «Житомирська політехніка»</a:t>
            </a:r>
            <a:endParaRPr lang="ru-RU" dirty="0">
              <a:solidFill>
                <a:schemeClr val="bg1"/>
              </a:solidFill>
            </a:endParaRPr>
          </a:p>
        </p:txBody>
      </p:sp>
    </p:spTree>
    <p:extLst>
      <p:ext uri="{BB962C8B-B14F-4D97-AF65-F5344CB8AC3E}">
        <p14:creationId xmlns:p14="http://schemas.microsoft.com/office/powerpoint/2010/main" val="165886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dirty="0">
                <a:solidFill>
                  <a:schemeClr val="bg1"/>
                </a:solidFill>
              </a:rPr>
              <a:t>ЗАПИТАННЯ ДЛЯ САМОКОНТРОЛЮ</a:t>
            </a:r>
            <a:endParaRPr lang="ru-RU" sz="3200" dirty="0">
              <a:solidFill>
                <a:schemeClr val="bg1"/>
              </a:solidFill>
            </a:endParaRPr>
          </a:p>
        </p:txBody>
      </p:sp>
      <p:sp>
        <p:nvSpPr>
          <p:cNvPr id="3" name="Объект 2"/>
          <p:cNvSpPr>
            <a:spLocks noGrp="1"/>
          </p:cNvSpPr>
          <p:nvPr>
            <p:ph idx="1"/>
          </p:nvPr>
        </p:nvSpPr>
        <p:spPr>
          <a:xfrm>
            <a:off x="251520" y="841276"/>
            <a:ext cx="8435280" cy="4608512"/>
          </a:xfrm>
        </p:spPr>
        <p:txBody>
          <a:bodyPr>
            <a:noAutofit/>
          </a:bodyPr>
          <a:lstStyle/>
          <a:p>
            <a:pPr marL="0" indent="0" algn="just">
              <a:spcBef>
                <a:spcPts val="0"/>
              </a:spcBef>
              <a:buNone/>
            </a:pPr>
            <a:r>
              <a:rPr lang="uk-UA" sz="1800" dirty="0">
                <a:solidFill>
                  <a:schemeClr val="bg1"/>
                </a:solidFill>
              </a:rPr>
              <a:t>1. Основні параметри обробки зовнішніх циліндричних поверхонь.</a:t>
            </a:r>
            <a:endParaRPr lang="ru-RU" sz="1800" dirty="0">
              <a:solidFill>
                <a:schemeClr val="bg1"/>
              </a:solidFill>
            </a:endParaRPr>
          </a:p>
          <a:p>
            <a:pPr marL="0" indent="0" algn="just">
              <a:spcBef>
                <a:spcPts val="0"/>
              </a:spcBef>
              <a:buNone/>
            </a:pPr>
            <a:r>
              <a:rPr lang="uk-UA" sz="1800" dirty="0">
                <a:solidFill>
                  <a:schemeClr val="bg1"/>
                </a:solidFill>
              </a:rPr>
              <a:t>2. Порівняльні характеристики показників якості оброблених різними методами зовнішніх циліндричних поверхонь.</a:t>
            </a:r>
            <a:endParaRPr lang="ru-RU" sz="1800" dirty="0">
              <a:solidFill>
                <a:schemeClr val="bg1"/>
              </a:solidFill>
            </a:endParaRPr>
          </a:p>
          <a:p>
            <a:pPr marL="0" indent="0" algn="just">
              <a:spcBef>
                <a:spcPts val="0"/>
              </a:spcBef>
              <a:buNone/>
            </a:pPr>
            <a:r>
              <a:rPr lang="uk-UA" sz="1800" dirty="0">
                <a:solidFill>
                  <a:schemeClr val="bg1"/>
                </a:solidFill>
              </a:rPr>
              <a:t>3. Доцільність та види виправлення, обдирання та розрізання прутків.</a:t>
            </a:r>
            <a:endParaRPr lang="ru-RU" sz="1800" dirty="0">
              <a:solidFill>
                <a:schemeClr val="bg1"/>
              </a:solidFill>
            </a:endParaRPr>
          </a:p>
          <a:p>
            <a:pPr marL="0" indent="0" algn="just">
              <a:spcBef>
                <a:spcPts val="0"/>
              </a:spcBef>
              <a:buNone/>
            </a:pPr>
            <a:r>
              <a:rPr lang="uk-UA" sz="1800" dirty="0">
                <a:solidFill>
                  <a:schemeClr val="bg1"/>
                </a:solidFill>
              </a:rPr>
              <a:t>4. Центрування циліндричних заготовок: доцільність, види, схеми, інструменти, обладнання.</a:t>
            </a:r>
            <a:endParaRPr lang="ru-RU" sz="1800" dirty="0">
              <a:solidFill>
                <a:schemeClr val="bg1"/>
              </a:solidFill>
            </a:endParaRPr>
          </a:p>
          <a:p>
            <a:pPr marL="0" indent="0" algn="just">
              <a:spcBef>
                <a:spcPts val="0"/>
              </a:spcBef>
              <a:buNone/>
            </a:pPr>
            <a:r>
              <a:rPr lang="uk-UA" sz="1800" dirty="0">
                <a:solidFill>
                  <a:schemeClr val="bg1"/>
                </a:solidFill>
              </a:rPr>
              <a:t>5. Показники якості при обточуванні зовнішніх циліндричних поверхонь.</a:t>
            </a:r>
            <a:endParaRPr lang="ru-RU" sz="1800" dirty="0">
              <a:solidFill>
                <a:schemeClr val="bg1"/>
              </a:solidFill>
            </a:endParaRPr>
          </a:p>
          <a:p>
            <a:pPr marL="0" indent="0" algn="just">
              <a:spcBef>
                <a:spcPts val="0"/>
              </a:spcBef>
              <a:buNone/>
            </a:pPr>
            <a:r>
              <a:rPr lang="uk-UA" sz="1800" dirty="0">
                <a:solidFill>
                  <a:schemeClr val="bg1"/>
                </a:solidFill>
              </a:rPr>
              <a:t>6. Схеми обточування зовнішніх циліндричних поверхонь.</a:t>
            </a:r>
            <a:endParaRPr lang="ru-RU" sz="1800" dirty="0">
              <a:solidFill>
                <a:schemeClr val="bg1"/>
              </a:solidFill>
            </a:endParaRPr>
          </a:p>
          <a:p>
            <a:pPr marL="0" indent="0" algn="just">
              <a:spcBef>
                <a:spcPts val="0"/>
              </a:spcBef>
              <a:buNone/>
            </a:pPr>
            <a:r>
              <a:rPr lang="uk-UA" sz="1800" dirty="0">
                <a:solidFill>
                  <a:schemeClr val="bg1"/>
                </a:solidFill>
              </a:rPr>
              <a:t>7. Формула визначення основного часу при торцевому обточуванні циліндричних поверхонь без отвору.</a:t>
            </a:r>
            <a:endParaRPr lang="ru-RU" sz="1800" dirty="0">
              <a:solidFill>
                <a:schemeClr val="bg1"/>
              </a:solidFill>
            </a:endParaRPr>
          </a:p>
          <a:p>
            <a:pPr marL="0" indent="0" algn="just">
              <a:spcBef>
                <a:spcPts val="0"/>
              </a:spcBef>
              <a:buNone/>
            </a:pPr>
            <a:r>
              <a:rPr lang="uk-UA" sz="1800" dirty="0">
                <a:solidFill>
                  <a:schemeClr val="bg1"/>
                </a:solidFill>
              </a:rPr>
              <a:t>8. Загальна характеристика способів чистової та викінчувальної обробки зовнішніх циліндричних поверхонь.</a:t>
            </a:r>
            <a:endParaRPr lang="ru-RU" sz="1800" dirty="0">
              <a:solidFill>
                <a:schemeClr val="bg1"/>
              </a:solidFill>
            </a:endParaRPr>
          </a:p>
          <a:p>
            <a:pPr marL="0" indent="0" algn="just">
              <a:spcBef>
                <a:spcPts val="0"/>
              </a:spcBef>
              <a:buNone/>
            </a:pPr>
            <a:r>
              <a:rPr lang="uk-UA" sz="1800" dirty="0">
                <a:solidFill>
                  <a:schemeClr val="bg1"/>
                </a:solidFill>
              </a:rPr>
              <a:t>9. Схема зовнішнього шліфування та аналітичні вирази для визначення основного часу при шліфуванні кругом із повздовжньою подачею.</a:t>
            </a:r>
            <a:endParaRPr lang="ru-RU" sz="1800" dirty="0">
              <a:solidFill>
                <a:schemeClr val="bg1"/>
              </a:solidFill>
            </a:endParaRPr>
          </a:p>
          <a:p>
            <a:pPr marL="0" indent="0" algn="just">
              <a:spcBef>
                <a:spcPts val="0"/>
              </a:spcBef>
              <a:buNone/>
            </a:pPr>
            <a:r>
              <a:rPr lang="uk-UA" sz="1800" dirty="0">
                <a:solidFill>
                  <a:schemeClr val="bg1"/>
                </a:solidFill>
              </a:rPr>
              <a:t>10. </a:t>
            </a:r>
            <a:r>
              <a:rPr lang="uk-UA" sz="1800" dirty="0" err="1">
                <a:solidFill>
                  <a:schemeClr val="bg1"/>
                </a:solidFill>
              </a:rPr>
              <a:t>Безцентрове</a:t>
            </a:r>
            <a:r>
              <a:rPr lang="uk-UA" sz="1800" dirty="0">
                <a:solidFill>
                  <a:schemeClr val="bg1"/>
                </a:solidFill>
              </a:rPr>
              <a:t> шліфування зовнішніх циліндричних поверхонь: схеми, види, основний час.</a:t>
            </a:r>
            <a:endParaRPr lang="ru-RU" sz="1800" dirty="0">
              <a:solidFill>
                <a:schemeClr val="bg1"/>
              </a:solidFill>
            </a:endParaRPr>
          </a:p>
        </p:txBody>
      </p:sp>
    </p:spTree>
    <p:extLst>
      <p:ext uri="{BB962C8B-B14F-4D97-AF65-F5344CB8AC3E}">
        <p14:creationId xmlns:p14="http://schemas.microsoft.com/office/powerpoint/2010/main" val="334690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569468"/>
            <a:ext cx="8229600" cy="2535668"/>
          </a:xfrm>
        </p:spPr>
        <p:txBody>
          <a:bodyPr>
            <a:normAutofit fontScale="77500" lnSpcReduction="20000"/>
          </a:bodyPr>
          <a:lstStyle/>
          <a:p>
            <a:pPr marL="0" indent="358775" algn="just">
              <a:buNone/>
            </a:pPr>
            <a:r>
              <a:rPr lang="uk-UA" dirty="0">
                <a:solidFill>
                  <a:schemeClr val="bg1"/>
                </a:solidFill>
              </a:rPr>
              <a:t>В залежності від ступеня викривлення осі прутка і необхідної прямолінійності поверхні прутки пропускають через барабан від 1 до 6 разів. Точність виправлення досягає 0,1–0,2 мм на 1 м довжини прутка. Для обдирання прутків в умовах значної серійності виробництва застосовують безцентрово-обдирні верстати, що дозволяють виконати обдирання пруткового матеріалу діаметром від 15 до 80 мм та довжиною до 7 м.</a:t>
            </a:r>
            <a:endParaRPr lang="ru-RU" dirty="0">
              <a:solidFill>
                <a:schemeClr val="bg1"/>
              </a:solidFill>
            </a:endParaRPr>
          </a:p>
        </p:txBody>
      </p:sp>
      <p:pic>
        <p:nvPicPr>
          <p:cNvPr id="4" name="Рисунок 3" descr="Картинки по запросу &quot;правка круглого проката&quot;"/>
          <p:cNvPicPr/>
          <p:nvPr/>
        </p:nvPicPr>
        <p:blipFill>
          <a:blip r:embed="rId2">
            <a:extLst>
              <a:ext uri="{28A0092B-C50C-407E-A947-70E740481C1C}">
                <a14:useLocalDpi xmlns:a14="http://schemas.microsoft.com/office/drawing/2010/main" val="0"/>
              </a:ext>
            </a:extLst>
          </a:blip>
          <a:srcRect/>
          <a:stretch>
            <a:fillRect/>
          </a:stretch>
        </p:blipFill>
        <p:spPr bwMode="auto">
          <a:xfrm>
            <a:off x="1624012" y="553219"/>
            <a:ext cx="5895975" cy="1800225"/>
          </a:xfrm>
          <a:prstGeom prst="rect">
            <a:avLst/>
          </a:prstGeom>
          <a:noFill/>
          <a:ln>
            <a:noFill/>
          </a:ln>
        </p:spPr>
      </p:pic>
    </p:spTree>
    <p:extLst>
      <p:ext uri="{BB962C8B-B14F-4D97-AF65-F5344CB8AC3E}">
        <p14:creationId xmlns:p14="http://schemas.microsoft.com/office/powerpoint/2010/main" val="161718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77500" lnSpcReduction="20000"/>
          </a:bodyPr>
          <a:lstStyle/>
          <a:p>
            <a:pPr marL="0" indent="358775" algn="just">
              <a:buNone/>
            </a:pPr>
            <a:r>
              <a:rPr lang="uk-UA" dirty="0"/>
              <a:t> </a:t>
            </a:r>
            <a:r>
              <a:rPr lang="uk-UA" dirty="0">
                <a:solidFill>
                  <a:schemeClr val="bg1"/>
                </a:solidFill>
              </a:rPr>
              <a:t>На штучні заготовки прутки розрізають на приводних ножівках, дискових, стрічкових, фрикційних, </a:t>
            </a:r>
            <a:r>
              <a:rPr lang="uk-UA" dirty="0" err="1">
                <a:solidFill>
                  <a:schemeClr val="bg1"/>
                </a:solidFill>
              </a:rPr>
              <a:t>електрофрикційних</a:t>
            </a:r>
            <a:r>
              <a:rPr lang="uk-UA" dirty="0">
                <a:solidFill>
                  <a:schemeClr val="bg1"/>
                </a:solidFill>
              </a:rPr>
              <a:t> пилках на токарно-відрізних верстатах (з одним або двома відрізними різцями), відрізних автоматах, верстатах, що працюють тонким абразивним кругом (застосовуються звичайно для розрізання загартованої сталі).</a:t>
            </a:r>
            <a:endParaRPr lang="ru-RU" dirty="0">
              <a:solidFill>
                <a:schemeClr val="bg1"/>
              </a:solidFill>
            </a:endParaRPr>
          </a:p>
          <a:p>
            <a:pPr marL="0" indent="358775" algn="just">
              <a:buNone/>
            </a:pPr>
            <a:r>
              <a:rPr lang="uk-UA" dirty="0">
                <a:solidFill>
                  <a:schemeClr val="bg1"/>
                </a:solidFill>
              </a:rPr>
              <a:t>  Прутковий матеріал можна розрізати також на пресах і ножицями, що застосовується головним чином у заготівельних відділеннях ковальських цехів.</a:t>
            </a:r>
            <a:endParaRPr lang="ru-RU" dirty="0">
              <a:solidFill>
                <a:schemeClr val="bg1"/>
              </a:solidFill>
            </a:endParaRPr>
          </a:p>
          <a:p>
            <a:pPr marL="0" indent="358775" algn="just">
              <a:buNone/>
            </a:pPr>
            <a:r>
              <a:rPr lang="uk-UA" dirty="0">
                <a:solidFill>
                  <a:schemeClr val="bg1"/>
                </a:solidFill>
              </a:rPr>
              <a:t> Крім зазначених способів механічного розрізання матеріалу, застосовується також газове (автогенне), анодно-механічне, електроіскрове та ультразвукове розрізання.</a:t>
            </a:r>
            <a:endParaRPr lang="ru-RU" dirty="0">
              <a:solidFill>
                <a:schemeClr val="bg1"/>
              </a:solidFill>
            </a:endParaRPr>
          </a:p>
        </p:txBody>
      </p:sp>
    </p:spTree>
    <p:extLst>
      <p:ext uri="{BB962C8B-B14F-4D97-AF65-F5344CB8AC3E}">
        <p14:creationId xmlns:p14="http://schemas.microsoft.com/office/powerpoint/2010/main" val="11257460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6984</Words>
  <Application>Microsoft Office PowerPoint</Application>
  <PresentationFormat>Экран (16:10)</PresentationFormat>
  <Paragraphs>290</Paragraphs>
  <Slides>72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72</vt:i4>
      </vt:variant>
    </vt:vector>
  </HeadingPairs>
  <TitlesOfParts>
    <vt:vector size="76" baseType="lpstr">
      <vt:lpstr>Arial</vt:lpstr>
      <vt:lpstr>Calibri</vt:lpstr>
      <vt:lpstr>Cambria Math</vt:lpstr>
      <vt:lpstr>Тема Office</vt:lpstr>
      <vt:lpstr>Лекція 8</vt:lpstr>
      <vt:lpstr>Презентация PowerPoint</vt:lpstr>
      <vt:lpstr>Презентация PowerPoint</vt:lpstr>
      <vt:lpstr>Презентация PowerPoint</vt:lpstr>
      <vt:lpstr>Презентация PowerPoint</vt:lpstr>
      <vt:lpstr>Презентация PowerPoint</vt:lpstr>
      <vt:lpstr>11.1. Виправлення, обдирання та розрізання прутків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11.2. Центрування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11.3. Обточування</vt:lpstr>
      <vt:lpstr>Презентация PowerPoint</vt:lpstr>
      <vt:lpstr>Презентация PowerPoint</vt:lpstr>
      <vt:lpstr>Презентация PowerPoint</vt:lpstr>
      <vt:lpstr>Презентация PowerPoint</vt:lpstr>
      <vt:lpstr>Презентация PowerPoint</vt:lpstr>
      <vt:lpstr>Обточування на багаторізцевих верстатах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Обточування на гідрокопіювальних напівавтоматах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11.4. Способи чистової та викінчувальної обробки зовнішніх циліндричних поверхонь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Безцентрове шліфування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ЗАПИТАННЯ ДЛЯ САМОКОНТРОЛЮ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Глембоцька Лариса Євгеніївна</dc:creator>
  <cp:lastModifiedBy>kovalenkoyana50@gmail.com</cp:lastModifiedBy>
  <cp:revision>62</cp:revision>
  <dcterms:created xsi:type="dcterms:W3CDTF">2020-03-11T11:07:26Z</dcterms:created>
  <dcterms:modified xsi:type="dcterms:W3CDTF">2026-02-20T10:50:03Z</dcterms:modified>
</cp:coreProperties>
</file>