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91D6BAC-2BCE-4249-8758-0CF4A30B3ED1}" type="datetimeFigureOut">
              <a:rPr lang="uk-UA" smtClean="0"/>
              <a:t>24.02.2021</a:t>
            </a:fld>
            <a:endParaRPr lang="uk-U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uk-U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42757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91D6BAC-2BCE-4249-8758-0CF4A30B3ED1}" type="datetimeFigureOut">
              <a:rPr lang="uk-UA" smtClean="0"/>
              <a:t>24.02.2021</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230572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uk-UA"/>
              <a:t>Клацніть, щоб редагувати стиль зразка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391D6BAC-2BCE-4249-8758-0CF4A30B3ED1}" type="datetimeFigureOut">
              <a:rPr lang="uk-UA" smtClean="0"/>
              <a:t>24.02.2021</a:t>
            </a:fld>
            <a:endParaRPr lang="uk-UA"/>
          </a:p>
        </p:txBody>
      </p:sp>
      <p:sp>
        <p:nvSpPr>
          <p:cNvPr id="5" name="Footer Placeholder 4"/>
          <p:cNvSpPr>
            <a:spLocks noGrp="1"/>
          </p:cNvSpPr>
          <p:nvPr>
            <p:ph type="ftr" sz="quarter" idx="11"/>
          </p:nvPr>
        </p:nvSpPr>
        <p:spPr/>
        <p:txBody>
          <a:bodyPr/>
          <a:lstStyle/>
          <a:p>
            <a:endParaRPr lang="uk-U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1315695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uk-UA"/>
              <a:t>Клацніть, щоб редагувати стиль зразка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391D6BAC-2BCE-4249-8758-0CF4A30B3ED1}" type="datetimeFigureOut">
              <a:rPr lang="uk-UA" smtClean="0"/>
              <a:t>24.02.2021</a:t>
            </a:fld>
            <a:endParaRPr lang="uk-UA"/>
          </a:p>
        </p:txBody>
      </p:sp>
      <p:sp>
        <p:nvSpPr>
          <p:cNvPr id="5" name="Footer Placeholder 4"/>
          <p:cNvSpPr>
            <a:spLocks noGrp="1"/>
          </p:cNvSpPr>
          <p:nvPr>
            <p:ph type="ftr" sz="quarter" idx="11"/>
          </p:nvPr>
        </p:nvSpPr>
        <p:spPr/>
        <p:txBody>
          <a:bodyPr/>
          <a:lstStyle/>
          <a:p>
            <a:endParaRPr lang="uk-U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599957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391D6BAC-2BCE-4249-8758-0CF4A30B3ED1}" type="datetimeFigureOut">
              <a:rPr lang="uk-UA" smtClean="0"/>
              <a:t>24.02.2021</a:t>
            </a:fld>
            <a:endParaRPr lang="uk-UA"/>
          </a:p>
        </p:txBody>
      </p:sp>
      <p:sp>
        <p:nvSpPr>
          <p:cNvPr id="5" name="Footer Placeholder 4"/>
          <p:cNvSpPr>
            <a:spLocks noGrp="1"/>
          </p:cNvSpPr>
          <p:nvPr>
            <p:ph type="ftr" sz="quarter" idx="11"/>
          </p:nvPr>
        </p:nvSpPr>
        <p:spPr/>
        <p:txBody>
          <a:bodyPr/>
          <a:lstStyle/>
          <a:p>
            <a:endParaRPr lang="uk-U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1249274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91D6BAC-2BCE-4249-8758-0CF4A30B3ED1}" type="datetimeFigureOut">
              <a:rPr lang="uk-UA" smtClean="0"/>
              <a:t>24.02.2021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1313932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91D6BAC-2BCE-4249-8758-0CF4A30B3ED1}" type="datetimeFigureOut">
              <a:rPr lang="uk-UA" smtClean="0"/>
              <a:t>24.02.2021</a:t>
            </a:fld>
            <a:endParaRPr lang="uk-UA"/>
          </a:p>
        </p:txBody>
      </p:sp>
      <p:sp>
        <p:nvSpPr>
          <p:cNvPr id="8" name="Footer Placeholder 7"/>
          <p:cNvSpPr>
            <a:spLocks noGrp="1"/>
          </p:cNvSpPr>
          <p:nvPr>
            <p:ph type="ftr" sz="quarter" idx="11"/>
          </p:nvPr>
        </p:nvSpPr>
        <p:spPr>
          <a:xfrm>
            <a:off x="561111" y="6391838"/>
            <a:ext cx="3644282" cy="304801"/>
          </a:xfrm>
        </p:spPr>
        <p:txBody>
          <a:bodyPr/>
          <a:lstStyle/>
          <a:p>
            <a:endParaRPr lang="uk-UA"/>
          </a:p>
        </p:txBody>
      </p:sp>
      <p:sp>
        <p:nvSpPr>
          <p:cNvPr id="9" name="Slide Number Placeholder 8"/>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321166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91D6BAC-2BCE-4249-8758-0CF4A30B3ED1}" type="datetimeFigureOut">
              <a:rPr lang="uk-UA" smtClean="0"/>
              <a:t>24.02.2021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507384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91D6BAC-2BCE-4249-8758-0CF4A30B3ED1}" type="datetimeFigureOut">
              <a:rPr lang="uk-UA" smtClean="0"/>
              <a:t>24.02.2021</a:t>
            </a:fld>
            <a:endParaRPr lang="uk-UA"/>
          </a:p>
        </p:txBody>
      </p:sp>
      <p:sp>
        <p:nvSpPr>
          <p:cNvPr id="5" name="Footer Placeholder 4"/>
          <p:cNvSpPr>
            <a:spLocks noGrp="1"/>
          </p:cNvSpPr>
          <p:nvPr>
            <p:ph type="ftr" sz="quarter" idx="11"/>
          </p:nvPr>
        </p:nvSpPr>
        <p:spPr/>
        <p:txBody>
          <a:bodyPr/>
          <a:lstStyle/>
          <a:p>
            <a:endParaRPr lang="uk-U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267771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91D6BAC-2BCE-4249-8758-0CF4A30B3ED1}" type="datetimeFigureOut">
              <a:rPr lang="uk-UA" smtClean="0"/>
              <a:t>24.02.2021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203911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391D6BAC-2BCE-4249-8758-0CF4A30B3ED1}" type="datetimeFigureOut">
              <a:rPr lang="uk-UA" smtClean="0"/>
              <a:t>24.02.2021</a:t>
            </a:fld>
            <a:endParaRPr lang="uk-UA"/>
          </a:p>
        </p:txBody>
      </p:sp>
      <p:sp>
        <p:nvSpPr>
          <p:cNvPr id="5" name="Footer Placeholder 4"/>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143942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391D6BAC-2BCE-4249-8758-0CF4A30B3ED1}" type="datetimeFigureOut">
              <a:rPr lang="uk-UA" smtClean="0"/>
              <a:t>24.02.2021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307526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391D6BAC-2BCE-4249-8758-0CF4A30B3ED1}" type="datetimeFigureOut">
              <a:rPr lang="uk-UA" smtClean="0"/>
              <a:t>24.02.2021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259962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391D6BAC-2BCE-4249-8758-0CF4A30B3ED1}" type="datetimeFigureOut">
              <a:rPr lang="uk-UA" smtClean="0"/>
              <a:t>24.02.2021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163167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D6BAC-2BCE-4249-8758-0CF4A30B3ED1}" type="datetimeFigureOut">
              <a:rPr lang="uk-UA" smtClean="0"/>
              <a:t>24.02.2021</a:t>
            </a:fld>
            <a:endParaRPr lang="uk-UA"/>
          </a:p>
        </p:txBody>
      </p:sp>
      <p:sp>
        <p:nvSpPr>
          <p:cNvPr id="3" name="Footer Placeholder 2"/>
          <p:cNvSpPr>
            <a:spLocks noGrp="1"/>
          </p:cNvSpPr>
          <p:nvPr>
            <p:ph type="ftr" sz="quarter" idx="11"/>
          </p:nvPr>
        </p:nvSpPr>
        <p:spPr/>
        <p:txBody>
          <a:bodyPr/>
          <a:lstStyle/>
          <a:p>
            <a:endParaRPr lang="uk-U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57878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91D6BAC-2BCE-4249-8758-0CF4A30B3ED1}" type="datetimeFigureOut">
              <a:rPr lang="uk-UA" smtClean="0"/>
              <a:t>24.02.2021</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115090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uk-UA"/>
              <a:t>Клацніть піктограму, щоб додати зображення</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91D6BAC-2BCE-4249-8758-0CF4A30B3ED1}" type="datetimeFigureOut">
              <a:rPr lang="uk-UA" smtClean="0"/>
              <a:t>24.02.2021</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6188CC-3348-42DA-AAF6-5B8F497030EC}" type="slidenum">
              <a:rPr lang="uk-UA" smtClean="0"/>
              <a:t>‹№›</a:t>
            </a:fld>
            <a:endParaRPr lang="uk-UA"/>
          </a:p>
        </p:txBody>
      </p:sp>
    </p:spTree>
    <p:extLst>
      <p:ext uri="{BB962C8B-B14F-4D97-AF65-F5344CB8AC3E}">
        <p14:creationId xmlns:p14="http://schemas.microsoft.com/office/powerpoint/2010/main" val="39151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91D6BAC-2BCE-4249-8758-0CF4A30B3ED1}" type="datetimeFigureOut">
              <a:rPr lang="uk-UA" smtClean="0"/>
              <a:t>24.02.2021</a:t>
            </a:fld>
            <a:endParaRPr lang="uk-U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uk-U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6188CC-3348-42DA-AAF6-5B8F497030EC}" type="slidenum">
              <a:rPr lang="uk-UA" smtClean="0"/>
              <a:t>‹№›</a:t>
            </a:fld>
            <a:endParaRPr lang="uk-UA"/>
          </a:p>
        </p:txBody>
      </p:sp>
    </p:spTree>
    <p:extLst>
      <p:ext uri="{BB962C8B-B14F-4D97-AF65-F5344CB8AC3E}">
        <p14:creationId xmlns:p14="http://schemas.microsoft.com/office/powerpoint/2010/main" val="4160697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14757D-5240-4944-9643-AE481F0A334F}"/>
              </a:ext>
            </a:extLst>
          </p:cNvPr>
          <p:cNvSpPr>
            <a:spLocks noGrp="1"/>
          </p:cNvSpPr>
          <p:nvPr>
            <p:ph type="ctrTitle"/>
          </p:nvPr>
        </p:nvSpPr>
        <p:spPr/>
        <p:txBody>
          <a:bodyPr/>
          <a:lstStyle/>
          <a:p>
            <a:r>
              <a:rPr lang="uk-UA" dirty="0"/>
              <a:t>Управління доходами торговельного підприємства</a:t>
            </a:r>
          </a:p>
        </p:txBody>
      </p:sp>
      <p:sp>
        <p:nvSpPr>
          <p:cNvPr id="3" name="Підзаголовок 2">
            <a:extLst>
              <a:ext uri="{FF2B5EF4-FFF2-40B4-BE49-F238E27FC236}">
                <a16:creationId xmlns:a16="http://schemas.microsoft.com/office/drawing/2014/main" id="{519CB5C4-48DE-4531-8043-9993C5F81FA6}"/>
              </a:ext>
            </a:extLst>
          </p:cNvPr>
          <p:cNvSpPr>
            <a:spLocks noGrp="1"/>
          </p:cNvSpPr>
          <p:nvPr>
            <p:ph type="subTitle" idx="1"/>
          </p:nvPr>
        </p:nvSpPr>
        <p:spPr>
          <a:xfrm>
            <a:off x="1154954" y="4777380"/>
            <a:ext cx="9882091" cy="861420"/>
          </a:xfrm>
        </p:spPr>
        <p:txBody>
          <a:bodyPr/>
          <a:lstStyle/>
          <a:p>
            <a:r>
              <a:rPr lang="uk-UA" dirty="0"/>
              <a:t>Лекція з навчальної дисципліни «Економіка та управління в сфері торгівлі»</a:t>
            </a:r>
          </a:p>
        </p:txBody>
      </p:sp>
    </p:spTree>
    <p:extLst>
      <p:ext uri="{BB962C8B-B14F-4D97-AF65-F5344CB8AC3E}">
        <p14:creationId xmlns:p14="http://schemas.microsoft.com/office/powerpoint/2010/main" val="103965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8751BC-4D23-4C69-A5D6-C32781150441}"/>
              </a:ext>
            </a:extLst>
          </p:cNvPr>
          <p:cNvSpPr txBox="1"/>
          <p:nvPr/>
        </p:nvSpPr>
        <p:spPr>
          <a:xfrm>
            <a:off x="940837" y="2120025"/>
            <a:ext cx="10310326" cy="2585323"/>
          </a:xfrm>
          <a:prstGeom prst="rect">
            <a:avLst/>
          </a:prstGeom>
          <a:noFill/>
        </p:spPr>
        <p:txBody>
          <a:bodyPr wrap="square">
            <a:spAutoFit/>
          </a:bodyPr>
          <a:lstStyle/>
          <a:p>
            <a:r>
              <a:rPr lang="uk-UA" dirty="0"/>
              <a:t>За своєю економічною природою торговельні надбавки та знижки являють собою ціну на послуги торговельного підприємства, їх рівень, як і рівень інших цін, в умовах ринкової економіки залежить:</a:t>
            </a:r>
          </a:p>
          <a:p>
            <a:r>
              <a:rPr lang="uk-UA" dirty="0"/>
              <a:t>- з одного боку, від співвідношення між попитом та пропозицією на торговельні послуги, ступеня конкуренції на товарному ринку (регіональному), якості послуг, що надаються, і рівня цін закупівлі та продажу товарів;</a:t>
            </a:r>
          </a:p>
          <a:p>
            <a:endParaRPr lang="uk-UA" dirty="0"/>
          </a:p>
          <a:p>
            <a:r>
              <a:rPr lang="uk-UA" dirty="0"/>
              <a:t>- з іншого боку, від </a:t>
            </a:r>
            <a:r>
              <a:rPr lang="uk-UA" dirty="0" err="1"/>
              <a:t>витратомісткості</a:t>
            </a:r>
            <a:r>
              <a:rPr lang="uk-UA" dirty="0"/>
              <a:t> реалізації товарів і норми прибутку, яка відповідає стратегії розвитку підприємства.</a:t>
            </a:r>
          </a:p>
        </p:txBody>
      </p:sp>
    </p:spTree>
    <p:extLst>
      <p:ext uri="{BB962C8B-B14F-4D97-AF65-F5344CB8AC3E}">
        <p14:creationId xmlns:p14="http://schemas.microsoft.com/office/powerpoint/2010/main" val="154367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3A189CB-8349-4A0E-9F94-8F0D50F8FFD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684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327C13-BD4D-4565-A5ED-62CCFF50DA8D}"/>
              </a:ext>
            </a:extLst>
          </p:cNvPr>
          <p:cNvSpPr txBox="1"/>
          <p:nvPr/>
        </p:nvSpPr>
        <p:spPr>
          <a:xfrm>
            <a:off x="1371601" y="1625502"/>
            <a:ext cx="9171991" cy="3139321"/>
          </a:xfrm>
          <a:prstGeom prst="rect">
            <a:avLst/>
          </a:prstGeom>
          <a:noFill/>
        </p:spPr>
        <p:txBody>
          <a:bodyPr wrap="square">
            <a:spAutoFit/>
          </a:bodyPr>
          <a:lstStyle/>
          <a:p>
            <a:r>
              <a:rPr lang="uk-UA" dirty="0"/>
              <a:t>У громадському харчуванні валовий доход утворюється за рахунок</a:t>
            </a:r>
          </a:p>
          <a:p>
            <a:r>
              <a:rPr lang="uk-UA" dirty="0"/>
              <a:t>торговельної надбавки (знижки), а також від націнки громадського</a:t>
            </a:r>
          </a:p>
          <a:p>
            <a:r>
              <a:rPr lang="uk-UA" dirty="0"/>
              <a:t>харчування. Націнки громадського харчування призначені на покриття витрат, які пов'язані з виробництвом продукції громадського харчування і організацією її споживання. Рівень націнок диференціюється:</a:t>
            </a:r>
          </a:p>
          <a:p>
            <a:endParaRPr lang="uk-UA" dirty="0"/>
          </a:p>
          <a:p>
            <a:r>
              <a:rPr lang="uk-UA" dirty="0"/>
              <a:t>- за </a:t>
            </a:r>
            <a:r>
              <a:rPr lang="uk-UA" dirty="0" err="1"/>
              <a:t>націночними</a:t>
            </a:r>
            <a:r>
              <a:rPr lang="uk-UA" dirty="0"/>
              <a:t> категоріями, які відповідають класу обслуговування (люкс, вища, перша, друга, третя категорії);</a:t>
            </a:r>
          </a:p>
          <a:p>
            <a:endParaRPr lang="uk-UA" dirty="0"/>
          </a:p>
          <a:p>
            <a:r>
              <a:rPr lang="uk-UA" dirty="0"/>
              <a:t>- за продукцією (стравами, сировиною) - на делікатесні товари, порціонні страви, спиртні напої тощо.</a:t>
            </a:r>
          </a:p>
        </p:txBody>
      </p:sp>
    </p:spTree>
    <p:extLst>
      <p:ext uri="{BB962C8B-B14F-4D97-AF65-F5344CB8AC3E}">
        <p14:creationId xmlns:p14="http://schemas.microsoft.com/office/powerpoint/2010/main" val="355150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BD9D11-30FA-4376-B6D8-DC85067714D0}"/>
              </a:ext>
            </a:extLst>
          </p:cNvPr>
          <p:cNvSpPr txBox="1"/>
          <p:nvPr/>
        </p:nvSpPr>
        <p:spPr>
          <a:xfrm>
            <a:off x="1502229" y="1741534"/>
            <a:ext cx="8686800" cy="1200329"/>
          </a:xfrm>
          <a:prstGeom prst="rect">
            <a:avLst/>
          </a:prstGeom>
          <a:noFill/>
        </p:spPr>
        <p:txBody>
          <a:bodyPr wrap="square">
            <a:spAutoFit/>
          </a:bodyPr>
          <a:lstStyle/>
          <a:p>
            <a:r>
              <a:rPr lang="uk-UA" dirty="0"/>
              <a:t>В оптовій торгівлі валовий доход утворюється також у вигляді</a:t>
            </a:r>
          </a:p>
          <a:p>
            <a:r>
              <a:rPr lang="uk-UA" dirty="0"/>
              <a:t>різниці між ціною придбання та продажу товарів. Його розмір залежить від розміру надбавки, яка диференціюється за формами оптового товарообороту, виходячи з їх </a:t>
            </a:r>
            <a:r>
              <a:rPr lang="uk-UA" dirty="0" err="1"/>
              <a:t>витратомісткості</a:t>
            </a:r>
            <a:r>
              <a:rPr lang="uk-UA" dirty="0"/>
              <a:t>.</a:t>
            </a:r>
          </a:p>
        </p:txBody>
      </p:sp>
    </p:spTree>
    <p:extLst>
      <p:ext uri="{BB962C8B-B14F-4D97-AF65-F5344CB8AC3E}">
        <p14:creationId xmlns:p14="http://schemas.microsoft.com/office/powerpoint/2010/main" val="2617268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A008BD-D4E0-4DC5-8723-C90FD81A6F33}"/>
              </a:ext>
            </a:extLst>
          </p:cNvPr>
          <p:cNvSpPr txBox="1"/>
          <p:nvPr/>
        </p:nvSpPr>
        <p:spPr>
          <a:xfrm>
            <a:off x="1660848" y="595900"/>
            <a:ext cx="9377266" cy="4801314"/>
          </a:xfrm>
          <a:prstGeom prst="rect">
            <a:avLst/>
          </a:prstGeom>
          <a:noFill/>
        </p:spPr>
        <p:txBody>
          <a:bodyPr wrap="square">
            <a:spAutoFit/>
          </a:bodyPr>
          <a:lstStyle/>
          <a:p>
            <a:r>
              <a:rPr lang="ru-RU" b="1" dirty="0"/>
              <a:t>2. Доходи в </a:t>
            </a:r>
            <a:r>
              <a:rPr lang="ru-RU" b="1" dirty="0" err="1"/>
              <a:t>системі</a:t>
            </a:r>
            <a:r>
              <a:rPr lang="ru-RU" b="1" dirty="0"/>
              <a:t> </a:t>
            </a:r>
            <a:r>
              <a:rPr lang="ru-RU" b="1" dirty="0" err="1"/>
              <a:t>показників</a:t>
            </a:r>
            <a:r>
              <a:rPr lang="ru-RU" b="1" dirty="0"/>
              <a:t> </a:t>
            </a:r>
            <a:r>
              <a:rPr lang="ru-RU" b="1" dirty="0" err="1"/>
              <a:t>стратегічного</a:t>
            </a:r>
            <a:r>
              <a:rPr lang="ru-RU" b="1" dirty="0"/>
              <a:t> </a:t>
            </a:r>
            <a:r>
              <a:rPr lang="ru-RU" b="1" dirty="0" err="1"/>
              <a:t>розвитку</a:t>
            </a:r>
            <a:r>
              <a:rPr lang="ru-RU" b="1" dirty="0"/>
              <a:t> </a:t>
            </a:r>
            <a:r>
              <a:rPr lang="ru-RU" b="1" dirty="0" err="1"/>
              <a:t>підприємства</a:t>
            </a:r>
            <a:endParaRPr lang="ru-RU" b="1" dirty="0"/>
          </a:p>
          <a:p>
            <a:endParaRPr lang="ru-RU" dirty="0"/>
          </a:p>
          <a:p>
            <a:r>
              <a:rPr lang="ru-RU" dirty="0" err="1"/>
              <a:t>Валовий</a:t>
            </a:r>
            <a:r>
              <a:rPr lang="ru-RU" dirty="0"/>
              <a:t> доход </a:t>
            </a:r>
            <a:r>
              <a:rPr lang="ru-RU" dirty="0" err="1"/>
              <a:t>торговельного</a:t>
            </a:r>
            <a:r>
              <a:rPr lang="ru-RU" dirty="0"/>
              <a:t> </a:t>
            </a:r>
            <a:r>
              <a:rPr lang="ru-RU" dirty="0" err="1"/>
              <a:t>підприємства</a:t>
            </a:r>
            <a:r>
              <a:rPr lang="ru-RU" dirty="0"/>
              <a:t> </a:t>
            </a:r>
            <a:r>
              <a:rPr lang="ru-RU" dirty="0" err="1"/>
              <a:t>від</a:t>
            </a:r>
            <a:r>
              <a:rPr lang="ru-RU" dirty="0"/>
              <a:t> </a:t>
            </a:r>
            <a:r>
              <a:rPr lang="ru-RU" dirty="0" err="1"/>
              <a:t>реалізації</a:t>
            </a:r>
            <a:r>
              <a:rPr lang="ru-RU" dirty="0"/>
              <a:t> </a:t>
            </a:r>
            <a:r>
              <a:rPr lang="ru-RU" dirty="0" err="1"/>
              <a:t>товарів</a:t>
            </a:r>
            <a:r>
              <a:rPr lang="ru-RU" dirty="0"/>
              <a:t> </a:t>
            </a:r>
            <a:r>
              <a:rPr lang="ru-RU" dirty="0" err="1"/>
              <a:t>характеризується</a:t>
            </a:r>
            <a:r>
              <a:rPr lang="ru-RU" dirty="0"/>
              <a:t> сумою та </a:t>
            </a:r>
            <a:r>
              <a:rPr lang="ru-RU" dirty="0" err="1"/>
              <a:t>рівнем</a:t>
            </a:r>
            <a:r>
              <a:rPr lang="ru-RU" dirty="0"/>
              <a:t>.</a:t>
            </a:r>
          </a:p>
          <a:p>
            <a:endParaRPr lang="ru-RU" dirty="0"/>
          </a:p>
          <a:p>
            <a:r>
              <a:rPr lang="ru-RU" dirty="0" err="1"/>
              <a:t>Рівень</a:t>
            </a:r>
            <a:r>
              <a:rPr lang="ru-RU" dirty="0"/>
              <a:t> </a:t>
            </a:r>
            <a:r>
              <a:rPr lang="ru-RU" dirty="0" err="1"/>
              <a:t>доходів</a:t>
            </a:r>
            <a:r>
              <a:rPr lang="ru-RU" dirty="0"/>
              <a:t> </a:t>
            </a:r>
            <a:r>
              <a:rPr lang="ru-RU" dirty="0" err="1"/>
              <a:t>відображає</a:t>
            </a:r>
            <a:r>
              <a:rPr lang="ru-RU" dirty="0"/>
              <a:t> </a:t>
            </a:r>
            <a:r>
              <a:rPr lang="ru-RU" dirty="0" err="1"/>
              <a:t>частку</a:t>
            </a:r>
            <a:r>
              <a:rPr lang="ru-RU" dirty="0"/>
              <a:t> </a:t>
            </a:r>
            <a:r>
              <a:rPr lang="ru-RU" dirty="0" err="1"/>
              <a:t>ціни</a:t>
            </a:r>
            <a:r>
              <a:rPr lang="ru-RU" dirty="0"/>
              <a:t> </a:t>
            </a:r>
            <a:r>
              <a:rPr lang="ru-RU" dirty="0" err="1"/>
              <a:t>торговельної</a:t>
            </a:r>
            <a:r>
              <a:rPr lang="ru-RU" dirty="0"/>
              <a:t> </a:t>
            </a:r>
            <a:r>
              <a:rPr lang="ru-RU" dirty="0" err="1"/>
              <a:t>послуги</a:t>
            </a:r>
            <a:r>
              <a:rPr lang="ru-RU" dirty="0"/>
              <a:t> в </a:t>
            </a:r>
            <a:r>
              <a:rPr lang="ru-RU" dirty="0" err="1"/>
              <a:t>ціні</a:t>
            </a:r>
            <a:endParaRPr lang="ru-RU" dirty="0"/>
          </a:p>
          <a:p>
            <a:r>
              <a:rPr lang="ru-RU" dirty="0"/>
              <a:t>товару.</a:t>
            </a:r>
          </a:p>
          <a:p>
            <a:endParaRPr lang="uk-UA" dirty="0"/>
          </a:p>
          <a:p>
            <a:r>
              <a:rPr lang="ru-RU" dirty="0"/>
              <a:t>У </a:t>
            </a:r>
            <a:r>
              <a:rPr lang="ru-RU" dirty="0" err="1"/>
              <a:t>зарубіжній</a:t>
            </a:r>
            <a:r>
              <a:rPr lang="ru-RU" dirty="0"/>
              <a:t> </a:t>
            </a:r>
            <a:r>
              <a:rPr lang="ru-RU" dirty="0" err="1"/>
              <a:t>літературі</a:t>
            </a:r>
            <a:r>
              <a:rPr lang="ru-RU" dirty="0"/>
              <a:t> для </a:t>
            </a:r>
            <a:r>
              <a:rPr lang="ru-RU" dirty="0" err="1"/>
              <a:t>оцінки</a:t>
            </a:r>
            <a:r>
              <a:rPr lang="ru-RU" dirty="0"/>
              <a:t> </a:t>
            </a:r>
            <a:r>
              <a:rPr lang="ru-RU" dirty="0" err="1"/>
              <a:t>рівня</a:t>
            </a:r>
            <a:r>
              <a:rPr lang="ru-RU" dirty="0"/>
              <a:t> </a:t>
            </a:r>
            <a:r>
              <a:rPr lang="ru-RU" dirty="0" err="1"/>
              <a:t>торговельного</a:t>
            </a:r>
            <a:r>
              <a:rPr lang="ru-RU" dirty="0"/>
              <a:t> доходу</a:t>
            </a:r>
          </a:p>
          <a:p>
            <a:r>
              <a:rPr lang="ru-RU" dirty="0" err="1"/>
              <a:t>використовується</a:t>
            </a:r>
            <a:r>
              <a:rPr lang="ru-RU" dirty="0"/>
              <a:t> </a:t>
            </a:r>
            <a:r>
              <a:rPr lang="ru-RU" dirty="0" err="1"/>
              <a:t>показник</a:t>
            </a:r>
            <a:r>
              <a:rPr lang="ru-RU" dirty="0"/>
              <a:t> "</a:t>
            </a:r>
            <a:r>
              <a:rPr lang="ru-RU" dirty="0" err="1"/>
              <a:t>торговельна</a:t>
            </a:r>
            <a:r>
              <a:rPr lang="ru-RU" dirty="0"/>
              <a:t> маржа", </a:t>
            </a:r>
            <a:r>
              <a:rPr lang="ru-RU" dirty="0" err="1"/>
              <a:t>який</a:t>
            </a:r>
            <a:r>
              <a:rPr lang="ru-RU" dirty="0"/>
              <a:t> </a:t>
            </a:r>
            <a:r>
              <a:rPr lang="ru-RU" dirty="0" err="1"/>
              <a:t>розраховується</a:t>
            </a:r>
            <a:r>
              <a:rPr lang="ru-RU" dirty="0"/>
              <a:t> як </a:t>
            </a:r>
            <a:r>
              <a:rPr lang="ru-RU" dirty="0" err="1"/>
              <a:t>відношення</a:t>
            </a:r>
            <a:r>
              <a:rPr lang="ru-RU" dirty="0"/>
              <a:t> </a:t>
            </a:r>
            <a:r>
              <a:rPr lang="ru-RU" dirty="0" err="1"/>
              <a:t>доходів</a:t>
            </a:r>
            <a:r>
              <a:rPr lang="ru-RU" dirty="0"/>
              <a:t> до обороту </a:t>
            </a:r>
            <a:r>
              <a:rPr lang="ru-RU" dirty="0" err="1"/>
              <a:t>товарів</a:t>
            </a:r>
            <a:r>
              <a:rPr lang="ru-RU" dirty="0"/>
              <a:t> по </a:t>
            </a:r>
            <a:r>
              <a:rPr lang="ru-RU" dirty="0" err="1"/>
              <a:t>закупівельній</a:t>
            </a:r>
            <a:r>
              <a:rPr lang="ru-RU" dirty="0"/>
              <a:t> </a:t>
            </a:r>
            <a:r>
              <a:rPr lang="ru-RU" dirty="0" err="1"/>
              <a:t>ціні</a:t>
            </a:r>
            <a:endParaRPr lang="ru-RU" dirty="0"/>
          </a:p>
          <a:p>
            <a:endParaRPr lang="ru-RU" dirty="0"/>
          </a:p>
          <a:p>
            <a:r>
              <a:rPr lang="uk-UA" dirty="0"/>
              <a:t>Доходи від інших видів діяльності підприємства також можна охарактеризувати не тільки абсолютними, й відносними показниками. Загальним підходом до їх формування є оцінка обсягу доходу, отриманого від певної діяльності (окремих господарських операцій)на одиницю показника, що оцінює їх обсяг в грошовому чи натуральному вимірі.</a:t>
            </a:r>
          </a:p>
        </p:txBody>
      </p:sp>
    </p:spTree>
    <p:extLst>
      <p:ext uri="{BB962C8B-B14F-4D97-AF65-F5344CB8AC3E}">
        <p14:creationId xmlns:p14="http://schemas.microsoft.com/office/powerpoint/2010/main" val="150946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F03BB58-30E2-450F-9258-6419F1185E8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70276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24800-18CD-4376-B963-B5DA7A50B48B}"/>
              </a:ext>
            </a:extLst>
          </p:cNvPr>
          <p:cNvSpPr txBox="1"/>
          <p:nvPr/>
        </p:nvSpPr>
        <p:spPr>
          <a:xfrm>
            <a:off x="1371601" y="2223234"/>
            <a:ext cx="8817428" cy="1477328"/>
          </a:xfrm>
          <a:prstGeom prst="rect">
            <a:avLst/>
          </a:prstGeom>
          <a:noFill/>
        </p:spPr>
        <p:txBody>
          <a:bodyPr wrap="square">
            <a:spAutoFit/>
          </a:bodyPr>
          <a:lstStyle/>
          <a:p>
            <a:r>
              <a:rPr lang="ru-RU" dirty="0" err="1"/>
              <a:t>Рівень</a:t>
            </a:r>
            <a:r>
              <a:rPr lang="ru-RU" dirty="0"/>
              <a:t> валового доходу як </a:t>
            </a:r>
            <a:r>
              <a:rPr lang="ru-RU" dirty="0" err="1"/>
              <a:t>економічний</a:t>
            </a:r>
            <a:r>
              <a:rPr lang="ru-RU" dirty="0"/>
              <a:t> </a:t>
            </a:r>
            <a:r>
              <a:rPr lang="ru-RU" dirty="0" err="1"/>
              <a:t>показник</a:t>
            </a:r>
            <a:r>
              <a:rPr lang="ru-RU" dirty="0"/>
              <a:t> </a:t>
            </a:r>
            <a:r>
              <a:rPr lang="ru-RU" dirty="0" err="1"/>
              <a:t>залежить</a:t>
            </a:r>
            <a:r>
              <a:rPr lang="ru-RU" dirty="0"/>
              <a:t> </a:t>
            </a:r>
            <a:r>
              <a:rPr lang="ru-RU" dirty="0" err="1"/>
              <a:t>від</a:t>
            </a:r>
            <a:r>
              <a:rPr lang="ru-RU" dirty="0"/>
              <a:t> </a:t>
            </a:r>
            <a:r>
              <a:rPr lang="ru-RU" dirty="0" err="1"/>
              <a:t>обсягу</a:t>
            </a:r>
            <a:r>
              <a:rPr lang="ru-RU" dirty="0"/>
              <a:t> товарообороту та </a:t>
            </a:r>
            <a:r>
              <a:rPr lang="ru-RU" dirty="0" err="1"/>
              <a:t>його</a:t>
            </a:r>
            <a:r>
              <a:rPr lang="ru-RU" dirty="0"/>
              <a:t> </a:t>
            </a:r>
            <a:r>
              <a:rPr lang="ru-RU" dirty="0" err="1"/>
              <a:t>структури</a:t>
            </a:r>
            <a:r>
              <a:rPr lang="ru-RU" dirty="0"/>
              <a:t>, </a:t>
            </a:r>
            <a:r>
              <a:rPr lang="ru-RU" dirty="0" err="1"/>
              <a:t>кількості</a:t>
            </a:r>
            <a:r>
              <a:rPr lang="ru-RU" dirty="0"/>
              <a:t> ланок </a:t>
            </a:r>
            <a:r>
              <a:rPr lang="ru-RU" dirty="0" err="1"/>
              <a:t>товаропросування</a:t>
            </a:r>
            <a:r>
              <a:rPr lang="ru-RU" dirty="0"/>
              <a:t>, </a:t>
            </a:r>
            <a:r>
              <a:rPr lang="ru-RU" dirty="0" err="1"/>
              <a:t>форми</a:t>
            </a:r>
            <a:r>
              <a:rPr lang="ru-RU" dirty="0"/>
              <a:t> </a:t>
            </a:r>
            <a:r>
              <a:rPr lang="ru-RU" dirty="0" err="1"/>
              <a:t>організації</a:t>
            </a:r>
            <a:r>
              <a:rPr lang="ru-RU" dirty="0"/>
              <a:t> </a:t>
            </a:r>
            <a:r>
              <a:rPr lang="ru-RU" dirty="0" err="1"/>
              <a:t>торговельного</a:t>
            </a:r>
            <a:r>
              <a:rPr lang="ru-RU" dirty="0"/>
              <a:t> </a:t>
            </a:r>
            <a:r>
              <a:rPr lang="ru-RU" dirty="0" err="1"/>
              <a:t>обслуговування</a:t>
            </a:r>
            <a:r>
              <a:rPr lang="ru-RU" dirty="0"/>
              <a:t>. У той же час </a:t>
            </a:r>
            <a:r>
              <a:rPr lang="ru-RU" dirty="0" err="1"/>
              <a:t>рівень</a:t>
            </a:r>
            <a:r>
              <a:rPr lang="ru-RU" dirty="0"/>
              <a:t> валового доходу </a:t>
            </a:r>
            <a:r>
              <a:rPr lang="ru-RU" dirty="0" err="1"/>
              <a:t>може</a:t>
            </a:r>
            <a:r>
              <a:rPr lang="ru-RU" dirty="0"/>
              <a:t> бути </a:t>
            </a:r>
            <a:r>
              <a:rPr lang="ru-RU" dirty="0" err="1"/>
              <a:t>використаний</a:t>
            </a:r>
            <a:r>
              <a:rPr lang="ru-RU" dirty="0"/>
              <a:t> для </a:t>
            </a:r>
            <a:r>
              <a:rPr lang="ru-RU" dirty="0" err="1"/>
              <a:t>оптимізації</a:t>
            </a:r>
            <a:r>
              <a:rPr lang="ru-RU" dirty="0"/>
              <a:t> </a:t>
            </a:r>
            <a:r>
              <a:rPr lang="ru-RU" dirty="0" err="1"/>
              <a:t>структури</a:t>
            </a:r>
            <a:r>
              <a:rPr lang="ru-RU" dirty="0"/>
              <a:t> товарообороту, </a:t>
            </a:r>
            <a:r>
              <a:rPr lang="ru-RU" dirty="0" err="1"/>
              <a:t>вибору</a:t>
            </a:r>
            <a:r>
              <a:rPr lang="ru-RU" dirty="0"/>
              <a:t> </a:t>
            </a:r>
            <a:r>
              <a:rPr lang="ru-RU" dirty="0" err="1"/>
              <a:t>оптимальної</a:t>
            </a:r>
            <a:r>
              <a:rPr lang="ru-RU" dirty="0"/>
              <a:t> </a:t>
            </a:r>
            <a:r>
              <a:rPr lang="ru-RU" dirty="0" err="1"/>
              <a:t>схеми</a:t>
            </a:r>
            <a:r>
              <a:rPr lang="ru-RU" dirty="0"/>
              <a:t> товарообороту та </a:t>
            </a:r>
            <a:r>
              <a:rPr lang="ru-RU" dirty="0" err="1"/>
              <a:t>інше</a:t>
            </a:r>
            <a:r>
              <a:rPr lang="ru-RU" dirty="0"/>
              <a:t>.</a:t>
            </a:r>
            <a:endParaRPr lang="uk-UA" dirty="0"/>
          </a:p>
        </p:txBody>
      </p:sp>
    </p:spTree>
    <p:extLst>
      <p:ext uri="{BB962C8B-B14F-4D97-AF65-F5344CB8AC3E}">
        <p14:creationId xmlns:p14="http://schemas.microsoft.com/office/powerpoint/2010/main" val="1944134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633675-B57D-4326-B3E0-2F5613A1D205}"/>
              </a:ext>
            </a:extLst>
          </p:cNvPr>
          <p:cNvSpPr txBox="1"/>
          <p:nvPr/>
        </p:nvSpPr>
        <p:spPr>
          <a:xfrm>
            <a:off x="1565986" y="757439"/>
            <a:ext cx="8529735" cy="5078313"/>
          </a:xfrm>
          <a:prstGeom prst="rect">
            <a:avLst/>
          </a:prstGeom>
          <a:noFill/>
        </p:spPr>
        <p:txBody>
          <a:bodyPr wrap="square">
            <a:spAutoFit/>
          </a:bodyPr>
          <a:lstStyle/>
          <a:p>
            <a:r>
              <a:rPr lang="ru-RU" b="1" dirty="0"/>
              <a:t>3. </a:t>
            </a:r>
            <a:r>
              <a:rPr lang="ru-RU" b="1" dirty="0" err="1"/>
              <a:t>Чинники</a:t>
            </a:r>
            <a:r>
              <a:rPr lang="ru-RU" b="1" dirty="0"/>
              <a:t>, </a:t>
            </a:r>
            <a:r>
              <a:rPr lang="ru-RU" b="1" dirty="0" err="1"/>
              <a:t>які</a:t>
            </a:r>
            <a:r>
              <a:rPr lang="ru-RU" b="1" dirty="0"/>
              <a:t> </a:t>
            </a:r>
            <a:r>
              <a:rPr lang="ru-RU" b="1" dirty="0" err="1"/>
              <a:t>визначають</a:t>
            </a:r>
            <a:r>
              <a:rPr lang="ru-RU" b="1" dirty="0"/>
              <a:t> </a:t>
            </a:r>
            <a:r>
              <a:rPr lang="ru-RU" b="1" dirty="0" err="1"/>
              <a:t>розмір</a:t>
            </a:r>
            <a:r>
              <a:rPr lang="ru-RU" b="1" dirty="0"/>
              <a:t> </a:t>
            </a:r>
            <a:r>
              <a:rPr lang="ru-RU" b="1" dirty="0" err="1"/>
              <a:t>доходів</a:t>
            </a:r>
            <a:r>
              <a:rPr lang="ru-RU" b="1" dirty="0"/>
              <a:t> </a:t>
            </a:r>
            <a:r>
              <a:rPr lang="ru-RU" b="1" dirty="0" err="1"/>
              <a:t>торговельного</a:t>
            </a:r>
            <a:r>
              <a:rPr lang="ru-RU" b="1" dirty="0"/>
              <a:t> </a:t>
            </a:r>
            <a:r>
              <a:rPr lang="ru-RU" b="1" dirty="0" err="1"/>
              <a:t>підприємства</a:t>
            </a:r>
            <a:r>
              <a:rPr lang="ru-RU" b="1" dirty="0"/>
              <a:t>. </a:t>
            </a:r>
            <a:r>
              <a:rPr lang="ru-RU" b="1" dirty="0" err="1"/>
              <a:t>Цінова</a:t>
            </a:r>
            <a:r>
              <a:rPr lang="ru-RU" b="1" dirty="0"/>
              <a:t> </a:t>
            </a:r>
            <a:r>
              <a:rPr lang="ru-RU" b="1" dirty="0" err="1"/>
              <a:t>політика</a:t>
            </a:r>
            <a:r>
              <a:rPr lang="ru-RU" b="1" dirty="0"/>
              <a:t> </a:t>
            </a:r>
            <a:r>
              <a:rPr lang="ru-RU" b="1" dirty="0" err="1"/>
              <a:t>торговельного</a:t>
            </a:r>
            <a:r>
              <a:rPr lang="ru-RU" b="1" dirty="0"/>
              <a:t> </a:t>
            </a:r>
            <a:r>
              <a:rPr lang="ru-RU" b="1" dirty="0" err="1"/>
              <a:t>підприємства</a:t>
            </a:r>
            <a:r>
              <a:rPr lang="ru-RU" b="1" dirty="0"/>
              <a:t> та </a:t>
            </a:r>
            <a:r>
              <a:rPr lang="ru-RU" b="1" dirty="0" err="1"/>
              <a:t>механізм</a:t>
            </a:r>
            <a:r>
              <a:rPr lang="ru-RU" b="1" dirty="0"/>
              <a:t> </a:t>
            </a:r>
            <a:r>
              <a:rPr lang="ru-RU" b="1" dirty="0" err="1"/>
              <a:t>її</a:t>
            </a:r>
            <a:r>
              <a:rPr lang="ru-RU" b="1" dirty="0"/>
              <a:t> </a:t>
            </a:r>
            <a:r>
              <a:rPr lang="ru-RU" b="1" dirty="0" err="1"/>
              <a:t>формування</a:t>
            </a:r>
            <a:endParaRPr lang="ru-RU" b="1" dirty="0"/>
          </a:p>
          <a:p>
            <a:endParaRPr lang="ru-RU" b="1" dirty="0"/>
          </a:p>
          <a:p>
            <a:r>
              <a:rPr lang="uk-UA" dirty="0"/>
              <a:t>Обґрунтування визначення цін на товари (продукцію, роботи, послуги) підприємства належать до визначальних рішень, від яких залежить успіх усієї комерційної діяльності підприємства, ефективності його функціонування.</a:t>
            </a:r>
          </a:p>
          <a:p>
            <a:endParaRPr lang="uk-UA" dirty="0"/>
          </a:p>
          <a:p>
            <a:r>
              <a:rPr lang="uk-UA" dirty="0"/>
              <a:t>Практична реалізація самостійності підприємств з питань встановлення цін на товари (продукцію, роботи, послуги), які реалізуються, передбачає розробку його цінової політики, яка являє собою систему рішень підприємства, пов'язаних з визначенням рівня цін.</a:t>
            </a:r>
          </a:p>
          <a:p>
            <a:endParaRPr lang="uk-UA" dirty="0"/>
          </a:p>
          <a:p>
            <a:r>
              <a:rPr lang="uk-UA" dirty="0"/>
              <a:t>Розробка цінової політики підприємства покликана забезпечити</a:t>
            </a:r>
          </a:p>
          <a:p>
            <a:r>
              <a:rPr lang="uk-UA" dirty="0"/>
              <a:t>умови досягнення його стратегічних цілей і завдань та окреслити</a:t>
            </a:r>
          </a:p>
          <a:p>
            <a:r>
              <a:rPr lang="uk-UA" dirty="0"/>
              <a:t>принципи ціноутворення, методи визначення базового рівня цін, умови і розміри їх диференціації та коригування.</a:t>
            </a:r>
          </a:p>
        </p:txBody>
      </p:sp>
    </p:spTree>
    <p:extLst>
      <p:ext uri="{BB962C8B-B14F-4D97-AF65-F5344CB8AC3E}">
        <p14:creationId xmlns:p14="http://schemas.microsoft.com/office/powerpoint/2010/main" val="2019023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B47D761-9846-4839-ABBD-633EEE54A75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536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C43E0D-573E-4597-AABD-CEB34F309906}"/>
              </a:ext>
            </a:extLst>
          </p:cNvPr>
          <p:cNvSpPr txBox="1"/>
          <p:nvPr/>
        </p:nvSpPr>
        <p:spPr>
          <a:xfrm>
            <a:off x="1132114" y="1703066"/>
            <a:ext cx="9927772" cy="2862322"/>
          </a:xfrm>
          <a:prstGeom prst="rect">
            <a:avLst/>
          </a:prstGeom>
          <a:noFill/>
        </p:spPr>
        <p:txBody>
          <a:bodyPr wrap="square">
            <a:spAutoFit/>
          </a:bodyPr>
          <a:lstStyle/>
          <a:p>
            <a:r>
              <a:rPr lang="uk-UA" dirty="0"/>
              <a:t>Підприємство, враховуючи специфіку свого положення на ринку,</a:t>
            </a:r>
          </a:p>
          <a:p>
            <a:r>
              <a:rPr lang="uk-UA" dirty="0"/>
              <a:t>може реалізовувати різні цінові стратегії.</a:t>
            </a:r>
          </a:p>
          <a:p>
            <a:r>
              <a:rPr lang="uk-UA" dirty="0"/>
              <a:t>Виходячи з принципів, покладених в основу ціноутворення, розрізняють стратегії, які </a:t>
            </a:r>
            <a:r>
              <a:rPr lang="uk-UA" dirty="0" err="1"/>
              <a:t>грунтуються</a:t>
            </a:r>
            <a:r>
              <a:rPr lang="uk-UA" dirty="0"/>
              <a:t> на:</a:t>
            </a:r>
          </a:p>
          <a:p>
            <a:r>
              <a:rPr lang="uk-UA" dirty="0"/>
              <a:t>- збуті, вони полягають у орієнтації на збільшення обсягів реалізації та максимізації своєї частки ринку у боротьбі з конкурентами;</a:t>
            </a:r>
          </a:p>
          <a:p>
            <a:r>
              <a:rPr lang="uk-UA" dirty="0"/>
              <a:t>- прибутку, вони полягають в орієнтації на отримання підприємством цільової норми та маси прибутку з кожної одиниці товарів, що реалізуються;</a:t>
            </a:r>
          </a:p>
          <a:p>
            <a:r>
              <a:rPr lang="uk-UA" dirty="0"/>
              <a:t>- ринковій ситуації, яка склалася. Вони полягають у визначенні рівня ціни, виходячи з кон'юнктури ринку, що склалася.</a:t>
            </a:r>
          </a:p>
        </p:txBody>
      </p:sp>
    </p:spTree>
    <p:extLst>
      <p:ext uri="{BB962C8B-B14F-4D97-AF65-F5344CB8AC3E}">
        <p14:creationId xmlns:p14="http://schemas.microsoft.com/office/powerpoint/2010/main" val="73568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28FC39-AE5A-4308-B65A-55D2A621EA4B}"/>
              </a:ext>
            </a:extLst>
          </p:cNvPr>
          <p:cNvSpPr txBox="1"/>
          <p:nvPr/>
        </p:nvSpPr>
        <p:spPr>
          <a:xfrm>
            <a:off x="1048562" y="1553168"/>
            <a:ext cx="10094875" cy="3139321"/>
          </a:xfrm>
          <a:prstGeom prst="rect">
            <a:avLst/>
          </a:prstGeom>
          <a:noFill/>
        </p:spPr>
        <p:txBody>
          <a:bodyPr wrap="square">
            <a:spAutoFit/>
          </a:bodyPr>
          <a:lstStyle/>
          <a:p>
            <a:pPr algn="ctr"/>
            <a:r>
              <a:rPr lang="uk-UA" dirty="0"/>
              <a:t>ПЛАН</a:t>
            </a:r>
          </a:p>
          <a:p>
            <a:endParaRPr lang="uk-UA" dirty="0"/>
          </a:p>
          <a:p>
            <a:r>
              <a:rPr lang="uk-UA" b="1" dirty="0"/>
              <a:t>1. Склад та джерела утворення доходів торговельного підприємства</a:t>
            </a:r>
          </a:p>
          <a:p>
            <a:r>
              <a:rPr lang="uk-UA" b="1" dirty="0"/>
              <a:t>2. Доходи в системі показників стратегічного розвитку підприємства</a:t>
            </a:r>
          </a:p>
          <a:p>
            <a:r>
              <a:rPr lang="uk-UA" b="1" dirty="0"/>
              <a:t>3. Чинники, які визначають розмір доходів торговельного підприємства. Цінова політика торговельного підприємства та механізм її формування</a:t>
            </a:r>
          </a:p>
          <a:p>
            <a:r>
              <a:rPr lang="uk-UA" dirty="0"/>
              <a:t>4. Стратегія управління доходами торговельного підприємства: вихідні передумови та порядок розробки</a:t>
            </a:r>
          </a:p>
          <a:p>
            <a:r>
              <a:rPr lang="uk-UA" dirty="0"/>
              <a:t>5. Вихідні передумови та методичний інструментарій аналізу доходів торговельного підприємства</a:t>
            </a:r>
          </a:p>
          <a:p>
            <a:r>
              <a:rPr lang="uk-UA" dirty="0"/>
              <a:t>6. Методи обґрунтування плану-прогнозу доходів торговельного підприємства</a:t>
            </a:r>
          </a:p>
        </p:txBody>
      </p:sp>
    </p:spTree>
    <p:extLst>
      <p:ext uri="{BB962C8B-B14F-4D97-AF65-F5344CB8AC3E}">
        <p14:creationId xmlns:p14="http://schemas.microsoft.com/office/powerpoint/2010/main" val="2025903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A5BA4B-1F70-4645-868E-6C19BA4A4286}"/>
              </a:ext>
            </a:extLst>
          </p:cNvPr>
          <p:cNvSpPr txBox="1"/>
          <p:nvPr/>
        </p:nvSpPr>
        <p:spPr>
          <a:xfrm>
            <a:off x="1334276" y="1541527"/>
            <a:ext cx="8985379" cy="3416320"/>
          </a:xfrm>
          <a:prstGeom prst="rect">
            <a:avLst/>
          </a:prstGeom>
          <a:noFill/>
        </p:spPr>
        <p:txBody>
          <a:bodyPr wrap="square">
            <a:spAutoFit/>
          </a:bodyPr>
          <a:lstStyle/>
          <a:p>
            <a:r>
              <a:rPr lang="uk-UA" dirty="0"/>
              <a:t>З точки зору активності та ініціативи підприємства з питань ціноутворення прийнято розрізняти активну та пасивну стратегії ціноутворення.</a:t>
            </a:r>
          </a:p>
          <a:p>
            <a:endParaRPr lang="uk-UA" b="1" dirty="0"/>
          </a:p>
          <a:p>
            <a:r>
              <a:rPr lang="uk-UA" b="1" dirty="0"/>
              <a:t>Активну стратегію </a:t>
            </a:r>
            <a:r>
              <a:rPr lang="uk-UA" dirty="0"/>
              <a:t>цін здійснюють підприємства, які більш або менш </a:t>
            </a:r>
            <a:r>
              <a:rPr lang="uk-UA" dirty="0" err="1"/>
              <a:t>автономно</a:t>
            </a:r>
            <a:r>
              <a:rPr lang="uk-UA" dirty="0"/>
              <a:t> встановлюють ціни на свою продукцію (товари), орієнтуючись на ринкові умови реалізації. </a:t>
            </a:r>
          </a:p>
          <a:p>
            <a:endParaRPr lang="uk-UA" dirty="0"/>
          </a:p>
          <a:p>
            <a:r>
              <a:rPr lang="uk-UA" b="1" dirty="0"/>
              <a:t>Пасивна стратегія</a:t>
            </a:r>
            <a:r>
              <a:rPr lang="uk-UA" dirty="0"/>
              <a:t> цін характеризується пасивністю підприємства при встановленні цін, їх орієнтацією, перш за все, на дії конкурентів.</a:t>
            </a:r>
          </a:p>
          <a:p>
            <a:endParaRPr lang="uk-UA" dirty="0"/>
          </a:p>
          <a:p>
            <a:r>
              <a:rPr lang="uk-UA" dirty="0"/>
              <a:t>Застосовуючи активну стратегію ціноутворення, підприємство</a:t>
            </a:r>
          </a:p>
          <a:p>
            <a:r>
              <a:rPr lang="uk-UA" dirty="0"/>
              <a:t>може реалізувати різні тенденції щодо рівня цін та їх руху у часі.</a:t>
            </a:r>
          </a:p>
        </p:txBody>
      </p:sp>
    </p:spTree>
    <p:extLst>
      <p:ext uri="{BB962C8B-B14F-4D97-AF65-F5344CB8AC3E}">
        <p14:creationId xmlns:p14="http://schemas.microsoft.com/office/powerpoint/2010/main" val="1582239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CEAFD3-56EC-4D94-AE1F-5AA29213C662}"/>
              </a:ext>
            </a:extLst>
          </p:cNvPr>
          <p:cNvSpPr txBox="1"/>
          <p:nvPr/>
        </p:nvSpPr>
        <p:spPr>
          <a:xfrm>
            <a:off x="1530220" y="1776252"/>
            <a:ext cx="8556172" cy="2862322"/>
          </a:xfrm>
          <a:prstGeom prst="rect">
            <a:avLst/>
          </a:prstGeom>
          <a:noFill/>
        </p:spPr>
        <p:txBody>
          <a:bodyPr wrap="square">
            <a:spAutoFit/>
          </a:bodyPr>
          <a:lstStyle/>
          <a:p>
            <a:r>
              <a:rPr lang="uk-UA" dirty="0"/>
              <a:t>Висока ціна на види товарів (продукції), які просуваються на ринок (</a:t>
            </a:r>
            <a:r>
              <a:rPr lang="uk-UA" b="1" dirty="0"/>
              <a:t>стратегія високих цін</a:t>
            </a:r>
            <a:r>
              <a:rPr lang="uk-UA" dirty="0"/>
              <a:t>), обирається, коли попит нееластичний</a:t>
            </a:r>
          </a:p>
          <a:p>
            <a:r>
              <a:rPr lang="uk-UA" dirty="0"/>
              <a:t>(кількість продукції, що реалізується, не залежить від ціни) і відсутня конкуренція.</a:t>
            </a:r>
          </a:p>
          <a:p>
            <a:endParaRPr lang="uk-UA" dirty="0"/>
          </a:p>
          <a:p>
            <a:r>
              <a:rPr lang="uk-UA" dirty="0"/>
              <a:t>Вона використовується, перш за все, для нових видів продукції, в</a:t>
            </a:r>
          </a:p>
          <a:p>
            <a:r>
              <a:rPr lang="uk-UA" dirty="0"/>
              <a:t>умовах дефіцитного ринку, для споживчого ринку на іміджеві та модні товари. Стратегія високої ціни може реалізовуватися досить довгий час за умови високої якості продукції, її відповідності світовим стандартам, захисту прав підприємства на її випуск (патенти, ноу-хау).</a:t>
            </a:r>
          </a:p>
        </p:txBody>
      </p:sp>
    </p:spTree>
    <p:extLst>
      <p:ext uri="{BB962C8B-B14F-4D97-AF65-F5344CB8AC3E}">
        <p14:creationId xmlns:p14="http://schemas.microsoft.com/office/powerpoint/2010/main" val="406950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026C06-5168-47B6-B501-8F7D99366625}"/>
              </a:ext>
            </a:extLst>
          </p:cNvPr>
          <p:cNvSpPr txBox="1"/>
          <p:nvPr/>
        </p:nvSpPr>
        <p:spPr>
          <a:xfrm>
            <a:off x="1976534" y="1986477"/>
            <a:ext cx="8238931" cy="2031325"/>
          </a:xfrm>
          <a:prstGeom prst="rect">
            <a:avLst/>
          </a:prstGeom>
          <a:noFill/>
        </p:spPr>
        <p:txBody>
          <a:bodyPr wrap="square">
            <a:spAutoFit/>
          </a:bodyPr>
          <a:lstStyle/>
          <a:p>
            <a:r>
              <a:rPr lang="uk-UA" b="1" dirty="0"/>
              <a:t>Стратегія вилучення </a:t>
            </a:r>
            <a:r>
              <a:rPr lang="uk-UA" dirty="0"/>
              <a:t>є продовженням стратегії високих цін</a:t>
            </a:r>
          </a:p>
          <a:p>
            <a:r>
              <a:rPr lang="uk-UA" dirty="0"/>
              <a:t>у випадках небезпеки виникнення імітаторів і конкурентів. В цей</a:t>
            </a:r>
          </a:p>
          <a:p>
            <a:r>
              <a:rPr lang="uk-UA" dirty="0"/>
              <a:t>час витрати на просування товарів (продукції) на ринок вже покриті, отримані високі початкові прибутки дозволяють розширити виробничі потужності та збільшити пропозицію продукції. Товари тепер підприємство може запропонувати за більш низькими цінами, розширюючи коло потенційних споживачів продукції.</a:t>
            </a:r>
          </a:p>
        </p:txBody>
      </p:sp>
    </p:spTree>
    <p:extLst>
      <p:ext uri="{BB962C8B-B14F-4D97-AF65-F5344CB8AC3E}">
        <p14:creationId xmlns:p14="http://schemas.microsoft.com/office/powerpoint/2010/main" val="140057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11DAB0-CF48-4F6C-9610-F8E28663C70D}"/>
              </a:ext>
            </a:extLst>
          </p:cNvPr>
          <p:cNvSpPr txBox="1"/>
          <p:nvPr/>
        </p:nvSpPr>
        <p:spPr>
          <a:xfrm>
            <a:off x="1561322" y="1958485"/>
            <a:ext cx="9069355" cy="2031325"/>
          </a:xfrm>
          <a:prstGeom prst="rect">
            <a:avLst/>
          </a:prstGeom>
          <a:noFill/>
        </p:spPr>
        <p:txBody>
          <a:bodyPr wrap="square">
            <a:spAutoFit/>
          </a:bodyPr>
          <a:lstStyle/>
          <a:p>
            <a:r>
              <a:rPr lang="ru-RU" dirty="0" err="1"/>
              <a:t>Низька</a:t>
            </a:r>
            <a:r>
              <a:rPr lang="ru-RU" dirty="0"/>
              <a:t> </a:t>
            </a:r>
            <a:r>
              <a:rPr lang="ru-RU" dirty="0" err="1"/>
              <a:t>ціна</a:t>
            </a:r>
            <a:r>
              <a:rPr lang="ru-RU" dirty="0"/>
              <a:t> на товар, </a:t>
            </a:r>
            <a:r>
              <a:rPr lang="ru-RU" dirty="0" err="1"/>
              <a:t>який</a:t>
            </a:r>
            <a:r>
              <a:rPr lang="ru-RU" dirty="0"/>
              <a:t> </a:t>
            </a:r>
            <a:r>
              <a:rPr lang="ru-RU" dirty="0" err="1"/>
              <a:t>просувається</a:t>
            </a:r>
            <a:r>
              <a:rPr lang="ru-RU" dirty="0"/>
              <a:t> на </a:t>
            </a:r>
            <a:r>
              <a:rPr lang="ru-RU" dirty="0" err="1"/>
              <a:t>ринок</a:t>
            </a:r>
            <a:r>
              <a:rPr lang="ru-RU" dirty="0"/>
              <a:t> (</a:t>
            </a:r>
            <a:r>
              <a:rPr lang="ru-RU" b="1" dirty="0" err="1"/>
              <a:t>стратегія</a:t>
            </a:r>
            <a:r>
              <a:rPr lang="ru-RU" b="1" dirty="0"/>
              <a:t> </a:t>
            </a:r>
            <a:r>
              <a:rPr lang="ru-RU" b="1" dirty="0" err="1"/>
              <a:t>низьких</a:t>
            </a:r>
            <a:r>
              <a:rPr lang="ru-RU" b="1" dirty="0"/>
              <a:t> </a:t>
            </a:r>
            <a:r>
              <a:rPr lang="ru-RU" b="1" dirty="0" err="1"/>
              <a:t>цін</a:t>
            </a:r>
            <a:r>
              <a:rPr lang="ru-RU" dirty="0"/>
              <a:t>), </a:t>
            </a:r>
            <a:r>
              <a:rPr lang="ru-RU" dirty="0" err="1"/>
              <a:t>може</a:t>
            </a:r>
            <a:r>
              <a:rPr lang="ru-RU" dirty="0"/>
              <a:t> бути </a:t>
            </a:r>
            <a:r>
              <a:rPr lang="ru-RU" dirty="0" err="1"/>
              <a:t>доцільна</a:t>
            </a:r>
            <a:r>
              <a:rPr lang="ru-RU" dirty="0"/>
              <a:t> у тому </a:t>
            </a:r>
            <a:r>
              <a:rPr lang="ru-RU" dirty="0" err="1"/>
              <a:t>разі</a:t>
            </a:r>
            <a:r>
              <a:rPr lang="ru-RU" dirty="0"/>
              <a:t>, коли товар </a:t>
            </a:r>
            <a:r>
              <a:rPr lang="ru-RU" dirty="0" err="1"/>
              <a:t>зустрічає</a:t>
            </a:r>
            <a:r>
              <a:rPr lang="ru-RU" dirty="0"/>
              <a:t> </a:t>
            </a:r>
            <a:r>
              <a:rPr lang="ru-RU" dirty="0" err="1"/>
              <a:t>дуже</a:t>
            </a:r>
            <a:r>
              <a:rPr lang="ru-RU" dirty="0"/>
              <a:t> </a:t>
            </a:r>
            <a:r>
              <a:rPr lang="ru-RU" dirty="0" err="1"/>
              <a:t>гнучкий</a:t>
            </a:r>
            <a:r>
              <a:rPr lang="ru-RU" dirty="0"/>
              <a:t> (</a:t>
            </a:r>
            <a:r>
              <a:rPr lang="ru-RU" dirty="0" err="1"/>
              <a:t>еластичний</a:t>
            </a:r>
            <a:r>
              <a:rPr lang="ru-RU" dirty="0"/>
              <a:t>) попит, </a:t>
            </a:r>
            <a:r>
              <a:rPr lang="ru-RU" dirty="0" err="1"/>
              <a:t>існує</a:t>
            </a:r>
            <a:r>
              <a:rPr lang="ru-RU" dirty="0"/>
              <a:t> </a:t>
            </a:r>
            <a:r>
              <a:rPr lang="ru-RU" dirty="0" err="1"/>
              <a:t>безпосередня</a:t>
            </a:r>
            <a:r>
              <a:rPr lang="ru-RU" dirty="0"/>
              <a:t> </a:t>
            </a:r>
            <a:r>
              <a:rPr lang="ru-RU" dirty="0" err="1"/>
              <a:t>небезпека</a:t>
            </a:r>
            <a:r>
              <a:rPr lang="ru-RU" dirty="0"/>
              <a:t> </a:t>
            </a:r>
            <a:r>
              <a:rPr lang="ru-RU" dirty="0" err="1"/>
              <a:t>конкурентів</a:t>
            </a:r>
            <a:r>
              <a:rPr lang="ru-RU" dirty="0"/>
              <a:t>, </a:t>
            </a:r>
            <a:r>
              <a:rPr lang="ru-RU" dirty="0" err="1"/>
              <a:t>наявні</a:t>
            </a:r>
            <a:r>
              <a:rPr lang="ru-RU" dirty="0"/>
              <a:t> </a:t>
            </a:r>
            <a:r>
              <a:rPr lang="ru-RU" dirty="0" err="1"/>
              <a:t>виробничі</a:t>
            </a:r>
            <a:r>
              <a:rPr lang="ru-RU" dirty="0"/>
              <a:t> </a:t>
            </a:r>
            <a:r>
              <a:rPr lang="ru-RU" dirty="0" err="1"/>
              <a:t>потужності</a:t>
            </a:r>
            <a:r>
              <a:rPr lang="ru-RU" dirty="0"/>
              <a:t> </a:t>
            </a:r>
            <a:r>
              <a:rPr lang="ru-RU" dirty="0" err="1"/>
              <a:t>дозволяють</a:t>
            </a:r>
            <a:r>
              <a:rPr lang="ru-RU" dirty="0"/>
              <a:t> </a:t>
            </a:r>
            <a:r>
              <a:rPr lang="ru-RU" dirty="0" err="1"/>
              <a:t>забезпечити</a:t>
            </a:r>
            <a:r>
              <a:rPr lang="ru-RU" dirty="0"/>
              <a:t> </a:t>
            </a:r>
            <a:r>
              <a:rPr lang="ru-RU" dirty="0" err="1"/>
              <a:t>високий</a:t>
            </a:r>
            <a:r>
              <a:rPr lang="ru-RU" dirty="0"/>
              <a:t> </a:t>
            </a:r>
            <a:r>
              <a:rPr lang="ru-RU" dirty="0" err="1"/>
              <a:t>обсяг</a:t>
            </a:r>
            <a:r>
              <a:rPr lang="ru-RU" dirty="0"/>
              <a:t> </a:t>
            </a:r>
            <a:r>
              <a:rPr lang="ru-RU" dirty="0" err="1"/>
              <a:t>реалізації</a:t>
            </a:r>
            <a:r>
              <a:rPr lang="ru-RU" dirty="0"/>
              <a:t> </a:t>
            </a:r>
            <a:r>
              <a:rPr lang="ru-RU" dirty="0" err="1"/>
              <a:t>продукції</a:t>
            </a:r>
            <a:r>
              <a:rPr lang="ru-RU" dirty="0"/>
              <a:t>. У </a:t>
            </a:r>
            <a:r>
              <a:rPr lang="ru-RU" dirty="0" err="1"/>
              <a:t>даному</a:t>
            </a:r>
            <a:r>
              <a:rPr lang="ru-RU" dirty="0"/>
              <a:t> </a:t>
            </a:r>
            <a:r>
              <a:rPr lang="ru-RU" dirty="0" err="1"/>
              <a:t>випадку</a:t>
            </a:r>
            <a:r>
              <a:rPr lang="ru-RU" dirty="0"/>
              <a:t> </a:t>
            </a:r>
            <a:r>
              <a:rPr lang="ru-RU" dirty="0" err="1"/>
              <a:t>підприємство</a:t>
            </a:r>
            <a:r>
              <a:rPr lang="ru-RU" dirty="0"/>
              <a:t> робить ставку не на </a:t>
            </a:r>
            <a:r>
              <a:rPr lang="ru-RU" dirty="0" err="1"/>
              <a:t>прибуток</a:t>
            </a:r>
            <a:r>
              <a:rPr lang="ru-RU" dirty="0"/>
              <a:t>, </a:t>
            </a:r>
            <a:r>
              <a:rPr lang="ru-RU" dirty="0" err="1"/>
              <a:t>який</a:t>
            </a:r>
            <a:r>
              <a:rPr lang="ru-RU" dirty="0"/>
              <a:t> </a:t>
            </a:r>
            <a:r>
              <a:rPr lang="ru-RU" dirty="0" err="1"/>
              <a:t>отримується</a:t>
            </a:r>
            <a:r>
              <a:rPr lang="ru-RU" dirty="0"/>
              <a:t> з </a:t>
            </a:r>
            <a:r>
              <a:rPr lang="ru-RU" dirty="0" err="1"/>
              <a:t>одиниці</a:t>
            </a:r>
            <a:r>
              <a:rPr lang="ru-RU" dirty="0"/>
              <a:t> </a:t>
            </a:r>
            <a:r>
              <a:rPr lang="ru-RU" dirty="0" err="1"/>
              <a:t>продукції</a:t>
            </a:r>
            <a:r>
              <a:rPr lang="ru-RU" dirty="0"/>
              <a:t>, а на </a:t>
            </a:r>
            <a:r>
              <a:rPr lang="ru-RU" dirty="0" err="1"/>
              <a:t>максимізацію</a:t>
            </a:r>
            <a:r>
              <a:rPr lang="ru-RU" dirty="0"/>
              <a:t> </a:t>
            </a:r>
            <a:r>
              <a:rPr lang="ru-RU" dirty="0" err="1"/>
              <a:t>маси</a:t>
            </a:r>
            <a:r>
              <a:rPr lang="ru-RU" dirty="0"/>
              <a:t> </a:t>
            </a:r>
            <a:r>
              <a:rPr lang="ru-RU" dirty="0" err="1"/>
              <a:t>отриманого</a:t>
            </a:r>
            <a:r>
              <a:rPr lang="ru-RU" dirty="0"/>
              <a:t> </a:t>
            </a:r>
            <a:r>
              <a:rPr lang="ru-RU" dirty="0" err="1"/>
              <a:t>прибутку</a:t>
            </a:r>
            <a:r>
              <a:rPr lang="ru-RU" dirty="0"/>
              <a:t> </a:t>
            </a:r>
            <a:r>
              <a:rPr lang="ru-RU" dirty="0" err="1"/>
              <a:t>завдяки</a:t>
            </a:r>
            <a:r>
              <a:rPr lang="ru-RU" dirty="0"/>
              <a:t> великому </a:t>
            </a:r>
            <a:r>
              <a:rPr lang="ru-RU" dirty="0" err="1"/>
              <a:t>обсягу</a:t>
            </a:r>
            <a:r>
              <a:rPr lang="ru-RU" dirty="0"/>
              <a:t> </a:t>
            </a:r>
            <a:r>
              <a:rPr lang="ru-RU" dirty="0" err="1"/>
              <a:t>збуту</a:t>
            </a:r>
            <a:r>
              <a:rPr lang="ru-RU" dirty="0"/>
              <a:t>.</a:t>
            </a:r>
            <a:endParaRPr lang="uk-UA" dirty="0"/>
          </a:p>
        </p:txBody>
      </p:sp>
    </p:spTree>
    <p:extLst>
      <p:ext uri="{BB962C8B-B14F-4D97-AF65-F5344CB8AC3E}">
        <p14:creationId xmlns:p14="http://schemas.microsoft.com/office/powerpoint/2010/main" val="1384534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02BF24-3A3B-4142-9699-76EA212CC506}"/>
              </a:ext>
            </a:extLst>
          </p:cNvPr>
          <p:cNvSpPr txBox="1"/>
          <p:nvPr/>
        </p:nvSpPr>
        <p:spPr>
          <a:xfrm>
            <a:off x="1744824" y="2147128"/>
            <a:ext cx="8080310" cy="1477328"/>
          </a:xfrm>
          <a:prstGeom prst="rect">
            <a:avLst/>
          </a:prstGeom>
          <a:noFill/>
        </p:spPr>
        <p:txBody>
          <a:bodyPr wrap="square">
            <a:spAutoFit/>
          </a:bodyPr>
          <a:lstStyle/>
          <a:p>
            <a:r>
              <a:rPr lang="uk-UA" b="1" dirty="0"/>
              <a:t>Стратегія проникнення </a:t>
            </a:r>
            <a:r>
              <a:rPr lang="uk-UA" dirty="0"/>
              <a:t>полягає у встановленні низької ціни лише у разі впровадження товару на ринок з подальшим підвищенням рівня цін. Це здається можливим завдяки тому, що споживачі</a:t>
            </a:r>
          </a:p>
          <a:p>
            <a:r>
              <a:rPr lang="uk-UA" dirty="0"/>
              <a:t>вже звикли до товару, підприємство має перевагу перед конкурентами за рахунок його якості, іміджу, мережі збуту тощо.</a:t>
            </a:r>
          </a:p>
        </p:txBody>
      </p:sp>
    </p:spTree>
    <p:extLst>
      <p:ext uri="{BB962C8B-B14F-4D97-AF65-F5344CB8AC3E}">
        <p14:creationId xmlns:p14="http://schemas.microsoft.com/office/powerpoint/2010/main" val="2923065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F2EA76-55C0-4369-8B25-24215A7F4D2E}"/>
              </a:ext>
            </a:extLst>
          </p:cNvPr>
          <p:cNvSpPr txBox="1"/>
          <p:nvPr/>
        </p:nvSpPr>
        <p:spPr>
          <a:xfrm>
            <a:off x="2118049" y="2542506"/>
            <a:ext cx="7679094" cy="923330"/>
          </a:xfrm>
          <a:prstGeom prst="rect">
            <a:avLst/>
          </a:prstGeom>
          <a:noFill/>
        </p:spPr>
        <p:txBody>
          <a:bodyPr wrap="square">
            <a:spAutoFit/>
          </a:bodyPr>
          <a:lstStyle/>
          <a:p>
            <a:r>
              <a:rPr lang="uk-UA" b="1" dirty="0"/>
              <a:t>Стратегія пульсації </a:t>
            </a:r>
            <a:r>
              <a:rPr lang="uk-UA" dirty="0"/>
              <a:t>характеризується систематичними змінами цін. Відчутне зниження ціни стимулює покупця і розширює</a:t>
            </a:r>
          </a:p>
          <a:p>
            <a:r>
              <a:rPr lang="uk-UA" dirty="0"/>
              <a:t>можливості збуту, після чого ціни починають поступово зростати.</a:t>
            </a:r>
          </a:p>
        </p:txBody>
      </p:sp>
    </p:spTree>
    <p:extLst>
      <p:ext uri="{BB962C8B-B14F-4D97-AF65-F5344CB8AC3E}">
        <p14:creationId xmlns:p14="http://schemas.microsoft.com/office/powerpoint/2010/main" val="2106465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E1E6B8-E72D-4CE7-8B8E-585E81646FB9}"/>
              </a:ext>
            </a:extLst>
          </p:cNvPr>
          <p:cNvSpPr txBox="1"/>
          <p:nvPr/>
        </p:nvSpPr>
        <p:spPr>
          <a:xfrm>
            <a:off x="1565988" y="1697228"/>
            <a:ext cx="9060024" cy="2031325"/>
          </a:xfrm>
          <a:prstGeom prst="rect">
            <a:avLst/>
          </a:prstGeom>
          <a:noFill/>
        </p:spPr>
        <p:txBody>
          <a:bodyPr wrap="square">
            <a:spAutoFit/>
          </a:bodyPr>
          <a:lstStyle/>
          <a:p>
            <a:r>
              <a:rPr lang="uk-UA" dirty="0"/>
              <a:t>При визначенні стратегії ціноутворення необхідно враховувати:</a:t>
            </a:r>
          </a:p>
          <a:p>
            <a:r>
              <a:rPr lang="uk-UA" dirty="0"/>
              <a:t>- стадію та динаміку життєвого циклу товару (продукції);</a:t>
            </a:r>
          </a:p>
          <a:p>
            <a:r>
              <a:rPr lang="uk-UA" dirty="0"/>
              <a:t>- можливості збільшення попиту (орієнтація на попит);</a:t>
            </a:r>
          </a:p>
          <a:p>
            <a:r>
              <a:rPr lang="uk-UA" dirty="0"/>
              <a:t>- наявність і активність конкурентів (орієнтація на стан ринку);</a:t>
            </a:r>
          </a:p>
          <a:p>
            <a:r>
              <a:rPr lang="uk-UA" dirty="0"/>
              <a:t>- повні та змінні витрати на виробництво та реалізацію продукції</a:t>
            </a:r>
          </a:p>
          <a:p>
            <a:r>
              <a:rPr lang="uk-UA" dirty="0"/>
              <a:t>(орієнтація на витрати), які визначають мінімальний рівень ціни, </a:t>
            </a:r>
            <a:r>
              <a:rPr lang="uk-UA" dirty="0" err="1"/>
              <a:t>забезпечуючий</a:t>
            </a:r>
            <a:r>
              <a:rPr lang="uk-UA" dirty="0"/>
              <a:t> беззбитковість діяльності підприємства.</a:t>
            </a:r>
          </a:p>
        </p:txBody>
      </p:sp>
    </p:spTree>
    <p:extLst>
      <p:ext uri="{BB962C8B-B14F-4D97-AF65-F5344CB8AC3E}">
        <p14:creationId xmlns:p14="http://schemas.microsoft.com/office/powerpoint/2010/main" val="144383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DA2D77-9F4B-4586-9C2A-EC5306DBD19E}"/>
              </a:ext>
            </a:extLst>
          </p:cNvPr>
          <p:cNvSpPr txBox="1"/>
          <p:nvPr/>
        </p:nvSpPr>
        <p:spPr>
          <a:xfrm>
            <a:off x="1631302" y="1281157"/>
            <a:ext cx="8929396" cy="3970318"/>
          </a:xfrm>
          <a:prstGeom prst="rect">
            <a:avLst/>
          </a:prstGeom>
          <a:noFill/>
        </p:spPr>
        <p:txBody>
          <a:bodyPr wrap="square">
            <a:spAutoFit/>
          </a:bodyPr>
          <a:lstStyle/>
          <a:p>
            <a:r>
              <a:rPr lang="uk-UA" dirty="0"/>
              <a:t>Визначення стратегії ціноутворення зумовлює і вибір методу ціноутворення.</a:t>
            </a:r>
          </a:p>
          <a:p>
            <a:r>
              <a:rPr lang="uk-UA" dirty="0"/>
              <a:t>Для розрахунку мінімального рівня ціни продукції (робіт, послуг)</a:t>
            </a:r>
          </a:p>
          <a:p>
            <a:r>
              <a:rPr lang="uk-UA" dirty="0"/>
              <a:t>використовуються </a:t>
            </a:r>
            <a:r>
              <a:rPr lang="uk-UA" b="1" i="1" dirty="0"/>
              <a:t>об'єктивні методи </a:t>
            </a:r>
            <a:r>
              <a:rPr lang="uk-UA" dirty="0"/>
              <a:t>ціноутворення, в основі яких</a:t>
            </a:r>
          </a:p>
          <a:p>
            <a:r>
              <a:rPr lang="uk-UA" dirty="0"/>
              <a:t>лежить калькуляція ціни. Наприклад, розрахунок ціни на основі:</a:t>
            </a:r>
          </a:p>
          <a:p>
            <a:endParaRPr lang="uk-UA" dirty="0"/>
          </a:p>
          <a:p>
            <a:r>
              <a:rPr lang="uk-UA" dirty="0"/>
              <a:t>- змінних витрат на виробництво та реалізацію одиниці продукції (робіт, послуг), які визначають мінімальний, демпінговий рівень цін;</a:t>
            </a:r>
          </a:p>
          <a:p>
            <a:endParaRPr lang="uk-UA" dirty="0"/>
          </a:p>
          <a:p>
            <a:r>
              <a:rPr lang="uk-UA" dirty="0"/>
              <a:t>- повних витрат на виробництво та реалізацію продукції (робіт, послуг), які забезпечують беззбитковість діяльності;</a:t>
            </a:r>
          </a:p>
          <a:p>
            <a:endParaRPr lang="uk-UA" dirty="0"/>
          </a:p>
          <a:p>
            <a:r>
              <a:rPr lang="uk-UA" dirty="0"/>
              <a:t>- середніх витрат плюс прибуток, рівень якого може встановлюватися, виходячи з вимог державного регулювання рівня рентабельності, або, виходячи з господарської доцільності в отриманні певної маси прибутку.</a:t>
            </a:r>
          </a:p>
        </p:txBody>
      </p:sp>
    </p:spTree>
    <p:extLst>
      <p:ext uri="{BB962C8B-B14F-4D97-AF65-F5344CB8AC3E}">
        <p14:creationId xmlns:p14="http://schemas.microsoft.com/office/powerpoint/2010/main" val="3334250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4B0EFD-781F-450D-A197-0F761597531C}"/>
              </a:ext>
            </a:extLst>
          </p:cNvPr>
          <p:cNvSpPr txBox="1"/>
          <p:nvPr/>
        </p:nvSpPr>
        <p:spPr>
          <a:xfrm>
            <a:off x="1166324" y="729191"/>
            <a:ext cx="9339943" cy="5355312"/>
          </a:xfrm>
          <a:prstGeom prst="rect">
            <a:avLst/>
          </a:prstGeom>
          <a:noFill/>
        </p:spPr>
        <p:txBody>
          <a:bodyPr wrap="square">
            <a:spAutoFit/>
          </a:bodyPr>
          <a:lstStyle/>
          <a:p>
            <a:r>
              <a:rPr lang="uk-UA" dirty="0"/>
              <a:t>Крім калькуляційних методів розрахунку рівня цін можуть застосовуватися суб'єктивні методи встановлення цін, які </a:t>
            </a:r>
            <a:r>
              <a:rPr lang="uk-UA" dirty="0" err="1"/>
              <a:t>грунтуються</a:t>
            </a:r>
            <a:r>
              <a:rPr lang="uk-UA" dirty="0"/>
              <a:t> на вивченні ринку збуту продукції, досвіду практиків чи знань експертів. Такими методами ціноутворення є:</a:t>
            </a:r>
          </a:p>
          <a:p>
            <a:endParaRPr lang="uk-UA" dirty="0"/>
          </a:p>
          <a:p>
            <a:pPr marL="285750" indent="-285750">
              <a:buFontTx/>
              <a:buChar char="-"/>
            </a:pPr>
            <a:r>
              <a:rPr lang="uk-UA" dirty="0"/>
              <a:t>визначення ціни з урахуванням суб'єктивно відчутної цінності виробу чи сприйняття цін споживачами;</a:t>
            </a:r>
          </a:p>
          <a:p>
            <a:endParaRPr lang="uk-UA" dirty="0"/>
          </a:p>
          <a:p>
            <a:r>
              <a:rPr lang="uk-UA" dirty="0"/>
              <a:t>- встановлення ціни за результатами пробних продаж невеликих партій продукції за різними цінами;</a:t>
            </a:r>
          </a:p>
          <a:p>
            <a:endParaRPr lang="uk-UA" dirty="0"/>
          </a:p>
          <a:p>
            <a:r>
              <a:rPr lang="uk-UA" dirty="0"/>
              <a:t>- встановлення свідомо завищеної ціни з наступним її поступовим зниженням до рівня, який створює масовий попит;</a:t>
            </a:r>
          </a:p>
          <a:p>
            <a:endParaRPr lang="uk-UA" dirty="0"/>
          </a:p>
          <a:p>
            <a:r>
              <a:rPr lang="uk-UA" dirty="0"/>
              <a:t>- проведення "закритих торгів" (аукціонів) з випадковими учасниками;</a:t>
            </a:r>
          </a:p>
          <a:p>
            <a:endParaRPr lang="uk-UA" dirty="0"/>
          </a:p>
          <a:p>
            <a:r>
              <a:rPr lang="uk-UA" dirty="0"/>
              <a:t>- використання інформації про рівень цін на вироби-аналоги;</a:t>
            </a:r>
          </a:p>
          <a:p>
            <a:endParaRPr lang="uk-UA" dirty="0"/>
          </a:p>
          <a:p>
            <a:r>
              <a:rPr lang="uk-UA" dirty="0"/>
              <a:t>- запрошення експертів і таке інше.</a:t>
            </a:r>
          </a:p>
        </p:txBody>
      </p:sp>
    </p:spTree>
    <p:extLst>
      <p:ext uri="{BB962C8B-B14F-4D97-AF65-F5344CB8AC3E}">
        <p14:creationId xmlns:p14="http://schemas.microsoft.com/office/powerpoint/2010/main" val="3704716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A38073-63F9-4339-9EFB-AF2D16919964}"/>
              </a:ext>
            </a:extLst>
          </p:cNvPr>
          <p:cNvSpPr txBox="1"/>
          <p:nvPr/>
        </p:nvSpPr>
        <p:spPr>
          <a:xfrm>
            <a:off x="1847462" y="1368310"/>
            <a:ext cx="8266922" cy="3139321"/>
          </a:xfrm>
          <a:prstGeom prst="rect">
            <a:avLst/>
          </a:prstGeom>
          <a:noFill/>
        </p:spPr>
        <p:txBody>
          <a:bodyPr wrap="square">
            <a:spAutoFit/>
          </a:bodyPr>
          <a:lstStyle/>
          <a:p>
            <a:r>
              <a:rPr lang="ru-RU" dirty="0" err="1"/>
              <a:t>Оптимальне</a:t>
            </a:r>
            <a:r>
              <a:rPr lang="ru-RU" dirty="0"/>
              <a:t> </a:t>
            </a:r>
            <a:r>
              <a:rPr lang="ru-RU" dirty="0" err="1"/>
              <a:t>ціноутворення</a:t>
            </a:r>
            <a:r>
              <a:rPr lang="ru-RU" dirty="0"/>
              <a:t> не </a:t>
            </a:r>
            <a:r>
              <a:rPr lang="ru-RU" dirty="0" err="1"/>
              <a:t>може</a:t>
            </a:r>
            <a:r>
              <a:rPr lang="ru-RU" dirty="0"/>
              <a:t> </a:t>
            </a:r>
            <a:r>
              <a:rPr lang="ru-RU" dirty="0" err="1"/>
              <a:t>орієнтуватися</a:t>
            </a:r>
            <a:r>
              <a:rPr lang="ru-RU" dirty="0"/>
              <a:t> </a:t>
            </a:r>
            <a:r>
              <a:rPr lang="ru-RU" dirty="0" err="1"/>
              <a:t>тільки</a:t>
            </a:r>
            <a:r>
              <a:rPr lang="ru-RU" dirty="0"/>
              <a:t> на </a:t>
            </a:r>
            <a:r>
              <a:rPr lang="ru-RU" dirty="0" err="1"/>
              <a:t>ринок</a:t>
            </a:r>
            <a:r>
              <a:rPr lang="ru-RU" dirty="0"/>
              <a:t> </a:t>
            </a:r>
            <a:r>
              <a:rPr lang="ru-RU" dirty="0" err="1"/>
              <a:t>або</a:t>
            </a:r>
            <a:r>
              <a:rPr lang="ru-RU" dirty="0"/>
              <a:t> </a:t>
            </a:r>
            <a:r>
              <a:rPr lang="ru-RU" dirty="0" err="1"/>
              <a:t>тільки</a:t>
            </a:r>
            <a:r>
              <a:rPr lang="ru-RU" dirty="0"/>
              <a:t> на </a:t>
            </a:r>
            <a:r>
              <a:rPr lang="ru-RU" dirty="0" err="1"/>
              <a:t>витрати</a:t>
            </a:r>
            <a:r>
              <a:rPr lang="ru-RU" dirty="0"/>
              <a:t>. </a:t>
            </a:r>
            <a:r>
              <a:rPr lang="ru-RU" dirty="0" err="1"/>
              <a:t>Найчастіше</a:t>
            </a:r>
            <a:r>
              <a:rPr lang="ru-RU" dirty="0"/>
              <a:t> </a:t>
            </a:r>
            <a:r>
              <a:rPr lang="ru-RU" dirty="0" err="1"/>
              <a:t>необхідно</a:t>
            </a:r>
            <a:r>
              <a:rPr lang="ru-RU" dirty="0"/>
              <a:t> </a:t>
            </a:r>
            <a:r>
              <a:rPr lang="ru-RU" dirty="0" err="1"/>
              <a:t>брати</a:t>
            </a:r>
            <a:r>
              <a:rPr lang="ru-RU" dirty="0"/>
              <a:t> до </a:t>
            </a:r>
            <a:r>
              <a:rPr lang="ru-RU" dirty="0" err="1"/>
              <a:t>уваги</a:t>
            </a:r>
            <a:r>
              <a:rPr lang="ru-RU" dirty="0"/>
              <a:t> </a:t>
            </a:r>
            <a:r>
              <a:rPr lang="ru-RU" dirty="0" err="1"/>
              <a:t>обидва</a:t>
            </a:r>
            <a:r>
              <a:rPr lang="ru-RU" dirty="0"/>
              <a:t> </a:t>
            </a:r>
            <a:r>
              <a:rPr lang="ru-RU" dirty="0" err="1"/>
              <a:t>аспекти</a:t>
            </a:r>
            <a:r>
              <a:rPr lang="ru-RU" dirty="0"/>
              <a:t> і </a:t>
            </a:r>
            <a:r>
              <a:rPr lang="ru-RU" dirty="0" err="1"/>
              <a:t>використовувати</a:t>
            </a:r>
            <a:r>
              <a:rPr lang="ru-RU" dirty="0"/>
              <a:t> не один, а </a:t>
            </a:r>
            <a:r>
              <a:rPr lang="ru-RU" dirty="0" err="1"/>
              <a:t>декілька</a:t>
            </a:r>
            <a:r>
              <a:rPr lang="ru-RU" dirty="0"/>
              <a:t> </a:t>
            </a:r>
            <a:r>
              <a:rPr lang="ru-RU" dirty="0" err="1"/>
              <a:t>методів</a:t>
            </a:r>
            <a:r>
              <a:rPr lang="ru-RU" dirty="0"/>
              <a:t> </a:t>
            </a:r>
            <a:r>
              <a:rPr lang="ru-RU" dirty="0" err="1"/>
              <a:t>ціноутворення</a:t>
            </a:r>
            <a:r>
              <a:rPr lang="ru-RU" dirty="0"/>
              <a:t>.</a:t>
            </a:r>
          </a:p>
          <a:p>
            <a:endParaRPr lang="ru-RU" dirty="0"/>
          </a:p>
          <a:p>
            <a:r>
              <a:rPr lang="ru-RU" dirty="0" err="1"/>
              <a:t>Ціна</a:t>
            </a:r>
            <a:r>
              <a:rPr lang="ru-RU" dirty="0"/>
              <a:t>, </a:t>
            </a:r>
            <a:r>
              <a:rPr lang="ru-RU" dirty="0" err="1"/>
              <a:t>визначена</a:t>
            </a:r>
            <a:r>
              <a:rPr lang="ru-RU" dirty="0"/>
              <a:t> з </a:t>
            </a:r>
            <a:r>
              <a:rPr lang="ru-RU" dirty="0" err="1"/>
              <a:t>орієнтацією</a:t>
            </a:r>
            <a:r>
              <a:rPr lang="ru-RU" dirty="0"/>
              <a:t> на </a:t>
            </a:r>
            <a:r>
              <a:rPr lang="ru-RU" dirty="0" err="1"/>
              <a:t>ринок</a:t>
            </a:r>
            <a:r>
              <a:rPr lang="ru-RU" dirty="0"/>
              <a:t>, повинна бути </a:t>
            </a:r>
            <a:r>
              <a:rPr lang="ru-RU" dirty="0" err="1"/>
              <a:t>перевірена</a:t>
            </a:r>
            <a:endParaRPr lang="ru-RU" dirty="0"/>
          </a:p>
          <a:p>
            <a:r>
              <a:rPr lang="ru-RU" dirty="0"/>
              <a:t>на те, </a:t>
            </a:r>
            <a:r>
              <a:rPr lang="ru-RU" dirty="0" err="1"/>
              <a:t>чи</a:t>
            </a:r>
            <a:r>
              <a:rPr lang="ru-RU" dirty="0"/>
              <a:t> </a:t>
            </a:r>
            <a:r>
              <a:rPr lang="ru-RU" dirty="0" err="1"/>
              <a:t>покриває</a:t>
            </a:r>
            <a:r>
              <a:rPr lang="ru-RU" dirty="0"/>
              <a:t> вона, бодай, </a:t>
            </a:r>
            <a:r>
              <a:rPr lang="ru-RU" dirty="0" err="1"/>
              <a:t>змінні</a:t>
            </a:r>
            <a:r>
              <a:rPr lang="ru-RU" dirty="0"/>
              <a:t> </a:t>
            </a:r>
            <a:r>
              <a:rPr lang="ru-RU" dirty="0" err="1"/>
              <a:t>витрати</a:t>
            </a:r>
            <a:r>
              <a:rPr lang="ru-RU" dirty="0"/>
              <a:t> на </a:t>
            </a:r>
            <a:r>
              <a:rPr lang="ru-RU" dirty="0" err="1"/>
              <a:t>виробництво</a:t>
            </a:r>
            <a:r>
              <a:rPr lang="ru-RU" dirty="0"/>
              <a:t> та </a:t>
            </a:r>
            <a:r>
              <a:rPr lang="ru-RU" dirty="0" err="1"/>
              <a:t>реалізацію</a:t>
            </a:r>
            <a:r>
              <a:rPr lang="ru-RU" dirty="0"/>
              <a:t>, </a:t>
            </a:r>
            <a:r>
              <a:rPr lang="ru-RU" dirty="0" err="1"/>
              <a:t>чи</a:t>
            </a:r>
            <a:r>
              <a:rPr lang="ru-RU" dirty="0"/>
              <a:t> </a:t>
            </a:r>
            <a:r>
              <a:rPr lang="ru-RU" dirty="0" err="1"/>
              <a:t>утворюється</a:t>
            </a:r>
            <a:r>
              <a:rPr lang="ru-RU" dirty="0"/>
              <a:t> </a:t>
            </a:r>
            <a:r>
              <a:rPr lang="ru-RU" dirty="0" err="1"/>
              <a:t>маржинальний</a:t>
            </a:r>
            <a:r>
              <a:rPr lang="ru-RU" dirty="0"/>
              <a:t> доход, </a:t>
            </a:r>
            <a:r>
              <a:rPr lang="ru-RU" dirty="0" err="1"/>
              <a:t>достатній</a:t>
            </a:r>
            <a:r>
              <a:rPr lang="ru-RU" dirty="0"/>
              <a:t> для </a:t>
            </a:r>
            <a:r>
              <a:rPr lang="ru-RU" dirty="0" err="1"/>
              <a:t>відшкодування</a:t>
            </a:r>
            <a:r>
              <a:rPr lang="ru-RU" dirty="0"/>
              <a:t> </a:t>
            </a:r>
            <a:r>
              <a:rPr lang="ru-RU" dirty="0" err="1"/>
              <a:t>постійних</a:t>
            </a:r>
            <a:r>
              <a:rPr lang="ru-RU" dirty="0"/>
              <a:t> </a:t>
            </a:r>
            <a:r>
              <a:rPr lang="ru-RU" dirty="0" err="1"/>
              <a:t>витрат</a:t>
            </a:r>
            <a:r>
              <a:rPr lang="ru-RU" dirty="0"/>
              <a:t> та </a:t>
            </a:r>
            <a:r>
              <a:rPr lang="ru-RU" dirty="0" err="1"/>
              <a:t>отримання</a:t>
            </a:r>
            <a:r>
              <a:rPr lang="ru-RU" dirty="0"/>
              <a:t> </a:t>
            </a:r>
            <a:r>
              <a:rPr lang="ru-RU" dirty="0" err="1"/>
              <a:t>прибутку</a:t>
            </a:r>
            <a:r>
              <a:rPr lang="ru-RU" dirty="0"/>
              <a:t>.</a:t>
            </a:r>
          </a:p>
          <a:p>
            <a:endParaRPr lang="ru-RU" dirty="0"/>
          </a:p>
          <a:p>
            <a:r>
              <a:rPr lang="ru-RU" dirty="0" err="1"/>
              <a:t>Якщо</a:t>
            </a:r>
            <a:r>
              <a:rPr lang="ru-RU" dirty="0"/>
              <a:t> </a:t>
            </a:r>
            <a:r>
              <a:rPr lang="ru-RU" dirty="0" err="1"/>
              <a:t>ця</a:t>
            </a:r>
            <a:r>
              <a:rPr lang="ru-RU" dirty="0"/>
              <a:t> </a:t>
            </a:r>
            <a:r>
              <a:rPr lang="ru-RU" dirty="0" err="1"/>
              <a:t>умова</a:t>
            </a:r>
            <a:r>
              <a:rPr lang="ru-RU" dirty="0"/>
              <a:t> не </a:t>
            </a:r>
            <a:r>
              <a:rPr lang="ru-RU" dirty="0" err="1"/>
              <a:t>виконується</a:t>
            </a:r>
            <a:r>
              <a:rPr lang="ru-RU" dirty="0"/>
              <a:t>, </a:t>
            </a:r>
            <a:r>
              <a:rPr lang="ru-RU" dirty="0" err="1"/>
              <a:t>необхідно</a:t>
            </a:r>
            <a:r>
              <a:rPr lang="ru-RU" dirty="0"/>
              <a:t> </a:t>
            </a:r>
            <a:r>
              <a:rPr lang="ru-RU" dirty="0" err="1"/>
              <a:t>шукати</a:t>
            </a:r>
            <a:r>
              <a:rPr lang="ru-RU" dirty="0"/>
              <a:t> </a:t>
            </a:r>
            <a:r>
              <a:rPr lang="ru-RU" dirty="0" err="1"/>
              <a:t>інші</a:t>
            </a:r>
            <a:r>
              <a:rPr lang="ru-RU" dirty="0"/>
              <a:t> </a:t>
            </a:r>
            <a:r>
              <a:rPr lang="ru-RU" dirty="0" err="1"/>
              <a:t>можливості</a:t>
            </a:r>
            <a:r>
              <a:rPr lang="ru-RU" dirty="0"/>
              <a:t> </a:t>
            </a:r>
            <a:r>
              <a:rPr lang="ru-RU" dirty="0" err="1"/>
              <a:t>реалізації</a:t>
            </a:r>
            <a:r>
              <a:rPr lang="ru-RU" dirty="0"/>
              <a:t> </a:t>
            </a:r>
            <a:r>
              <a:rPr lang="ru-RU" dirty="0" err="1"/>
              <a:t>продукції</a:t>
            </a:r>
            <a:r>
              <a:rPr lang="ru-RU" dirty="0"/>
              <a:t> (</a:t>
            </a:r>
            <a:r>
              <a:rPr lang="ru-RU" dirty="0" err="1"/>
              <a:t>товарів</a:t>
            </a:r>
            <a:r>
              <a:rPr lang="ru-RU" dirty="0"/>
              <a:t>).</a:t>
            </a:r>
            <a:endParaRPr lang="uk-UA" dirty="0"/>
          </a:p>
        </p:txBody>
      </p:sp>
    </p:spTree>
    <p:extLst>
      <p:ext uri="{BB962C8B-B14F-4D97-AF65-F5344CB8AC3E}">
        <p14:creationId xmlns:p14="http://schemas.microsoft.com/office/powerpoint/2010/main" val="294841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3690A8-94D4-4EC6-8C5F-6E68949A2441}"/>
              </a:ext>
            </a:extLst>
          </p:cNvPr>
          <p:cNvSpPr txBox="1"/>
          <p:nvPr/>
        </p:nvSpPr>
        <p:spPr>
          <a:xfrm>
            <a:off x="1399592" y="1659590"/>
            <a:ext cx="9629192" cy="2308324"/>
          </a:xfrm>
          <a:prstGeom prst="rect">
            <a:avLst/>
          </a:prstGeom>
          <a:noFill/>
        </p:spPr>
        <p:txBody>
          <a:bodyPr wrap="square">
            <a:spAutoFit/>
          </a:bodyPr>
          <a:lstStyle/>
          <a:p>
            <a:pPr marL="342900" indent="-342900">
              <a:buAutoNum type="arabicPeriod"/>
            </a:pPr>
            <a:r>
              <a:rPr lang="ru-RU" dirty="0"/>
              <a:t>Склад та </a:t>
            </a:r>
            <a:r>
              <a:rPr lang="ru-RU" dirty="0" err="1"/>
              <a:t>джерела</a:t>
            </a:r>
            <a:r>
              <a:rPr lang="ru-RU" dirty="0"/>
              <a:t> </a:t>
            </a:r>
            <a:r>
              <a:rPr lang="ru-RU" dirty="0" err="1"/>
              <a:t>утворення</a:t>
            </a:r>
            <a:r>
              <a:rPr lang="ru-RU" dirty="0"/>
              <a:t> </a:t>
            </a:r>
            <a:r>
              <a:rPr lang="ru-RU" dirty="0" err="1"/>
              <a:t>доходів</a:t>
            </a:r>
            <a:r>
              <a:rPr lang="ru-RU" dirty="0"/>
              <a:t> </a:t>
            </a:r>
            <a:r>
              <a:rPr lang="ru-RU" dirty="0" err="1"/>
              <a:t>торговельного</a:t>
            </a:r>
            <a:r>
              <a:rPr lang="ru-RU" dirty="0"/>
              <a:t> </a:t>
            </a:r>
            <a:r>
              <a:rPr lang="ru-RU" dirty="0" err="1"/>
              <a:t>підприємства</a:t>
            </a:r>
            <a:endParaRPr lang="ru-RU" dirty="0"/>
          </a:p>
          <a:p>
            <a:pPr marL="342900" indent="-342900">
              <a:buAutoNum type="arabicPeriod"/>
            </a:pPr>
            <a:endParaRPr lang="ru-RU" dirty="0"/>
          </a:p>
          <a:p>
            <a:r>
              <a:rPr lang="ru-RU" b="1" dirty="0" err="1"/>
              <a:t>Отримання</a:t>
            </a:r>
            <a:r>
              <a:rPr lang="ru-RU" b="1" dirty="0"/>
              <a:t> </a:t>
            </a:r>
            <a:r>
              <a:rPr lang="ru-RU" b="1" dirty="0" err="1"/>
              <a:t>доходів</a:t>
            </a:r>
            <a:r>
              <a:rPr lang="ru-RU" b="1" dirty="0"/>
              <a:t> </a:t>
            </a:r>
            <a:r>
              <a:rPr lang="ru-RU" dirty="0"/>
              <a:t>- </a:t>
            </a:r>
            <a:r>
              <a:rPr lang="ru-RU" dirty="0" err="1"/>
              <a:t>виручки</a:t>
            </a:r>
            <a:r>
              <a:rPr lang="ru-RU" dirty="0"/>
              <a:t> </a:t>
            </a:r>
            <a:r>
              <a:rPr lang="ru-RU" dirty="0" err="1"/>
              <a:t>від</a:t>
            </a:r>
            <a:r>
              <a:rPr lang="ru-RU" dirty="0"/>
              <a:t> </a:t>
            </a:r>
            <a:r>
              <a:rPr lang="ru-RU" dirty="0" err="1"/>
              <a:t>реалізації</a:t>
            </a:r>
            <a:r>
              <a:rPr lang="ru-RU" dirty="0"/>
              <a:t> </a:t>
            </a:r>
            <a:r>
              <a:rPr lang="ru-RU" dirty="0" err="1"/>
              <a:t>продукції</a:t>
            </a:r>
            <a:r>
              <a:rPr lang="ru-RU" dirty="0"/>
              <a:t> (</a:t>
            </a:r>
            <a:r>
              <a:rPr lang="ru-RU" dirty="0" err="1"/>
              <a:t>робіт</a:t>
            </a:r>
            <a:r>
              <a:rPr lang="ru-RU" dirty="0"/>
              <a:t>, </a:t>
            </a:r>
            <a:r>
              <a:rPr lang="ru-RU" dirty="0" err="1"/>
              <a:t>послуг</a:t>
            </a:r>
            <a:r>
              <a:rPr lang="ru-RU" dirty="0"/>
              <a:t>) - </a:t>
            </a:r>
            <a:r>
              <a:rPr lang="ru-RU" dirty="0" err="1"/>
              <a:t>свідчить</a:t>
            </a:r>
            <a:r>
              <a:rPr lang="ru-RU" dirty="0"/>
              <a:t> про те, </a:t>
            </a:r>
            <a:r>
              <a:rPr lang="ru-RU" dirty="0" err="1"/>
              <a:t>що</a:t>
            </a:r>
            <a:r>
              <a:rPr lang="ru-RU" dirty="0"/>
              <a:t> </a:t>
            </a:r>
            <a:r>
              <a:rPr lang="ru-RU" dirty="0" err="1"/>
              <a:t>продукція</a:t>
            </a:r>
            <a:r>
              <a:rPr lang="ru-RU" dirty="0"/>
              <a:t> </a:t>
            </a:r>
            <a:r>
              <a:rPr lang="ru-RU" dirty="0" err="1"/>
              <a:t>підприємства</a:t>
            </a:r>
            <a:r>
              <a:rPr lang="ru-RU" dirty="0"/>
              <a:t> </a:t>
            </a:r>
            <a:r>
              <a:rPr lang="ru-RU" dirty="0" err="1"/>
              <a:t>знайшла</a:t>
            </a:r>
            <a:r>
              <a:rPr lang="ru-RU" dirty="0"/>
              <a:t> </a:t>
            </a:r>
            <a:r>
              <a:rPr lang="ru-RU" dirty="0" err="1"/>
              <a:t>свого</a:t>
            </a:r>
            <a:r>
              <a:rPr lang="ru-RU" dirty="0"/>
              <a:t> </a:t>
            </a:r>
            <a:r>
              <a:rPr lang="ru-RU" dirty="0" err="1"/>
              <a:t>споживача</a:t>
            </a:r>
            <a:r>
              <a:rPr lang="ru-RU" dirty="0"/>
              <a:t>, </a:t>
            </a:r>
            <a:r>
              <a:rPr lang="ru-RU" dirty="0" err="1"/>
              <a:t>що</a:t>
            </a:r>
            <a:r>
              <a:rPr lang="ru-RU" dirty="0"/>
              <a:t> вона </a:t>
            </a:r>
            <a:r>
              <a:rPr lang="ru-RU" dirty="0" err="1"/>
              <a:t>відповідає</a:t>
            </a:r>
            <a:r>
              <a:rPr lang="ru-RU" dirty="0"/>
              <a:t> </a:t>
            </a:r>
            <a:r>
              <a:rPr lang="ru-RU" dirty="0" err="1"/>
              <a:t>вимогам</a:t>
            </a:r>
            <a:r>
              <a:rPr lang="ru-RU" dirty="0"/>
              <a:t> та </a:t>
            </a:r>
            <a:r>
              <a:rPr lang="ru-RU" dirty="0" err="1"/>
              <a:t>попиту</a:t>
            </a:r>
            <a:r>
              <a:rPr lang="ru-RU" dirty="0"/>
              <a:t> ринку за </a:t>
            </a:r>
            <a:r>
              <a:rPr lang="ru-RU" dirty="0" err="1"/>
              <a:t>ціною</a:t>
            </a:r>
            <a:r>
              <a:rPr lang="ru-RU" dirty="0"/>
              <a:t>, </a:t>
            </a:r>
            <a:r>
              <a:rPr lang="ru-RU" dirty="0" err="1"/>
              <a:t>якістю</a:t>
            </a:r>
            <a:r>
              <a:rPr lang="ru-RU" dirty="0"/>
              <a:t>, </a:t>
            </a:r>
            <a:r>
              <a:rPr lang="ru-RU" dirty="0" err="1"/>
              <a:t>іншими</a:t>
            </a:r>
            <a:r>
              <a:rPr lang="ru-RU" dirty="0"/>
              <a:t> </a:t>
            </a:r>
            <a:r>
              <a:rPr lang="ru-RU" dirty="0" err="1"/>
              <a:t>технічними</a:t>
            </a:r>
            <a:r>
              <a:rPr lang="ru-RU" dirty="0"/>
              <a:t>, </a:t>
            </a:r>
            <a:r>
              <a:rPr lang="ru-RU" dirty="0" err="1"/>
              <a:t>функціональними</a:t>
            </a:r>
            <a:r>
              <a:rPr lang="ru-RU" dirty="0"/>
              <a:t> характеристиками та </a:t>
            </a:r>
            <a:r>
              <a:rPr lang="ru-RU" dirty="0" err="1"/>
              <a:t>властивостями</a:t>
            </a:r>
            <a:r>
              <a:rPr lang="ru-RU" dirty="0"/>
              <a:t>.</a:t>
            </a:r>
          </a:p>
          <a:p>
            <a:endParaRPr lang="ru-RU" dirty="0"/>
          </a:p>
          <a:p>
            <a:endParaRPr lang="ru-RU" dirty="0"/>
          </a:p>
        </p:txBody>
      </p:sp>
    </p:spTree>
    <p:extLst>
      <p:ext uri="{BB962C8B-B14F-4D97-AF65-F5344CB8AC3E}">
        <p14:creationId xmlns:p14="http://schemas.microsoft.com/office/powerpoint/2010/main" val="3978136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B25F1D-A0AD-4117-A93C-CE46938783B1}"/>
              </a:ext>
            </a:extLst>
          </p:cNvPr>
          <p:cNvSpPr txBox="1"/>
          <p:nvPr/>
        </p:nvSpPr>
        <p:spPr>
          <a:xfrm>
            <a:off x="1474235" y="1416165"/>
            <a:ext cx="8920065" cy="3693319"/>
          </a:xfrm>
          <a:prstGeom prst="rect">
            <a:avLst/>
          </a:prstGeom>
          <a:noFill/>
        </p:spPr>
        <p:txBody>
          <a:bodyPr wrap="square">
            <a:spAutoFit/>
          </a:bodyPr>
          <a:lstStyle/>
          <a:p>
            <a:r>
              <a:rPr lang="uk-UA" dirty="0"/>
              <a:t>Наступним завданням, яке необхідно вирішити у ході розробки цінової політики підприємства, є визначення умов зміни та диференціації цін на товари (роботи, послуги).</a:t>
            </a:r>
          </a:p>
          <a:p>
            <a:r>
              <a:rPr lang="uk-UA" dirty="0"/>
              <a:t>В один і той же час підприємство може використовувати різні ціни на один і той же товар (роботи, послуги). Диференціація цін може здійснюватися за:</a:t>
            </a:r>
          </a:p>
          <a:p>
            <a:r>
              <a:rPr lang="uk-UA" dirty="0"/>
              <a:t>- місцем реалізації товарів (робіт, послуг) - різні ціни в місті та в селі, при реалізації через власну мережу та через посередників, на зовнішньому та внутрішньому ринках;</a:t>
            </a:r>
          </a:p>
          <a:p>
            <a:r>
              <a:rPr lang="uk-UA" dirty="0"/>
              <a:t>- часом реалізації - сезонні ціни, денний та нічний тариф;</a:t>
            </a:r>
          </a:p>
          <a:p>
            <a:r>
              <a:rPr lang="uk-UA" dirty="0"/>
              <a:t>- характером споживачів (покупців) - пов'язаним особам, дочірнім підприємствам, соціально незахищеним верствам населення, дітям;</a:t>
            </a:r>
          </a:p>
          <a:p>
            <a:r>
              <a:rPr lang="uk-UA" dirty="0"/>
              <a:t>- умовами реалізації продукції (товарів) - з попередньою оплатою, з відстрочкою платні, з власних матеріалів (давальної сировини) тощо.</a:t>
            </a:r>
          </a:p>
        </p:txBody>
      </p:sp>
    </p:spTree>
    <p:extLst>
      <p:ext uri="{BB962C8B-B14F-4D97-AF65-F5344CB8AC3E}">
        <p14:creationId xmlns:p14="http://schemas.microsoft.com/office/powerpoint/2010/main" val="172615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18E642-E40F-4317-A18E-C53FDBC92476}"/>
              </a:ext>
            </a:extLst>
          </p:cNvPr>
          <p:cNvSpPr txBox="1"/>
          <p:nvPr/>
        </p:nvSpPr>
        <p:spPr>
          <a:xfrm>
            <a:off x="1038808" y="1305341"/>
            <a:ext cx="10114384" cy="4247317"/>
          </a:xfrm>
          <a:prstGeom prst="rect">
            <a:avLst/>
          </a:prstGeom>
          <a:noFill/>
        </p:spPr>
        <p:txBody>
          <a:bodyPr wrap="square">
            <a:spAutoFit/>
          </a:bodyPr>
          <a:lstStyle/>
          <a:p>
            <a:r>
              <a:rPr lang="uk-UA" dirty="0"/>
              <a:t>Розрізняють наступні види цінових знижок:</a:t>
            </a:r>
          </a:p>
          <a:p>
            <a:r>
              <a:rPr lang="uk-UA" dirty="0"/>
              <a:t>1. Бонусні знижки, які надаються постійним покупцям за обумовлений обсяг закупівлі продукції (товарів) підприємства за певний проміжок часу.</a:t>
            </a:r>
          </a:p>
          <a:p>
            <a:r>
              <a:rPr lang="uk-UA" dirty="0"/>
              <a:t>2. Кількісні знижки, розмір яких залежить від обсягу та серійності замовлення продукції у вартісному чи загальному вимірі.</a:t>
            </a:r>
          </a:p>
          <a:p>
            <a:r>
              <a:rPr lang="uk-UA" dirty="0"/>
              <a:t>3. Часові або сезонні знижки, які використовуються для стимулювання реалізації продукції підприємств з циклічним характером виробництва чи споживання.</a:t>
            </a:r>
          </a:p>
          <a:p>
            <a:r>
              <a:rPr lang="uk-UA" dirty="0"/>
              <a:t>4. Знижки "сконто", які надаються покупцям за термінову оплату готівкою.</a:t>
            </a:r>
          </a:p>
          <a:p>
            <a:r>
              <a:rPr lang="uk-UA" dirty="0"/>
              <a:t>5. Знижки "</a:t>
            </a:r>
            <a:r>
              <a:rPr lang="uk-UA" dirty="0" err="1"/>
              <a:t>декорт</a:t>
            </a:r>
            <a:r>
              <a:rPr lang="uk-UA" dirty="0"/>
              <a:t>" - за передчасну оплату порівняно з терміном, визначеним у контракті, а також за товар зниженої якості. Загальновизнаною у світовій практиці є формула "2/10", тобто висунений до оплати рахунок може бути зменшений на 2%, якщо оплата відбулася впродовж 10 днів.</a:t>
            </a:r>
          </a:p>
          <a:p>
            <a:r>
              <a:rPr lang="uk-UA" dirty="0"/>
              <a:t>6. Дисконтні знижки, які являють собою різницю між цінами на один і той же виріб з різними термінами постачання: чим довшим є термін постачання, тим меншою є ціна одиниці продукції.</a:t>
            </a:r>
          </a:p>
        </p:txBody>
      </p:sp>
    </p:spTree>
    <p:extLst>
      <p:ext uri="{BB962C8B-B14F-4D97-AF65-F5344CB8AC3E}">
        <p14:creationId xmlns:p14="http://schemas.microsoft.com/office/powerpoint/2010/main" val="3364275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1025C8-290D-4C1D-80BA-AE0BE6D296A1}"/>
              </a:ext>
            </a:extLst>
          </p:cNvPr>
          <p:cNvSpPr txBox="1"/>
          <p:nvPr/>
        </p:nvSpPr>
        <p:spPr>
          <a:xfrm>
            <a:off x="1492897" y="1777711"/>
            <a:ext cx="8976050" cy="3139321"/>
          </a:xfrm>
          <a:prstGeom prst="rect">
            <a:avLst/>
          </a:prstGeom>
          <a:noFill/>
        </p:spPr>
        <p:txBody>
          <a:bodyPr wrap="square">
            <a:spAutoFit/>
          </a:bodyPr>
          <a:lstStyle/>
          <a:p>
            <a:r>
              <a:rPr lang="uk-UA" dirty="0"/>
              <a:t>7. Знижка при авансовій оплаті, яка виникає в зв'язку з необхідністю компенсувати покупцеві недоотриманий доход (у розмірі середнього депозитного проценту) за час кредитування підприємства-постачальника продукції.</a:t>
            </a:r>
          </a:p>
          <a:p>
            <a:r>
              <a:rPr lang="uk-UA" dirty="0"/>
              <a:t>8. Закриті знижки, які надаються на продукцію (товари), яка реалізується у замкнутих системах (</a:t>
            </a:r>
            <a:r>
              <a:rPr lang="uk-UA" dirty="0" err="1"/>
              <a:t>внутрішньофірмові</a:t>
            </a:r>
            <a:r>
              <a:rPr lang="uk-UA" dirty="0"/>
              <a:t>, зустрічні поставки, поставки за кооперативними зв'язками).</a:t>
            </a:r>
          </a:p>
          <a:p>
            <a:r>
              <a:rPr lang="uk-UA" dirty="0"/>
              <a:t>9. Спеціальні знижки, які надаються покупцям, які мають особливі (довірчі) відносини з постачальниками, підприємствами своєї фірмової торговельної мережі, при реалізації продукції (товарів) робітникам та співробітникам підприємства тощо.</a:t>
            </a:r>
          </a:p>
        </p:txBody>
      </p:sp>
    </p:spTree>
    <p:extLst>
      <p:ext uri="{BB962C8B-B14F-4D97-AF65-F5344CB8AC3E}">
        <p14:creationId xmlns:p14="http://schemas.microsoft.com/office/powerpoint/2010/main" val="3396053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3EB473-697B-46F0-85D6-6D907CDDE1F1}"/>
              </a:ext>
            </a:extLst>
          </p:cNvPr>
          <p:cNvSpPr txBox="1"/>
          <p:nvPr/>
        </p:nvSpPr>
        <p:spPr>
          <a:xfrm>
            <a:off x="1110343" y="1186390"/>
            <a:ext cx="9498563" cy="5078313"/>
          </a:xfrm>
          <a:prstGeom prst="rect">
            <a:avLst/>
          </a:prstGeom>
          <a:noFill/>
        </p:spPr>
        <p:txBody>
          <a:bodyPr wrap="square">
            <a:spAutoFit/>
          </a:bodyPr>
          <a:lstStyle/>
          <a:p>
            <a:r>
              <a:rPr lang="uk-UA" dirty="0"/>
              <a:t>Специфіка цінової політики торговельного підприємства визначається наступними особливостями:</a:t>
            </a:r>
          </a:p>
          <a:p>
            <a:endParaRPr lang="uk-UA" dirty="0"/>
          </a:p>
          <a:p>
            <a:r>
              <a:rPr lang="uk-UA" dirty="0"/>
              <a:t>1. Об'єктом цінової політики торговельного підприємства виступає не ціна товару в цілому, а лише один з її елементів - торговельна надбавка. Саме цей елемент характеризує ціну торговельної послуги, що пропонується покупцеві при реалізації товарів.</a:t>
            </a:r>
          </a:p>
          <a:p>
            <a:r>
              <a:rPr lang="uk-UA" dirty="0"/>
              <a:t>Переважну більшість роздрібної ціни реалізації товарів складає виробнича складова, тобто ціна виробника. Хоча торговельне підприємство і може впливати на рівень цієї ціни (в процесі управління закупівлею товарів), рівень цього впливу незначний. Значною мірою рівень ціни виробника визначається факторами виробничого характеру та його маркетинговою стратегією.</a:t>
            </a:r>
          </a:p>
          <a:p>
            <a:endParaRPr lang="uk-UA" dirty="0"/>
          </a:p>
          <a:p>
            <a:r>
              <a:rPr lang="uk-UA" dirty="0"/>
              <a:t>2. Виробниче підприємство повністю самостійне в питанні встановлення рівня ціни на вироблювану продукцію. Торговельне підприємство самостійне тільки у встановленні розміру надбавки, який складає, як правило, 5-20% від ціни роздрібної реалізації товару. Так, цінова політика торговельного підприємства значною мірою орієнтується на цінову політику виробника.</a:t>
            </a:r>
          </a:p>
        </p:txBody>
      </p:sp>
    </p:spTree>
    <p:extLst>
      <p:ext uri="{BB962C8B-B14F-4D97-AF65-F5344CB8AC3E}">
        <p14:creationId xmlns:p14="http://schemas.microsoft.com/office/powerpoint/2010/main" val="4288402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FFFBF8-97E8-4EDB-BDE2-326EFA74396A}"/>
              </a:ext>
            </a:extLst>
          </p:cNvPr>
          <p:cNvSpPr txBox="1"/>
          <p:nvPr/>
        </p:nvSpPr>
        <p:spPr>
          <a:xfrm>
            <a:off x="1052945" y="1305341"/>
            <a:ext cx="10224655" cy="3970318"/>
          </a:xfrm>
          <a:prstGeom prst="rect">
            <a:avLst/>
          </a:prstGeom>
          <a:noFill/>
        </p:spPr>
        <p:txBody>
          <a:bodyPr wrap="square" rtlCol="0">
            <a:spAutoFit/>
          </a:bodyPr>
          <a:lstStyle/>
          <a:p>
            <a:r>
              <a:rPr lang="uk-UA" dirty="0"/>
              <a:t>3. На відміну від підприємств виробників торговельні підприємства обмежені в своїй ціновій політиці більшою кількістю факторів. Якщо підприємство-виробник встановлює ціну реалізації в діапазоні «собівартість виробництва – попит покупців», то торговельне підприємство вимушене враховувати не тільки рівень своїх витрат на реалізацію, але й цінову політику виробника, а також споживчий попит.</a:t>
            </a:r>
          </a:p>
          <a:p>
            <a:endParaRPr lang="uk-UA" dirty="0"/>
          </a:p>
          <a:p>
            <a:r>
              <a:rPr lang="uk-UA" dirty="0"/>
              <a:t>4. Виробнича програма підприємств-виробників охоплює обмежену кількість видів продукції, що дає можливість обґрунтування рівня ціни кожного окремого виду продукції.  Торговельні підприємства здійснюють реалізацію, як правило, більшої кількості видів та різновидів товарів. Широта та глибина товарного асортименту обумовлює використання </a:t>
            </a:r>
            <a:r>
              <a:rPr lang="uk-UA" dirty="0" err="1"/>
              <a:t>політоварної</a:t>
            </a:r>
            <a:r>
              <a:rPr lang="uk-UA" dirty="0"/>
              <a:t> цінової політики, при якій рівень торгової надбавки диференціюється не за товарами, а за асортиментними групами та комплексами товарів.</a:t>
            </a:r>
          </a:p>
          <a:p>
            <a:endParaRPr lang="uk-UA" dirty="0"/>
          </a:p>
        </p:txBody>
      </p:sp>
    </p:spTree>
    <p:extLst>
      <p:ext uri="{BB962C8B-B14F-4D97-AF65-F5344CB8AC3E}">
        <p14:creationId xmlns:p14="http://schemas.microsoft.com/office/powerpoint/2010/main" val="106929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311313-B476-4A62-84CF-C85BDD5C5C20}"/>
              </a:ext>
            </a:extLst>
          </p:cNvPr>
          <p:cNvSpPr txBox="1"/>
          <p:nvPr/>
        </p:nvSpPr>
        <p:spPr>
          <a:xfrm>
            <a:off x="1551992" y="1176745"/>
            <a:ext cx="9088016" cy="5078313"/>
          </a:xfrm>
          <a:prstGeom prst="rect">
            <a:avLst/>
          </a:prstGeom>
          <a:noFill/>
        </p:spPr>
        <p:txBody>
          <a:bodyPr wrap="square">
            <a:spAutoFit/>
          </a:bodyPr>
          <a:lstStyle/>
          <a:p>
            <a:r>
              <a:rPr lang="uk-UA" dirty="0"/>
              <a:t>5. Виробниче підприємство має можливість регулювати ціни реалізації в процесі переговорів з окремим покупцем. Це створює умови для максимально гнучкої політики, обліку всіх особливостей покупців при визначенні розміру цінових знижок, що надаються. Ступінь гнучкості політики торговельного підприємства, особливо роздрібного, обмежена, носить більш стандартний характер щодо окремих груп покупців, часу реалізації, цінової ситуації. Встановлення ціни відбувається не в ході контакту з покупцем, а перед початком торгового дня. Продавець не має можливості гнучкої зміни встановленої ціни.</a:t>
            </a:r>
          </a:p>
          <a:p>
            <a:endParaRPr lang="uk-UA" dirty="0"/>
          </a:p>
          <a:p>
            <a:r>
              <a:rPr lang="uk-UA" dirty="0"/>
              <a:t>6. Торговельне підприємство на відміну від виробничого може порівняно швидко змінювати профіль своєї діяльності, перейти до реалізації інших товарів в разі несприятливих змін кон'юнктури окремих сегментів споживчого ринку. Це визначає невикористання в звичайній практиці роботи торговельних підприємств стратегій ціноутворення, орієнтованих на виживання, збереження ринку збуту. Ці стратегії використовуються тільки</a:t>
            </a:r>
          </a:p>
          <a:p>
            <a:r>
              <a:rPr lang="uk-UA" dirty="0"/>
              <a:t>при наявності значних товарних запасів даного товару та необхідності</a:t>
            </a:r>
          </a:p>
          <a:p>
            <a:r>
              <a:rPr lang="uk-UA" dirty="0"/>
              <a:t>"</a:t>
            </a:r>
            <a:r>
              <a:rPr lang="uk-UA" dirty="0" err="1"/>
              <a:t>розтоварювання</a:t>
            </a:r>
            <a:r>
              <a:rPr lang="uk-UA" dirty="0"/>
              <a:t> ".</a:t>
            </a:r>
          </a:p>
        </p:txBody>
      </p:sp>
    </p:spTree>
    <p:extLst>
      <p:ext uri="{BB962C8B-B14F-4D97-AF65-F5344CB8AC3E}">
        <p14:creationId xmlns:p14="http://schemas.microsoft.com/office/powerpoint/2010/main" val="183221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AE1EDC0-A1AC-40E0-8AB3-40FF026367B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36375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0027B5-8362-46E6-8C1F-E286423714E2}"/>
              </a:ext>
            </a:extLst>
          </p:cNvPr>
          <p:cNvSpPr txBox="1"/>
          <p:nvPr/>
        </p:nvSpPr>
        <p:spPr>
          <a:xfrm>
            <a:off x="1660848" y="1951672"/>
            <a:ext cx="8677469" cy="1754326"/>
          </a:xfrm>
          <a:prstGeom prst="rect">
            <a:avLst/>
          </a:prstGeom>
          <a:noFill/>
        </p:spPr>
        <p:txBody>
          <a:bodyPr wrap="square">
            <a:spAutoFit/>
          </a:bodyPr>
          <a:lstStyle/>
          <a:p>
            <a:r>
              <a:rPr lang="uk-UA" dirty="0"/>
              <a:t>Таким чином, під</a:t>
            </a:r>
            <a:r>
              <a:rPr lang="uk-UA" b="1" dirty="0"/>
              <a:t> формуванням цінової політики торговельного</a:t>
            </a:r>
          </a:p>
          <a:p>
            <a:r>
              <a:rPr lang="uk-UA" b="1" dirty="0"/>
              <a:t>підприємства</a:t>
            </a:r>
            <a:r>
              <a:rPr lang="uk-UA" dirty="0"/>
              <a:t> розуміють </a:t>
            </a:r>
            <a:r>
              <a:rPr lang="uk-UA" dirty="0" err="1"/>
              <a:t>обгрунтування</a:t>
            </a:r>
            <a:r>
              <a:rPr lang="uk-UA" dirty="0"/>
              <a:t> диференційованих рівнів торговельних надбавок на реалізовані товари, визначення умов та розміру їх оперативного коригування залежно від змін ситуації на споживчому ринку та умов господарювання торговельного підприємства.</a:t>
            </a:r>
          </a:p>
        </p:txBody>
      </p:sp>
    </p:spTree>
    <p:extLst>
      <p:ext uri="{BB962C8B-B14F-4D97-AF65-F5344CB8AC3E}">
        <p14:creationId xmlns:p14="http://schemas.microsoft.com/office/powerpoint/2010/main" val="4097037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A57968E-7530-449D-9322-91312A0BA5E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01510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40346F-71E8-4930-85CD-DB0C5ACA2A73}"/>
              </a:ext>
            </a:extLst>
          </p:cNvPr>
          <p:cNvSpPr txBox="1"/>
          <p:nvPr/>
        </p:nvSpPr>
        <p:spPr>
          <a:xfrm>
            <a:off x="1362269" y="1396301"/>
            <a:ext cx="9311951" cy="3693319"/>
          </a:xfrm>
          <a:prstGeom prst="rect">
            <a:avLst/>
          </a:prstGeom>
          <a:noFill/>
        </p:spPr>
        <p:txBody>
          <a:bodyPr wrap="square">
            <a:spAutoFit/>
          </a:bodyPr>
          <a:lstStyle/>
          <a:p>
            <a:r>
              <a:rPr lang="uk-UA" dirty="0"/>
              <a:t>Обсяг доходів торговельного підприємства від реалізації товарів</a:t>
            </a:r>
          </a:p>
          <a:p>
            <a:r>
              <a:rPr lang="uk-UA" dirty="0"/>
              <a:t>залежить від кількості реалізованих товарів (</a:t>
            </a:r>
            <a:r>
              <a:rPr lang="uk-UA" dirty="0" err="1"/>
              <a:t>Кр</a:t>
            </a:r>
            <a:r>
              <a:rPr lang="uk-UA" dirty="0"/>
              <a:t>), ціни їх закупівлі</a:t>
            </a:r>
          </a:p>
          <a:p>
            <a:r>
              <a:rPr lang="uk-UA" dirty="0"/>
              <a:t>(</a:t>
            </a:r>
            <a:r>
              <a:rPr lang="uk-UA" dirty="0" err="1"/>
              <a:t>Цз</a:t>
            </a:r>
            <a:r>
              <a:rPr lang="uk-UA" dirty="0"/>
              <a:t>) та ціни реалізації (</a:t>
            </a:r>
            <a:r>
              <a:rPr lang="uk-UA" dirty="0" err="1"/>
              <a:t>Цр</a:t>
            </a:r>
            <a:r>
              <a:rPr lang="uk-UA" dirty="0"/>
              <a:t>). Залежність між цими чинниками </a:t>
            </a:r>
            <a:r>
              <a:rPr lang="uk-UA" dirty="0" err="1"/>
              <a:t>мо</a:t>
            </a:r>
            <a:r>
              <a:rPr lang="uk-UA" dirty="0"/>
              <a:t>-</a:t>
            </a:r>
          </a:p>
          <a:p>
            <a:r>
              <a:rPr lang="uk-UA" dirty="0"/>
              <a:t>же бути виражена так:</a:t>
            </a:r>
          </a:p>
          <a:p>
            <a:endParaRPr lang="uk-UA" dirty="0"/>
          </a:p>
          <a:p>
            <a:pPr algn="ctr"/>
            <a:r>
              <a:rPr lang="uk-UA" dirty="0"/>
              <a:t>Д = (</a:t>
            </a:r>
            <a:r>
              <a:rPr lang="uk-UA" dirty="0" err="1"/>
              <a:t>Цр</a:t>
            </a:r>
            <a:r>
              <a:rPr lang="uk-UA" dirty="0"/>
              <a:t> – </a:t>
            </a:r>
            <a:r>
              <a:rPr lang="uk-UA" dirty="0" err="1"/>
              <a:t>Цз</a:t>
            </a:r>
            <a:r>
              <a:rPr lang="uk-UA" dirty="0"/>
              <a:t>)*К</a:t>
            </a:r>
          </a:p>
          <a:p>
            <a:pPr algn="ctr"/>
            <a:r>
              <a:rPr lang="uk-UA" dirty="0"/>
              <a:t>або</a:t>
            </a:r>
          </a:p>
          <a:p>
            <a:pPr algn="ctr"/>
            <a:r>
              <a:rPr lang="uk-UA" dirty="0"/>
              <a:t>Д= ТО – ОЗ = </a:t>
            </a:r>
            <a:r>
              <a:rPr lang="uk-UA" dirty="0" err="1"/>
              <a:t>Цр</a:t>
            </a:r>
            <a:r>
              <a:rPr lang="uk-UA" dirty="0"/>
              <a:t>*К – </a:t>
            </a:r>
            <a:r>
              <a:rPr lang="uk-UA" dirty="0" err="1"/>
              <a:t>Цз</a:t>
            </a:r>
            <a:r>
              <a:rPr lang="uk-UA" dirty="0"/>
              <a:t>*К</a:t>
            </a:r>
          </a:p>
          <a:p>
            <a:pPr algn="ctr"/>
            <a:endParaRPr lang="uk-UA" dirty="0"/>
          </a:p>
          <a:p>
            <a:r>
              <a:rPr lang="uk-UA" dirty="0"/>
              <a:t>Відповідно, основними резервами зростання доходів є:</a:t>
            </a:r>
          </a:p>
          <a:p>
            <a:r>
              <a:rPr lang="uk-UA" dirty="0"/>
              <a:t>1. Зниження ціни закупівлі товарів.</a:t>
            </a:r>
          </a:p>
          <a:p>
            <a:r>
              <a:rPr lang="uk-UA" dirty="0"/>
              <a:t>2. Підвищення ціни реалізації товарів.</a:t>
            </a:r>
          </a:p>
          <a:p>
            <a:r>
              <a:rPr lang="uk-UA" dirty="0"/>
              <a:t>3. Зростання обсягів реалізації товарів.</a:t>
            </a:r>
          </a:p>
        </p:txBody>
      </p:sp>
    </p:spTree>
    <p:extLst>
      <p:ext uri="{BB962C8B-B14F-4D97-AF65-F5344CB8AC3E}">
        <p14:creationId xmlns:p14="http://schemas.microsoft.com/office/powerpoint/2010/main" val="400083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D4AA618-B7A9-4A39-B308-AD3317B7A49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27604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EB3456F-BBCF-4903-82C0-F7C3CAD169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72384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E8772A-D92A-4427-BB12-C7A774069DD2}"/>
              </a:ext>
            </a:extLst>
          </p:cNvPr>
          <p:cNvSpPr txBox="1"/>
          <p:nvPr/>
        </p:nvSpPr>
        <p:spPr>
          <a:xfrm>
            <a:off x="1408356" y="2018331"/>
            <a:ext cx="9349839" cy="2862322"/>
          </a:xfrm>
          <a:prstGeom prst="rect">
            <a:avLst/>
          </a:prstGeom>
          <a:noFill/>
        </p:spPr>
        <p:txBody>
          <a:bodyPr wrap="square">
            <a:spAutoFit/>
          </a:bodyPr>
          <a:lstStyle/>
          <a:p>
            <a:r>
              <a:rPr lang="uk-UA" dirty="0"/>
              <a:t>В сучасних умовах значним резервом доходів підприємства є розвиток інших видів його діяльності (посередницької, кредитної, інвестиційної тощо), які забезпечують отримання позареалізаційних доходів від їх здійснення. </a:t>
            </a:r>
          </a:p>
          <a:p>
            <a:endParaRPr lang="uk-UA" b="1" dirty="0"/>
          </a:p>
          <a:p>
            <a:r>
              <a:rPr lang="uk-UA" b="1" dirty="0"/>
              <a:t>Основними резервами отримання доходів від позареалізаційних операцій є:</a:t>
            </a:r>
          </a:p>
          <a:p>
            <a:endParaRPr lang="uk-UA" dirty="0"/>
          </a:p>
          <a:p>
            <a:r>
              <a:rPr lang="uk-UA" dirty="0"/>
              <a:t>- проведення попередньої експертизи проектів та вибір для пайової участі в спільній діяльності підприємств тих галузей та сфер економіки, які мають найбільш високі перспективи росту та потенційно високу рентабельність капіталу;</a:t>
            </a:r>
          </a:p>
        </p:txBody>
      </p:sp>
    </p:spTree>
    <p:extLst>
      <p:ext uri="{BB962C8B-B14F-4D97-AF65-F5344CB8AC3E}">
        <p14:creationId xmlns:p14="http://schemas.microsoft.com/office/powerpoint/2010/main" val="3687055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771EDC-5F7B-48E7-9BB9-4F3254C2F968}"/>
              </a:ext>
            </a:extLst>
          </p:cNvPr>
          <p:cNvSpPr txBox="1"/>
          <p:nvPr/>
        </p:nvSpPr>
        <p:spPr>
          <a:xfrm>
            <a:off x="982047" y="1166842"/>
            <a:ext cx="10227906" cy="4524315"/>
          </a:xfrm>
          <a:prstGeom prst="rect">
            <a:avLst/>
          </a:prstGeom>
          <a:noFill/>
        </p:spPr>
        <p:txBody>
          <a:bodyPr wrap="square">
            <a:spAutoFit/>
          </a:bodyPr>
          <a:lstStyle/>
          <a:p>
            <a:r>
              <a:rPr lang="uk-UA" dirty="0"/>
              <a:t>- вкладання вільних фінансових ресурсів у ризикові (венчурні) підприємства, наукові дослідження, пов'язані з розробкою якісно нових видів продукції;</a:t>
            </a:r>
          </a:p>
          <a:p>
            <a:endParaRPr lang="uk-UA" dirty="0"/>
          </a:p>
          <a:p>
            <a:r>
              <a:rPr lang="uk-UA" dirty="0"/>
              <a:t>- цілеспрямований вибір цінних паперів, які купуються підприємством, оцінка рейтингу їх емітенту та інвестиційної привабливості здійснюваних фінансових інвестицій, формування портфеля цінних паперів, </a:t>
            </a:r>
            <a:r>
              <a:rPr lang="uk-UA" dirty="0" err="1"/>
              <a:t>забезпечуючого</a:t>
            </a:r>
            <a:r>
              <a:rPr lang="uk-UA" dirty="0"/>
              <a:t> максимізацію отриманого прибутку при мінімальному рівні ризику;</a:t>
            </a:r>
          </a:p>
          <a:p>
            <a:endParaRPr lang="uk-UA" dirty="0"/>
          </a:p>
          <a:p>
            <a:r>
              <a:rPr lang="uk-UA" dirty="0"/>
              <a:t>- продаж вільних грошових коштів на фінансовому ринку шляхом придбання інвестиційних сертифікатів, відкриття депозитних рахунків;</a:t>
            </a:r>
          </a:p>
          <a:p>
            <a:endParaRPr lang="uk-UA" dirty="0"/>
          </a:p>
          <a:p>
            <a:r>
              <a:rPr lang="uk-UA" dirty="0"/>
              <a:t>- надання комерційного кредиту (перш за все, тим підприємствам, які є партнерами з господарських </a:t>
            </a:r>
            <a:r>
              <a:rPr lang="uk-UA" dirty="0" err="1"/>
              <a:t>зв'язків</a:t>
            </a:r>
            <a:r>
              <a:rPr lang="uk-UA" dirty="0"/>
              <a:t>, матеріально-технічного забезпечення);</a:t>
            </a:r>
          </a:p>
          <a:p>
            <a:endParaRPr lang="uk-UA" dirty="0"/>
          </a:p>
          <a:p>
            <a:r>
              <a:rPr lang="uk-UA" dirty="0"/>
              <a:t>- ефективне здійснення операцій з іноземною валютою з метою отримання доходів за рахунок курсової різниці (в межах дозволених законодавством);</a:t>
            </a:r>
          </a:p>
        </p:txBody>
      </p:sp>
    </p:spTree>
    <p:extLst>
      <p:ext uri="{BB962C8B-B14F-4D97-AF65-F5344CB8AC3E}">
        <p14:creationId xmlns:p14="http://schemas.microsoft.com/office/powerpoint/2010/main" val="4271828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F9D74B-B2E3-497D-916C-45EA3B11117C}"/>
              </a:ext>
            </a:extLst>
          </p:cNvPr>
          <p:cNvSpPr txBox="1"/>
          <p:nvPr/>
        </p:nvSpPr>
        <p:spPr>
          <a:xfrm>
            <a:off x="1244081" y="1768381"/>
            <a:ext cx="9703837" cy="3139321"/>
          </a:xfrm>
          <a:prstGeom prst="rect">
            <a:avLst/>
          </a:prstGeom>
          <a:noFill/>
        </p:spPr>
        <p:txBody>
          <a:bodyPr wrap="square">
            <a:spAutoFit/>
          </a:bodyPr>
          <a:lstStyle/>
          <a:p>
            <a:r>
              <a:rPr lang="uk-UA" dirty="0"/>
              <a:t>- здача в оренду основних фондів (устаткування, виробничих та невиробничих площ, які активно не використовуються в певний час),визначення та </a:t>
            </a:r>
            <a:r>
              <a:rPr lang="uk-UA" dirty="0" err="1"/>
              <a:t>обгрунтування</a:t>
            </a:r>
            <a:r>
              <a:rPr lang="uk-UA" dirty="0"/>
              <a:t> умов оренди та розміру орендної плати (з урахуванням середньої норми рентабельності капіталу);</a:t>
            </a:r>
          </a:p>
          <a:p>
            <a:endParaRPr lang="uk-UA" dirty="0"/>
          </a:p>
          <a:p>
            <a:r>
              <a:rPr lang="uk-UA" dirty="0"/>
              <a:t>- врахування в розмірі штрафних санкцій, які висуваються контрагентам підприємства, суми втрат від інфляції та </a:t>
            </a:r>
            <a:r>
              <a:rPr lang="uk-UA" dirty="0" err="1"/>
              <a:t>нєодержаного</a:t>
            </a:r>
            <a:r>
              <a:rPr lang="uk-UA" dirty="0"/>
              <a:t> прибутку;</a:t>
            </a:r>
          </a:p>
          <a:p>
            <a:endParaRPr lang="uk-UA" dirty="0"/>
          </a:p>
          <a:p>
            <a:r>
              <a:rPr lang="uk-UA" dirty="0"/>
              <a:t>- віднесення повної суми збитків за ринковими цінами від неякісної продукції, псування інструменту, інвентаря, понаднормативного використання сировини та матеріалів, розкрадань тощо на винних осіб та своєчасне їх стягнення.</a:t>
            </a:r>
          </a:p>
        </p:txBody>
      </p:sp>
    </p:spTree>
    <p:extLst>
      <p:ext uri="{BB962C8B-B14F-4D97-AF65-F5344CB8AC3E}">
        <p14:creationId xmlns:p14="http://schemas.microsoft.com/office/powerpoint/2010/main" val="17113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39C50B-DE67-4AC0-9035-0A5021C93BCA}"/>
              </a:ext>
            </a:extLst>
          </p:cNvPr>
          <p:cNvSpPr txBox="1"/>
          <p:nvPr/>
        </p:nvSpPr>
        <p:spPr>
          <a:xfrm>
            <a:off x="394995" y="2100448"/>
            <a:ext cx="11569959" cy="3139321"/>
          </a:xfrm>
          <a:prstGeom prst="rect">
            <a:avLst/>
          </a:prstGeom>
          <a:noFill/>
        </p:spPr>
        <p:txBody>
          <a:bodyPr wrap="square">
            <a:spAutoFit/>
          </a:bodyPr>
          <a:lstStyle/>
          <a:p>
            <a:r>
              <a:rPr lang="uk-UA" dirty="0"/>
              <a:t>Залежно від виду діяльності, здійснення яка дозволила отримати доходи, відрізняють:</a:t>
            </a:r>
          </a:p>
          <a:p>
            <a:r>
              <a:rPr lang="uk-UA" dirty="0"/>
              <a:t>1. Доходи від торговельної діяльності: від продажу товарів, від операцій з тарою, від перемірювання тканин, надання платних додаткових торговельних послуг.</a:t>
            </a:r>
          </a:p>
          <a:p>
            <a:r>
              <a:rPr lang="uk-UA" dirty="0"/>
              <a:t>2. Доходи від виробничої діяльності, до складу яких входить: виручка від реалізації всіх видів товарної продукції, напівфабрикатів, відходів (за наявності власного виробництва); виручка від послуг промислового характеру (ремонтно-будівельних, транспортних тощо), що виконані та реалізовані «стороннім споживачам».</a:t>
            </a:r>
          </a:p>
          <a:p>
            <a:r>
              <a:rPr lang="uk-UA" dirty="0"/>
              <a:t>3. Доходи від посередницької діяльності, отримані у вигляді: суми комісійних винагород (відсотків);</a:t>
            </a:r>
          </a:p>
          <a:p>
            <a:r>
              <a:rPr lang="uk-UA" dirty="0"/>
              <a:t>додаткової виручки від реалізації продукції (робіт, послуг), якщо підприємство є посередником і бере участь у розрахунках при виконанні домовленості; доходів від робіт (послуг), які виконані тимчасовими творчими колективами для інших підприємств тощо;</a:t>
            </a:r>
          </a:p>
        </p:txBody>
      </p:sp>
    </p:spTree>
    <p:extLst>
      <p:ext uri="{BB962C8B-B14F-4D97-AF65-F5344CB8AC3E}">
        <p14:creationId xmlns:p14="http://schemas.microsoft.com/office/powerpoint/2010/main" val="381273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A7F92B-3286-49D6-8938-6B95213F3930}"/>
              </a:ext>
            </a:extLst>
          </p:cNvPr>
          <p:cNvSpPr txBox="1"/>
          <p:nvPr/>
        </p:nvSpPr>
        <p:spPr>
          <a:xfrm>
            <a:off x="1150775" y="1568946"/>
            <a:ext cx="9890449" cy="4247317"/>
          </a:xfrm>
          <a:prstGeom prst="rect">
            <a:avLst/>
          </a:prstGeom>
          <a:noFill/>
        </p:spPr>
        <p:txBody>
          <a:bodyPr wrap="square">
            <a:spAutoFit/>
          </a:bodyPr>
          <a:lstStyle/>
          <a:p>
            <a:r>
              <a:rPr lang="uk-UA" dirty="0"/>
              <a:t>4. Доходи від інвестиційно-кредитної діяльності, до складу яких входять: доходи, отримані від пайової участі в спільних підприємствах; доходи, отримані від надання майна в оренду (лізинг);</a:t>
            </a:r>
          </a:p>
          <a:p>
            <a:r>
              <a:rPr lang="uk-UA" dirty="0"/>
              <a:t>дивіденди (відсотки), отримані за акціями, облігаціями та іншими цінними паперами, що придбані підприємством; відсотки від надання комерційного кредиту; доходи від депозитних вкладів підприємства та інше.</a:t>
            </a:r>
          </a:p>
          <a:p>
            <a:r>
              <a:rPr lang="uk-UA" dirty="0"/>
              <a:t>5. Доходи від продажу майнових та інтелектуальних прав (власності) підприємства, отримані при реалізації: майна підприємства (включаючи основні фонди), матеріальних обігових активів; нематеріальних активів ("ноу-хау", патентів, фірмового знаку, торгової марки), програмних продуктів.</a:t>
            </a:r>
          </a:p>
          <a:p>
            <a:r>
              <a:rPr lang="uk-UA" dirty="0"/>
              <a:t>6. Інші види доходів: доходи від курсової різниці валютних коштів та цінних паперів, які належать підприємству; суми економічних санкцій та </a:t>
            </a:r>
            <a:r>
              <a:rPr lang="uk-UA" dirty="0" err="1"/>
              <a:t>відшкодувань</a:t>
            </a:r>
            <a:r>
              <a:rPr lang="uk-UA" dirty="0"/>
              <a:t> збитків, отриманих підприємством; доходи від об'єктів соціально-побутової сфери підприємства: плата за утримання дітей в дитячих дошкільних закладах, оплата путівок та інше.</a:t>
            </a:r>
          </a:p>
        </p:txBody>
      </p:sp>
    </p:spTree>
    <p:extLst>
      <p:ext uri="{BB962C8B-B14F-4D97-AF65-F5344CB8AC3E}">
        <p14:creationId xmlns:p14="http://schemas.microsoft.com/office/powerpoint/2010/main" val="286148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26EEB5-76F1-4132-A04C-A775E6EEAAFD}"/>
              </a:ext>
            </a:extLst>
          </p:cNvPr>
          <p:cNvSpPr txBox="1"/>
          <p:nvPr/>
        </p:nvSpPr>
        <p:spPr>
          <a:xfrm>
            <a:off x="1091683" y="1810083"/>
            <a:ext cx="9759820" cy="3416320"/>
          </a:xfrm>
          <a:prstGeom prst="rect">
            <a:avLst/>
          </a:prstGeom>
          <a:noFill/>
        </p:spPr>
        <p:txBody>
          <a:bodyPr wrap="square">
            <a:spAutoFit/>
          </a:bodyPr>
          <a:lstStyle/>
          <a:p>
            <a:r>
              <a:rPr lang="uk-UA" dirty="0"/>
              <a:t>Залежно від характеру отримання доходів розрізняють доходи від реалізації продукції (товарів, робіт, послуг) і майна підприємства та доходи від використання майна (капіталу) підприємства, від надання майна в оренду, використання тимчасово вільних фінансових ресурсів, цінних паперів підприємства.</a:t>
            </a:r>
          </a:p>
          <a:p>
            <a:endParaRPr lang="uk-UA" dirty="0"/>
          </a:p>
          <a:p>
            <a:r>
              <a:rPr lang="uk-UA" dirty="0"/>
              <a:t>Розмір реалізаційних доходів безпосередньо залежить від обсягів діяльності підприємства у звітному періоді та її ефективності.</a:t>
            </a:r>
          </a:p>
          <a:p>
            <a:endParaRPr lang="uk-UA" dirty="0"/>
          </a:p>
          <a:p>
            <a:r>
              <a:rPr lang="uk-UA" dirty="0"/>
              <a:t>Розмір доходів від використання майна (капіталу) підприємства залежить від його наявності та можливості використання поза виробничим процесом підприємства (з об'єктивних причин чи прийнятих рішень стосовно переливу капіталу в інші підприємства та сфери економіки).</a:t>
            </a:r>
          </a:p>
        </p:txBody>
      </p:sp>
    </p:spTree>
    <p:extLst>
      <p:ext uri="{BB962C8B-B14F-4D97-AF65-F5344CB8AC3E}">
        <p14:creationId xmlns:p14="http://schemas.microsoft.com/office/powerpoint/2010/main" val="2330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03659D-5D1B-4CD3-9416-98C9874D48CA}"/>
              </a:ext>
            </a:extLst>
          </p:cNvPr>
          <p:cNvSpPr txBox="1"/>
          <p:nvPr/>
        </p:nvSpPr>
        <p:spPr>
          <a:xfrm>
            <a:off x="1156996" y="1498107"/>
            <a:ext cx="10440955" cy="4247317"/>
          </a:xfrm>
          <a:prstGeom prst="rect">
            <a:avLst/>
          </a:prstGeom>
          <a:noFill/>
        </p:spPr>
        <p:txBody>
          <a:bodyPr wrap="square">
            <a:spAutoFit/>
          </a:bodyPr>
          <a:lstStyle/>
          <a:p>
            <a:r>
              <a:rPr lang="uk-UA" dirty="0"/>
              <a:t>Залежно від повноти та місця відображення доходів розрізняють:</a:t>
            </a:r>
          </a:p>
          <a:p>
            <a:r>
              <a:rPr lang="uk-UA" dirty="0"/>
              <a:t>- «бухгалтерські» доходи, які відображуються на рахунку реалізації готової продукції (товарів, матеріальних цінностей, виконаних робіт та наданих послуг) і які використовуються для визначення фінансових результатів діяльності;</a:t>
            </a:r>
          </a:p>
          <a:p>
            <a:r>
              <a:rPr lang="uk-UA" dirty="0"/>
              <a:t>- "приховані" доходи, не відображені на рахунку реалізації.</a:t>
            </a:r>
          </a:p>
          <a:p>
            <a:r>
              <a:rPr lang="uk-UA" dirty="0"/>
              <a:t>До них належать:</a:t>
            </a:r>
          </a:p>
          <a:p>
            <a:r>
              <a:rPr lang="uk-UA" dirty="0"/>
              <a:t>- цільові кошти, отримані від підприємств-покупців (замовників) для власних потреб підприємства: для поповнення резервного фонду, фонду споживання;</a:t>
            </a:r>
          </a:p>
          <a:p>
            <a:r>
              <a:rPr lang="uk-UA" dirty="0"/>
              <a:t>- цільові кошти у вигляді безповоротної фінансової допомоги та безоплатно наданих товарів і таке інше;</a:t>
            </a:r>
          </a:p>
          <a:p>
            <a:r>
              <a:rPr lang="uk-UA" dirty="0"/>
              <a:t>- доходи, отримані від товарообмінних операцій, які визначаються розрахунково, виходячи з різниці в ціні на товарно-матеріальні цінності, які обмінюються;</a:t>
            </a:r>
          </a:p>
          <a:p>
            <a:r>
              <a:rPr lang="uk-UA" dirty="0"/>
              <a:t>- фактично отримані доходи в зв'язку з реалізацією товарів (продукції) за цінами, нижчими за ціни закупки (собівартості), їх розмір розраховується, виходячи з цін реалізації аналогічної продукції у відповідний період та інше.</a:t>
            </a:r>
          </a:p>
        </p:txBody>
      </p:sp>
    </p:spTree>
    <p:extLst>
      <p:ext uri="{BB962C8B-B14F-4D97-AF65-F5344CB8AC3E}">
        <p14:creationId xmlns:p14="http://schemas.microsoft.com/office/powerpoint/2010/main" val="338888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8279BB-68C8-42EF-9955-186C8DE7F719}"/>
              </a:ext>
            </a:extLst>
          </p:cNvPr>
          <p:cNvSpPr txBox="1"/>
          <p:nvPr/>
        </p:nvSpPr>
        <p:spPr>
          <a:xfrm>
            <a:off x="989045" y="1597195"/>
            <a:ext cx="10039739" cy="3693319"/>
          </a:xfrm>
          <a:prstGeom prst="rect">
            <a:avLst/>
          </a:prstGeom>
          <a:noFill/>
        </p:spPr>
        <p:txBody>
          <a:bodyPr wrap="square">
            <a:spAutoFit/>
          </a:bodyPr>
          <a:lstStyle/>
          <a:p>
            <a:r>
              <a:rPr lang="ru-RU" dirty="0" err="1"/>
              <a:t>Найбільшу</a:t>
            </a:r>
            <a:r>
              <a:rPr lang="ru-RU" dirty="0"/>
              <a:t> питому вагу в доходах </a:t>
            </a:r>
            <a:r>
              <a:rPr lang="ru-RU" dirty="0" err="1"/>
              <a:t>торговельного</a:t>
            </a:r>
            <a:r>
              <a:rPr lang="ru-RU" dirty="0"/>
              <a:t> </a:t>
            </a:r>
            <a:r>
              <a:rPr lang="ru-RU" dirty="0" err="1"/>
              <a:t>підприємства</a:t>
            </a:r>
            <a:r>
              <a:rPr lang="ru-RU" dirty="0"/>
              <a:t> </a:t>
            </a:r>
            <a:r>
              <a:rPr lang="ru-RU" dirty="0" err="1"/>
              <a:t>займають</a:t>
            </a:r>
            <a:r>
              <a:rPr lang="ru-RU" dirty="0"/>
              <a:t> доходи </a:t>
            </a:r>
            <a:r>
              <a:rPr lang="ru-RU" dirty="0" err="1"/>
              <a:t>від</a:t>
            </a:r>
            <a:r>
              <a:rPr lang="ru-RU" dirty="0"/>
              <a:t> </a:t>
            </a:r>
            <a:r>
              <a:rPr lang="ru-RU" dirty="0" err="1"/>
              <a:t>основної</a:t>
            </a:r>
            <a:r>
              <a:rPr lang="ru-RU" dirty="0"/>
              <a:t> </a:t>
            </a:r>
            <a:r>
              <a:rPr lang="ru-RU" dirty="0" err="1"/>
              <a:t>діяльності</a:t>
            </a:r>
            <a:r>
              <a:rPr lang="ru-RU" dirty="0"/>
              <a:t> - </a:t>
            </a:r>
            <a:r>
              <a:rPr lang="ru-RU" dirty="0" err="1"/>
              <a:t>торговельної</a:t>
            </a:r>
            <a:r>
              <a:rPr lang="ru-RU" dirty="0"/>
              <a:t>.</a:t>
            </a:r>
          </a:p>
          <a:p>
            <a:endParaRPr lang="ru-RU" b="1" dirty="0"/>
          </a:p>
          <a:p>
            <a:r>
              <a:rPr lang="ru-RU" b="1" dirty="0"/>
              <a:t>У </a:t>
            </a:r>
            <a:r>
              <a:rPr lang="ru-RU" b="1" dirty="0" err="1"/>
              <a:t>зв'язку</a:t>
            </a:r>
            <a:r>
              <a:rPr lang="ru-RU" b="1" dirty="0"/>
              <a:t> з </a:t>
            </a:r>
            <a:r>
              <a:rPr lang="ru-RU" b="1" dirty="0" err="1"/>
              <a:t>тим</a:t>
            </a:r>
            <a:r>
              <a:rPr lang="ru-RU" b="1" dirty="0"/>
              <a:t>, </a:t>
            </a:r>
            <a:r>
              <a:rPr lang="ru-RU" b="1" dirty="0" err="1"/>
              <a:t>що</a:t>
            </a:r>
            <a:r>
              <a:rPr lang="ru-RU" b="1" dirty="0"/>
              <a:t> в </a:t>
            </a:r>
            <a:r>
              <a:rPr lang="ru-RU" b="1" dirty="0" err="1"/>
              <a:t>торгівлі</a:t>
            </a:r>
            <a:r>
              <a:rPr lang="ru-RU" b="1" dirty="0"/>
              <a:t> нова </a:t>
            </a:r>
            <a:r>
              <a:rPr lang="ru-RU" b="1" dirty="0" err="1"/>
              <a:t>споживча</a:t>
            </a:r>
            <a:r>
              <a:rPr lang="ru-RU" b="1" dirty="0"/>
              <a:t> </a:t>
            </a:r>
            <a:r>
              <a:rPr lang="ru-RU" b="1" dirty="0" err="1"/>
              <a:t>вартість</a:t>
            </a:r>
            <a:r>
              <a:rPr lang="ru-RU" b="1" dirty="0"/>
              <a:t> не </a:t>
            </a:r>
            <a:r>
              <a:rPr lang="ru-RU" b="1" dirty="0" err="1"/>
              <a:t>створюється</a:t>
            </a:r>
            <a:r>
              <a:rPr lang="ru-RU" b="1" dirty="0"/>
              <a:t>, доход </a:t>
            </a:r>
            <a:r>
              <a:rPr lang="ru-RU" b="1" dirty="0" err="1"/>
              <a:t>від</a:t>
            </a:r>
            <a:r>
              <a:rPr lang="ru-RU" b="1" dirty="0"/>
              <a:t> </a:t>
            </a:r>
            <a:r>
              <a:rPr lang="ru-RU" b="1" dirty="0" err="1"/>
              <a:t>реалізації</a:t>
            </a:r>
            <a:r>
              <a:rPr lang="ru-RU" b="1" dirty="0"/>
              <a:t> </a:t>
            </a:r>
            <a:r>
              <a:rPr lang="ru-RU" b="1" dirty="0" err="1"/>
              <a:t>товарів</a:t>
            </a:r>
            <a:r>
              <a:rPr lang="ru-RU" b="1" dirty="0"/>
              <a:t> </a:t>
            </a:r>
            <a:r>
              <a:rPr lang="ru-RU" b="1" dirty="0" err="1"/>
              <a:t>являє</a:t>
            </a:r>
            <a:r>
              <a:rPr lang="ru-RU" b="1" dirty="0"/>
              <a:t> собою плату за </a:t>
            </a:r>
            <a:r>
              <a:rPr lang="ru-RU" b="1" dirty="0" err="1"/>
              <a:t>надання</a:t>
            </a:r>
            <a:r>
              <a:rPr lang="ru-RU" b="1" dirty="0"/>
              <a:t> </a:t>
            </a:r>
            <a:r>
              <a:rPr lang="ru-RU" b="1" dirty="0" err="1"/>
              <a:t>торговельно-посередницької</a:t>
            </a:r>
            <a:r>
              <a:rPr lang="ru-RU" b="1" dirty="0"/>
              <a:t> </a:t>
            </a:r>
            <a:r>
              <a:rPr lang="ru-RU" b="1" dirty="0" err="1"/>
              <a:t>послуги</a:t>
            </a:r>
            <a:r>
              <a:rPr lang="ru-RU" b="1" dirty="0"/>
              <a:t> (</a:t>
            </a:r>
            <a:r>
              <a:rPr lang="ru-RU" b="1" dirty="0" err="1"/>
              <a:t>доведення</a:t>
            </a:r>
            <a:r>
              <a:rPr lang="ru-RU" b="1" dirty="0"/>
              <a:t> </a:t>
            </a:r>
            <a:r>
              <a:rPr lang="ru-RU" b="1" dirty="0" err="1"/>
              <a:t>товарів</a:t>
            </a:r>
            <a:r>
              <a:rPr lang="ru-RU" b="1" dirty="0"/>
              <a:t> до </a:t>
            </a:r>
            <a:r>
              <a:rPr lang="ru-RU" b="1" dirty="0" err="1"/>
              <a:t>споживачів</a:t>
            </a:r>
            <a:r>
              <a:rPr lang="ru-RU" b="1" dirty="0"/>
              <a:t> та </a:t>
            </a:r>
            <a:r>
              <a:rPr lang="ru-RU" b="1" dirty="0" err="1"/>
              <a:t>їх</a:t>
            </a:r>
            <a:r>
              <a:rPr lang="ru-RU" b="1" dirty="0"/>
              <a:t> </a:t>
            </a:r>
            <a:r>
              <a:rPr lang="ru-RU" b="1" dirty="0" err="1"/>
              <a:t>реалізація</a:t>
            </a:r>
            <a:r>
              <a:rPr lang="ru-RU" b="1" dirty="0"/>
              <a:t>), яка становить </a:t>
            </a:r>
            <a:r>
              <a:rPr lang="ru-RU" b="1" dirty="0" err="1"/>
              <a:t>частину</a:t>
            </a:r>
            <a:r>
              <a:rPr lang="ru-RU" b="1" dirty="0"/>
              <a:t> </a:t>
            </a:r>
            <a:r>
              <a:rPr lang="ru-RU" b="1" dirty="0" err="1"/>
              <a:t>виручки</a:t>
            </a:r>
            <a:r>
              <a:rPr lang="ru-RU" b="1" dirty="0"/>
              <a:t> </a:t>
            </a:r>
            <a:r>
              <a:rPr lang="ru-RU" b="1" dirty="0" err="1"/>
              <a:t>торговельного</a:t>
            </a:r>
            <a:r>
              <a:rPr lang="ru-RU" b="1" dirty="0"/>
              <a:t> </a:t>
            </a:r>
            <a:r>
              <a:rPr lang="ru-RU" b="1" dirty="0" err="1"/>
              <a:t>підприємства</a:t>
            </a:r>
            <a:r>
              <a:rPr lang="ru-RU" b="1" dirty="0"/>
              <a:t>.</a:t>
            </a:r>
          </a:p>
          <a:p>
            <a:endParaRPr lang="uk-UA" b="1" dirty="0"/>
          </a:p>
          <a:p>
            <a:r>
              <a:rPr lang="ru-RU" dirty="0" err="1"/>
              <a:t>Основними</a:t>
            </a:r>
            <a:r>
              <a:rPr lang="ru-RU" dirty="0"/>
              <a:t> </a:t>
            </a:r>
            <a:r>
              <a:rPr lang="ru-RU" dirty="0" err="1"/>
              <a:t>джерелами</a:t>
            </a:r>
            <a:r>
              <a:rPr lang="ru-RU" dirty="0"/>
              <a:t> </a:t>
            </a:r>
            <a:r>
              <a:rPr lang="ru-RU" dirty="0" err="1"/>
              <a:t>доходів</a:t>
            </a:r>
            <a:r>
              <a:rPr lang="ru-RU" dirty="0"/>
              <a:t> </a:t>
            </a:r>
            <a:r>
              <a:rPr lang="ru-RU" dirty="0" err="1"/>
              <a:t>від</a:t>
            </a:r>
            <a:r>
              <a:rPr lang="ru-RU" dirty="0"/>
              <a:t> продажу </a:t>
            </a:r>
            <a:r>
              <a:rPr lang="ru-RU" dirty="0" err="1"/>
              <a:t>товарів</a:t>
            </a:r>
            <a:r>
              <a:rPr lang="ru-RU" dirty="0"/>
              <a:t> є:</a:t>
            </a:r>
          </a:p>
          <a:p>
            <a:r>
              <a:rPr lang="ru-RU" dirty="0"/>
              <a:t>- </a:t>
            </a:r>
            <a:r>
              <a:rPr lang="ru-RU" dirty="0" err="1"/>
              <a:t>торговельна</a:t>
            </a:r>
            <a:r>
              <a:rPr lang="ru-RU" dirty="0"/>
              <a:t> надбавка до </a:t>
            </a:r>
            <a:r>
              <a:rPr lang="ru-RU" dirty="0" err="1"/>
              <a:t>ціни</a:t>
            </a:r>
            <a:r>
              <a:rPr lang="ru-RU" dirty="0"/>
              <a:t> </a:t>
            </a:r>
            <a:r>
              <a:rPr lang="ru-RU" dirty="0" err="1"/>
              <a:t>придбання</a:t>
            </a:r>
            <a:r>
              <a:rPr lang="ru-RU" dirty="0"/>
              <a:t> </a:t>
            </a:r>
            <a:r>
              <a:rPr lang="ru-RU" dirty="0" err="1"/>
              <a:t>товарів</a:t>
            </a:r>
            <a:r>
              <a:rPr lang="ru-RU" dirty="0"/>
              <a:t>;</a:t>
            </a:r>
          </a:p>
          <a:p>
            <a:pPr marL="285750" indent="-285750">
              <a:buFontTx/>
              <a:buChar char="-"/>
            </a:pPr>
            <a:r>
              <a:rPr lang="ru-RU" dirty="0" err="1"/>
              <a:t>торговельна</a:t>
            </a:r>
            <a:r>
              <a:rPr lang="ru-RU" dirty="0"/>
              <a:t> </a:t>
            </a:r>
            <a:r>
              <a:rPr lang="ru-RU" dirty="0" err="1"/>
              <a:t>знижка</a:t>
            </a:r>
            <a:r>
              <a:rPr lang="ru-RU" dirty="0"/>
              <a:t> з </a:t>
            </a:r>
            <a:r>
              <a:rPr lang="ru-RU" dirty="0" err="1"/>
              <a:t>продажної</a:t>
            </a:r>
            <a:r>
              <a:rPr lang="ru-RU" dirty="0"/>
              <a:t> </a:t>
            </a:r>
            <a:r>
              <a:rPr lang="ru-RU" dirty="0" err="1"/>
              <a:t>ціни</a:t>
            </a:r>
            <a:r>
              <a:rPr lang="ru-RU" dirty="0"/>
              <a:t> товару.</a:t>
            </a:r>
          </a:p>
          <a:p>
            <a:endParaRPr lang="uk-UA" dirty="0"/>
          </a:p>
          <a:p>
            <a:endParaRPr lang="ru-RU" dirty="0"/>
          </a:p>
        </p:txBody>
      </p:sp>
    </p:spTree>
    <p:extLst>
      <p:ext uri="{BB962C8B-B14F-4D97-AF65-F5344CB8AC3E}">
        <p14:creationId xmlns:p14="http://schemas.microsoft.com/office/powerpoint/2010/main" val="1130481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Зал засідань">
  <a:themeElements>
    <a:clrScheme name="Зал засідань">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Зал засідань">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Зал засідань">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158</TotalTime>
  <Words>3350</Words>
  <Application>Microsoft Office PowerPoint</Application>
  <PresentationFormat>Широкий екран</PresentationFormat>
  <Paragraphs>202</Paragraphs>
  <Slides>43</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43</vt:i4>
      </vt:variant>
    </vt:vector>
  </HeadingPairs>
  <TitlesOfParts>
    <vt:vector size="47" baseType="lpstr">
      <vt:lpstr>Arial</vt:lpstr>
      <vt:lpstr>Century Gothic</vt:lpstr>
      <vt:lpstr>Wingdings 3</vt:lpstr>
      <vt:lpstr>Зал засідань</vt:lpstr>
      <vt:lpstr>Управління доходами торговельного підприємства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доходами торговельного підприємства</dc:title>
  <dc:creator>Катерина Бужимська</dc:creator>
  <cp:lastModifiedBy>Катерина Бужимська</cp:lastModifiedBy>
  <cp:revision>25</cp:revision>
  <dcterms:created xsi:type="dcterms:W3CDTF">2021-02-20T16:14:57Z</dcterms:created>
  <dcterms:modified xsi:type="dcterms:W3CDTF">2021-02-24T03:43:44Z</dcterms:modified>
</cp:coreProperties>
</file>