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  <p:sldId id="260" r:id="rId7"/>
    <p:sldId id="278" r:id="rId8"/>
    <p:sldId id="257" r:id="rId9"/>
    <p:sldId id="258" r:id="rId10"/>
    <p:sldId id="259" r:id="rId11"/>
    <p:sldId id="262" r:id="rId12"/>
    <p:sldId id="261" r:id="rId13"/>
    <p:sldId id="277" r:id="rId14"/>
    <p:sldId id="263" r:id="rId15"/>
    <p:sldId id="264" r:id="rId16"/>
    <p:sldId id="265" r:id="rId17"/>
    <p:sldId id="266" r:id="rId18"/>
    <p:sldId id="267" r:id="rId19"/>
    <p:sldId id="268" r:id="rId20"/>
    <p:sldId id="270" r:id="rId21"/>
    <p:sldId id="271" r:id="rId22"/>
    <p:sldId id="272" r:id="rId23"/>
    <p:sldId id="273" r:id="rId24"/>
    <p:sldId id="275" r:id="rId25"/>
    <p:sldId id="274" r:id="rId26"/>
    <p:sldId id="276" r:id="rId27"/>
    <p:sldId id="283" r:id="rId28"/>
    <p:sldId id="284" r:id="rId29"/>
    <p:sldId id="26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B4854-7508-4AFE-9809-0487C564C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F500BD7-76D5-40A1-ABD1-02054756D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A038D3-663E-45A7-B08E-39693EBC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84A4-8648-4ABF-8F3D-66A5E02E8655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DCDBA8-3D7E-4932-A3F3-BA881552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9B60BB-6D06-4F05-A164-2C685200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6E1-661B-4533-92F6-16D1EA465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262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128C4-EF57-4E52-9EEC-11941F499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D0D0E2A-1D77-495F-8BB4-F37CD917F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F4A934-3C60-4502-8781-9261AA82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84A4-8648-4ABF-8F3D-66A5E02E8655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B0ECB1-0633-4A22-9A72-3B988B32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965320-B077-4BFE-BD32-3E6803798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6E1-661B-4533-92F6-16D1EA465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908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61FD9BC-4290-4B5D-B082-64B9ECBB23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3D87568-04F8-4807-887E-1407AAC55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CB45AD-6731-432D-97E5-BDC51439F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84A4-8648-4ABF-8F3D-66A5E02E8655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EFA678-2C12-4425-9AEB-F564A9DC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A86AE0D-8609-4FAB-AC45-38D5B6DA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6E1-661B-4533-92F6-16D1EA465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523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03554-7EF2-4C4B-AC6C-A9B7559CC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5994C5F-B567-4182-B220-5BCBC62A0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B1B9F8-6C62-48CC-9A5D-36FC8C4E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84A4-8648-4ABF-8F3D-66A5E02E8655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1C8DFA-3213-4E5A-B915-8C8480F2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3AD782B-EC09-4D98-BD0D-4BDA8CF28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6E1-661B-4533-92F6-16D1EA465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652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3BA9F-8351-43FE-B6DD-F1C74F66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C0C64-7716-4F04-9982-BEEDA0555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4B2CCF-D6AE-4F24-A9F4-4852DBB4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84A4-8648-4ABF-8F3D-66A5E02E8655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4E7E0B-284D-4E08-B4FB-1BE31900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7E1FD4-E67E-4885-A135-FF3ACE54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6E1-661B-4533-92F6-16D1EA465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66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3A370-207E-4218-9FC9-AA6304CB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15D628-CB43-46E1-BD53-72F7F8D28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07DA41-96AA-48CC-B0E2-696A3606D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3F6C27D-ED2A-4E26-8B82-FC0AAAB4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84A4-8648-4ABF-8F3D-66A5E02E8655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6F36553-72EC-41BE-9260-746ACB0E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2B9CC8C-E25D-4908-B871-85ABFF9A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6E1-661B-4533-92F6-16D1EA465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976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B37DE-6D2A-4588-B5A8-64954503D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B9DD62-4D07-4D09-ACE1-607610825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5671BFD-5782-46B2-92DB-0681B17D4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C4462-F2B0-40B1-8FAC-A940D9CA0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8D47E8A-C499-404E-BA68-ADDE340CA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20802B7-77BC-4BA7-89A1-ABAA44A0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84A4-8648-4ABF-8F3D-66A5E02E8655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5792F3A-70AC-43B8-9CAA-1B111156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41C6345-CADE-4685-96BE-47DE6FD90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6E1-661B-4533-92F6-16D1EA465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773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81CA2-7404-47E7-B024-4B96E720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AB8FF4B-7903-46AD-987D-78A27F6F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84A4-8648-4ABF-8F3D-66A5E02E8655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0A7069C-15B2-4E13-AB46-56781BF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49F916C-E503-47B1-90B8-EEC34FB4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6E1-661B-4533-92F6-16D1EA465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642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FB28ABC-90B1-4E7F-A19F-52DC3E86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84A4-8648-4ABF-8F3D-66A5E02E8655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5B49547-BC82-4524-AD41-6ACA2D88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967A3AA-1768-4898-B523-3ACCF9E3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6E1-661B-4533-92F6-16D1EA465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322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C6ED2-7F63-424A-A4FF-6A926DB6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A37A12-7B38-4E31-825B-3A46B7C5B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4728BE6-6F9A-4923-BE74-9B54452EC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CCF2379-7D65-4D43-B7BE-EBE38B32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84A4-8648-4ABF-8F3D-66A5E02E8655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13EAA3E-113A-4150-9D66-91C8153E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A4541D-1747-4DB8-BD82-56000370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6E1-661B-4533-92F6-16D1EA465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018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8F1E2-9E78-45C6-82D7-4FDC4775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6197344-9B0E-43D0-8B20-3EEE4A3AF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A99F1B3-1830-4272-9612-1C146855E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F68EAAE-C9A0-4F19-84EE-ED449DFC8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84A4-8648-4ABF-8F3D-66A5E02E8655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0F2C63-C548-400D-B08D-C281E1CE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A04FC4-2860-41C0-A5D8-5F4B091A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E26E1-661B-4533-92F6-16D1EA465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610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6824AE0-0CFD-4000-8B9B-BFCC7373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F4F5D84-D364-4532-B166-62D98D314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2961A2-DC27-4C8A-B8D0-43B0A9842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84A4-8648-4ABF-8F3D-66A5E02E8655}" type="datetimeFigureOut">
              <a:rPr lang="uk-UA" smtClean="0"/>
              <a:t>10.04.2024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BDC0FA-18C6-4C6E-8F35-54E03B55A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7241E9-9C06-4080-A617-E7E5D29DE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E26E1-661B-4533-92F6-16D1EA46560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744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peka.media/shho-cekaje-na-rinok-xmarnix-poslug-v-ukrayini-pjkq19" TargetMode="External"/><Relationship Id="rId2" Type="http://schemas.openxmlformats.org/officeDocument/2006/relationships/hyperlink" Target="https://sites.google.com/view/cloudin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ix-drive.com/ua/blog/reviews/amazon-web-servic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Хмара 3">
            <a:extLst>
              <a:ext uri="{FF2B5EF4-FFF2-40B4-BE49-F238E27FC236}">
                <a16:creationId xmlns:a16="http://schemas.microsoft.com/office/drawing/2014/main" id="{04B29C77-8E14-4E69-86C0-4F0D17D68EF8}"/>
              </a:ext>
            </a:extLst>
          </p:cNvPr>
          <p:cNvSpPr/>
          <p:nvPr/>
        </p:nvSpPr>
        <p:spPr>
          <a:xfrm>
            <a:off x="1431637" y="664874"/>
            <a:ext cx="8525163" cy="5874327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3A8FB1-19D5-405D-BB2B-E9CC5342AC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Хмарні сервіси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2BA4CD7-00B0-4CD6-9EDC-572104E9BC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/>
              <a:t>Лекція 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B62F44-2443-49E7-96B5-8B04EFE58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309" y="0"/>
            <a:ext cx="2410691" cy="27030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94F4AE-71DA-47C7-8A14-43F3ADF19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88"/>
            <a:ext cx="2770909" cy="15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7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7F6616-8155-446C-B35B-3C6F292F4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47" y="5132242"/>
            <a:ext cx="7867650" cy="1247775"/>
          </a:xfrm>
          <a:prstGeom prst="rect">
            <a:avLst/>
          </a:prstGeom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932A98-7F92-485E-A9E3-E4D031B3C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5" y="332510"/>
            <a:ext cx="11379200" cy="6289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Диск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Drive)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сховище даних, яке належить компанії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Inc.,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дозволяє користувачам зберігати свої дані на серверах у хмарі і ділитися ними з іншими користувачами в Інтернеті.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Гб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безкоштовного простору для зберігання особистої інформації (додатковий простір надається за додаткову плату);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зручних додатків для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завантажувати файли в «хмару» при наявності облікового запису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зручна навігація по збереженим документам і папкам;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редагування документів без скачування;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синхронізація з іншими сервісами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—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календарем, поштою;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обмежень для завантаження фото.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використання хмарного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Диску достатньо створити на сайті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google.com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свій обліковий запис.</a:t>
            </a:r>
          </a:p>
        </p:txBody>
      </p:sp>
    </p:spTree>
    <p:extLst>
      <p:ext uri="{BB962C8B-B14F-4D97-AF65-F5344CB8AC3E}">
        <p14:creationId xmlns:p14="http://schemas.microsoft.com/office/powerpoint/2010/main" val="231772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518D51-6A43-4C2D-81FB-D721AFE71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873"/>
            <a:ext cx="10515600" cy="5752090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 за все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Drive 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безкоштовний онлайн-офіс, що включає в себе текстовий, табличний процесор, сервіс для створення презентацій, а також інтернет-сервіс хмарного зберігання файлів з функціями файлового обміну. Це веб-орієнтоване програмне забезпечення, тобто програма, що працює в рамках веб-браузера без інсталяції на комп’ютер користувача.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і таблиці, створювані користувачем, зберігаються на спеціальному сервері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можуть бути експортовані в файл. Це одна з ключових переваг хмарного сервісу, оскільки доступ до введених даних може здійснюватися з будь-якого комп’ютера, підключеного до глобальної мережі Інтернет.</a:t>
            </a:r>
          </a:p>
        </p:txBody>
      </p:sp>
    </p:spTree>
    <p:extLst>
      <p:ext uri="{BB962C8B-B14F-4D97-AF65-F5344CB8AC3E}">
        <p14:creationId xmlns:p14="http://schemas.microsoft.com/office/powerpoint/2010/main" val="398603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0FDB0-35CB-434E-B07C-D7DE5904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53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8A77F73A-90B3-4EB7-BB6F-6443295A2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836" y="1409989"/>
            <a:ext cx="11462328" cy="52586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252A24-A0C4-41B0-ABCD-9EE15F69C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408" y="386630"/>
            <a:ext cx="224739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04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3CDC1-A9B9-40C0-BD9E-EA23B8C8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23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endParaRPr lang="uk-UA" sz="3200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223B9CA-D5AA-40A3-881A-EC579D470B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836" y="877455"/>
            <a:ext cx="1111134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11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43C9F-8834-455F-A914-56532B23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51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FORMS</a:t>
            </a:r>
            <a:br>
              <a:rPr lang="en-US" cap="all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B196D3-BAE9-4980-9F8E-2040FC57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5" y="775855"/>
            <a:ext cx="11360727" cy="5401108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веб-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неодноразово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удосконалюючи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респонденту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веб-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23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7B37D-EFB2-4069-8A17-80322A48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4620"/>
          </a:xfrm>
        </p:spPr>
        <p:txBody>
          <a:bodyPr>
            <a:normAutofit/>
          </a:bodyPr>
          <a:lstStyle/>
          <a:p>
            <a:pPr algn="ctr"/>
            <a:r>
              <a:rPr lang="ru-RU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ОПИТУВАННЯ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B1F2BBA-2504-4DF8-937C-097D45E3E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036" y="862013"/>
            <a:ext cx="9947564" cy="4716752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445D1E4-A7ED-44D1-ABAA-9DC08C2E6127}"/>
              </a:ext>
            </a:extLst>
          </p:cNvPr>
          <p:cNvSpPr/>
          <p:nvPr/>
        </p:nvSpPr>
        <p:spPr>
          <a:xfrm>
            <a:off x="1052946" y="5719771"/>
            <a:ext cx="10224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вказати</a:t>
            </a:r>
            <a:r>
              <a:rPr lang="ru-RU" dirty="0"/>
              <a:t> </a:t>
            </a:r>
            <a:r>
              <a:rPr lang="ru-RU" dirty="0" err="1"/>
              <a:t>двічі</a:t>
            </a:r>
            <a:r>
              <a:rPr lang="ru-RU" dirty="0"/>
              <a:t>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бачитимуть</a:t>
            </a:r>
            <a:r>
              <a:rPr lang="ru-RU" dirty="0"/>
              <a:t> </a:t>
            </a:r>
            <a:r>
              <a:rPr lang="ru-RU" dirty="0" err="1"/>
              <a:t>респонденти</a:t>
            </a:r>
            <a:r>
              <a:rPr lang="ru-RU" dirty="0"/>
              <a:t> та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опитування</a:t>
            </a:r>
            <a:r>
              <a:rPr lang="ru-RU" dirty="0"/>
              <a:t> </a:t>
            </a:r>
            <a:r>
              <a:rPr lang="ru-RU" dirty="0" err="1"/>
              <a:t>зберігатиметься</a:t>
            </a:r>
            <a:r>
              <a:rPr lang="ru-RU" dirty="0"/>
              <a:t> у нас на Диску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5590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2E627A7-9926-4A84-95FF-FE8B4B4E0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27"/>
          <a:stretch/>
        </p:blipFill>
        <p:spPr>
          <a:xfrm>
            <a:off x="64655" y="624898"/>
            <a:ext cx="5569527" cy="4351338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941F5A8-782B-40D8-A873-D0E21BCF8616}"/>
              </a:ext>
            </a:extLst>
          </p:cNvPr>
          <p:cNvSpPr/>
          <p:nvPr/>
        </p:nvSpPr>
        <p:spPr>
          <a:xfrm>
            <a:off x="5089236" y="79419"/>
            <a:ext cx="683490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З короткими відповідями: </a:t>
            </a:r>
            <a:r>
              <a:rPr lang="uk-UA" dirty="0"/>
              <a:t>коротка текстова відповідь. Зручно використовувати для ПІБ учня, або для відповіді на задачу, яку необхідно ввести у вигляді числа.</a:t>
            </a:r>
          </a:p>
          <a:p>
            <a:r>
              <a:rPr lang="uk-UA" b="1" dirty="0"/>
              <a:t>Абзац: </a:t>
            </a:r>
            <a:r>
              <a:rPr lang="uk-UA" dirty="0"/>
              <a:t>довга текстова відповідь, що складається з кількох рядків. </a:t>
            </a:r>
            <a:r>
              <a:rPr lang="uk-UA" dirty="0" err="1"/>
              <a:t>Підійде</a:t>
            </a:r>
            <a:r>
              <a:rPr lang="uk-UA" dirty="0"/>
              <a:t> для завдань з відкритою відповіддю.</a:t>
            </a:r>
          </a:p>
          <a:p>
            <a:r>
              <a:rPr lang="uk-UA" b="1" dirty="0"/>
              <a:t>З варіантами відповіді: </a:t>
            </a:r>
            <a:r>
              <a:rPr lang="uk-UA" dirty="0"/>
              <a:t>вибір однієї правильної відповіді з декількох запропонованих.</a:t>
            </a:r>
          </a:p>
          <a:p>
            <a:r>
              <a:rPr lang="uk-UA" b="1" dirty="0"/>
              <a:t>Прапорці: </a:t>
            </a:r>
            <a:r>
              <a:rPr lang="uk-UA" dirty="0"/>
              <a:t>вибір кількох правильних відповідей з декількох запропонованих.</a:t>
            </a:r>
          </a:p>
          <a:p>
            <a:r>
              <a:rPr lang="uk-UA" b="1" dirty="0"/>
              <a:t>Спадний список</a:t>
            </a:r>
            <a:r>
              <a:rPr lang="uk-UA" dirty="0"/>
              <a:t>: вибір однієї правильної відповіді з списку, який випадає.</a:t>
            </a:r>
          </a:p>
          <a:p>
            <a:r>
              <a:rPr lang="uk-UA" b="1" dirty="0"/>
              <a:t>Завантаження файлу</a:t>
            </a:r>
            <a:r>
              <a:rPr lang="uk-UA" dirty="0"/>
              <a:t>: можна завантажити файл. Доступно тільки для авторизованих користувачів.</a:t>
            </a:r>
          </a:p>
          <a:p>
            <a:r>
              <a:rPr lang="uk-UA" b="1" dirty="0"/>
              <a:t>Лінійна шкала: </a:t>
            </a:r>
            <a:r>
              <a:rPr lang="uk-UA" dirty="0"/>
              <a:t>виставлення оцінки за заданою шкалою, щоб показати ступінь своєї згоди-незгоди з певним твердженням. Значення шкали можна встановлювати самостійно.</a:t>
            </a:r>
          </a:p>
          <a:p>
            <a:r>
              <a:rPr lang="uk-UA" b="1" dirty="0"/>
              <a:t>Таблиця з варіантами відповіді: </a:t>
            </a:r>
            <a:r>
              <a:rPr lang="uk-UA" dirty="0"/>
              <a:t>таблиця для вибору одного правильного варіанту відповіді в кожному рядку. Підходить для завдань, де потрібно встановити відповідність.</a:t>
            </a:r>
          </a:p>
          <a:p>
            <a:r>
              <a:rPr lang="uk-UA" b="1" dirty="0"/>
              <a:t>Сітка прапорців: </a:t>
            </a:r>
            <a:r>
              <a:rPr lang="uk-UA" dirty="0"/>
              <a:t>подібна до попереднього типу запитань, але в кожному рядку можна обрати не один, а кілька варіантів відповіді.</a:t>
            </a:r>
          </a:p>
          <a:p>
            <a:r>
              <a:rPr lang="uk-UA" b="1" dirty="0"/>
              <a:t>Дата</a:t>
            </a:r>
            <a:r>
              <a:rPr lang="uk-UA" dirty="0"/>
              <a:t>: питання на знання точної дати – число, місяць, рік.</a:t>
            </a:r>
          </a:p>
          <a:p>
            <a:r>
              <a:rPr lang="uk-UA" b="1" dirty="0"/>
              <a:t>Час: </a:t>
            </a:r>
            <a:r>
              <a:rPr lang="uk-UA" dirty="0"/>
              <a:t>за зовнішнім виглядом і призначенням аналогічний Даті і має на увазі точне введення годин, хвилин і секунд.</a:t>
            </a:r>
          </a:p>
        </p:txBody>
      </p:sp>
    </p:spTree>
    <p:extLst>
      <p:ext uri="{BB962C8B-B14F-4D97-AF65-F5344CB8AC3E}">
        <p14:creationId xmlns:p14="http://schemas.microsoft.com/office/powerpoint/2010/main" val="230577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8C7C5C1-A875-4354-B73C-ACC2383D9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183" y="304800"/>
            <a:ext cx="10049162" cy="61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75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48BDBA66-2667-44BB-ACD4-08F21F788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018" y="969071"/>
            <a:ext cx="11129963" cy="39716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E8734-B19C-4077-A5B3-F0D57C32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462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НАЛАШТУВАННЯ ФОРМИ</a:t>
            </a:r>
            <a:br>
              <a:rPr lang="ru-RU" cap="all" dirty="0"/>
            </a:br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5E7B147-58D5-4C5D-B451-48A2E9C40A9D}"/>
              </a:ext>
            </a:extLst>
          </p:cNvPr>
          <p:cNvSpPr/>
          <p:nvPr/>
        </p:nvSpPr>
        <p:spPr>
          <a:xfrm>
            <a:off x="531018" y="4940759"/>
            <a:ext cx="112406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вкладці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ставимо прапорець "Учасники опитування можуть: Переглянути підсумкові діаграми й текстові відповіді".</a:t>
            </a:r>
          </a:p>
          <a:p>
            <a:pPr indent="457200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вкладці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знімаємо прапорець "Показувати посилання для повторного заповнення форми". Прапорець "Показати панель перебігу" проставляємо для форми, яка складається з кількох розділів. Прапорець "Перемішати запитання" використовуємо для тестів, у яких порядок запитань не має значення. </a:t>
            </a:r>
          </a:p>
          <a:p>
            <a:pPr indent="457200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вкладці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вказуємо чи будуть оцінюватися запитання: "Увімкнути/вимкнути оцінки".  Якщо оцінки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ввімкнено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стають доступними прапорці "Показувати оцінку: одразу після надсилання форми", "Респондент може бачити...". Кількість балів доцільно показувати, як і незараховані відповіді. Після зміни налаштувань натискаємо кнопку "Зберегти</a:t>
            </a:r>
            <a:r>
              <a:rPr lang="uk-UA" sz="1400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4004942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CD530-6738-400B-94EF-72869F46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511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ПОДІЛИТИСЯ ФОРМОЮ</a:t>
            </a:r>
            <a:br>
              <a:rPr lang="ru-RU" cap="all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462174-0AD6-4C90-B2DE-3C6CCA133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3636"/>
            <a:ext cx="5359400" cy="525332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Кнопка "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Надіслати"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дозволяє відправити форму на адресу електронної пошти, або отримати посилання на неї, або отримати код, який дозволяє вбудувати форму в сайт або блог. Найзручніший варіант: отримати коротке посилання на форму і розмістити його на загальнодоступному інтернет-ресурсі, наприклад, у записі в своєму блозі.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881846-3B25-4247-A978-070E6F435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492" y="923636"/>
            <a:ext cx="4700599" cy="579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0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4A2887-24D2-4625-B9B6-CBD574CB9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527"/>
            <a:ext cx="10734964" cy="56874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Хмара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ІТ-</a:t>
            </a:r>
            <a:r>
              <a:rPr lang="ru-RU" dirty="0" err="1"/>
              <a:t>службі</a:t>
            </a:r>
            <a:r>
              <a:rPr lang="ru-RU" dirty="0"/>
              <a:t> </a:t>
            </a:r>
            <a:r>
              <a:rPr lang="ru-RU" dirty="0" err="1"/>
              <a:t>замовника</a:t>
            </a:r>
            <a:r>
              <a:rPr lang="ru-RU" dirty="0"/>
              <a:t> максимально </a:t>
            </a:r>
            <a:r>
              <a:rPr lang="ru-RU" dirty="0" err="1"/>
              <a:t>швидко</a:t>
            </a:r>
            <a:r>
              <a:rPr lang="ru-RU" dirty="0"/>
              <a:t>, </a:t>
            </a:r>
            <a:r>
              <a:rPr lang="ru-RU" dirty="0" err="1"/>
              <a:t>ефективно</a:t>
            </a:r>
            <a:r>
              <a:rPr lang="ru-RU" dirty="0"/>
              <a:t> та з </a:t>
            </a:r>
            <a:r>
              <a:rPr lang="ru-RU" dirty="0" err="1"/>
              <a:t>мінімальними</a:t>
            </a:r>
            <a:r>
              <a:rPr lang="ru-RU" dirty="0"/>
              <a:t> </a:t>
            </a:r>
            <a:r>
              <a:rPr lang="ru-RU" dirty="0" err="1"/>
              <a:t>капітальними</a:t>
            </a:r>
            <a:r>
              <a:rPr lang="ru-RU" dirty="0"/>
              <a:t> </a:t>
            </a:r>
            <a:r>
              <a:rPr lang="ru-RU" dirty="0" err="1"/>
              <a:t>витратами</a:t>
            </a:r>
            <a:r>
              <a:rPr lang="ru-RU" dirty="0"/>
              <a:t> </a:t>
            </a:r>
            <a:r>
              <a:rPr lang="ru-RU" dirty="0" err="1"/>
              <a:t>вирішувати</a:t>
            </a:r>
            <a:r>
              <a:rPr lang="ru-RU" dirty="0"/>
              <a:t> ту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задачу.</a:t>
            </a:r>
          </a:p>
          <a:p>
            <a:pPr marL="0" indent="0">
              <a:buNone/>
            </a:pP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 три типи:</a:t>
            </a:r>
          </a:p>
          <a:p>
            <a:pPr marL="0" indent="0">
              <a:buNone/>
            </a:pPr>
            <a:endParaRPr lang="ru-RU" sz="1000" dirty="0"/>
          </a:p>
          <a:p>
            <a:r>
              <a:rPr lang="en-US" sz="3200" b="1" dirty="0"/>
              <a:t>Infrastructure as a Service </a:t>
            </a:r>
            <a:r>
              <a:rPr lang="en-US" sz="3200" dirty="0"/>
              <a:t>(</a:t>
            </a:r>
            <a:r>
              <a:rPr lang="ru-RU" sz="3200" dirty="0" err="1"/>
              <a:t>інфраструктура</a:t>
            </a:r>
            <a:r>
              <a:rPr lang="ru-RU" sz="3200" dirty="0"/>
              <a:t> як </a:t>
            </a:r>
            <a:r>
              <a:rPr lang="ru-RU" sz="3200" dirty="0" err="1"/>
              <a:t>послуга</a:t>
            </a:r>
            <a:r>
              <a:rPr lang="ru-RU" sz="3200" dirty="0"/>
              <a:t>);</a:t>
            </a:r>
          </a:p>
          <a:p>
            <a:r>
              <a:rPr lang="en-US" sz="3200" b="1" dirty="0"/>
              <a:t>Platform as a Service </a:t>
            </a:r>
            <a:r>
              <a:rPr lang="en-US" sz="3200" dirty="0"/>
              <a:t>(</a:t>
            </a:r>
            <a:r>
              <a:rPr lang="ru-RU" sz="3200" dirty="0"/>
              <a:t>платформа як </a:t>
            </a:r>
            <a:r>
              <a:rPr lang="ru-RU" sz="3200" dirty="0" err="1"/>
              <a:t>послуга</a:t>
            </a:r>
            <a:r>
              <a:rPr lang="ru-RU" sz="3200" dirty="0"/>
              <a:t>);</a:t>
            </a:r>
          </a:p>
          <a:p>
            <a:r>
              <a:rPr lang="en-US" sz="3200" b="1" dirty="0"/>
              <a:t>Software as a Service </a:t>
            </a:r>
            <a:r>
              <a:rPr lang="en-US" sz="3200" dirty="0"/>
              <a:t>(</a:t>
            </a:r>
            <a:r>
              <a:rPr lang="ru-RU" sz="3200" dirty="0" err="1"/>
              <a:t>програмне</a:t>
            </a:r>
            <a:r>
              <a:rPr lang="ru-RU" sz="3200" dirty="0"/>
              <a:t> </a:t>
            </a:r>
            <a:r>
              <a:rPr lang="ru-RU" sz="3200" dirty="0" err="1"/>
              <a:t>забезпечення</a:t>
            </a:r>
            <a:r>
              <a:rPr lang="ru-RU" sz="3200" dirty="0"/>
              <a:t> як </a:t>
            </a:r>
            <a:r>
              <a:rPr lang="ru-RU" sz="3200" dirty="0" err="1"/>
              <a:t>послуга</a:t>
            </a:r>
            <a:r>
              <a:rPr lang="ru-RU" sz="3200" dirty="0"/>
              <a:t>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хмар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за </a:t>
            </a:r>
            <a:r>
              <a:rPr lang="ru-RU" dirty="0" err="1"/>
              <a:t>моделлю</a:t>
            </a:r>
            <a:r>
              <a:rPr lang="ru-RU" dirty="0"/>
              <a:t> </a:t>
            </a:r>
            <a:r>
              <a:rPr lang="ru-RU" dirty="0" err="1"/>
              <a:t>підписки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використовуєте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в них є </a:t>
            </a:r>
            <a:r>
              <a:rPr lang="ru-RU" dirty="0" err="1"/>
              <a:t>необхідність</a:t>
            </a:r>
            <a:r>
              <a:rPr lang="ru-RU" dirty="0"/>
              <a:t>. Чудово </a:t>
            </a:r>
            <a:r>
              <a:rPr lang="ru-RU" dirty="0" err="1"/>
              <a:t>пояснює</a:t>
            </a:r>
            <a:r>
              <a:rPr lang="ru-RU" dirty="0"/>
              <a:t> суть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en-US" dirty="0"/>
              <a:t>Pizza-as-a-Service</a:t>
            </a:r>
            <a:r>
              <a:rPr lang="uk-UA" dirty="0"/>
              <a:t> (Піца як послуга ).</a:t>
            </a:r>
          </a:p>
        </p:txBody>
      </p:sp>
    </p:spTree>
    <p:extLst>
      <p:ext uri="{BB962C8B-B14F-4D97-AF65-F5344CB8AC3E}">
        <p14:creationId xmlns:p14="http://schemas.microsoft.com/office/powerpoint/2010/main" val="2273055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DA28B-8238-4D6E-A26B-CF6881EB1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584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отатки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Keep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ECCE05-35D2-48F1-8032-4A4E8C75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710"/>
            <a:ext cx="10515600" cy="5133253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uk-UA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Keep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Зліва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дозволить вам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прапорці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занотувати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намалювати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Тут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знімки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нотатки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8583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36618F-5064-4DF8-8ABD-EA3DBBDA2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8460"/>
            <a:ext cx="9134764" cy="53307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4DE9D8-D098-4460-8021-7A0971FED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417" y="1358322"/>
            <a:ext cx="4688609" cy="532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32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A3FB4-5D4F-474D-AB6C-121E1DD7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8787DF-DB1F-4F85-A84F-3CAB1777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7" y="1778938"/>
            <a:ext cx="7200900" cy="42068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3DDFA0-4BEB-477E-9B69-D07D98D3D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262" y="2133600"/>
            <a:ext cx="6467475" cy="4724400"/>
          </a:xfrm>
          <a:prstGeom prst="rect">
            <a:avLst/>
          </a:prstGeom>
        </p:spPr>
      </p:pic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id="{817E53EC-291E-4C5B-989B-65566A9C2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C04AE9-2509-4E22-9FE7-243D24AE6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302" y="163188"/>
            <a:ext cx="726757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0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2BCFB-28FE-4023-B1DF-A2B9F517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яку нотатку можна перетворити в список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AAAB0B3-3DD7-48DC-92C7-7B4C09268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9128" y="1376651"/>
            <a:ext cx="5593340" cy="23413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A57477-7C02-4662-B621-BD43D5A75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28" y="1376651"/>
            <a:ext cx="5448300" cy="38671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399FD4-D9CC-4C4D-B68B-983B15DF9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935" y="3898250"/>
            <a:ext cx="4361725" cy="2691102"/>
          </a:xfrm>
          <a:prstGeom prst="rect">
            <a:avLst/>
          </a:prstGeom>
        </p:spPr>
      </p:pic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90D4ED83-D820-4F85-B0D5-6403BBB191AC}"/>
              </a:ext>
            </a:extLst>
          </p:cNvPr>
          <p:cNvCxnSpPr/>
          <p:nvPr/>
        </p:nvCxnSpPr>
        <p:spPr>
          <a:xfrm>
            <a:off x="5634182" y="5135418"/>
            <a:ext cx="2955636" cy="9051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986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83C952-3D75-49EA-9B63-C4E00227B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09" y="138545"/>
            <a:ext cx="11157527" cy="67194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EE7D5E-1167-4BC1-9F4A-A94BEF3F2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65" y="1082530"/>
            <a:ext cx="252412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55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8BCE0-7FE3-4C06-8296-5B698244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2330"/>
          </a:xfrm>
        </p:spPr>
        <p:txBody>
          <a:bodyPr>
            <a:normAutofit fontScale="90000"/>
          </a:bodyPr>
          <a:lstStyle/>
          <a:p>
            <a:r>
              <a:rPr lang="uk-UA" dirty="0"/>
              <a:t>Календар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B6393A6-5BAF-4CAB-9756-9D7998D82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3987" y="264679"/>
            <a:ext cx="4897795" cy="28664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61137F-FBB1-48DE-A967-4DA79ECF1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5183"/>
            <a:ext cx="3426691" cy="58535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24634B-A4C3-4AE9-9070-D528A86B17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48"/>
          <a:stretch/>
        </p:blipFill>
        <p:spPr>
          <a:xfrm>
            <a:off x="3851206" y="977903"/>
            <a:ext cx="2658266" cy="39667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6EB8AF-8F11-451C-B81E-BA2D5A333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016" y="3429000"/>
            <a:ext cx="3928625" cy="312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87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B0511A3-75EC-40C1-80C8-56C3F548B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429" y="2670679"/>
            <a:ext cx="2943225" cy="1866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2245B8-6FB6-4C05-A32D-F82156BFF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686" y="233424"/>
            <a:ext cx="3312679" cy="63911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557595-0E7A-4740-A226-388181A1E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581" y="-1"/>
            <a:ext cx="3509850" cy="66245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95311E-2C32-4F5B-888F-FE4EC80BB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23" y="861579"/>
            <a:ext cx="25527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97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35FD21C-DD91-4414-96CE-20136C55BE36}"/>
              </a:ext>
            </a:extLst>
          </p:cNvPr>
          <p:cNvSpPr/>
          <p:nvPr/>
        </p:nvSpPr>
        <p:spPr>
          <a:xfrm>
            <a:off x="143164" y="235626"/>
            <a:ext cx="119056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Довідкова інформація</a:t>
            </a:r>
          </a:p>
          <a:p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Скільки даних наразі зберігається в хмарі?</a:t>
            </a:r>
          </a:p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у хмарі зберігалося понад 40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зетабайт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інформації. Очікується, що до 2025 року цей обсяг сягне 100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зетабайт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тому ж році загальний глобальний обсяг зберігання даних перевищить 200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зетабайт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таким чином приблизно половина цього обсягу припадатиме на хмару. Для розуміння,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зетабайт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одним мільярд терабайт (число з дев’ятьма нулями) або трильйон гігабайт (число з дванадцятьма нулями).</a:t>
            </a:r>
          </a:p>
          <a:p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Хто є найбільшим провайдером хмарних сервісів? </a:t>
            </a:r>
          </a:p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 з аналізу ринку, світовим лідером у галузі хмарних обчислень є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Web Services.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на 2022 рік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AWS,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дочірня компанія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Amazon,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контролює 32 відсотки ринку, за нею йдуть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Azure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20% та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Cloud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7%. Однак, найбільша частка ринку хмарних обчислень у 2022 році фактично припадає на категорію «Інші провайдери», а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AWS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посідає друге місце з наступним найбільшим відсотком. </a:t>
            </a:r>
          </a:p>
          <a:p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Для чого найчастіше використовуються хмарні технології? </a:t>
            </a:r>
          </a:p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Найпоширенішими напрямками використання хмари є зберігання даних та комунікація, зокрема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календарі, програми для дзвінків і повідомлень, бізнес-комунікації, тощо. До прикладу, в ЄС у 2021 році 79% компаній використовували хмарні сервіси електронної пошти, 66% — зберігали у хмарі свої дані. Також, хмарні сервіси застосовуються для розгортання середовищ тестування та розробки, розміщення баз даних та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резевного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копіювання, підтримки бізнес-процесів. </a:t>
            </a:r>
          </a:p>
          <a:p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Який дата-центр є найбільшим у світі?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Citadel Campus —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 дата-центр у світі, площею близько 670 тисяч квадратних метрів, знаходиться в Тахо-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Ріно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штат Невада. Тут зберігають дані багато великих всесвітньо відомих компаній, зокрема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eBay, Amazon, HP, Boeing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Bloomberg.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Switch,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якій належить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Citadel,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визнаним лідером у </a:t>
            </a:r>
            <a:r>
              <a:rPr lang="uk-UA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проєктуванні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спорудженні дата-центрів, а також добре відома тим, що всі її центри працюють на 100% відновлюваній та зеленій енергії.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Citadel </a:t>
            </a:r>
            <a:r>
              <a:rPr lang="uk-UA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живиться електроенергією від кількох вітрових і сонячних електростанцій у Неваді. </a:t>
            </a:r>
          </a:p>
          <a:p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936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53DBE8F-098B-4779-98F8-5D7D0C3EBC2C}"/>
              </a:ext>
            </a:extLst>
          </p:cNvPr>
          <p:cNvSpPr/>
          <p:nvPr/>
        </p:nvSpPr>
        <p:spPr>
          <a:xfrm>
            <a:off x="240146" y="410243"/>
            <a:ext cx="1185949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Хмари — публічні, приватні чи гібридні?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Гібридна хмара зараз домінує на ринку хмарних обчислень. За даними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Statista,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станом на березень 2022 року 80 відсотків підприємств-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респодентів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зазначили, що вони розгорнули гібридну хмару у своїй організації. Коротке нагадування: гібридна хмара — це тип хмари, який поєднує в собі локальну інфраструктуру — або приватну хмару — з публічною хмарою. Гібридні хмари дозволяють даним і програмам рухатися між двома середовищами.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dirty="0"/>
              <a:t>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відсоток компаній зберігає конфіденційні дані у хмарі?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зі звітом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Security Alliance «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Конфіденційні дані у хмарі», 89 відсотків опитаних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команій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зберігають конфіденційні дані у хмарі. При цьому 67 відсотків з них розміщують конфіденційні дані у публічних хмарах, а 45 відсотків — у приватних. 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Яким чином зростання темпів запровадження хмарних рішень вплине на ринок ІТ-інфраструктури?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Статистичні дані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IDC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свідчать про зростання витрат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інфраструктуру, яка задіяна у хмарних середовищах (сервери, системи для зберігання та резервного копіювання даних, спеціальне мережеве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обладання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8,8% у 2021 році. У 2022 прогнозується їх подальше зростання на 22%, до $90,2 млрд. Якщо прогнози справдяться, це будуть найвищі річні темпи зростання з 2018 року.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Як змінився попит на професії, пов’язані з хмарними обчисленнями?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 у галузі хмарних обчислень швидко набувають популярності: статистика показує, що кількість вакансій зросла на 42% у період з 2018 до 2021 року. Кількість пошукових запитів щодо роботи у цій сфері також зросла на 50%.</a:t>
            </a: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Який вплив на хмару має штучний інтелект?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 на штучний інтелект становили понад $58 млрд у 2021 році. Очікується, що до 2026 року ця цифра зросте до $309,6 млрд. Сьогодні значна частина хмарних технологій ґрунтується на машинному навчанні, а багато організацій та систем використовують його для автоматизації різних процесів. </a:t>
            </a:r>
          </a:p>
        </p:txBody>
      </p:sp>
    </p:spTree>
    <p:extLst>
      <p:ext uri="{BB962C8B-B14F-4D97-AF65-F5344CB8AC3E}">
        <p14:creationId xmlns:p14="http://schemas.microsoft.com/office/powerpoint/2010/main" val="280155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2DCB7-946D-4613-B125-113E2953E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511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DA5968-A6EA-4154-879A-AE89EB30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34"/>
            <a:ext cx="10515600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https://sites.google.com/view/cloudinedu</a:t>
            </a:r>
            <a:r>
              <a:rPr lang="uk-UA" dirty="0"/>
              <a:t> Сутність хмарних технологій</a:t>
            </a:r>
            <a:endParaRPr lang="en-US" dirty="0"/>
          </a:p>
          <a:p>
            <a:r>
              <a:rPr lang="en-US" dirty="0">
                <a:hlinkClick r:id="rId3"/>
              </a:rPr>
              <a:t>https://speka.media/shho-cekaje-na-rinok-xmarnix-poslug-v-ukrayini-pjkq19</a:t>
            </a:r>
            <a:r>
              <a:rPr lang="en-US" dirty="0"/>
              <a:t> </a:t>
            </a:r>
            <a:r>
              <a:rPr lang="uk-UA" dirty="0"/>
              <a:t>Ринок хмарних послуг в Україні</a:t>
            </a:r>
          </a:p>
          <a:p>
            <a:r>
              <a:rPr lang="en-US" dirty="0">
                <a:hlinkClick r:id="rId4"/>
              </a:rPr>
              <a:t>https://apix-drive.com/ua/blog/reviews/amazon-web-services</a:t>
            </a:r>
            <a:r>
              <a:rPr lang="uk-UA" dirty="0"/>
              <a:t> </a:t>
            </a:r>
            <a:r>
              <a:rPr lang="en-US" dirty="0"/>
              <a:t>Amazon Web Services</a:t>
            </a:r>
            <a:endParaRPr lang="uk-UA" dirty="0"/>
          </a:p>
          <a:p>
            <a:endParaRPr lang="en-US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008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33BF74A-A739-407C-B708-CF533833E661}"/>
              </a:ext>
            </a:extLst>
          </p:cNvPr>
          <p:cNvSpPr/>
          <p:nvPr/>
        </p:nvSpPr>
        <p:spPr>
          <a:xfrm>
            <a:off x="406400" y="474254"/>
            <a:ext cx="568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хмарні сервіси можна представити у вигляді піраміди. На найнижчому рівні знаходиться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Infrastructure-as-a-Service)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сервери, сховища, мережі, обчислювальна інфраструктура, яку хмарний провайдер надає для користування. Умовно кажучи, це просто порожній склад в оренду. Приклади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IaaS — IBM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Softlayer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Hetzner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Cloud, Amazon EC2.</a:t>
            </a:r>
          </a:p>
          <a:p>
            <a:pPr indent="45720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середньому рівні розташовується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Platform-as-a-Service)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для самостійної розробки та розгортання додатків. Це вже склад зі стелажами та технікою для завантаження його товаром. Приклади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PaaS: Google App Engine, IBM Bluemix, Microsoft Azure, VMWare Cloud Foundry. </a:t>
            </a:r>
          </a:p>
          <a:p>
            <a:pPr indent="45720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на найвищому —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SaaS (Software-as-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яку складають готові хмарні додатки з доступом через веб-інтерфейс. Це — товар на полиці нашого хмарного складу. Приклади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SaaS: Google Drive, Microsoft Office 365, Dropbox.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218BA6-8060-4373-B9AB-5A3E0BFAD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429" y="613883"/>
            <a:ext cx="5065136" cy="549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5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D44CE2-DF2F-477B-A7C7-6213D78DB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0"/>
            <a:ext cx="8469746" cy="67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0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D7789E-B796-4EE7-8F93-5F13C590F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54" y="0"/>
            <a:ext cx="5788746" cy="46920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2BE58F-DE38-4950-B478-F4A3DB998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62" y="2165928"/>
            <a:ext cx="6075073" cy="41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D0A32-AFA9-4D95-A5C9-F6FFAEF3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457"/>
          </a:xfrm>
        </p:spPr>
        <p:txBody>
          <a:bodyPr>
            <a:norm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Amazone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025EB03-DDB9-4CD8-9B61-BEB4DB9E1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1219200"/>
            <a:ext cx="10808855" cy="5533737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Web Services (AWS)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входить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трійки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Cloud Platform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Azure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сфер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некомерційних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web services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платформа, яка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спрямовуючи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Веб-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неприбуткових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пільгових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сплативши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гривень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скористатися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AWS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2000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доларів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WEB SERVICES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шифрування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пересиланні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ІТ-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інфраструктурою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sz="1800" dirty="0"/>
            </a:br>
            <a:endParaRPr lang="uk-UA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1ACA03-AA91-4900-8A37-37E2EFF47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333" y="105063"/>
            <a:ext cx="3501304" cy="8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65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9047941-D18E-4B87-B6A7-A48BA6135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928" y="1186767"/>
            <a:ext cx="8155708" cy="54818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D4697-E53A-474D-A4D2-63B392EAA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564"/>
            <a:ext cx="12192000" cy="11867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7A7EDD-FA5D-419A-ACEE-69E57FF1B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53" y="127000"/>
            <a:ext cx="17430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2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C83F4B-2AF5-485D-803B-844874713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1273"/>
            <a:ext cx="10515600" cy="572654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Хмарні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і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серверах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провайдерів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доступ до них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будь-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інтернет-ресурсів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сховищ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57200" algn="just">
              <a:buNone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Хмарні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 computing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інформаційно-комунікаційні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стаціонарному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планшетному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ноутбуках і нетбуках, смартфонах 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системах —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Linux, Windows, Android,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серверах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провайдерів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BDAB78-79E2-4E77-A522-BECF5ADD2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2582"/>
            <a:ext cx="10515600" cy="57243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2865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2865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Web Apps (Office 365),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Google-Apps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.;</a:t>
            </a:r>
          </a:p>
          <a:p>
            <a:pPr marL="62865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сховищах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як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Dropbox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SkyDrive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Drive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.;</a:t>
            </a:r>
          </a:p>
          <a:p>
            <a:pPr marL="62865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доступу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2865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скачуючи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2865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Skype,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628650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місцезнаходження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маршрут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онлайн-карт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хмарних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89013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інтернет-зв’язку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989013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989013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851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2227</Words>
  <Application>Microsoft Office PowerPoint</Application>
  <PresentationFormat>Широкий екран</PresentationFormat>
  <Paragraphs>125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Хмарні сервіси</vt:lpstr>
      <vt:lpstr>Презентація PowerPoint</vt:lpstr>
      <vt:lpstr>Презентація PowerPoint</vt:lpstr>
      <vt:lpstr>Презентація PowerPoint</vt:lpstr>
      <vt:lpstr>Презентація PowerPoint</vt:lpstr>
      <vt:lpstr>Хмарні сервіси  Amazone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GOOGLE Документ</vt:lpstr>
      <vt:lpstr>GOOGLE Таблиці</vt:lpstr>
      <vt:lpstr> GOOGLE FORMS </vt:lpstr>
      <vt:lpstr>СТВОРЕННЯ ОПИТУВАННЯ</vt:lpstr>
      <vt:lpstr>Презентація PowerPoint</vt:lpstr>
      <vt:lpstr>Презентація PowerPoint</vt:lpstr>
      <vt:lpstr>  НАЛАШТУВАННЯ ФОРМИ </vt:lpstr>
      <vt:lpstr> ЯК ПОДІЛИТИСЯ ФОРМОЮ </vt:lpstr>
      <vt:lpstr> Нотатки в Google Keep </vt:lpstr>
      <vt:lpstr>Презентація PowerPoint</vt:lpstr>
      <vt:lpstr>Списки </vt:lpstr>
      <vt:lpstr>Будь яку нотатку можна перетворити в список</vt:lpstr>
      <vt:lpstr>Презентація PowerPoint</vt:lpstr>
      <vt:lpstr>Календар</vt:lpstr>
      <vt:lpstr>Презентація PowerPoint</vt:lpstr>
      <vt:lpstr>Презентація PowerPoint</vt:lpstr>
      <vt:lpstr>Презентація PowerPoint</vt:lpstr>
      <vt:lpstr>Використані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Хмарні сервіси</dc:title>
  <dc:creator>Admin</dc:creator>
  <cp:lastModifiedBy>Оксана</cp:lastModifiedBy>
  <cp:revision>32</cp:revision>
  <dcterms:created xsi:type="dcterms:W3CDTF">2023-04-04T08:05:45Z</dcterms:created>
  <dcterms:modified xsi:type="dcterms:W3CDTF">2024-04-10T09:36:12Z</dcterms:modified>
</cp:coreProperties>
</file>