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5" r:id="rId3"/>
    <p:sldId id="304" r:id="rId4"/>
    <p:sldId id="290" r:id="rId5"/>
    <p:sldId id="288" r:id="rId6"/>
    <p:sldId id="291" r:id="rId7"/>
    <p:sldId id="261" r:id="rId8"/>
    <p:sldId id="262" r:id="rId9"/>
    <p:sldId id="289" r:id="rId10"/>
    <p:sldId id="263" r:id="rId11"/>
    <p:sldId id="292" r:id="rId12"/>
    <p:sldId id="303" r:id="rId13"/>
    <p:sldId id="293" r:id="rId14"/>
    <p:sldId id="302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3412F1-1F7F-48C6-A64E-602A55194AAD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BF3427C-347D-4E6F-B515-F693F06C0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td.rada.gov.ua/billInfo/Bills/Card/39710" TargetMode="External"/><Relationship Id="rId2" Type="http://schemas.openxmlformats.org/officeDocument/2006/relationships/hyperlink" Target="https://www.rada.gov.ua/news/razom/22691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2597-19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492896"/>
            <a:ext cx="8640960" cy="144016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Segoe Print" panose="02000600000000000000" pitchFamily="2" charset="0"/>
                <a:cs typeface="Rod" panose="02030509050101010101" pitchFamily="49" charset="-79"/>
              </a:rPr>
              <a:t>ВИДИ </a:t>
            </a:r>
            <a:r>
              <a:rPr lang="ru-RU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Segoe Print" panose="02000600000000000000" pitchFamily="2" charset="0"/>
                <a:cs typeface="Rod" panose="02030509050101010101" pitchFamily="49" charset="-79"/>
              </a:rPr>
              <a:t>БАНКРУТСТВа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Segoe Print" panose="02000600000000000000" pitchFamily="2" charset="0"/>
              <a:cs typeface="Rod" panose="02030509050101010101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66232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857232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продовжують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особи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загрози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керівник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подав до суду заяви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Тому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нехтувати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нормами Кодексу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процедур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воєнний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час. Кодекс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особи.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відстрочення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розстрочення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боргу,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реструктуризація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перепрофілювання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7623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785795"/>
            <a:ext cx="85011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Верховна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2"/>
              </a:rPr>
              <a:t>прийняла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за основу проекту Закону №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3"/>
              </a:rPr>
              <a:t>7442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4"/>
              </a:rPr>
              <a:t>Кодексу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4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4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4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4"/>
              </a:rPr>
              <a:t> процедур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  <a:hlinkClick r:id="rId4"/>
              </a:rPr>
              <a:t>банкрутства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процедур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Метою законопроекту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спрощення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доступу до процедур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військового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післявоєнного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стану. Законопроект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спростить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доступ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неплатоспроможними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повномасштабну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збройну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агресію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Російської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Федерації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судових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процедур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законопроекту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дозволить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арбітражним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керуючим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належним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чином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повноваження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суду,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зменшить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строки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справ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розглядом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214422"/>
            <a:ext cx="7408333" cy="491174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2022 року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9 725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проваджень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справах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42 %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2021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надійшло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583 заяви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особи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28  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2021 року); 419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заяв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особи (на 18,5 %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2021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 2 367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заяв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кредитора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(на 50 %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2021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надійшло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6 356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заяв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участю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65 %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проваджень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відритих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2022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9" y="642918"/>
            <a:ext cx="7923242" cy="5483245"/>
          </a:xfrm>
        </p:spPr>
        <p:txBody>
          <a:bodyPr>
            <a:normAutofit fontScale="92500"/>
          </a:bodyPr>
          <a:lstStyle/>
          <a:p>
            <a:pPr lvl="1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судами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місцезнаходженням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військового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 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підсудність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справ тих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правосуддя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Верховного суду.</a:t>
            </a:r>
          </a:p>
          <a:p>
            <a:pPr lvl="1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територіально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Миколаївської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Херсонської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областей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судом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Одеської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стану. Суди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основному,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режимі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відеоконференції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подали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заяву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ускладнюватися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доступів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1142984"/>
            <a:ext cx="69294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!        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зверненні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заявою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оплату судового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авансування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винагороди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арбітражному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керуючому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2023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становить 87140,00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889844"/>
            <a:ext cx="70009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поширена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ініціації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присутністю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арбітражних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керуючих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подальший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процедуру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конкурсних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керівником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компанії-боржника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спрощеної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державного бюджету.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642918"/>
            <a:ext cx="73581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порядок та строки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заходи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нагляду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сан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керуючого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поділ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виду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категорій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заходи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714356"/>
            <a:ext cx="74295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До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ліквідаційний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вигідність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До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додаватися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підтверджує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скликає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письмовим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повідомленням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кредиторам план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розміщує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офіційному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веб-порталі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судової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скликаються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за 10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785794"/>
            <a:ext cx="75724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кредиторами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суду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місцезнаходженням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заяву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До заяви про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додаються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підтверджують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список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місцезнаходження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ідентифікаційного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реєстраційного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номера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889844"/>
            <a:ext cx="72866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виносить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ухвалу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відмову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затвердженні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допущено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могли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результат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голосування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загальних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кредитор,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брав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голосуванні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проголосував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доведе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порядку,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Кодексом,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задоволені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задоволені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умов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недостовірні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суттєвими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281D089A-7D6A-B9ED-CB13-9F43AC0E9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Правові основи банкрутства в Україні. Огляд Кодексу України з процедур банкрутства. Критерії визнання боржника банкрутом. Судові процедури у справі про банкрутство. Розпорядження майном боржника, мирова угода та ліквідаційна процедура. Функції розпорядника майна, керуючого санацією та ліквідатора у процесі відновлення платоспроможності. Зарубіжний досвід реструктуризації боргу. Аналіз успішних кейсів (</a:t>
            </a:r>
            <a:r>
              <a:rPr lang="uk-UA" dirty="0" err="1"/>
              <a:t>Chapter</a:t>
            </a:r>
            <a:r>
              <a:rPr lang="uk-UA" dirty="0"/>
              <a:t> 11 у США) та порівняння з українською практикою. Прогнозування та запобігання банкрутству.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BF4410B-AAAB-A562-AE7B-7234382D8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Питання</a:t>
            </a:r>
          </a:p>
        </p:txBody>
      </p:sp>
    </p:spTree>
    <p:extLst>
      <p:ext uri="{BB962C8B-B14F-4D97-AF65-F5344CB8AC3E}">
        <p14:creationId xmlns:p14="http://schemas.microsoft.com/office/powerpoint/2010/main" val="3798845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14356"/>
            <a:ext cx="72152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Судові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банкрута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судові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банкрута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642919"/>
            <a:ext cx="67866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Заходами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плані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бути: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реструктуризація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перепрофілювання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нерентабельних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відстрочка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розстрочка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боргу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третіми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особами;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суперечить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Кодексу;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ліквідація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реструктуризація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Кодексу;</a:t>
            </a:r>
          </a:p>
          <a:p>
            <a:pPr algn="just">
              <a:buFontTx/>
              <a:buChar char="-"/>
            </a:pP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751344"/>
            <a:ext cx="76438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продаж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взятих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відчуження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майна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методом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звільнення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задіяні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кредиту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вихідної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звільняються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відшкодовується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Кодексу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позачергово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продажу майна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кредит.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071547"/>
            <a:ext cx="7408333" cy="4214842"/>
          </a:xfrm>
        </p:spPr>
        <p:txBody>
          <a:bodyPr/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визнана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господарським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судом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відновити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реструктуризації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погасити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порядку,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визначеному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Кодексом,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ліквідаційної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(КОДЕКС УКРАЇНИ З ПРОЦЕДУР БАНКРУТСТВА)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785794"/>
            <a:ext cx="70723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особи: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суттєве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над активами;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незбалансованість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негативного та позитивного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тривала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спричинена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ліквідністю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214422"/>
            <a:ext cx="7408333" cy="4911741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·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реальне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відновити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платоспроможність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силу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технічне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викликане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суттєвим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простроченням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перевищенням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кредиторською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сума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істотно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зобов'язання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u="sng" dirty="0" err="1"/>
              <a:t>Види</a:t>
            </a:r>
            <a:r>
              <a:rPr lang="ru-RU" u="sng" dirty="0"/>
              <a:t> </a:t>
            </a:r>
            <a:r>
              <a:rPr lang="ru-RU" u="sng" dirty="0" err="1"/>
              <a:t>банкрутства</a:t>
            </a:r>
            <a:r>
              <a:rPr lang="ru-RU" u="sng" dirty="0"/>
              <a:t>: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1214422"/>
            <a:ext cx="7408333" cy="4911741"/>
          </a:xfrm>
        </p:spPr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·    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умисне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навмисне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нанесення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некомпетентне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·      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фіктивне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неправдиве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об'явлення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свою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оману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відстрочки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285860"/>
            <a:ext cx="7459192" cy="4286280"/>
          </a:xfrm>
        </p:spPr>
        <p:txBody>
          <a:bodyPr>
            <a:no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Цілі повідомлення неправдивої інформації  (при навмисному банкрутстві):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порушення справи про банкрутство чи санація підприємства в рамках провадження справи про банкрутство;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приховання незаконного витрачання коштів;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ліквідація,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реорганізація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чи приватизація підприємства з метою зміни форми власності;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2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уведення в оману незалежного аудитора з метою одержання необ'єктивного висновку про фінансовий стан підприємства.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9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034" y="1428736"/>
            <a:ext cx="8001056" cy="4429156"/>
          </a:xfrm>
        </p:spPr>
        <p:txBody>
          <a:bodyPr>
            <a:no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Доведення до банкрутства.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Новим законодавством про банкрутство введено положення про відповідальність за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умисне банкрутство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Умисне банкрутство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- це свідоме доведення суб'єкта підприємницької діяльності до стійкої фінансової неплатоспроможності, яка виникає внаслідок того, що власник або посадова особа підприємства з корисливих міркувань вдається до протиправних дій або не виконує чи неналежна виконує свої службові обов'язки, завдаючи істотної шкоди державним або громадським інтересам чи законним правам власників і кредиторів.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/>
              <a:t>  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859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500035" y="714375"/>
            <a:ext cx="7858179" cy="5411788"/>
          </a:xfrm>
          <a:solidFill>
            <a:schemeClr val="bg2"/>
          </a:solidFill>
          <a:effectLst>
            <a:outerShdw blurRad="50800" dist="50800" dir="5400000" algn="ctr" rotWithShape="0">
              <a:schemeClr val="accent4">
                <a:lumMod val="20000"/>
                <a:lumOff val="80000"/>
              </a:schemeClr>
            </a:outerShdw>
          </a:effectLst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до суду заяви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кредитором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боржником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письмовій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відкрити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юридичній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особі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зареєстрованій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зоні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окупованій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заявою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суду, на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зареєстровано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заяви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підсудність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судів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юрисдикції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ведуться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бойові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тимчасово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передано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судам.</a:t>
            </a:r>
          </a:p>
          <a:p>
            <a:pPr algn="just"/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арешт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застосований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господарським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судом у межах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корпоративні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засновників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акціонерів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обмежень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Кодексом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процедур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засновника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учасника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виділення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майні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виходом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забороняється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реорганізацію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ліквідацію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особи –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боржника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у порядку,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визначеному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Кодексом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за процедурами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503</TotalTime>
  <Words>1699</Words>
  <Application>Microsoft Office PowerPoint</Application>
  <PresentationFormat>Экран (4:3)</PresentationFormat>
  <Paragraphs>68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Candara</vt:lpstr>
      <vt:lpstr>Palatino Linotype</vt:lpstr>
      <vt:lpstr>Segoe Print</vt:lpstr>
      <vt:lpstr>Symbol</vt:lpstr>
      <vt:lpstr>Times New Roman</vt:lpstr>
      <vt:lpstr>Волна</vt:lpstr>
      <vt:lpstr>ВИДИ БАНКРУТСТВа</vt:lpstr>
      <vt:lpstr>Питання</vt:lpstr>
      <vt:lpstr>Презентация PowerPoint</vt:lpstr>
      <vt:lpstr>Презентация PowerPoint</vt:lpstr>
      <vt:lpstr>Види банкрутства: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САНАЦІЙНА РЕСТРУКТУРИЗАЦІЯ ПІДПРИЄМСТВА</dc:title>
  <dc:creator>Monster</dc:creator>
  <cp:lastModifiedBy>Користувач</cp:lastModifiedBy>
  <cp:revision>89</cp:revision>
  <dcterms:created xsi:type="dcterms:W3CDTF">2013-11-26T20:00:10Z</dcterms:created>
  <dcterms:modified xsi:type="dcterms:W3CDTF">2026-02-28T22:04:00Z</dcterms:modified>
</cp:coreProperties>
</file>