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01" r:id="rId3"/>
    <p:sldId id="291" r:id="rId4"/>
    <p:sldId id="325" r:id="rId5"/>
    <p:sldId id="319" r:id="rId6"/>
    <p:sldId id="293" r:id="rId7"/>
    <p:sldId id="294" r:id="rId8"/>
    <p:sldId id="326" r:id="rId9"/>
    <p:sldId id="281" r:id="rId10"/>
    <p:sldId id="322" r:id="rId11"/>
    <p:sldId id="327" r:id="rId12"/>
    <p:sldId id="28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285" r:id="rId22"/>
    <p:sldId id="33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504" y="-31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0FDB6-A570-43A5-9E91-3C626E7029F1}" type="datetimeFigureOut">
              <a:rPr lang="ru-RU" smtClean="0"/>
              <a:pPr/>
              <a:t>15.04.2024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C8FF6-2B13-4C69-A9EA-D8F425A60E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18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E5F-9195-40A9-9DFB-7A549A05F31D}" type="datetimeFigureOut">
              <a:rPr lang="ru-RU" smtClean="0"/>
              <a:pPr/>
              <a:t>15.04.2024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3D6C-BD86-46C4-BFB1-4CD51B3CF2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90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E5F-9195-40A9-9DFB-7A549A05F31D}" type="datetimeFigureOut">
              <a:rPr lang="ru-RU" smtClean="0"/>
              <a:pPr/>
              <a:t>15.04.2024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3D6C-BD86-46C4-BFB1-4CD51B3CF2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85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E5F-9195-40A9-9DFB-7A549A05F31D}" type="datetimeFigureOut">
              <a:rPr lang="ru-RU" smtClean="0"/>
              <a:pPr/>
              <a:t>15.04.2024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3D6C-BD86-46C4-BFB1-4CD51B3CF2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9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E5F-9195-40A9-9DFB-7A549A05F31D}" type="datetimeFigureOut">
              <a:rPr lang="ru-RU" smtClean="0"/>
              <a:pPr/>
              <a:t>15.04.2024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3D6C-BD86-46C4-BFB1-4CD51B3CF2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6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E5F-9195-40A9-9DFB-7A549A05F31D}" type="datetimeFigureOut">
              <a:rPr lang="ru-RU" smtClean="0"/>
              <a:pPr/>
              <a:t>15.04.2024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3D6C-BD86-46C4-BFB1-4CD51B3CF2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8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E5F-9195-40A9-9DFB-7A549A05F31D}" type="datetimeFigureOut">
              <a:rPr lang="ru-RU" smtClean="0"/>
              <a:pPr/>
              <a:t>15.04.2024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3D6C-BD86-46C4-BFB1-4CD51B3CF2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09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E5F-9195-40A9-9DFB-7A549A05F31D}" type="datetimeFigureOut">
              <a:rPr lang="ru-RU" smtClean="0"/>
              <a:pPr/>
              <a:t>15.04.2024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3D6C-BD86-46C4-BFB1-4CD51B3CF2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15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E5F-9195-40A9-9DFB-7A549A05F31D}" type="datetimeFigureOut">
              <a:rPr lang="ru-RU" smtClean="0"/>
              <a:pPr/>
              <a:t>15.04.2024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3D6C-BD86-46C4-BFB1-4CD51B3CF2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29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E5F-9195-40A9-9DFB-7A549A05F31D}" type="datetimeFigureOut">
              <a:rPr lang="ru-RU" smtClean="0"/>
              <a:pPr/>
              <a:t>15.04.2024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3D6C-BD86-46C4-BFB1-4CD51B3CF2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E5F-9195-40A9-9DFB-7A549A05F31D}" type="datetimeFigureOut">
              <a:rPr lang="ru-RU" smtClean="0"/>
              <a:pPr/>
              <a:t>15.04.2024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3D6C-BD86-46C4-BFB1-4CD51B3CF2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56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E5F-9195-40A9-9DFB-7A549A05F31D}" type="datetimeFigureOut">
              <a:rPr lang="ru-RU" smtClean="0"/>
              <a:pPr/>
              <a:t>15.04.2024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3D6C-BD86-46C4-BFB1-4CD51B3CF2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53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78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5E5F-9195-40A9-9DFB-7A549A05F31D}" type="datetimeFigureOut">
              <a:rPr lang="ru-RU" smtClean="0"/>
              <a:pPr/>
              <a:t>15.04.2024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3D6C-BD86-46C4-BFB1-4CD51B3CF2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03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estgif_narod_ru_2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60648"/>
            <a:ext cx="380368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578" y="3212976"/>
            <a:ext cx="727280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Зміст і форма літературного твору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32493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088" y="5805264"/>
            <a:ext cx="953257" cy="9532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620688"/>
            <a:ext cx="7992888" cy="50167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dirty="0"/>
              <a:t>До літературознавчих категорій, які характеризують водночас зміст і форму літературного твору, належить </a:t>
            </a:r>
            <a:r>
              <a:rPr lang="uk-UA" sz="2000" b="1" dirty="0"/>
              <a:t>фабула та сюжет</a:t>
            </a:r>
            <a:r>
              <a:rPr lang="uk-UA" sz="2000" dirty="0"/>
              <a:t>. </a:t>
            </a:r>
            <a:endParaRPr lang="uk-UA" sz="2000" dirty="0" smtClean="0"/>
          </a:p>
          <a:p>
            <a:pPr algn="just"/>
            <a:endParaRPr lang="uk-UA" sz="2000" dirty="0"/>
          </a:p>
          <a:p>
            <a:pPr algn="just"/>
            <a:r>
              <a:rPr lang="uk-UA" sz="2000" b="1" i="1" dirty="0" smtClean="0">
                <a:solidFill>
                  <a:srgbClr val="FF0000"/>
                </a:solidFill>
              </a:rPr>
              <a:t>Фабула </a:t>
            </a:r>
            <a:r>
              <a:rPr lang="uk-UA" sz="2000" dirty="0"/>
              <a:t>(лат. </a:t>
            </a:r>
            <a:r>
              <a:rPr lang="en-US" sz="2000" dirty="0" err="1"/>
              <a:t>fabula</a:t>
            </a:r>
            <a:r>
              <a:rPr lang="en-US" sz="2000" dirty="0"/>
              <a:t> - </a:t>
            </a:r>
            <a:r>
              <a:rPr lang="uk-UA" sz="2000" dirty="0"/>
              <a:t>сказання, байка) - виклад подій у </a:t>
            </a:r>
            <a:r>
              <a:rPr lang="uk-UA" sz="2000" dirty="0" err="1"/>
              <a:t>причиново-наслідковій</a:t>
            </a:r>
            <a:r>
              <a:rPr lang="uk-UA" sz="2000" dirty="0"/>
              <a:t> і хронологічній послідовності. У невеликих епічних чи ліро-епічних творах (новела, оповідання, байка) - одна фабула, яка не відзначається складним сплетінням подій. У великих епічних творах може бути використано декілька фабул - для розгортання значної кількості подій. Наприклад, фабула оповідання "</a:t>
            </a:r>
            <a:r>
              <a:rPr lang="uk-UA" sz="2000" dirty="0" err="1"/>
              <a:t>Пархімове</a:t>
            </a:r>
            <a:r>
              <a:rPr lang="uk-UA" sz="2000" dirty="0"/>
              <a:t> снідання" Г. </a:t>
            </a:r>
            <a:r>
              <a:rPr lang="uk-UA" sz="2000" dirty="0" err="1" smtClean="0"/>
              <a:t>Квітки-Основ'яненка</a:t>
            </a:r>
            <a:r>
              <a:rPr lang="uk-UA" sz="2000" dirty="0" smtClean="0"/>
              <a:t> </a:t>
            </a:r>
            <a:r>
              <a:rPr lang="uk-UA" sz="2000" dirty="0"/>
              <a:t>відображає "вередування" дружини </a:t>
            </a:r>
            <a:r>
              <a:rPr lang="uk-UA" sz="2000" dirty="0" err="1"/>
              <a:t>Нархіма</a:t>
            </a:r>
            <a:r>
              <a:rPr lang="uk-UA" sz="2000" dirty="0"/>
              <a:t>, його спробу наслідувати її "хитру" поведінку і зводиться до прислів'я: "Бачили очі, що купували, - те і їжте!" А фабулу повісті "Конотопська відьма" того ж письменника </a:t>
            </a:r>
            <a:r>
              <a:rPr lang="uk-UA" sz="2000" dirty="0" err="1"/>
              <a:t>можіи</a:t>
            </a:r>
            <a:r>
              <a:rPr lang="uk-UA" sz="2000" dirty="0"/>
              <a:t> означати так: в одному селі довго не було </a:t>
            </a:r>
            <a:r>
              <a:rPr lang="uk-UA" sz="2000" dirty="0" smtClean="0"/>
              <a:t>дощу</a:t>
            </a:r>
            <a:r>
              <a:rPr lang="uk-UA" sz="2000" dirty="0"/>
              <a:t>. тож місцева влада в особі сотника Забрьохи, ідучи за хибною намовою, спробувала виявити відьму, котра таке "поробила", але сотник опікся, вдавшись до абсурдних дій.</a:t>
            </a:r>
          </a:p>
        </p:txBody>
      </p:sp>
    </p:spTree>
    <p:extLst>
      <p:ext uri="{BB962C8B-B14F-4D97-AF65-F5344CB8AC3E}">
        <p14:creationId xmlns:p14="http://schemas.microsoft.com/office/powerpoint/2010/main" val="411146363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7992888" cy="52629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100" b="1" i="1" u="sng" dirty="0"/>
              <a:t>Сюжет (</a:t>
            </a:r>
            <a:r>
              <a:rPr lang="uk-UA" sz="2100" b="1" i="1" u="sng" dirty="0" err="1"/>
              <a:t>франц</a:t>
            </a:r>
            <a:r>
              <a:rPr lang="uk-UA" sz="2100" b="1" i="1" u="sng" dirty="0"/>
              <a:t>. </a:t>
            </a:r>
            <a:r>
              <a:rPr lang="en-US" sz="2100" b="1" i="1" u="sng" dirty="0" err="1"/>
              <a:t>sujet</a:t>
            </a:r>
            <a:r>
              <a:rPr lang="en-US" sz="2100" b="1" i="1" u="sng" dirty="0"/>
              <a:t> - </a:t>
            </a:r>
            <a:r>
              <a:rPr lang="uk-UA" sz="2100" b="1" i="1" u="sng" dirty="0"/>
              <a:t>предмет, тема) </a:t>
            </a:r>
            <a:r>
              <a:rPr lang="uk-UA" sz="2100" dirty="0"/>
              <a:t>- зображення подій в інтерпретації автора. Ці події складаються здебільшого із вчинків персонажів. </a:t>
            </a:r>
            <a:r>
              <a:rPr lang="uk-UA" sz="2100" b="1" dirty="0"/>
              <a:t>Сюжет не ідентичний змісту твору</a:t>
            </a:r>
            <a:r>
              <a:rPr lang="uk-UA" sz="2100" dirty="0"/>
              <a:t>, оскільки зміст охоплює всю сутність зображеного, а сюжет - лише один із чинників формування змісту. </a:t>
            </a:r>
            <a:endParaRPr lang="uk-UA" sz="2100" dirty="0" smtClean="0"/>
          </a:p>
          <a:p>
            <a:pPr algn="just"/>
            <a:endParaRPr lang="uk-UA" sz="2100" dirty="0"/>
          </a:p>
          <a:p>
            <a:pPr algn="just"/>
            <a:r>
              <a:rPr lang="uk-UA" sz="2100" b="1" dirty="0" smtClean="0"/>
              <a:t>Дії </a:t>
            </a:r>
            <a:r>
              <a:rPr lang="uk-UA" sz="2100" b="1" dirty="0"/>
              <a:t>персонажів </a:t>
            </a:r>
            <a:r>
              <a:rPr lang="uk-UA" sz="2100" dirty="0"/>
              <a:t>- це не тільки вчинки, а й прояв емоцій, думок, намірів людини, виражених у її мові, жестах міміці. У сюжеті є два </a:t>
            </a:r>
            <a:r>
              <a:rPr lang="uk-UA" sz="2100" b="1" dirty="0"/>
              <a:t>основні типи дій: зовнішня</a:t>
            </a:r>
            <a:r>
              <a:rPr lang="uk-UA" sz="2100" dirty="0"/>
              <a:t> (події, вчинки, перипетії - несподівані, різкі повороти в долі персонажів) і </a:t>
            </a:r>
            <a:r>
              <a:rPr lang="uk-UA" sz="2100" b="1" dirty="0"/>
              <a:t>внутрішня</a:t>
            </a:r>
            <a:r>
              <a:rPr lang="uk-UA" sz="2100" dirty="0"/>
              <a:t> (піднесення і спад емоцій персонажів, осмислення фактів, інтелектуальні прозріння, позбавлення ілюзій та ін.). </a:t>
            </a:r>
            <a:r>
              <a:rPr lang="uk-UA" sz="2100" dirty="0" err="1"/>
              <a:t>Подієва</a:t>
            </a:r>
            <a:r>
              <a:rPr lang="uk-UA" sz="2100" dirty="0"/>
              <a:t> (зовнішня) сторона сюжету характерна для літописів, " Енеїди" І.Котляревського, </a:t>
            </a:r>
            <a:r>
              <a:rPr lang="uk-UA" sz="2100" dirty="0" smtClean="0"/>
              <a:t>«Повії» </a:t>
            </a:r>
            <a:r>
              <a:rPr lang="uk-UA" sz="2100" dirty="0"/>
              <a:t>Панаса Мирного та ін., а внутрішня - для психологічних новел М.Коцюбинського і В. Стефаника, творів Вал. Шевчука, Григора Тютюнника, Марії </a:t>
            </a:r>
            <a:r>
              <a:rPr lang="uk-UA" sz="2100" dirty="0" err="1" smtClean="0"/>
              <a:t>Матіос</a:t>
            </a:r>
            <a:r>
              <a:rPr lang="uk-UA" sz="2100" dirty="0" smtClean="0"/>
              <a:t>.</a:t>
            </a:r>
            <a:endParaRPr lang="uk-UA" sz="2100" dirty="0"/>
          </a:p>
        </p:txBody>
      </p:sp>
      <p:pic>
        <p:nvPicPr>
          <p:cNvPr id="3074" name="Picture 2" descr="Краса і багатство українського сл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89240"/>
            <a:ext cx="2018655" cy="120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Ідея твору - Яка ідея художнього твору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634866"/>
            <a:ext cx="2153543" cy="1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6873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bout-ukraine.com/userfiles/image/%D0%9C%D1%96%D1%84%D0%BE%D0%BB%D0%BE%D0%B3%D1%96%D1%8F/%D0%BA%D0%B0%D0%BB%D0%B8%D0%BD%D0%B0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87896" y1="45907" x2="87896" y2="45907"/>
                        <a14:backgroundMark x1="84150" y1="42705" x2="84150" y2="42705"/>
                        <a14:backgroundMark x1="77522" y1="39502" x2="77522" y2="39502"/>
                        <a14:backgroundMark x1="77233" y1="33452" x2="77233" y2="33452"/>
                        <a14:backgroundMark x1="79251" y1="34520" x2="79251" y2="34520"/>
                        <a14:backgroundMark x1="74928" y1="32028" x2="74928" y2="32028"/>
                        <a14:backgroundMark x1="78674" y1="31673" x2="78674" y2="31673"/>
                        <a14:backgroundMark x1="66859" y1="41993" x2="66859" y2="41993"/>
                        <a14:backgroundMark x1="62248" y1="35587" x2="62248" y2="35587"/>
                        <a14:backgroundMark x1="60807" y1="29181" x2="60807" y2="29181"/>
                        <a14:backgroundMark x1="59654" y1="58363" x2="59654" y2="58363"/>
                        <a14:backgroundMark x1="51873" y1="53025" x2="51873" y2="53025"/>
                        <a14:backgroundMark x1="59654" y1="69751" x2="59654" y2="69751"/>
                        <a14:backgroundMark x1="64841" y1="81495" x2="64841" y2="81495"/>
                        <a14:backgroundMark x1="64553" y1="93950" x2="64553" y2="93950"/>
                        <a14:backgroundMark x1="48703" y1="85053" x2="48703" y2="85053"/>
                        <a14:backgroundMark x1="44380" y1="81851" x2="44380" y2="81851"/>
                        <a14:backgroundMark x1="47262" y1="76157" x2="47262" y2="76157"/>
                        <a14:backgroundMark x1="1153" y1="80427" x2="1153" y2="80427"/>
                        <a14:backgroundMark x1="1153" y1="74377" x2="1153" y2="74377"/>
                        <a14:backgroundMark x1="865" y1="68327" x2="865" y2="68327"/>
                        <a14:backgroundMark x1="1153" y1="60498" x2="1153" y2="60498"/>
                        <a14:backgroundMark x1="27378" y1="69751" x2="27378" y2="69751"/>
                        <a14:backgroundMark x1="38617" y1="64057" x2="38617" y2="64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78" y="1"/>
            <a:ext cx="1833522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2" t="40913" r="18023" b="32780"/>
          <a:stretch/>
        </p:blipFill>
        <p:spPr bwMode="auto">
          <a:xfrm>
            <a:off x="490998" y="188640"/>
            <a:ext cx="6819480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9" t="37088" r="21811" b="56624"/>
          <a:stretch/>
        </p:blipFill>
        <p:spPr bwMode="auto">
          <a:xfrm>
            <a:off x="490998" y="4365104"/>
            <a:ext cx="6819480" cy="1049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33311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562" y1="94340" x2="42562" y2="94340"/>
                        <a14:foregroundMark x1="78512" y1="86792" x2="78512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0105" flipH="1">
            <a:off x="7845712" y="175667"/>
            <a:ext cx="1323699" cy="115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562" y1="94340" x2="42562" y2="94340"/>
                        <a14:foregroundMark x1="78512" y1="86792" x2="78512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8568" flipV="1">
            <a:off x="257102" y="5196809"/>
            <a:ext cx="1245933" cy="13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5" y="260648"/>
            <a:ext cx="7145695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/>
              <a:t>У сюжет можуть входити і такі елементи: </a:t>
            </a:r>
            <a:endParaRPr lang="uk-UA" sz="2400" dirty="0" smtClean="0"/>
          </a:p>
          <a:p>
            <a:endParaRPr lang="uk-UA" sz="2400" b="1" i="1" u="sng" dirty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i="1" u="sng" dirty="0" smtClean="0"/>
              <a:t>передісторія</a:t>
            </a:r>
            <a:r>
              <a:rPr lang="uk-UA" sz="2400" dirty="0" smtClean="0"/>
              <a:t> </a:t>
            </a:r>
            <a:r>
              <a:rPr lang="uk-UA" sz="2400" dirty="0"/>
              <a:t>(подія чи зображення минулого в біографії персонажів - наприклад , історія села Пісок, нещасливе одруження Мотрі в романі Панаса Мирного "Хіба ревуть воли, як ясла повні?";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i="1" u="sng" dirty="0" smtClean="0"/>
              <a:t>епілог</a:t>
            </a:r>
            <a:r>
              <a:rPr lang="uk-UA" sz="2400" dirty="0" smtClean="0"/>
              <a:t> </a:t>
            </a:r>
            <a:r>
              <a:rPr lang="uk-UA" sz="2400" dirty="0"/>
              <a:t>- розповідь про те, як склалася подальша доля літературних героїв ("Маруся" Г. </a:t>
            </a:r>
            <a:r>
              <a:rPr lang="uk-UA" sz="2400" dirty="0" err="1"/>
              <a:t>Квітки-Осиов'яненка</a:t>
            </a:r>
            <a:r>
              <a:rPr lang="uk-UA" sz="2400" dirty="0"/>
              <a:t>); </a:t>
            </a:r>
            <a:endParaRPr lang="uk-U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uk-UA" sz="2400" b="1" i="1" u="sng" dirty="0" smtClean="0"/>
              <a:t>пролог </a:t>
            </a:r>
            <a:r>
              <a:rPr lang="uk-UA" sz="2400" dirty="0"/>
              <a:t>- винесення на початок твору якоїсь події, що проливає світло на подальший сюжет (наприклад, "Правда і кривда" М. Стельмаха).</a:t>
            </a:r>
          </a:p>
        </p:txBody>
      </p:sp>
    </p:spTree>
    <p:extLst>
      <p:ext uri="{BB962C8B-B14F-4D97-AF65-F5344CB8AC3E}">
        <p14:creationId xmlns:p14="http://schemas.microsoft.com/office/powerpoint/2010/main" val="265934299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562" y1="94340" x2="42562" y2="94340"/>
                        <a14:foregroundMark x1="78512" y1="86792" x2="78512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0105" flipH="1">
            <a:off x="7845714" y="-17779"/>
            <a:ext cx="1323699" cy="115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562" y1="94340" x2="42562" y2="94340"/>
                        <a14:foregroundMark x1="78512" y1="86792" x2="78512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8568" flipV="1">
            <a:off x="-47204" y="5484842"/>
            <a:ext cx="1245933" cy="13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5" y="260648"/>
            <a:ext cx="8208913" cy="5262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/>
              <a:t>Ще Аристотель виділяв два типи сюжетів: </a:t>
            </a:r>
            <a:r>
              <a:rPr lang="uk-UA" sz="2400" b="1" dirty="0"/>
              <a:t>"епізодичні фабули"</a:t>
            </a:r>
            <a:r>
              <a:rPr lang="uk-UA" sz="2400" dirty="0"/>
              <a:t>, які складаються з розрізнених між собою подій, і фабули, засновані на цілісній дії. У першому випадку події перебувають </a:t>
            </a:r>
            <a:r>
              <a:rPr lang="uk-UA" sz="2400" b="1" dirty="0"/>
              <a:t>у часових зв'язках</a:t>
            </a:r>
            <a:r>
              <a:rPr lang="uk-UA" sz="2400" dirty="0"/>
              <a:t>, у другому - події викладаються в </a:t>
            </a:r>
            <a:r>
              <a:rPr lang="uk-UA" sz="2400" b="1" dirty="0"/>
              <a:t>причинно-наслідковому зв'язку </a:t>
            </a:r>
            <a:r>
              <a:rPr lang="uk-UA" sz="2400" dirty="0"/>
              <a:t>(А: Король помер, і королева померла; Б: Король помер, і королева померла від горя</a:t>
            </a:r>
            <a:r>
              <a:rPr lang="uk-UA" sz="2400" dirty="0" smtClean="0"/>
              <a:t>).</a:t>
            </a:r>
          </a:p>
          <a:p>
            <a:r>
              <a:rPr lang="uk-UA" sz="2400" dirty="0" smtClean="0"/>
              <a:t> </a:t>
            </a:r>
            <a:r>
              <a:rPr lang="uk-UA" sz="2400" dirty="0"/>
              <a:t>Отже сюжети є </a:t>
            </a:r>
            <a:r>
              <a:rPr lang="uk-UA" sz="2400" b="1" i="1" u="sng" dirty="0"/>
              <a:t>хронікальні і концентричні </a:t>
            </a:r>
            <a:r>
              <a:rPr lang="uk-UA" sz="2400" dirty="0"/>
              <a:t>(звичайно, її "чистому" вигляді вони не існують). </a:t>
            </a:r>
            <a:r>
              <a:rPr lang="uk-UA" sz="2400" dirty="0" smtClean="0"/>
              <a:t>В </a:t>
            </a:r>
            <a:r>
              <a:rPr lang="uk-UA" sz="2400" dirty="0"/>
              <a:t>епічних </a:t>
            </a:r>
            <a:r>
              <a:rPr lang="uk-UA" sz="2400" dirty="0" err="1"/>
              <a:t>творах-</a:t>
            </a:r>
            <a:r>
              <a:rPr lang="uk-UA" sz="2400" dirty="0"/>
              <a:t> малої форми переважають концентричні сюжети з єдиним вузлом подій (одна сюжетна лінія). У великих творах, де є хронікальне й концентричне начала, може бути декілька сюжетних ліній, тобто по дієвих </a:t>
            </a:r>
            <a:r>
              <a:rPr lang="uk-UA" sz="2400" dirty="0" smtClean="0"/>
              <a:t>вузлів: </a:t>
            </a:r>
            <a:r>
              <a:rPr lang="uk-UA" sz="2400" dirty="0"/>
              <a:t>"</a:t>
            </a:r>
            <a:r>
              <a:rPr lang="uk-UA" sz="2400" dirty="0" err="1"/>
              <a:t>Кайдашева</a:t>
            </a:r>
            <a:r>
              <a:rPr lang="uk-UA" sz="2400" dirty="0"/>
              <a:t> сім'я" </a:t>
            </a:r>
            <a:r>
              <a:rPr lang="uk-UA" sz="2400" dirty="0" smtClean="0"/>
              <a:t>І.</a:t>
            </a:r>
            <a:r>
              <a:rPr lang="uk-UA" sz="2400" dirty="0" err="1" smtClean="0"/>
              <a:t>НечуяЛевицького</a:t>
            </a:r>
            <a:r>
              <a:rPr lang="uk-UA" sz="2400" dirty="0"/>
              <a:t>, "Диво" П. Загребельного та </a:t>
            </a:r>
            <a:r>
              <a:rPr lang="uk-UA" sz="2400" dirty="0" err="1"/>
              <a:t>ін</a:t>
            </a:r>
            <a:r>
              <a:rPr lang="uk-UA" sz="2400" dirty="0"/>
              <a:t>,).</a:t>
            </a:r>
          </a:p>
        </p:txBody>
      </p:sp>
    </p:spTree>
    <p:extLst>
      <p:ext uri="{BB962C8B-B14F-4D97-AF65-F5344CB8AC3E}">
        <p14:creationId xmlns:p14="http://schemas.microsoft.com/office/powerpoint/2010/main" val="244700992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562" y1="94340" x2="42562" y2="94340"/>
                        <a14:foregroundMark x1="78512" y1="86792" x2="78512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0105" flipH="1">
            <a:off x="7845714" y="-17779"/>
            <a:ext cx="1323699" cy="115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562" y1="94340" x2="42562" y2="94340"/>
                        <a14:foregroundMark x1="78512" y1="86792" x2="78512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8568" flipV="1">
            <a:off x="-47204" y="5484842"/>
            <a:ext cx="1245933" cy="13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531" y="900003"/>
            <a:ext cx="8208913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</a:t>
            </a:r>
            <a:r>
              <a:rPr lang="uk-UA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пособи </a:t>
            </a:r>
            <a:r>
              <a:rPr lang="uk-UA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побудови сюжету: </a:t>
            </a:r>
            <a:endParaRPr lang="uk-UA" sz="3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uk-UA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2400" dirty="0" smtClean="0"/>
              <a:t>А</a:t>
            </a:r>
            <a:r>
              <a:rPr lang="uk-UA" sz="2400" dirty="0"/>
              <a:t>) </a:t>
            </a:r>
            <a:r>
              <a:rPr lang="uk-UA" sz="2400" b="1" dirty="0"/>
              <a:t>хронологічні переставляння подій </a:t>
            </a:r>
            <a:r>
              <a:rPr lang="uk-UA" sz="2400" dirty="0"/>
              <a:t>(розділ "Польова царівна" у романі "Хіба ревуть воли, як ясла повні?" Панаса Мирного, перенесення розв'язки на початок твору у новелі "Новина" Стефаника, часові зміщення у "Слові о полку </a:t>
            </a:r>
            <a:r>
              <a:rPr lang="uk-UA" sz="2400" dirty="0" err="1"/>
              <a:t>Ігоревім</a:t>
            </a:r>
            <a:r>
              <a:rPr lang="uk-UA" sz="2400" dirty="0"/>
              <a:t>"). Мотивується це найчастіше тим, що письменник хоче або заінтригувати читача, або глибше розкрити певні події, підкреслити якусь думку (наприклад, епізод коли герой помирає, сусідує з епізодом народження дитини - думка про нероздільність життя і смерті); </a:t>
            </a:r>
          </a:p>
        </p:txBody>
      </p:sp>
    </p:spTree>
    <p:extLst>
      <p:ext uri="{BB962C8B-B14F-4D97-AF65-F5344CB8AC3E}">
        <p14:creationId xmlns:p14="http://schemas.microsoft.com/office/powerpoint/2010/main" val="238205586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562" y1="94340" x2="42562" y2="94340"/>
                        <a14:foregroundMark x1="78512" y1="86792" x2="78512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0105" flipH="1">
            <a:off x="7845714" y="-17779"/>
            <a:ext cx="1323699" cy="115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562" y1="94340" x2="42562" y2="94340"/>
                        <a14:foregroundMark x1="78512" y1="86792" x2="78512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8568" flipV="1">
            <a:off x="-47204" y="5484842"/>
            <a:ext cx="1245933" cy="13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439462"/>
            <a:ext cx="8208913" cy="29238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</a:t>
            </a:r>
            <a:r>
              <a:rPr lang="uk-UA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пособи </a:t>
            </a:r>
            <a:r>
              <a:rPr lang="uk-UA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побудови сюжету: </a:t>
            </a:r>
            <a:endParaRPr lang="uk-UA" sz="3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uk-UA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2400" dirty="0"/>
              <a:t>Б) </a:t>
            </a:r>
            <a:r>
              <a:rPr lang="uk-UA" sz="2400" b="1" i="1" dirty="0"/>
              <a:t>прийом замовчування </a:t>
            </a:r>
            <a:r>
              <a:rPr lang="uk-UA" sz="2400" dirty="0"/>
              <a:t>- іноді </a:t>
            </a:r>
            <a:r>
              <a:rPr lang="uk-UA" sz="2400" dirty="0" smtClean="0"/>
              <a:t>письменник </a:t>
            </a:r>
            <a:r>
              <a:rPr lang="uk-UA" sz="2400" dirty="0"/>
              <a:t>якийсь час тримає читача у невіданні про суть зображених подій і відкриває її лише у фіналі твору (так будуються детективи, пригодницькі твори). Такий прийом досить ефективний, бо тримає читача в напрузі; </a:t>
            </a:r>
          </a:p>
        </p:txBody>
      </p:sp>
    </p:spTree>
    <p:extLst>
      <p:ext uri="{BB962C8B-B14F-4D97-AF65-F5344CB8AC3E}">
        <p14:creationId xmlns:p14="http://schemas.microsoft.com/office/powerpoint/2010/main" val="140894746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562" y1="94340" x2="42562" y2="94340"/>
                        <a14:foregroundMark x1="78512" y1="86792" x2="78512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0105" flipH="1">
            <a:off x="7845714" y="-17779"/>
            <a:ext cx="1323699" cy="115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562" y1="94340" x2="42562" y2="94340"/>
                        <a14:foregroundMark x1="78512" y1="86792" x2="78512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8568" flipV="1">
            <a:off x="-47204" y="5484842"/>
            <a:ext cx="1245933" cy="13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960000"/>
            <a:ext cx="8640960" cy="45858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</a:t>
            </a:r>
            <a:r>
              <a:rPr lang="uk-UA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пособи </a:t>
            </a:r>
            <a:r>
              <a:rPr lang="uk-UA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побудови сюжету: </a:t>
            </a:r>
            <a:endParaRPr lang="uk-UA" sz="3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uk-UA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2000" dirty="0" smtClean="0"/>
              <a:t>В</a:t>
            </a:r>
            <a:r>
              <a:rPr lang="uk-UA" sz="2000" dirty="0"/>
              <a:t>) </a:t>
            </a:r>
            <a:r>
              <a:rPr lang="uk-UA" sz="2000" b="1" i="1" dirty="0"/>
              <a:t>насиченість перипетіями </a:t>
            </a:r>
            <a:r>
              <a:rPr lang="uk-UA" sz="2000" dirty="0"/>
              <a:t>- несподівані </a:t>
            </a:r>
            <a:r>
              <a:rPr lang="uk-UA" sz="2000" dirty="0" smtClean="0"/>
              <a:t>сюжетні повороти</a:t>
            </a:r>
            <a:r>
              <a:rPr lang="uk-UA" sz="2000" dirty="0"/>
              <a:t>, роль випадку у розгортанні подій, загострення сюжету тощо </a:t>
            </a:r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r>
              <a:rPr lang="uk-UA" sz="2000" dirty="0" smtClean="0"/>
              <a:t>Г</a:t>
            </a:r>
            <a:r>
              <a:rPr lang="uk-UA" sz="2000" dirty="0"/>
              <a:t>) </a:t>
            </a:r>
            <a:r>
              <a:rPr lang="uk-UA" sz="2000" b="1" i="1" dirty="0" err="1"/>
              <a:t>інтригуючі</a:t>
            </a:r>
            <a:r>
              <a:rPr lang="uk-UA" sz="2000" b="1" i="1" dirty="0"/>
              <a:t> паузи </a:t>
            </a:r>
            <a:r>
              <a:rPr lang="uk-UA" sz="2000" dirty="0"/>
              <a:t>- є у тих творах, де кілька сюжетних ліній: в кульмінаційний момент розповіді автор зупиняється і переключається на іншу сюжетну лінію, і там діє аналогічно, повертаючись до попередньої «Диво» П.Загребельного); </a:t>
            </a:r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r>
              <a:rPr lang="uk-UA" sz="2000" dirty="0" smtClean="0"/>
              <a:t>Д</a:t>
            </a:r>
            <a:r>
              <a:rPr lang="uk-UA" sz="2000" dirty="0"/>
              <a:t>) </a:t>
            </a:r>
            <a:r>
              <a:rPr lang="uk-UA" sz="2000" b="1" i="1" dirty="0"/>
              <a:t>монтаж епізодів</a:t>
            </a:r>
            <a:r>
              <a:rPr lang="uk-UA" sz="2000" dirty="0"/>
              <a:t>, між якими існують </a:t>
            </a:r>
            <a:r>
              <a:rPr lang="uk-UA" sz="2000" dirty="0" smtClean="0"/>
              <a:t>емоційно-смислові </a:t>
            </a:r>
            <a:r>
              <a:rPr lang="uk-UA" sz="2000" dirty="0"/>
              <a:t>зв'язки, котрі допомагають розкрити образ, виразити думку (наприклад, у п'єсі "Хазяїн" Карпенка-Карого). Це можна сказати і про романи у новелах ("Вершники" Яновського, "Тронка" Гончара).</a:t>
            </a:r>
          </a:p>
        </p:txBody>
      </p:sp>
    </p:spTree>
    <p:extLst>
      <p:ext uri="{BB962C8B-B14F-4D97-AF65-F5344CB8AC3E}">
        <p14:creationId xmlns:p14="http://schemas.microsoft.com/office/powerpoint/2010/main" val="3567123733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562" y1="94340" x2="42562" y2="94340"/>
                        <a14:foregroundMark x1="78512" y1="86792" x2="78512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0105" flipH="1">
            <a:off x="7845714" y="-17779"/>
            <a:ext cx="1323699" cy="115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562" y1="94340" x2="42562" y2="94340"/>
                        <a14:foregroundMark x1="78512" y1="86792" x2="78512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8568" flipV="1">
            <a:off x="-47204" y="5484842"/>
            <a:ext cx="1245933" cy="13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052736"/>
            <a:ext cx="7991643" cy="489364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i="1" u="sng" dirty="0"/>
              <a:t>Основа сюжету </a:t>
            </a:r>
            <a:r>
              <a:rPr lang="uk-UA" sz="2400" dirty="0"/>
              <a:t>- зображений у творі конфлікт, тобто життєві протиріччя, їх зіткнення. Конфлікти є </a:t>
            </a:r>
            <a:r>
              <a:rPr lang="uk-UA" sz="2400" b="1" i="1" dirty="0"/>
              <a:t>соціальні </a:t>
            </a:r>
            <a:r>
              <a:rPr lang="uk-UA" sz="2400" dirty="0"/>
              <a:t>("Борислав сміється" І.Франка, "97" </a:t>
            </a:r>
            <a:r>
              <a:rPr lang="uk-UA" sz="2400" dirty="0" smtClean="0"/>
              <a:t>М.Куліша</a:t>
            </a:r>
            <a:r>
              <a:rPr lang="uk-UA" sz="2400" dirty="0"/>
              <a:t>), побутові ("</a:t>
            </a:r>
            <a:r>
              <a:rPr lang="uk-UA" sz="2400" dirty="0" err="1"/>
              <a:t>Кайдашева</a:t>
            </a:r>
            <a:r>
              <a:rPr lang="uk-UA" sz="2400" dirty="0"/>
              <a:t> сім'я" </a:t>
            </a:r>
            <a:r>
              <a:rPr lang="uk-UA" sz="2400" dirty="0" smtClean="0"/>
              <a:t>І. Нечуя-Левицького</a:t>
            </a:r>
            <a:r>
              <a:rPr lang="uk-UA" sz="2400" dirty="0"/>
              <a:t>), </a:t>
            </a:r>
            <a:r>
              <a:rPr lang="uk-UA" sz="2400" b="1" i="1" dirty="0"/>
              <a:t>психологічні</a:t>
            </a:r>
            <a:r>
              <a:rPr lang="uk-UA" sz="2400" dirty="0"/>
              <a:t> («Я (Романтика)» М.Хвильового). </a:t>
            </a:r>
            <a:endParaRPr lang="uk-UA" sz="2400" dirty="0" smtClean="0"/>
          </a:p>
          <a:p>
            <a:endParaRPr lang="uk-UA" sz="2400" dirty="0"/>
          </a:p>
          <a:p>
            <a:r>
              <a:rPr lang="uk-UA" sz="2400" b="1" i="1" dirty="0" smtClean="0"/>
              <a:t>Конфлікт</a:t>
            </a:r>
            <a:r>
              <a:rPr lang="uk-UA" sz="2400" dirty="0" smtClean="0"/>
              <a:t> </a:t>
            </a:r>
            <a:r>
              <a:rPr lang="uk-UA" sz="2400" dirty="0"/>
              <a:t>твору окреслюється у зав'язці і реалізується в подальших компонентах сюжету. </a:t>
            </a:r>
            <a:r>
              <a:rPr lang="uk-UA" sz="2400" b="1" i="1" dirty="0"/>
              <a:t>Конфлікт рухає сюжет</a:t>
            </a:r>
            <a:r>
              <a:rPr lang="uk-UA" sz="2400" dirty="0"/>
              <a:t>. Не завжди конфлікт вичерпується (вирішується) у творі, найчастіше події відбуваються на тлі загального конфліктного протистояння (чи знято конфліктну напругу у повісті "Земля" Кобилянської чи в романі Ліни Костенко "Маруся Чурай"?). </a:t>
            </a:r>
          </a:p>
        </p:txBody>
      </p:sp>
    </p:spTree>
    <p:extLst>
      <p:ext uri="{BB962C8B-B14F-4D97-AF65-F5344CB8AC3E}">
        <p14:creationId xmlns:p14="http://schemas.microsoft.com/office/powerpoint/2010/main" val="243427763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562" y1="94340" x2="42562" y2="94340"/>
                        <a14:foregroundMark x1="78512" y1="86792" x2="78512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0105" flipH="1">
            <a:off x="7845714" y="-17779"/>
            <a:ext cx="1323699" cy="115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562" y1="94340" x2="42562" y2="94340"/>
                        <a14:foregroundMark x1="78512" y1="86792" x2="78512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8568" flipV="1">
            <a:off x="-47204" y="5484842"/>
            <a:ext cx="1245933" cy="13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77" t="27098" r="19718" b="51249"/>
          <a:stretch/>
        </p:blipFill>
        <p:spPr bwMode="auto">
          <a:xfrm>
            <a:off x="179512" y="1340768"/>
            <a:ext cx="8546413" cy="407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00263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76" y="1340768"/>
            <a:ext cx="1113545" cy="10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0"/>
          <p:cNvSpPr>
            <a:spLocks noChangeArrowheads="1"/>
          </p:cNvSpPr>
          <p:nvPr/>
        </p:nvSpPr>
        <p:spPr bwMode="auto">
          <a:xfrm flipH="1">
            <a:off x="539552" y="1705288"/>
            <a:ext cx="2409999" cy="785483"/>
          </a:xfrm>
          <a:prstGeom prst="curvedDownArrow">
            <a:avLst>
              <a:gd name="adj1" fmla="val 60980"/>
              <a:gd name="adj2" fmla="val 121959"/>
              <a:gd name="adj3" fmla="val 33333"/>
            </a:avLst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5973576" y="1729960"/>
            <a:ext cx="2334145" cy="785483"/>
          </a:xfrm>
          <a:prstGeom prst="curvedDownArrow">
            <a:avLst>
              <a:gd name="adj1" fmla="val 60980"/>
              <a:gd name="adj2" fmla="val 121959"/>
              <a:gd name="adj3" fmla="val 33333"/>
            </a:avLst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16632"/>
            <a:ext cx="5515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r>
              <a:rPr lang="uk-UA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художньої   </a:t>
            </a:r>
            <a:r>
              <a:rPr 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676852"/>
            <a:ext cx="2880320" cy="190427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uk-UA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прочитавши худо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жній твір, а зокрема поезію, ти отримуєш емоційне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волення.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27397" y="2584805"/>
            <a:ext cx="2736304" cy="190427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По-друге,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 із цікавим сюжетом учать нас, як повестися в тій чи іншій ситуації, тобто навчають жити.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045702" y="3156862"/>
            <a:ext cx="648072" cy="1332218"/>
          </a:xfrm>
          <a:prstGeom prst="downArrow">
            <a:avLst>
              <a:gd name="adj1" fmla="val 50000"/>
              <a:gd name="adj2" fmla="val 66927"/>
            </a:avLst>
          </a:prstGeom>
          <a:solidFill>
            <a:srgbClr val="365F9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87896" y="4857835"/>
            <a:ext cx="6124464" cy="58739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По-третє,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 твори мають виховне значення.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185" y="5754481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 з важливих функцій художнього твору, зокрема літературного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розширення кругозору читача: з книжок ми дізнаємося багато нового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про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 й світ, про історію й культуру тощо.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10" grpId="0" animBg="1"/>
      <p:bldP spid="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562" y1="94340" x2="42562" y2="94340"/>
                        <a14:foregroundMark x1="78512" y1="86792" x2="78512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0105" flipH="1">
            <a:off x="7845714" y="-17779"/>
            <a:ext cx="1323699" cy="115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562" y1="94340" x2="42562" y2="94340"/>
                        <a14:foregroundMark x1="78512" y1="86792" x2="78512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8568" flipV="1">
            <a:off x="-47204" y="5484842"/>
            <a:ext cx="1245933" cy="134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77" t="48751" r="19718" b="16594"/>
          <a:stretch/>
        </p:blipFill>
        <p:spPr bwMode="auto">
          <a:xfrm>
            <a:off x="793789" y="265899"/>
            <a:ext cx="7713774" cy="5890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64862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987824" y="188640"/>
            <a:ext cx="2997200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0" dirty="0" smtClean="0">
                <a:ln w="19050">
                  <a:solidFill>
                    <a:srgbClr val="E36C0A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Художній  твір</a:t>
            </a:r>
            <a:endParaRPr lang="ru-RU" sz="3600" b="1" kern="10" spc="0" dirty="0">
              <a:ln w="19050">
                <a:solidFill>
                  <a:srgbClr val="E36C0A"/>
                </a:solidFill>
                <a:round/>
                <a:headEnd/>
                <a:tailEnd/>
              </a:ln>
              <a:solidFill>
                <a:srgbClr val="943634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488497" y="1484784"/>
            <a:ext cx="2304256" cy="792088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C2D69B">
                  <a:gamma/>
                  <a:shade val="46275"/>
                  <a:invGamma/>
                </a:srgbClr>
              </a:gs>
              <a:gs pos="50000">
                <a:srgbClr val="C2D69B"/>
              </a:gs>
              <a:gs pos="100000">
                <a:srgbClr val="C2D69B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flipH="1">
            <a:off x="4932040" y="1237973"/>
            <a:ext cx="3960804" cy="1038899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C2D69B">
                  <a:gamma/>
                  <a:shade val="46275"/>
                  <a:invGamma/>
                </a:srgbClr>
              </a:gs>
              <a:gs pos="50000">
                <a:srgbClr val="C2D69B"/>
              </a:gs>
              <a:gs pos="100000">
                <a:srgbClr val="C2D69B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ru-RU" b="1" dirty="0">
              <a:solidFill>
                <a:srgbClr val="FFFFFF"/>
              </a:solidFill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</a:rPr>
              <a:t>( система засобів і прийомів , через які втілюється зміст)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5580112" y="1484784"/>
            <a:ext cx="2448272" cy="493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Художня    форма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1803028" y="1676057"/>
            <a:ext cx="1368152" cy="4095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Зміст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303748" y="327785"/>
            <a:ext cx="366712" cy="819150"/>
          </a:xfrm>
          <a:prstGeom prst="curvedRightArrow">
            <a:avLst>
              <a:gd name="adj1" fmla="val 44675"/>
              <a:gd name="adj2" fmla="val 89351"/>
              <a:gd name="adj3" fmla="val 33333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flipH="1">
            <a:off x="6228184" y="327785"/>
            <a:ext cx="339725" cy="819150"/>
          </a:xfrm>
          <a:prstGeom prst="curvedRightArrow">
            <a:avLst>
              <a:gd name="adj1" fmla="val 48224"/>
              <a:gd name="adj2" fmla="val 96449"/>
              <a:gd name="adj3" fmla="val 33333"/>
            </a:avLst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17016" y="3637757"/>
            <a:ext cx="1970088" cy="1693862"/>
          </a:xfrm>
          <a:prstGeom prst="flowChartMultidocumen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Тема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Проблема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Художня ідея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Конфлікт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Пафос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081629" y="2996952"/>
            <a:ext cx="4632833" cy="3646823"/>
          </a:xfrm>
          <a:prstGeom prst="flowChartMultidocumen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·"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Сюжет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Композиція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Головні і другорядні  персонажі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Характеристика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Прийоми створення образів персонажів: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ru-RU" sz="1300" b="1" dirty="0" smtClean="0">
                <a:latin typeface="Times New Roman" pitchFamily="18" charset="0"/>
              </a:rPr>
              <a:t>- </a:t>
            </a: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зображення героя в дії, його вчинків, поведінки;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пряма авторська характеристика;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портрет;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опис середовища(оточення);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мовна характеристика;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ставлення до різних явищ, інших персонажів;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пейзаж, інтер’єр;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художні деталі;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-"/>
              <a:tabLst/>
            </a:pPr>
            <a:r>
              <a:rPr kumimoji="0" lang="uk-UA" alt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художня мова</a:t>
            </a:r>
            <a:r>
              <a:rPr lang="uk-UA" altLang="ru-RU" sz="1300" b="1" dirty="0">
                <a:latin typeface="Times New Roman" pitchFamily="18" charset="0"/>
              </a:rPr>
              <a:t>.</a:t>
            </a:r>
            <a:endParaRPr kumimoji="0" lang="uk-UA" alt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51884" y="2337781"/>
            <a:ext cx="8640960" cy="924495"/>
          </a:xfrm>
          <a:prstGeom prst="flowChartAlternateProcess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Зовнішня і внутрішня організація твору, яка окреслюється в процесі аналізу - абстрактні поняття; реально форма і зміст - нероздільні,</a:t>
            </a:r>
            <a:r>
              <a:rPr kumimoji="0" lang="en-US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uk-UA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становлять органічну єдність.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8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 animBg="1"/>
      <p:bldP spid="10" grpId="0" animBg="1"/>
      <p:bldP spid="12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собливості Укранської міфології - презентація з релігієзнав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12"/>
            <a:ext cx="9144000" cy="685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900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Прямокутник 2"/>
          <p:cNvSpPr/>
          <p:nvPr/>
        </p:nvSpPr>
        <p:spPr>
          <a:xfrm>
            <a:off x="539552" y="404664"/>
            <a:ext cx="8424936" cy="61247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i="1" dirty="0">
                <a:solidFill>
                  <a:srgbClr val="FF0000"/>
                </a:solidFill>
              </a:rPr>
              <a:t>Художній твір </a:t>
            </a:r>
            <a:r>
              <a:rPr lang="uk-UA" sz="2800" dirty="0"/>
              <a:t>- це результат </a:t>
            </a:r>
            <a:r>
              <a:rPr lang="uk-UA" sz="2800" dirty="0" err="1"/>
              <a:t>емоційно</a:t>
            </a:r>
            <a:r>
              <a:rPr lang="uk-UA" sz="2800" dirty="0"/>
              <a:t>-інтелектуальної діяльності письменника, своєрідна форма його духовного та розумового самовираження. </a:t>
            </a:r>
            <a:endParaRPr lang="uk-UA" sz="2800" dirty="0" smtClean="0"/>
          </a:p>
          <a:p>
            <a:pPr algn="just"/>
            <a:r>
              <a:rPr lang="uk-UA" sz="2800" b="1" i="1" dirty="0" smtClean="0">
                <a:solidFill>
                  <a:srgbClr val="FF0000"/>
                </a:solidFill>
              </a:rPr>
              <a:t>Новоявлений </a:t>
            </a:r>
            <a:r>
              <a:rPr lang="uk-UA" sz="2800" b="1" i="1" dirty="0">
                <a:solidFill>
                  <a:srgbClr val="FF0000"/>
                </a:solidFill>
              </a:rPr>
              <a:t>текст </a:t>
            </a:r>
            <a:r>
              <a:rPr lang="uk-UA" sz="2800" dirty="0"/>
              <a:t>- лише початок буття художнього твору. Як літературне явище твір </a:t>
            </a:r>
            <a:r>
              <a:rPr lang="uk-UA" sz="2800" dirty="0" err="1"/>
              <a:t>збудеться</a:t>
            </a:r>
            <a:r>
              <a:rPr lang="uk-UA" sz="2800" dirty="0"/>
              <a:t> лише тоді, як стане предметом художнього "споживання" (співтворчості), саме з того моменту, як між ним і читачем виникне </a:t>
            </a:r>
            <a:r>
              <a:rPr lang="uk-UA" sz="2800" dirty="0" smtClean="0"/>
              <a:t>діалог. </a:t>
            </a:r>
            <a:r>
              <a:rPr lang="uk-UA" sz="2800" dirty="0"/>
              <a:t>Художній твір "оживає" тільки за наявності такого діалогу, тобто передбачає своє власне відтворення в уяві, у свідомості читача (рецепція). Два ключові питання охоплює рецепція художнього твору: </a:t>
            </a:r>
            <a:r>
              <a:rPr lang="uk-UA" sz="2800" b="1" i="1" dirty="0"/>
              <a:t>про що цей твір? (зміст); як він написаний? (форма) </a:t>
            </a:r>
            <a:r>
              <a:rPr lang="uk-UA" sz="2800" b="1" i="1" dirty="0" smtClean="0"/>
              <a:t>.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26215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Прямокутник 2"/>
          <p:cNvSpPr/>
          <p:nvPr/>
        </p:nvSpPr>
        <p:spPr>
          <a:xfrm>
            <a:off x="539552" y="404664"/>
            <a:ext cx="8424936" cy="56938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i="1" u="sng" dirty="0"/>
              <a:t>Тема (з </a:t>
            </a:r>
            <a:r>
              <a:rPr lang="uk-UA" sz="2800" b="1" i="1" u="sng" dirty="0" err="1"/>
              <a:t>грецьк</a:t>
            </a:r>
            <a:r>
              <a:rPr lang="uk-UA" sz="2800" b="1" i="1" u="sng" dirty="0"/>
              <a:t>.: те, що в основі) </a:t>
            </a:r>
            <a:r>
              <a:rPr lang="uk-UA" sz="2800" dirty="0"/>
              <a:t>- це коло життєвих явищ або якась сторона життя, обрана письменником для зображення з метою певних узагальнень, розкриття якихось закономірностей дійсності. </a:t>
            </a:r>
            <a:endParaRPr lang="uk-UA" sz="2800" dirty="0" smtClean="0"/>
          </a:p>
          <a:p>
            <a:pPr algn="just"/>
            <a:endParaRPr lang="uk-UA" sz="2800" dirty="0"/>
          </a:p>
          <a:p>
            <a:pPr algn="just"/>
            <a:r>
              <a:rPr lang="uk-UA" sz="2800" dirty="0" smtClean="0"/>
              <a:t>Теми </a:t>
            </a:r>
            <a:r>
              <a:rPr lang="uk-UA" sz="2800" dirty="0"/>
              <a:t>є соціальні ("Микола Джеря" І. Нечуя-Левицького, "Собор" Олеся Гончара, "Сад Гетсиманський" І. Багряного), побутові ("Конотопська відьма" Г. Квітки-</a:t>
            </a:r>
            <a:r>
              <a:rPr lang="uk-UA" sz="2800" dirty="0" err="1"/>
              <a:t>Основ'яненка</a:t>
            </a:r>
            <a:r>
              <a:rPr lang="uk-UA" sz="2800" dirty="0"/>
              <a:t>, "Зачарована Десна" О. Довженка), історичні ("Чорна рада" П. Куліша, "Ярослав Мудрий" І. Кочерги), </a:t>
            </a:r>
            <a:r>
              <a:rPr lang="uk-UA" sz="2800" dirty="0" smtClean="0"/>
              <a:t>соціально-психологічні: </a:t>
            </a:r>
            <a:r>
              <a:rPr lang="uk-UA" sz="2800" dirty="0"/>
              <a:t>"Новина" </a:t>
            </a:r>
            <a:r>
              <a:rPr lang="uk-UA" sz="2800" dirty="0" err="1" smtClean="0"/>
              <a:t>В.Стефаника</a:t>
            </a:r>
            <a:r>
              <a:rPr lang="uk-UA" sz="2800" dirty="0"/>
              <a:t>), психологічні ('Цвіт яблуні" М. Коцюбинського).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38443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971600" y="332656"/>
            <a:ext cx="7542584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dirty="0"/>
              <a:t>Якщо тема співзвучна часові (навіть коли це історична тематика), твір </a:t>
            </a:r>
            <a:r>
              <a:rPr lang="uk-UA" sz="2400" b="1" dirty="0">
                <a:solidFill>
                  <a:srgbClr val="FF0000"/>
                </a:solidFill>
              </a:rPr>
              <a:t>знаходить відгук у читача, має громадський резонанс - значить вона актуальна, тобто володіє силою впливу на людей</a:t>
            </a:r>
            <a:r>
              <a:rPr lang="uk-UA" sz="2400" dirty="0"/>
              <a:t>. Нині актуальними є твори "Сад Гетсиманський" і. Багряного, "Жовтий князь" В. Барки, "Орда" і "Журавлиний крик" Р. Іваничука, "Мина </a:t>
            </a:r>
            <a:r>
              <a:rPr lang="uk-UA" sz="2400" dirty="0" err="1"/>
              <a:t>Мазайло</a:t>
            </a:r>
            <a:r>
              <a:rPr lang="uk-UA" sz="2400" dirty="0"/>
              <a:t>" М. Куліша, «Брат на брата» </a:t>
            </a:r>
            <a:r>
              <a:rPr lang="uk-UA" sz="2400" dirty="0" smtClean="0"/>
              <a:t>І. </a:t>
            </a:r>
            <a:r>
              <a:rPr lang="uk-UA" sz="2400" dirty="0"/>
              <a:t>О. </a:t>
            </a:r>
            <a:r>
              <a:rPr lang="uk-UA" sz="2400" dirty="0" smtClean="0"/>
              <a:t>Мушкетика</a:t>
            </a:r>
            <a:r>
              <a:rPr lang="uk-UA" sz="2400" dirty="0"/>
              <a:t>, поезія Ліни Костенко, В. Симоненка, В. Стуса, </a:t>
            </a:r>
            <a:r>
              <a:rPr lang="uk-UA" sz="2400" dirty="0" err="1"/>
              <a:t>М.Воробйова</a:t>
            </a:r>
            <a:r>
              <a:rPr lang="uk-UA" sz="2400" dirty="0"/>
              <a:t>, </a:t>
            </a:r>
            <a:r>
              <a:rPr lang="uk-UA" sz="2400" dirty="0" err="1"/>
              <a:t>В.Герасим’юка</a:t>
            </a:r>
            <a:r>
              <a:rPr lang="uk-UA" sz="2400" dirty="0"/>
              <a:t>, </a:t>
            </a:r>
            <a:r>
              <a:rPr lang="uk-UA" sz="2400" dirty="0" err="1" smtClean="0"/>
              <a:t>І.Римарука</a:t>
            </a:r>
            <a:r>
              <a:rPr lang="uk-UA" sz="2400" dirty="0" smtClean="0"/>
              <a:t> та </a:t>
            </a:r>
            <a:r>
              <a:rPr lang="uk-UA" sz="2400" dirty="0"/>
              <a:t>ін.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11"/>
          <a:stretch/>
        </p:blipFill>
        <p:spPr bwMode="auto">
          <a:xfrm>
            <a:off x="0" y="5013176"/>
            <a:ext cx="9324528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1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009">
            <a:off x="3764165" y="5956252"/>
            <a:ext cx="1557105" cy="82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12236" r="2935" b="8041"/>
          <a:stretch/>
        </p:blipFill>
        <p:spPr bwMode="auto">
          <a:xfrm>
            <a:off x="120946" y="255763"/>
            <a:ext cx="8843542" cy="551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5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7346"/>
            <a:ext cx="8784976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/>
              <a:t>У художньому творі виділяють </a:t>
            </a:r>
            <a:r>
              <a:rPr lang="uk-UA" sz="2800" b="1" dirty="0"/>
              <a:t>центральну тему</a:t>
            </a:r>
            <a:r>
              <a:rPr lang="uk-UA" sz="2800" dirty="0"/>
              <a:t>, тобто найсуттєвіше, адже є побічні і другорядні теми, зачеплені письменником або принагідно, або з метою глибшого розкриття суті зображених явищ чи подій. </a:t>
            </a:r>
            <a:endParaRPr lang="uk-UA" sz="2800" dirty="0" smtClean="0"/>
          </a:p>
          <a:p>
            <a:endParaRPr lang="uk-UA" sz="2800" dirty="0"/>
          </a:p>
          <a:p>
            <a:r>
              <a:rPr lang="uk-UA" sz="2800" dirty="0" smtClean="0"/>
              <a:t>У </a:t>
            </a:r>
            <a:r>
              <a:rPr lang="uk-UA" sz="2800" dirty="0"/>
              <a:t>літературознавстві побутує таке поняття, як </a:t>
            </a:r>
            <a:r>
              <a:rPr lang="uk-UA" sz="2800" b="1" dirty="0"/>
              <a:t>"традиційні теми".</a:t>
            </a:r>
            <a:r>
              <a:rPr lang="uk-UA" sz="2800" dirty="0"/>
              <a:t> Це такі теми, що є однаково важливими в будь-яку історичну епоху: тема життя і смерті, боротьби добра і зла, тема людської долі, тема кохання, взаємозв'язок поколінь та ін. </a:t>
            </a:r>
          </a:p>
        </p:txBody>
      </p:sp>
    </p:spTree>
    <p:extLst>
      <p:ext uri="{BB962C8B-B14F-4D97-AF65-F5344CB8AC3E}">
        <p14:creationId xmlns:p14="http://schemas.microsoft.com/office/powerpoint/2010/main" val="34238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blogger.googleusercontent.com/img/b/R29vZ2xl/AVvXsEg7XveyN0_qrJjY28UflE4QWkKKJuVGgqNY1ZyL9Mqb75aDnXlC4Jr8aE7W7Nw2l01kmCzmiKbM7W1FkKK26JXx48-vKETygMXVMwLH-pfcS6ELdW9wEjtCNvzpvVhBgWZnVc3ny0MZ3u9o/s640/%25D0%2584%25D0%25B4%25D0%25BD%25D1%2596%25D1%2581%25D1%2582%25D1%258C+%25D0%25B7%25D0%25BC%25D1%2596%25D1%2581%25D1%2582%25D1%2583+%25D1%2596+%25D1%2584%25D0%25BE%25D1%2580%25D0%25BC%25D0%25B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65" y="332656"/>
            <a:ext cx="8710520" cy="607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7" b="99467" l="0" r="100000">
                        <a14:backgroundMark x1="1800" y1="72267" x2="1800" y2="72267"/>
                        <a14:backgroundMark x1="13600" y1="64533" x2="13600" y2="64533"/>
                        <a14:backgroundMark x1="2600" y1="34400" x2="2600" y2="34400"/>
                        <a14:backgroundMark x1="1000" y1="39467" x2="1000" y2="39467"/>
                        <a14:backgroundMark x1="600" y1="38667" x2="600" y2="38667"/>
                        <a14:backgroundMark x1="800" y1="40533" x2="800" y2="40533"/>
                        <a14:backgroundMark x1="2000" y1="35200" x2="2000" y2="35200"/>
                        <a14:backgroundMark x1="2600" y1="28800" x2="2600" y2="28800"/>
                        <a14:backgroundMark x1="3600" y1="28800" x2="3600" y2="28800"/>
                        <a14:backgroundMark x1="3400" y1="27733" x2="3400" y2="27733"/>
                        <a14:backgroundMark x1="5400" y1="25067" x2="5400" y2="25067"/>
                        <a14:backgroundMark x1="3600" y1="23733" x2="3600" y2="23733"/>
                        <a14:backgroundMark x1="1400" y1="20800" x2="1400" y2="20800"/>
                        <a14:backgroundMark x1="2400" y1="14667" x2="2400" y2="14667"/>
                        <a14:backgroundMark x1="14600" y1="5067" x2="14600" y2="5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308" y="0"/>
            <a:ext cx="1787691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519" y="1355992"/>
            <a:ext cx="8784976" cy="5262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</a:rPr>
              <a:t>Мотив</a:t>
            </a:r>
            <a:r>
              <a:rPr lang="uk-UA" sz="2800" dirty="0"/>
              <a:t> - </a:t>
            </a:r>
            <a:r>
              <a:rPr lang="uk-UA" sz="2800" u="sng" dirty="0"/>
              <a:t>найпростіша розповідна (епічна) одиниця</a:t>
            </a:r>
            <a:r>
              <a:rPr lang="uk-UA" sz="2800" dirty="0"/>
              <a:t>. О.М. </a:t>
            </a:r>
            <a:r>
              <a:rPr lang="uk-UA" sz="2800" dirty="0" err="1"/>
              <a:t>Веселовський</a:t>
            </a:r>
            <a:r>
              <a:rPr lang="uk-UA" sz="2800" dirty="0"/>
              <a:t> зазначав: "Під мотивом я розумію </a:t>
            </a:r>
            <a:r>
              <a:rPr lang="uk-UA" sz="2800" i="1" u="sng" dirty="0"/>
              <a:t>формулу, яка відповідала на перших порах на питання, які природа всюди ставила перед людиною, або закріплювала особливо яскраві, найбільш важливі чи повторювані враження дійсності".</a:t>
            </a:r>
            <a:r>
              <a:rPr lang="uk-UA" sz="2800" dirty="0"/>
              <a:t> </a:t>
            </a:r>
            <a:endParaRPr lang="uk-UA" sz="2800" dirty="0" smtClean="0"/>
          </a:p>
          <a:p>
            <a:r>
              <a:rPr lang="uk-UA" sz="2800" dirty="0" smtClean="0"/>
              <a:t>У </a:t>
            </a:r>
            <a:r>
              <a:rPr lang="uk-UA" sz="2800" dirty="0"/>
              <a:t>сучасному літературознавстві поняття "мотив" здебільшого </a:t>
            </a:r>
            <a:r>
              <a:rPr lang="uk-UA" sz="2800" b="1" i="1" dirty="0"/>
              <a:t>застосовують до ліричних творів </a:t>
            </a:r>
            <a:r>
              <a:rPr lang="uk-UA" sz="2800" dirty="0"/>
              <a:t>(весняний чи осінній мотив, </a:t>
            </a:r>
            <a:r>
              <a:rPr lang="uk-UA" sz="2800" dirty="0" err="1"/>
              <a:t>мотив</a:t>
            </a:r>
            <a:r>
              <a:rPr lang="uk-UA" sz="2800" dirty="0"/>
              <a:t> кохання, самотності, смутку та ін.). Приклад: </a:t>
            </a:r>
            <a:endParaRPr lang="uk-UA" sz="2800" dirty="0" smtClean="0"/>
          </a:p>
          <a:p>
            <a:r>
              <a:rPr lang="uk-UA" sz="2800" i="1" dirty="0" smtClean="0"/>
              <a:t>Цвітуть </a:t>
            </a:r>
            <a:r>
              <a:rPr lang="uk-UA" sz="2800" i="1" dirty="0"/>
              <a:t>на білому хати. </a:t>
            </a:r>
            <a:endParaRPr lang="uk-UA" sz="2800" i="1" dirty="0" smtClean="0"/>
          </a:p>
          <a:p>
            <a:r>
              <a:rPr lang="uk-UA" sz="2800" i="1" dirty="0" smtClean="0"/>
              <a:t>У </a:t>
            </a:r>
            <a:r>
              <a:rPr lang="uk-UA" sz="2800" i="1" dirty="0"/>
              <a:t>грудях грудня - зими, </a:t>
            </a:r>
            <a:r>
              <a:rPr lang="uk-UA" sz="2800" i="1" dirty="0" err="1" smtClean="0"/>
              <a:t>зими</a:t>
            </a:r>
            <a:r>
              <a:rPr lang="uk-UA" sz="2800" i="1" dirty="0" smtClean="0"/>
              <a:t>…</a:t>
            </a:r>
            <a:endParaRPr lang="uk-UA" sz="28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717679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У лекціях з естетики Гегель позначив словом </a:t>
            </a:r>
            <a:r>
              <a:rPr lang="uk-UA" b="1" i="1" dirty="0" smtClean="0"/>
              <a:t>"пафос" </a:t>
            </a:r>
            <a:r>
              <a:rPr lang="uk-UA" dirty="0" smtClean="0"/>
              <a:t>(з </a:t>
            </a:r>
            <a:r>
              <a:rPr lang="uk-UA" dirty="0" err="1" smtClean="0"/>
              <a:t>грецьк</a:t>
            </a:r>
            <a:r>
              <a:rPr lang="uk-UA" dirty="0" smtClean="0"/>
              <a:t>.: сильне, пристрасне почуття) високе піднесення митця, зумовлене осягненням суті зображуваного життя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537909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1610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Ратушна Н.М.</dc:creator>
  <cp:lastModifiedBy>МИРО</cp:lastModifiedBy>
  <cp:revision>115</cp:revision>
  <dcterms:created xsi:type="dcterms:W3CDTF">2015-06-18T14:10:46Z</dcterms:created>
  <dcterms:modified xsi:type="dcterms:W3CDTF">2024-04-15T18:37:53Z</dcterms:modified>
</cp:coreProperties>
</file>