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80"/>
    <p:restoredTop sz="94578"/>
  </p:normalViewPr>
  <p:slideViewPr>
    <p:cSldViewPr snapToGrid="0" snapToObjects="1">
      <p:cViewPr varScale="1">
        <p:scale>
          <a:sx n="98" d="100"/>
          <a:sy n="98" d="100"/>
        </p:scale>
        <p:origin x="22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9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20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45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2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68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58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5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78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699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22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18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D2DF-DE49-5242-BDC0-AAAAD43709D4}" type="datetimeFigureOut">
              <a:rPr lang="ru-UA" smtClean="0"/>
              <a:t>29.09.2023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2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B1F00-E936-7F43-B4A1-53CC361B8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9DC9B3-C755-724D-8CE0-0549254ADA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UA" dirty="0"/>
              <a:t>Практичне 4</a:t>
            </a:r>
          </a:p>
        </p:txBody>
      </p:sp>
    </p:spTree>
    <p:extLst>
      <p:ext uri="{BB962C8B-B14F-4D97-AF65-F5344CB8AC3E}">
        <p14:creationId xmlns:p14="http://schemas.microsoft.com/office/powerpoint/2010/main" val="227969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AD7EAD-E431-1A44-8E92-F9EC3141E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73132"/>
            <a:ext cx="9603275" cy="5193213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завод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2,10 млн т цементу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районах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1.1–1.4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заводу.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1.1.Капітальні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млн.грн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B746A6FA-2300-2CC8-7F44-52068460B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99108"/>
              </p:ext>
            </p:extLst>
          </p:nvPr>
        </p:nvGraphicFramePr>
        <p:xfrm>
          <a:off x="1948872" y="2316480"/>
          <a:ext cx="81280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653">
                  <a:extLst>
                    <a:ext uri="{9D8B030D-6E8A-4147-A177-3AD203B41FA5}">
                      <a16:colId xmlns:a16="http://schemas.microsoft.com/office/drawing/2014/main" val="151657546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829307520"/>
                    </a:ext>
                  </a:extLst>
                </a:gridCol>
                <a:gridCol w="1615044">
                  <a:extLst>
                    <a:ext uri="{9D8B030D-6E8A-4147-A177-3AD203B41FA5}">
                      <a16:colId xmlns:a16="http://schemas.microsoft.com/office/drawing/2014/main" val="3001151116"/>
                    </a:ext>
                  </a:extLst>
                </a:gridCol>
                <a:gridCol w="1419760">
                  <a:extLst>
                    <a:ext uri="{9D8B030D-6E8A-4147-A177-3AD203B41FA5}">
                      <a16:colId xmlns:a16="http://schemas.microsoft.com/office/drawing/2014/main" val="304718925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</a:t>
                      </a:r>
                      <a:r>
                        <a:rPr lang="ru-UA" dirty="0"/>
                        <a:t>айменування статті витрат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Сума капітальних вкладень, млн. грн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0938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 Варіант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65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Витрати на дослідно-проектні роботи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83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Витрат ина придбання устатування, агрегатів і апаратури з врахуванням доставки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83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Будвельно-монтажні та пуско-налагоджувальні роботи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36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Всього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99,2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50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44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87BD3C-DEE6-8941-AFCD-207242665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131" y="329184"/>
            <a:ext cx="10472197" cy="5064009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1.2</a:t>
            </a:r>
          </a:p>
          <a:p>
            <a:pPr algn="ct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 витрат на будівництво заводу, млн. грн.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ік</a:t>
            </a:r>
          </a:p>
          <a:p>
            <a:pPr algn="ct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A1987E7C-7051-D548-A7E0-8F3481EE8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36290"/>
              </p:ext>
            </p:extLst>
          </p:nvPr>
        </p:nvGraphicFramePr>
        <p:xfrm>
          <a:off x="2060575" y="1377828"/>
          <a:ext cx="8940800" cy="413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122610281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116140994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34201453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141945958"/>
                    </a:ext>
                  </a:extLst>
                </a:gridCol>
              </a:tblGrid>
              <a:tr h="44213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лемент витрат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Сума витрат, млн. грн.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27803"/>
                  </a:ext>
                </a:extLst>
              </a:tr>
              <a:tr h="442134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аріант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№3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5140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23999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 на оплату праці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098284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Відрахування на соц заходи (22%)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41010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Амортизаційні відрахування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93712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774796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94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37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BC49CA-CA16-014F-AB4E-5B3C4DC0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738"/>
            <a:ext cx="9603275" cy="5280607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1.3.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доставку 1 тони цементу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601E22D3-2600-5090-5008-83A00E4F3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00969"/>
              </p:ext>
            </p:extLst>
          </p:nvPr>
        </p:nvGraphicFramePr>
        <p:xfrm>
          <a:off x="1330036" y="1242180"/>
          <a:ext cx="882996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348">
                  <a:extLst>
                    <a:ext uri="{9D8B030D-6E8A-4147-A177-3AD203B41FA5}">
                      <a16:colId xmlns:a16="http://schemas.microsoft.com/office/drawing/2014/main" val="2977220616"/>
                    </a:ext>
                  </a:extLst>
                </a:gridCol>
                <a:gridCol w="1911928">
                  <a:extLst>
                    <a:ext uri="{9D8B030D-6E8A-4147-A177-3AD203B41FA5}">
                      <a16:colId xmlns:a16="http://schemas.microsoft.com/office/drawing/2014/main" val="3566726769"/>
                    </a:ext>
                  </a:extLst>
                </a:gridCol>
                <a:gridCol w="1638794">
                  <a:extLst>
                    <a:ext uri="{9D8B030D-6E8A-4147-A177-3AD203B41FA5}">
                      <a16:colId xmlns:a16="http://schemas.microsoft.com/office/drawing/2014/main" val="4203814997"/>
                    </a:ext>
                  </a:extLst>
                </a:gridCol>
                <a:gridCol w="1692894">
                  <a:extLst>
                    <a:ext uri="{9D8B030D-6E8A-4147-A177-3AD203B41FA5}">
                      <a16:colId xmlns:a16="http://schemas.microsoft.com/office/drawing/2014/main" val="291617781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</a:t>
                      </a:r>
                      <a:r>
                        <a:rPr lang="ru-UA" dirty="0"/>
                        <a:t>айменування статті витрат</a:t>
                      </a:r>
                    </a:p>
                    <a:p>
                      <a:pPr algn="ctr"/>
                      <a:endParaRPr lang="ru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Сума капітальних вкладень, млн. грн</a:t>
                      </a:r>
                    </a:p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917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 Варіант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905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Т</a:t>
                      </a:r>
                      <a:r>
                        <a:rPr lang="ru-UA" dirty="0"/>
                        <a:t>ранспортні витрати на доставку споживачені, грн./т</a:t>
                      </a:r>
                      <a:br>
                        <a:rPr lang="ru-UA" dirty="0"/>
                      </a:b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56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7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0379C0-8C86-B041-99F0-A90241F9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400050"/>
            <a:ext cx="9940429" cy="506629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т цементу.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7824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5185FE-D80A-374F-B820-C125C266E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79" y="463138"/>
            <a:ext cx="10900475" cy="5003207"/>
          </a:xfrm>
        </p:spPr>
        <p:txBody>
          <a:bodyPr>
            <a:normAutofit fontScale="62500" lnSpcReduction="20000"/>
          </a:bodyPr>
          <a:lstStyle/>
          <a:p>
            <a:r>
              <a:rPr lang="ru-UA" dirty="0"/>
              <a:t>В = Собівартість +Кеф*Капітальні вкладення</a:t>
            </a:r>
          </a:p>
          <a:p>
            <a:r>
              <a:rPr lang="ru-UA" dirty="0"/>
              <a:t>С =  (Сума </a:t>
            </a:r>
            <a:r>
              <a:rPr lang="ru-UA" sz="2100" dirty="0"/>
              <a:t>всіх</a:t>
            </a:r>
            <a:r>
              <a:rPr lang="ru-UA" dirty="0"/>
              <a:t> витрт / Річний випуск продукці у натуральних одиницях )+ Транспортні витрати на доставку</a:t>
            </a:r>
          </a:p>
          <a:p>
            <a:r>
              <a:rPr lang="ru-UA" dirty="0"/>
              <a:t>К еф. = 22% = 0,22</a:t>
            </a:r>
          </a:p>
          <a:p>
            <a:r>
              <a:rPr lang="ru-UA" dirty="0"/>
              <a:t>Собівартість 1 т  цементу = (Сума витрат за кошторисом /Річний випуск витрат в нат. </a:t>
            </a:r>
            <a:r>
              <a:rPr lang="ru-RU" dirty="0"/>
              <a:t>о</a:t>
            </a:r>
            <a:r>
              <a:rPr lang="ru-UA" dirty="0"/>
              <a:t>д.) + Транспортні витрати</a:t>
            </a:r>
          </a:p>
          <a:p>
            <a:endParaRPr lang="ru-UA" dirty="0"/>
          </a:p>
          <a:p>
            <a:pPr marL="228600" lvl="1">
              <a:spcBef>
                <a:spcPts val="1000"/>
              </a:spcBef>
            </a:pPr>
            <a:r>
              <a:rPr lang="ru-UA" sz="2100" dirty="0"/>
              <a:t>С1 687,5/2,10 = 327,4+10 = 337,4</a:t>
            </a:r>
          </a:p>
          <a:p>
            <a:r>
              <a:rPr lang="ru-UA" sz="2100" dirty="0"/>
              <a:t>С2 696,2/2,10 = 331,5+9 = 340,5</a:t>
            </a:r>
          </a:p>
          <a:p>
            <a:r>
              <a:rPr lang="ru-UA" sz="2100" dirty="0"/>
              <a:t>С3 688,1/2,10 = 327,7+11 = 338,7</a:t>
            </a:r>
          </a:p>
          <a:p>
            <a:r>
              <a:rPr lang="ru-UA" sz="2100" dirty="0"/>
              <a:t>Кап </a:t>
            </a:r>
            <a:r>
              <a:rPr lang="ru-UA" dirty="0"/>
              <a:t>вкладення =Сума капітальних вкладень/річний обсяг виробництва</a:t>
            </a:r>
          </a:p>
          <a:p>
            <a:r>
              <a:rPr lang="ru-UA" sz="2100" dirty="0"/>
              <a:t>К1 = 102/2.10 =48,6</a:t>
            </a:r>
          </a:p>
          <a:p>
            <a:r>
              <a:rPr lang="ru-UA" sz="2100" dirty="0"/>
              <a:t>К2 = 99,2/2,10 = 47,24</a:t>
            </a:r>
          </a:p>
          <a:p>
            <a:r>
              <a:rPr lang="ru-UA" sz="2100" dirty="0"/>
              <a:t>К3 = 100,3/2,10 = 47,8</a:t>
            </a:r>
          </a:p>
          <a:p>
            <a:r>
              <a:rPr lang="ru-UA" sz="2100" dirty="0"/>
              <a:t>ВП1 = 337,4+0,22*48,6  = 348,1</a:t>
            </a:r>
          </a:p>
          <a:p>
            <a:r>
              <a:rPr lang="ru-UA" sz="2100" dirty="0"/>
              <a:t>ВП2 = 340,5+0,22*47,24 = 350,9</a:t>
            </a:r>
          </a:p>
          <a:p>
            <a:r>
              <a:rPr lang="ru-UA" sz="2100" dirty="0"/>
              <a:t>ВП3 = 338,7+0,22*47,8 = 349,2</a:t>
            </a:r>
          </a:p>
        </p:txBody>
      </p:sp>
    </p:spTree>
    <p:extLst>
      <p:ext uri="{BB962C8B-B14F-4D97-AF65-F5344CB8AC3E}">
        <p14:creationId xmlns:p14="http://schemas.microsoft.com/office/powerpoint/2010/main" val="84980024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{028B5A68-A6FE-C642-A3E7-8097B4E7E56A}tf10001119</Template>
  <TotalTime>1660</TotalTime>
  <Words>377</Words>
  <Application>Microsoft Macintosh PowerPoint</Application>
  <PresentationFormat>Широкоэкранный</PresentationFormat>
  <Paragraphs>86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Галерея</vt:lpstr>
      <vt:lpstr>Ризик-менеджмент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16</cp:revision>
  <dcterms:created xsi:type="dcterms:W3CDTF">2021-09-28T10:07:32Z</dcterms:created>
  <dcterms:modified xsi:type="dcterms:W3CDTF">2023-09-29T09:17:49Z</dcterms:modified>
</cp:coreProperties>
</file>