
<file path=[Content_Types].xml><?xml version="1.0" encoding="utf-8"?>
<Types xmlns="http://schemas.openxmlformats.org/package/2006/content-types">
  <Default Extension="png" ContentType="image/png"/>
  <Default Extension="webp" ContentType="image/web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500" r:id="rId3"/>
    <p:sldId id="480" r:id="rId4"/>
    <p:sldId id="484" r:id="rId5"/>
    <p:sldId id="485" r:id="rId6"/>
    <p:sldId id="486" r:id="rId7"/>
    <p:sldId id="501" r:id="rId8"/>
    <p:sldId id="502" r:id="rId9"/>
    <p:sldId id="503" r:id="rId10"/>
    <p:sldId id="504" r:id="rId11"/>
    <p:sldId id="505" r:id="rId12"/>
    <p:sldId id="506" r:id="rId13"/>
    <p:sldId id="507" r:id="rId14"/>
    <p:sldId id="508" r:id="rId15"/>
    <p:sldId id="509" r:id="rId16"/>
    <p:sldId id="510" r:id="rId17"/>
    <p:sldId id="511" r:id="rId18"/>
    <p:sldId id="512" r:id="rId19"/>
    <p:sldId id="488" r:id="rId20"/>
    <p:sldId id="489" r:id="rId21"/>
    <p:sldId id="481" r:id="rId22"/>
    <p:sldId id="482" r:id="rId23"/>
    <p:sldId id="513" r:id="rId24"/>
    <p:sldId id="490" r:id="rId25"/>
    <p:sldId id="491" r:id="rId26"/>
    <p:sldId id="514" r:id="rId27"/>
    <p:sldId id="492" r:id="rId28"/>
    <p:sldId id="515" r:id="rId29"/>
    <p:sldId id="493" r:id="rId30"/>
    <p:sldId id="517" r:id="rId31"/>
    <p:sldId id="494" r:id="rId32"/>
    <p:sldId id="516" r:id="rId33"/>
    <p:sldId id="518" r:id="rId34"/>
    <p:sldId id="495" r:id="rId35"/>
    <p:sldId id="496" r:id="rId36"/>
    <p:sldId id="519" r:id="rId37"/>
    <p:sldId id="497" r:id="rId38"/>
    <p:sldId id="498" r:id="rId39"/>
    <p:sldId id="520" r:id="rId40"/>
    <p:sldId id="499" r:id="rId41"/>
    <p:sldId id="310"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0CFEA-F9DD-4FAA-8A89-F5C49BA9A64A}" type="datetimeFigureOut">
              <a:rPr lang="uk-UA" smtClean="0"/>
              <a:t>14.04.2024</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86FF5-B06B-4D5E-A4DF-6192228041B3}" type="slidenum">
              <a:rPr lang="uk-UA" smtClean="0"/>
              <a:t>‹#›</a:t>
            </a:fld>
            <a:endParaRPr lang="uk-UA"/>
          </a:p>
        </p:txBody>
      </p:sp>
    </p:spTree>
    <p:extLst>
      <p:ext uri="{BB962C8B-B14F-4D97-AF65-F5344CB8AC3E}">
        <p14:creationId xmlns:p14="http://schemas.microsoft.com/office/powerpoint/2010/main" val="140332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38111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91930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52913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48964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26767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93481DD3-158A-4718-959A-B530ED523914}" type="datetimeFigureOut">
              <a:rPr lang="uk-UA" smtClean="0"/>
              <a:t>14.04.2024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22484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93481DD3-158A-4718-959A-B530ED523914}" type="datetimeFigureOut">
              <a:rPr lang="uk-UA" smtClean="0"/>
              <a:t>14.04.2024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8682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93481DD3-158A-4718-959A-B530ED523914}" type="datetimeFigureOut">
              <a:rPr lang="uk-UA" smtClean="0"/>
              <a:t>14.04.2024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99724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81DD3-158A-4718-959A-B530ED523914}" type="datetimeFigureOut">
              <a:rPr lang="uk-UA" smtClean="0"/>
              <a:t>14.04.2024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7739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14.04.2024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00267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14.04.2024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37217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81DD3-158A-4718-959A-B530ED523914}" type="datetimeFigureOut">
              <a:rPr lang="uk-UA" smtClean="0"/>
              <a:t>14.04.2024</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C2613-3046-40A5-AA42-BA0D7BFB8007}" type="slidenum">
              <a:rPr lang="uk-UA" smtClean="0"/>
              <a:t>‹#›</a:t>
            </a:fld>
            <a:endParaRPr lang="uk-UA"/>
          </a:p>
        </p:txBody>
      </p:sp>
    </p:spTree>
    <p:extLst>
      <p:ext uri="{BB962C8B-B14F-4D97-AF65-F5344CB8AC3E}">
        <p14:creationId xmlns:p14="http://schemas.microsoft.com/office/powerpoint/2010/main" val="145302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eveloper.cisco.com/docs/secure-endpoint/#!v1-api-reference-even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github.com/CiscoSecurit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8.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eveloper.cisco.com/docs/cloud-security/#!umbrella-api-introduction"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9707" y="894110"/>
            <a:ext cx="9412586" cy="3855748"/>
          </a:xfrm>
        </p:spPr>
        <p:txBody>
          <a:bodyPr>
            <a:normAutofit/>
          </a:bodyPr>
          <a:lstStyle/>
          <a:p>
            <a:r>
              <a:rPr lang="uk-UA" dirty="0"/>
              <a:t>ЛЕКЦІЯ </a:t>
            </a:r>
            <a:r>
              <a:rPr lang="uk-UA" dirty="0" smtClean="0"/>
              <a:t>1</a:t>
            </a:r>
            <a:r>
              <a:rPr lang="en-US" dirty="0" smtClean="0"/>
              <a:t>2</a:t>
            </a:r>
            <a:r>
              <a:rPr lang="uk-UA" dirty="0" smtClean="0"/>
              <a:t>-1</a:t>
            </a:r>
            <a:r>
              <a:rPr lang="en-US" dirty="0" smtClean="0"/>
              <a:t>5</a:t>
            </a:r>
            <a:r>
              <a:rPr lang="uk-UA" dirty="0"/>
              <a:t/>
            </a:r>
            <a:br>
              <a:rPr lang="uk-UA" dirty="0"/>
            </a:br>
            <a:r>
              <a:rPr lang="uk-UA" dirty="0"/>
              <a:t/>
            </a:r>
            <a:br>
              <a:rPr lang="uk-UA" dirty="0"/>
            </a:br>
            <a:endParaRPr lang="uk-UA" sz="4000" b="1" dirty="0"/>
          </a:p>
        </p:txBody>
      </p:sp>
      <p:sp>
        <p:nvSpPr>
          <p:cNvPr id="3" name="Rectangle 2"/>
          <p:cNvSpPr/>
          <p:nvPr/>
        </p:nvSpPr>
        <p:spPr>
          <a:xfrm>
            <a:off x="2738073" y="3720780"/>
            <a:ext cx="6271653" cy="584775"/>
          </a:xfrm>
          <a:prstGeom prst="rect">
            <a:avLst/>
          </a:prstGeom>
        </p:spPr>
        <p:txBody>
          <a:bodyPr wrap="none">
            <a:spAutoFit/>
          </a:bodyPr>
          <a:lstStyle/>
          <a:p>
            <a:pPr algn="ctr"/>
            <a:r>
              <a:rPr lang="uk-UA" sz="3200" b="1" dirty="0"/>
              <a:t>Платформи керування безпекою. </a:t>
            </a:r>
          </a:p>
        </p:txBody>
      </p:sp>
    </p:spTree>
    <p:extLst>
      <p:ext uri="{BB962C8B-B14F-4D97-AF65-F5344CB8AC3E}">
        <p14:creationId xmlns:p14="http://schemas.microsoft.com/office/powerpoint/2010/main" val="291896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A4FDA7E-EBB7-DB34-7EC4-0701CF378D6D}"/>
              </a:ext>
            </a:extLst>
          </p:cNvPr>
          <p:cNvSpPr>
            <a:spLocks noGrp="1"/>
          </p:cNvSpPr>
          <p:nvPr>
            <p:ph idx="1"/>
          </p:nvPr>
        </p:nvSpPr>
        <p:spPr>
          <a:xfrm>
            <a:off x="488887" y="186812"/>
            <a:ext cx="11388481" cy="6597445"/>
          </a:xfrm>
        </p:spPr>
        <p:txBody>
          <a:bodyPr>
            <a:normAutofit/>
          </a:bodyPr>
          <a:lstStyle/>
          <a:p>
            <a:pPr marL="0" indent="0">
              <a:buNone/>
            </a:pPr>
            <a:r>
              <a:rPr lang="en-US" sz="1800" dirty="0" smtClean="0"/>
              <a:t>4</a:t>
            </a:r>
            <a:r>
              <a:rPr lang="uk-UA" sz="1800" dirty="0" smtClean="0"/>
              <a:t>. </a:t>
            </a:r>
            <a:r>
              <a:rPr lang="uk-UA" sz="1800" dirty="0"/>
              <a:t>Згенеруйте </a:t>
            </a:r>
            <a:r>
              <a:rPr lang="en-US" sz="1800" dirty="0" err="1"/>
              <a:t>SecureX</a:t>
            </a:r>
            <a:r>
              <a:rPr lang="en-US" sz="1800" dirty="0"/>
              <a:t> API Access Token</a:t>
            </a:r>
            <a:r>
              <a:rPr lang="uk-UA" sz="1800" dirty="0"/>
              <a:t>. </a:t>
            </a:r>
          </a:p>
          <a:p>
            <a:pPr marL="0" indent="0">
              <a:buNone/>
            </a:pPr>
            <a:r>
              <a:rPr lang="uk-UA" sz="1800" dirty="0"/>
              <a:t>Щоб створити </a:t>
            </a:r>
            <a:r>
              <a:rPr lang="en-US" sz="1800" dirty="0" err="1"/>
              <a:t>SecureX</a:t>
            </a:r>
            <a:r>
              <a:rPr lang="en-US" sz="1800" dirty="0"/>
              <a:t> API Access Token</a:t>
            </a:r>
            <a:r>
              <a:rPr lang="uk-UA" sz="1800" dirty="0"/>
              <a:t>, використовуйте </a:t>
            </a:r>
            <a:r>
              <a:rPr lang="en-US" sz="1800" dirty="0" err="1"/>
              <a:t>SecureX</a:t>
            </a:r>
            <a:r>
              <a:rPr lang="en-US" sz="1800" dirty="0"/>
              <a:t> OAuth2 token API</a:t>
            </a:r>
            <a:r>
              <a:rPr lang="uk-UA" sz="1800" dirty="0"/>
              <a:t>:</a:t>
            </a:r>
            <a:endParaRPr lang="ru-RU" dirty="0"/>
          </a:p>
        </p:txBody>
      </p:sp>
      <p:pic>
        <p:nvPicPr>
          <p:cNvPr id="4" name="Рисунок 3">
            <a:extLst>
              <a:ext uri="{FF2B5EF4-FFF2-40B4-BE49-F238E27FC236}">
                <a16:creationId xmlns:a16="http://schemas.microsoft.com/office/drawing/2014/main" xmlns="" id="{F6B466FC-6606-8F70-F99A-E7A00FCB1C15}"/>
              </a:ext>
            </a:extLst>
          </p:cNvPr>
          <p:cNvPicPr>
            <a:picLocks noChangeAspect="1"/>
          </p:cNvPicPr>
          <p:nvPr/>
        </p:nvPicPr>
        <p:blipFill>
          <a:blip r:embed="rId2"/>
          <a:stretch>
            <a:fillRect/>
          </a:stretch>
        </p:blipFill>
        <p:spPr>
          <a:xfrm>
            <a:off x="838200" y="1033155"/>
            <a:ext cx="5324475" cy="504825"/>
          </a:xfrm>
          <a:prstGeom prst="rect">
            <a:avLst/>
          </a:prstGeom>
        </p:spPr>
      </p:pic>
      <p:sp>
        <p:nvSpPr>
          <p:cNvPr id="6" name="TextBox 5">
            <a:extLst>
              <a:ext uri="{FF2B5EF4-FFF2-40B4-BE49-F238E27FC236}">
                <a16:creationId xmlns:a16="http://schemas.microsoft.com/office/drawing/2014/main" xmlns="" id="{7EE966D0-210D-FCCE-2FCF-8AE6E2FDCE4B}"/>
              </a:ext>
            </a:extLst>
          </p:cNvPr>
          <p:cNvSpPr txBox="1"/>
          <p:nvPr/>
        </p:nvSpPr>
        <p:spPr>
          <a:xfrm>
            <a:off x="658760" y="1730928"/>
            <a:ext cx="11218607" cy="646331"/>
          </a:xfrm>
          <a:prstGeom prst="rect">
            <a:avLst/>
          </a:prstGeom>
          <a:noFill/>
        </p:spPr>
        <p:txBody>
          <a:bodyPr wrap="square">
            <a:spAutoFit/>
          </a:bodyPr>
          <a:lstStyle/>
          <a:p>
            <a:r>
              <a:rPr lang="en-US" dirty="0"/>
              <a:t>Client Id </a:t>
            </a:r>
            <a:r>
              <a:rPr lang="uk-UA" dirty="0"/>
              <a:t>і</a:t>
            </a:r>
            <a:r>
              <a:rPr lang="en-US" dirty="0"/>
              <a:t> Password</a:t>
            </a:r>
            <a:r>
              <a:rPr lang="uk-UA" dirty="0"/>
              <a:t>, згенеровані на попередньому кроці, потрібні для виклику кінцевої точки маркера. Приклад використання </a:t>
            </a:r>
            <a:r>
              <a:rPr lang="uk-UA" dirty="0" err="1"/>
              <a:t>Bash</a:t>
            </a:r>
            <a:r>
              <a:rPr lang="uk-UA" dirty="0"/>
              <a:t> із командою </a:t>
            </a:r>
            <a:r>
              <a:rPr lang="uk-UA" dirty="0" err="1"/>
              <a:t>curl</a:t>
            </a:r>
            <a:r>
              <a:rPr lang="uk-UA" dirty="0"/>
              <a:t>:</a:t>
            </a:r>
            <a:endParaRPr lang="ru-RU" dirty="0"/>
          </a:p>
        </p:txBody>
      </p:sp>
      <p:pic>
        <p:nvPicPr>
          <p:cNvPr id="8" name="Рисунок 7">
            <a:extLst>
              <a:ext uri="{FF2B5EF4-FFF2-40B4-BE49-F238E27FC236}">
                <a16:creationId xmlns:a16="http://schemas.microsoft.com/office/drawing/2014/main" xmlns="" id="{F9F58E3D-7C35-0661-219F-BE4B640BF2E6}"/>
              </a:ext>
            </a:extLst>
          </p:cNvPr>
          <p:cNvPicPr>
            <a:picLocks noChangeAspect="1"/>
          </p:cNvPicPr>
          <p:nvPr/>
        </p:nvPicPr>
        <p:blipFill>
          <a:blip r:embed="rId3"/>
          <a:stretch>
            <a:fillRect/>
          </a:stretch>
        </p:blipFill>
        <p:spPr>
          <a:xfrm>
            <a:off x="658760" y="2396753"/>
            <a:ext cx="6400800" cy="2286000"/>
          </a:xfrm>
          <a:prstGeom prst="rect">
            <a:avLst/>
          </a:prstGeom>
        </p:spPr>
      </p:pic>
      <p:pic>
        <p:nvPicPr>
          <p:cNvPr id="10" name="Рисунок 9">
            <a:extLst>
              <a:ext uri="{FF2B5EF4-FFF2-40B4-BE49-F238E27FC236}">
                <a16:creationId xmlns:a16="http://schemas.microsoft.com/office/drawing/2014/main" xmlns="" id="{119D998E-3575-4FFB-1E40-5AB2244483A9}"/>
              </a:ext>
            </a:extLst>
          </p:cNvPr>
          <p:cNvPicPr>
            <a:picLocks noChangeAspect="1"/>
          </p:cNvPicPr>
          <p:nvPr/>
        </p:nvPicPr>
        <p:blipFill>
          <a:blip r:embed="rId4"/>
          <a:stretch>
            <a:fillRect/>
          </a:stretch>
        </p:blipFill>
        <p:spPr>
          <a:xfrm>
            <a:off x="7239000" y="3101603"/>
            <a:ext cx="4791075" cy="1581150"/>
          </a:xfrm>
          <a:prstGeom prst="rect">
            <a:avLst/>
          </a:prstGeom>
        </p:spPr>
      </p:pic>
      <p:sp>
        <p:nvSpPr>
          <p:cNvPr id="12" name="TextBox 11">
            <a:extLst>
              <a:ext uri="{FF2B5EF4-FFF2-40B4-BE49-F238E27FC236}">
                <a16:creationId xmlns:a16="http://schemas.microsoft.com/office/drawing/2014/main" xmlns="" id="{AFD3CE9D-C386-6CF4-C6DB-6102C51DCD96}"/>
              </a:ext>
            </a:extLst>
          </p:cNvPr>
          <p:cNvSpPr txBox="1"/>
          <p:nvPr/>
        </p:nvSpPr>
        <p:spPr>
          <a:xfrm>
            <a:off x="7403690" y="2554765"/>
            <a:ext cx="3480620" cy="369332"/>
          </a:xfrm>
          <a:prstGeom prst="rect">
            <a:avLst/>
          </a:prstGeom>
          <a:noFill/>
        </p:spPr>
        <p:txBody>
          <a:bodyPr wrap="square">
            <a:spAutoFit/>
          </a:bodyPr>
          <a:lstStyle/>
          <a:p>
            <a:r>
              <a:rPr lang="uk-UA" dirty="0"/>
              <a:t>Відповідь:</a:t>
            </a:r>
            <a:endParaRPr lang="ru-RU" dirty="0"/>
          </a:p>
        </p:txBody>
      </p:sp>
    </p:spTree>
    <p:extLst>
      <p:ext uri="{BB962C8B-B14F-4D97-AF65-F5344CB8AC3E}">
        <p14:creationId xmlns:p14="http://schemas.microsoft.com/office/powerpoint/2010/main" val="151318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A4FDA7E-EBB7-DB34-7EC4-0701CF378D6D}"/>
              </a:ext>
            </a:extLst>
          </p:cNvPr>
          <p:cNvSpPr>
            <a:spLocks noGrp="1"/>
          </p:cNvSpPr>
          <p:nvPr>
            <p:ph idx="1"/>
          </p:nvPr>
        </p:nvSpPr>
        <p:spPr>
          <a:xfrm>
            <a:off x="798871" y="260555"/>
            <a:ext cx="11039168" cy="6597445"/>
          </a:xfrm>
        </p:spPr>
        <p:txBody>
          <a:bodyPr>
            <a:normAutofit/>
          </a:bodyPr>
          <a:lstStyle/>
          <a:p>
            <a:pPr marL="0" indent="0">
              <a:buNone/>
            </a:pPr>
            <a:r>
              <a:rPr lang="en-US" sz="1800" dirty="0" smtClean="0"/>
              <a:t>5</a:t>
            </a:r>
            <a:r>
              <a:rPr lang="uk-UA" sz="1800" dirty="0" smtClean="0"/>
              <a:t>. </a:t>
            </a:r>
            <a:r>
              <a:rPr lang="uk-UA" sz="1800" dirty="0"/>
              <a:t>Згенеруйте </a:t>
            </a:r>
            <a:r>
              <a:rPr lang="en-US" sz="1800" dirty="0"/>
              <a:t>Secure Endpoint API Access Token</a:t>
            </a:r>
            <a:r>
              <a:rPr lang="uk-UA" sz="1800" dirty="0"/>
              <a:t>. </a:t>
            </a:r>
          </a:p>
          <a:p>
            <a:pPr marL="0" indent="0">
              <a:buNone/>
            </a:pPr>
            <a:r>
              <a:rPr lang="uk-UA" sz="1800" dirty="0"/>
              <a:t>Використовуйте </a:t>
            </a:r>
            <a:r>
              <a:rPr lang="en-US" sz="1800" dirty="0"/>
              <a:t>access token endpoint </a:t>
            </a:r>
            <a:r>
              <a:rPr lang="uk-UA" sz="1800" dirty="0"/>
              <a:t>для генерації</a:t>
            </a:r>
            <a:r>
              <a:rPr lang="en-US" sz="1800" dirty="0"/>
              <a:t> Secure Endpoint API access token</a:t>
            </a:r>
            <a:r>
              <a:rPr lang="uk-UA" sz="1800" dirty="0"/>
              <a:t>:</a:t>
            </a:r>
          </a:p>
          <a:p>
            <a:pPr marL="0" indent="0">
              <a:buNone/>
            </a:pPr>
            <a:endParaRPr lang="uk-UA" sz="1800" dirty="0"/>
          </a:p>
          <a:p>
            <a:pPr marL="0" indent="0">
              <a:buNone/>
            </a:pPr>
            <a:endParaRPr lang="uk-UA" sz="1800" dirty="0"/>
          </a:p>
          <a:p>
            <a:pPr marL="0" indent="0">
              <a:buNone/>
            </a:pPr>
            <a:r>
              <a:rPr lang="en-US" sz="1800" dirty="0" err="1"/>
              <a:t>SecureX</a:t>
            </a:r>
            <a:r>
              <a:rPr lang="en-US" sz="1800" dirty="0"/>
              <a:t> API access token</a:t>
            </a:r>
            <a:r>
              <a:rPr lang="uk-UA" sz="1800" dirty="0"/>
              <a:t>, згенерований на попередньому кроці, потрібен для виклику кінцевої точки маркера. Приклад використання </a:t>
            </a:r>
            <a:r>
              <a:rPr lang="uk-UA" sz="1800" dirty="0" err="1"/>
              <a:t>Bash</a:t>
            </a:r>
            <a:r>
              <a:rPr lang="uk-UA" sz="1800" dirty="0"/>
              <a:t> із командою </a:t>
            </a:r>
            <a:r>
              <a:rPr lang="uk-UA" sz="1800" dirty="0" err="1"/>
              <a:t>curl</a:t>
            </a:r>
            <a:r>
              <a:rPr lang="uk-UA" sz="1800" dirty="0"/>
              <a:t>:</a:t>
            </a:r>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r>
              <a:rPr lang="en-US" sz="1800" dirty="0" smtClean="0"/>
              <a:t>6</a:t>
            </a:r>
            <a:r>
              <a:rPr lang="uk-UA" sz="1800" dirty="0" smtClean="0"/>
              <a:t>. </a:t>
            </a:r>
            <a:r>
              <a:rPr lang="en-US" sz="1800" dirty="0"/>
              <a:t>Access Secure Endpoint API</a:t>
            </a:r>
            <a:r>
              <a:rPr lang="uk-UA" sz="1800" dirty="0"/>
              <a:t>. </a:t>
            </a:r>
          </a:p>
        </p:txBody>
      </p:sp>
      <p:pic>
        <p:nvPicPr>
          <p:cNvPr id="4" name="Рисунок 3">
            <a:extLst>
              <a:ext uri="{FF2B5EF4-FFF2-40B4-BE49-F238E27FC236}">
                <a16:creationId xmlns:a16="http://schemas.microsoft.com/office/drawing/2014/main" xmlns="" id="{66BA6D42-5C74-A242-0DD0-F6B699CDCC6C}"/>
              </a:ext>
            </a:extLst>
          </p:cNvPr>
          <p:cNvPicPr>
            <a:picLocks noChangeAspect="1"/>
          </p:cNvPicPr>
          <p:nvPr/>
        </p:nvPicPr>
        <p:blipFill>
          <a:blip r:embed="rId2"/>
          <a:stretch>
            <a:fillRect/>
          </a:stretch>
        </p:blipFill>
        <p:spPr>
          <a:xfrm>
            <a:off x="947583" y="1031311"/>
            <a:ext cx="4495800" cy="390525"/>
          </a:xfrm>
          <a:prstGeom prst="rect">
            <a:avLst/>
          </a:prstGeom>
        </p:spPr>
      </p:pic>
      <p:pic>
        <p:nvPicPr>
          <p:cNvPr id="6" name="Рисунок 5">
            <a:extLst>
              <a:ext uri="{FF2B5EF4-FFF2-40B4-BE49-F238E27FC236}">
                <a16:creationId xmlns:a16="http://schemas.microsoft.com/office/drawing/2014/main" xmlns="" id="{9D148BA4-FAFD-740A-C596-233FF6F51C45}"/>
              </a:ext>
            </a:extLst>
          </p:cNvPr>
          <p:cNvPicPr>
            <a:picLocks noChangeAspect="1"/>
          </p:cNvPicPr>
          <p:nvPr/>
        </p:nvPicPr>
        <p:blipFill>
          <a:blip r:embed="rId3"/>
          <a:stretch>
            <a:fillRect/>
          </a:stretch>
        </p:blipFill>
        <p:spPr>
          <a:xfrm>
            <a:off x="947583" y="2559152"/>
            <a:ext cx="6305550" cy="1000125"/>
          </a:xfrm>
          <a:prstGeom prst="rect">
            <a:avLst/>
          </a:prstGeom>
        </p:spPr>
      </p:pic>
      <p:pic>
        <p:nvPicPr>
          <p:cNvPr id="8" name="Рисунок 7">
            <a:extLst>
              <a:ext uri="{FF2B5EF4-FFF2-40B4-BE49-F238E27FC236}">
                <a16:creationId xmlns:a16="http://schemas.microsoft.com/office/drawing/2014/main" xmlns="" id="{D70EC17C-D332-EC88-71F9-94A9BAAA50B4}"/>
              </a:ext>
            </a:extLst>
          </p:cNvPr>
          <p:cNvPicPr>
            <a:picLocks noChangeAspect="1"/>
          </p:cNvPicPr>
          <p:nvPr/>
        </p:nvPicPr>
        <p:blipFill>
          <a:blip r:embed="rId4"/>
          <a:stretch>
            <a:fillRect/>
          </a:stretch>
        </p:blipFill>
        <p:spPr>
          <a:xfrm>
            <a:off x="7728001" y="2540102"/>
            <a:ext cx="3343275" cy="1019175"/>
          </a:xfrm>
          <a:prstGeom prst="rect">
            <a:avLst/>
          </a:prstGeom>
        </p:spPr>
      </p:pic>
      <p:pic>
        <p:nvPicPr>
          <p:cNvPr id="10" name="Рисунок 9">
            <a:extLst>
              <a:ext uri="{FF2B5EF4-FFF2-40B4-BE49-F238E27FC236}">
                <a16:creationId xmlns:a16="http://schemas.microsoft.com/office/drawing/2014/main" xmlns="" id="{08AE59B0-168E-1C84-6663-30AE35411866}"/>
              </a:ext>
            </a:extLst>
          </p:cNvPr>
          <p:cNvPicPr>
            <a:picLocks noChangeAspect="1"/>
          </p:cNvPicPr>
          <p:nvPr/>
        </p:nvPicPr>
        <p:blipFill>
          <a:blip r:embed="rId5"/>
          <a:stretch>
            <a:fillRect/>
          </a:stretch>
        </p:blipFill>
        <p:spPr>
          <a:xfrm>
            <a:off x="932836" y="5055009"/>
            <a:ext cx="5353050" cy="885825"/>
          </a:xfrm>
          <a:prstGeom prst="rect">
            <a:avLst/>
          </a:prstGeom>
        </p:spPr>
      </p:pic>
      <p:pic>
        <p:nvPicPr>
          <p:cNvPr id="12" name="Рисунок 11">
            <a:extLst>
              <a:ext uri="{FF2B5EF4-FFF2-40B4-BE49-F238E27FC236}">
                <a16:creationId xmlns:a16="http://schemas.microsoft.com/office/drawing/2014/main" xmlns="" id="{321247E6-CBA9-8703-1881-30320045896D}"/>
              </a:ext>
            </a:extLst>
          </p:cNvPr>
          <p:cNvPicPr>
            <a:picLocks noChangeAspect="1"/>
          </p:cNvPicPr>
          <p:nvPr/>
        </p:nvPicPr>
        <p:blipFill>
          <a:blip r:embed="rId6"/>
          <a:stretch>
            <a:fillRect/>
          </a:stretch>
        </p:blipFill>
        <p:spPr>
          <a:xfrm>
            <a:off x="6498508" y="3774797"/>
            <a:ext cx="3933518" cy="3083203"/>
          </a:xfrm>
          <a:prstGeom prst="rect">
            <a:avLst/>
          </a:prstGeom>
        </p:spPr>
      </p:pic>
      <p:sp>
        <p:nvSpPr>
          <p:cNvPr id="14" name="TextBox 13">
            <a:extLst>
              <a:ext uri="{FF2B5EF4-FFF2-40B4-BE49-F238E27FC236}">
                <a16:creationId xmlns:a16="http://schemas.microsoft.com/office/drawing/2014/main" xmlns="" id="{DC7EA91E-EE3F-2387-A530-9F749B7D564A}"/>
              </a:ext>
            </a:extLst>
          </p:cNvPr>
          <p:cNvSpPr txBox="1"/>
          <p:nvPr/>
        </p:nvSpPr>
        <p:spPr>
          <a:xfrm>
            <a:off x="773907" y="4239142"/>
            <a:ext cx="6096000" cy="646331"/>
          </a:xfrm>
          <a:prstGeom prst="rect">
            <a:avLst/>
          </a:prstGeom>
          <a:noFill/>
        </p:spPr>
        <p:txBody>
          <a:bodyPr wrap="square">
            <a:spAutoFit/>
          </a:bodyPr>
          <a:lstStyle/>
          <a:p>
            <a:pPr marL="0" indent="0">
              <a:buNone/>
            </a:pPr>
            <a:r>
              <a:rPr lang="uk-UA" sz="1800" dirty="0"/>
              <a:t>Токен, згенерований на попередньому кроці, використовується для доступу до </a:t>
            </a:r>
            <a:r>
              <a:rPr lang="en-US" sz="1800" dirty="0"/>
              <a:t>Secure Endpoint APIs.</a:t>
            </a:r>
            <a:endParaRPr lang="ru-RU" sz="2800" dirty="0"/>
          </a:p>
        </p:txBody>
      </p:sp>
    </p:spTree>
    <p:extLst>
      <p:ext uri="{BB962C8B-B14F-4D97-AF65-F5344CB8AC3E}">
        <p14:creationId xmlns:p14="http://schemas.microsoft.com/office/powerpoint/2010/main" val="82009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A4FDA7E-EBB7-DB34-7EC4-0701CF378D6D}"/>
              </a:ext>
            </a:extLst>
          </p:cNvPr>
          <p:cNvSpPr>
            <a:spLocks noGrp="1"/>
          </p:cNvSpPr>
          <p:nvPr>
            <p:ph idx="1"/>
          </p:nvPr>
        </p:nvSpPr>
        <p:spPr>
          <a:xfrm>
            <a:off x="428625" y="186812"/>
            <a:ext cx="11448743" cy="6597445"/>
          </a:xfrm>
        </p:spPr>
        <p:txBody>
          <a:bodyPr>
            <a:normAutofit/>
          </a:bodyPr>
          <a:lstStyle/>
          <a:p>
            <a:pPr marL="0" indent="0">
              <a:buNone/>
            </a:pPr>
            <a:r>
              <a:rPr lang="uk-UA" sz="2000" b="1" dirty="0"/>
              <a:t>Отримання списку ідентифікаторів організації</a:t>
            </a:r>
          </a:p>
          <a:p>
            <a:pPr marL="0" indent="0">
              <a:buNone/>
            </a:pPr>
            <a:endParaRPr lang="uk-UA" sz="2000" b="1" dirty="0"/>
          </a:p>
          <a:p>
            <a:pPr marL="0" indent="0">
              <a:buNone/>
            </a:pPr>
            <a:endParaRPr lang="uk-UA" sz="2000" b="1" dirty="0"/>
          </a:p>
          <a:p>
            <a:pPr marL="0" indent="0">
              <a:buNone/>
            </a:pPr>
            <a:endParaRPr lang="uk-UA" sz="2000" b="1" dirty="0"/>
          </a:p>
          <a:p>
            <a:pPr marL="0" indent="0">
              <a:buNone/>
            </a:pPr>
            <a:endParaRPr lang="uk-UA" sz="2000" b="1" dirty="0"/>
          </a:p>
          <a:p>
            <a:pPr marL="0" indent="0">
              <a:buNone/>
            </a:pPr>
            <a:r>
              <a:rPr lang="uk-UA" sz="2000" b="1" dirty="0"/>
              <a:t>Отримання списку політик</a:t>
            </a:r>
          </a:p>
          <a:p>
            <a:pPr marL="0" indent="0">
              <a:buNone/>
            </a:pPr>
            <a:endParaRPr lang="uk-UA" sz="2000" b="1" dirty="0"/>
          </a:p>
          <a:p>
            <a:pPr marL="0" indent="0">
              <a:buNone/>
            </a:pPr>
            <a:endParaRPr lang="uk-UA" sz="2000" b="1" dirty="0"/>
          </a:p>
          <a:p>
            <a:pPr marL="0" indent="0">
              <a:buNone/>
            </a:pPr>
            <a:endParaRPr lang="uk-UA" sz="2000" b="1" dirty="0"/>
          </a:p>
          <a:p>
            <a:pPr marL="0" indent="0">
              <a:buNone/>
            </a:pPr>
            <a:endParaRPr lang="uk-UA" sz="2000" b="1" dirty="0"/>
          </a:p>
          <a:p>
            <a:pPr marL="0" indent="0">
              <a:buNone/>
            </a:pPr>
            <a:endParaRPr lang="uk-UA" sz="2000" b="1" dirty="0"/>
          </a:p>
          <a:p>
            <a:pPr marL="0" indent="0">
              <a:buNone/>
            </a:pPr>
            <a:endParaRPr lang="ru-RU" sz="3200" b="1" dirty="0"/>
          </a:p>
        </p:txBody>
      </p:sp>
      <p:pic>
        <p:nvPicPr>
          <p:cNvPr id="4" name="Рисунок 3">
            <a:extLst>
              <a:ext uri="{FF2B5EF4-FFF2-40B4-BE49-F238E27FC236}">
                <a16:creationId xmlns:a16="http://schemas.microsoft.com/office/drawing/2014/main" xmlns="" id="{D89B4FE9-5163-A631-4509-D0B3A0FA32E4}"/>
              </a:ext>
            </a:extLst>
          </p:cNvPr>
          <p:cNvPicPr>
            <a:picLocks noChangeAspect="1"/>
          </p:cNvPicPr>
          <p:nvPr/>
        </p:nvPicPr>
        <p:blipFill>
          <a:blip r:embed="rId2"/>
          <a:stretch>
            <a:fillRect/>
          </a:stretch>
        </p:blipFill>
        <p:spPr>
          <a:xfrm>
            <a:off x="685800" y="730967"/>
            <a:ext cx="5410200" cy="971550"/>
          </a:xfrm>
          <a:prstGeom prst="rect">
            <a:avLst/>
          </a:prstGeom>
        </p:spPr>
      </p:pic>
      <p:pic>
        <p:nvPicPr>
          <p:cNvPr id="6" name="Рисунок 5">
            <a:extLst>
              <a:ext uri="{FF2B5EF4-FFF2-40B4-BE49-F238E27FC236}">
                <a16:creationId xmlns:a16="http://schemas.microsoft.com/office/drawing/2014/main" xmlns="" id="{D999B8BB-565C-2F94-1689-E019C1B83F56}"/>
              </a:ext>
            </a:extLst>
          </p:cNvPr>
          <p:cNvPicPr>
            <a:picLocks noChangeAspect="1"/>
          </p:cNvPicPr>
          <p:nvPr/>
        </p:nvPicPr>
        <p:blipFill>
          <a:blip r:embed="rId3"/>
          <a:stretch>
            <a:fillRect/>
          </a:stretch>
        </p:blipFill>
        <p:spPr>
          <a:xfrm>
            <a:off x="6248400" y="559517"/>
            <a:ext cx="5514975" cy="1314450"/>
          </a:xfrm>
          <a:prstGeom prst="rect">
            <a:avLst/>
          </a:prstGeom>
        </p:spPr>
      </p:pic>
      <p:pic>
        <p:nvPicPr>
          <p:cNvPr id="8" name="Рисунок 7">
            <a:extLst>
              <a:ext uri="{FF2B5EF4-FFF2-40B4-BE49-F238E27FC236}">
                <a16:creationId xmlns:a16="http://schemas.microsoft.com/office/drawing/2014/main" xmlns="" id="{44A9D35B-E5F5-F208-BE06-8625020F5171}"/>
              </a:ext>
            </a:extLst>
          </p:cNvPr>
          <p:cNvPicPr>
            <a:picLocks noChangeAspect="1"/>
          </p:cNvPicPr>
          <p:nvPr/>
        </p:nvPicPr>
        <p:blipFill>
          <a:blip r:embed="rId4"/>
          <a:stretch>
            <a:fillRect/>
          </a:stretch>
        </p:blipFill>
        <p:spPr>
          <a:xfrm>
            <a:off x="685800" y="2728912"/>
            <a:ext cx="8391525" cy="1009650"/>
          </a:xfrm>
          <a:prstGeom prst="rect">
            <a:avLst/>
          </a:prstGeom>
        </p:spPr>
      </p:pic>
      <p:pic>
        <p:nvPicPr>
          <p:cNvPr id="10" name="Рисунок 9">
            <a:extLst>
              <a:ext uri="{FF2B5EF4-FFF2-40B4-BE49-F238E27FC236}">
                <a16:creationId xmlns:a16="http://schemas.microsoft.com/office/drawing/2014/main" xmlns="" id="{F98AC154-777A-89F6-1A4E-1A7E62108385}"/>
              </a:ext>
            </a:extLst>
          </p:cNvPr>
          <p:cNvPicPr>
            <a:picLocks noChangeAspect="1"/>
          </p:cNvPicPr>
          <p:nvPr/>
        </p:nvPicPr>
        <p:blipFill>
          <a:blip r:embed="rId5"/>
          <a:stretch>
            <a:fillRect/>
          </a:stretch>
        </p:blipFill>
        <p:spPr>
          <a:xfrm>
            <a:off x="685800" y="3899413"/>
            <a:ext cx="5124450" cy="2771775"/>
          </a:xfrm>
          <a:prstGeom prst="rect">
            <a:avLst/>
          </a:prstGeom>
        </p:spPr>
      </p:pic>
    </p:spTree>
    <p:extLst>
      <p:ext uri="{BB962C8B-B14F-4D97-AF65-F5344CB8AC3E}">
        <p14:creationId xmlns:p14="http://schemas.microsoft.com/office/powerpoint/2010/main" val="199156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A4FDA7E-EBB7-DB34-7EC4-0701CF378D6D}"/>
              </a:ext>
            </a:extLst>
          </p:cNvPr>
          <p:cNvSpPr>
            <a:spLocks noGrp="1"/>
          </p:cNvSpPr>
          <p:nvPr>
            <p:ph idx="1"/>
          </p:nvPr>
        </p:nvSpPr>
        <p:spPr>
          <a:xfrm>
            <a:off x="314632" y="186812"/>
            <a:ext cx="11562736" cy="6597445"/>
          </a:xfrm>
        </p:spPr>
        <p:txBody>
          <a:bodyPr>
            <a:normAutofit/>
          </a:bodyPr>
          <a:lstStyle/>
          <a:p>
            <a:pPr marL="0" indent="0">
              <a:buNone/>
            </a:pPr>
            <a:r>
              <a:rPr lang="uk-UA" sz="1800" b="1" dirty="0"/>
              <a:t>Отримання інформації про певну визначену політику</a:t>
            </a:r>
          </a:p>
          <a:p>
            <a:pPr marL="0" indent="0">
              <a:buNone/>
            </a:pPr>
            <a:endParaRPr lang="ru-RU" b="1" dirty="0"/>
          </a:p>
        </p:txBody>
      </p:sp>
      <p:pic>
        <p:nvPicPr>
          <p:cNvPr id="4" name="Рисунок 3">
            <a:extLst>
              <a:ext uri="{FF2B5EF4-FFF2-40B4-BE49-F238E27FC236}">
                <a16:creationId xmlns:a16="http://schemas.microsoft.com/office/drawing/2014/main" xmlns="" id="{F1F4A963-8968-781D-291A-90830C9CBC30}"/>
              </a:ext>
            </a:extLst>
          </p:cNvPr>
          <p:cNvPicPr>
            <a:picLocks noChangeAspect="1"/>
          </p:cNvPicPr>
          <p:nvPr/>
        </p:nvPicPr>
        <p:blipFill>
          <a:blip r:embed="rId2"/>
          <a:stretch>
            <a:fillRect/>
          </a:stretch>
        </p:blipFill>
        <p:spPr>
          <a:xfrm>
            <a:off x="176212" y="796259"/>
            <a:ext cx="11839575" cy="1057275"/>
          </a:xfrm>
          <a:prstGeom prst="rect">
            <a:avLst/>
          </a:prstGeom>
        </p:spPr>
      </p:pic>
      <p:pic>
        <p:nvPicPr>
          <p:cNvPr id="6" name="Рисунок 5">
            <a:extLst>
              <a:ext uri="{FF2B5EF4-FFF2-40B4-BE49-F238E27FC236}">
                <a16:creationId xmlns:a16="http://schemas.microsoft.com/office/drawing/2014/main" xmlns="" id="{441B239A-E6C6-492C-287E-CA71E3810F40}"/>
              </a:ext>
            </a:extLst>
          </p:cNvPr>
          <p:cNvPicPr>
            <a:picLocks noChangeAspect="1"/>
          </p:cNvPicPr>
          <p:nvPr/>
        </p:nvPicPr>
        <p:blipFill>
          <a:blip r:embed="rId3"/>
          <a:stretch>
            <a:fillRect/>
          </a:stretch>
        </p:blipFill>
        <p:spPr>
          <a:xfrm>
            <a:off x="314632" y="1998569"/>
            <a:ext cx="4247536" cy="4526479"/>
          </a:xfrm>
          <a:prstGeom prst="rect">
            <a:avLst/>
          </a:prstGeom>
        </p:spPr>
      </p:pic>
      <p:pic>
        <p:nvPicPr>
          <p:cNvPr id="8" name="Рисунок 7">
            <a:extLst>
              <a:ext uri="{FF2B5EF4-FFF2-40B4-BE49-F238E27FC236}">
                <a16:creationId xmlns:a16="http://schemas.microsoft.com/office/drawing/2014/main" xmlns="" id="{577B0D2E-A936-25D8-59F8-46D0B3A9881E}"/>
              </a:ext>
            </a:extLst>
          </p:cNvPr>
          <p:cNvPicPr>
            <a:picLocks noChangeAspect="1"/>
          </p:cNvPicPr>
          <p:nvPr/>
        </p:nvPicPr>
        <p:blipFill>
          <a:blip r:embed="rId4"/>
          <a:stretch>
            <a:fillRect/>
          </a:stretch>
        </p:blipFill>
        <p:spPr>
          <a:xfrm>
            <a:off x="4815004" y="3429000"/>
            <a:ext cx="3085560" cy="3041163"/>
          </a:xfrm>
          <a:prstGeom prst="rect">
            <a:avLst/>
          </a:prstGeom>
        </p:spPr>
      </p:pic>
    </p:spTree>
    <p:extLst>
      <p:ext uri="{BB962C8B-B14F-4D97-AF65-F5344CB8AC3E}">
        <p14:creationId xmlns:p14="http://schemas.microsoft.com/office/powerpoint/2010/main" val="1189257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A4FDA7E-EBB7-DB34-7EC4-0701CF378D6D}"/>
              </a:ext>
            </a:extLst>
          </p:cNvPr>
          <p:cNvSpPr>
            <a:spLocks noGrp="1"/>
          </p:cNvSpPr>
          <p:nvPr>
            <p:ph idx="1"/>
          </p:nvPr>
        </p:nvSpPr>
        <p:spPr>
          <a:xfrm>
            <a:off x="191729" y="169776"/>
            <a:ext cx="11808542" cy="4640825"/>
          </a:xfrm>
        </p:spPr>
        <p:txBody>
          <a:bodyPr>
            <a:normAutofit/>
          </a:bodyPr>
          <a:lstStyle/>
          <a:p>
            <a:pPr marL="0" indent="0">
              <a:buNone/>
            </a:pPr>
            <a:r>
              <a:rPr lang="en-US" sz="1800" dirty="0">
                <a:hlinkClick r:id="rId2"/>
              </a:rPr>
              <a:t>https://developer.cisco.com/docs/secure-endpoint/#!v1-api-reference-event</a:t>
            </a:r>
            <a:endParaRPr lang="ru-RU" sz="1800" dirty="0"/>
          </a:p>
        </p:txBody>
      </p:sp>
      <p:pic>
        <p:nvPicPr>
          <p:cNvPr id="4" name="Рисунок 3">
            <a:extLst>
              <a:ext uri="{FF2B5EF4-FFF2-40B4-BE49-F238E27FC236}">
                <a16:creationId xmlns:a16="http://schemas.microsoft.com/office/drawing/2014/main" xmlns="" id="{91C54B95-3AD5-A6F4-2915-9F531CC9A623}"/>
              </a:ext>
            </a:extLst>
          </p:cNvPr>
          <p:cNvPicPr>
            <a:picLocks noChangeAspect="1"/>
          </p:cNvPicPr>
          <p:nvPr/>
        </p:nvPicPr>
        <p:blipFill>
          <a:blip r:embed="rId3"/>
          <a:stretch>
            <a:fillRect/>
          </a:stretch>
        </p:blipFill>
        <p:spPr>
          <a:xfrm>
            <a:off x="72428" y="507608"/>
            <a:ext cx="12192000" cy="4113865"/>
          </a:xfrm>
          <a:prstGeom prst="rect">
            <a:avLst/>
          </a:prstGeom>
        </p:spPr>
      </p:pic>
    </p:spTree>
    <p:extLst>
      <p:ext uri="{BB962C8B-B14F-4D97-AF65-F5344CB8AC3E}">
        <p14:creationId xmlns:p14="http://schemas.microsoft.com/office/powerpoint/2010/main" val="186015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9267C293-F6ED-C330-872F-DC22497095B5}"/>
              </a:ext>
            </a:extLst>
          </p:cNvPr>
          <p:cNvPicPr>
            <a:picLocks noGrp="1" noChangeAspect="1"/>
          </p:cNvPicPr>
          <p:nvPr>
            <p:ph idx="1"/>
          </p:nvPr>
        </p:nvPicPr>
        <p:blipFill>
          <a:blip r:embed="rId2"/>
          <a:stretch>
            <a:fillRect/>
          </a:stretch>
        </p:blipFill>
        <p:spPr>
          <a:xfrm>
            <a:off x="267929" y="209198"/>
            <a:ext cx="11709007" cy="6388247"/>
          </a:xfrm>
        </p:spPr>
      </p:pic>
    </p:spTree>
    <p:extLst>
      <p:ext uri="{BB962C8B-B14F-4D97-AF65-F5344CB8AC3E}">
        <p14:creationId xmlns:p14="http://schemas.microsoft.com/office/powerpoint/2010/main" val="406827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552AF8EA-9AB3-4CAA-621F-1E6C7132767F}"/>
              </a:ext>
            </a:extLst>
          </p:cNvPr>
          <p:cNvPicPr>
            <a:picLocks noGrp="1" noChangeAspect="1"/>
          </p:cNvPicPr>
          <p:nvPr>
            <p:ph idx="1"/>
          </p:nvPr>
        </p:nvPicPr>
        <p:blipFill>
          <a:blip r:embed="rId2"/>
          <a:stretch>
            <a:fillRect/>
          </a:stretch>
        </p:blipFill>
        <p:spPr>
          <a:xfrm>
            <a:off x="179442" y="511278"/>
            <a:ext cx="8059992" cy="3672697"/>
          </a:xfrm>
        </p:spPr>
      </p:pic>
      <p:pic>
        <p:nvPicPr>
          <p:cNvPr id="6" name="Рисунок 5">
            <a:extLst>
              <a:ext uri="{FF2B5EF4-FFF2-40B4-BE49-F238E27FC236}">
                <a16:creationId xmlns:a16="http://schemas.microsoft.com/office/drawing/2014/main" xmlns="" id="{C8D919C3-8E5B-D1D8-0CB4-4DF9A5743CEE}"/>
              </a:ext>
            </a:extLst>
          </p:cNvPr>
          <p:cNvPicPr>
            <a:picLocks noChangeAspect="1"/>
          </p:cNvPicPr>
          <p:nvPr/>
        </p:nvPicPr>
        <p:blipFill>
          <a:blip r:embed="rId3"/>
          <a:stretch>
            <a:fillRect/>
          </a:stretch>
        </p:blipFill>
        <p:spPr>
          <a:xfrm>
            <a:off x="314325" y="4336026"/>
            <a:ext cx="4185835" cy="2379099"/>
          </a:xfrm>
          <a:prstGeom prst="rect">
            <a:avLst/>
          </a:prstGeom>
        </p:spPr>
      </p:pic>
      <p:sp>
        <p:nvSpPr>
          <p:cNvPr id="8" name="TextBox 7">
            <a:extLst>
              <a:ext uri="{FF2B5EF4-FFF2-40B4-BE49-F238E27FC236}">
                <a16:creationId xmlns:a16="http://schemas.microsoft.com/office/drawing/2014/main" xmlns="" id="{4D9D3721-5776-0D0D-DAA5-546347B42113}"/>
              </a:ext>
            </a:extLst>
          </p:cNvPr>
          <p:cNvSpPr txBox="1"/>
          <p:nvPr/>
        </p:nvSpPr>
        <p:spPr>
          <a:xfrm>
            <a:off x="314325" y="174561"/>
            <a:ext cx="6096000" cy="369332"/>
          </a:xfrm>
          <a:prstGeom prst="rect">
            <a:avLst/>
          </a:prstGeom>
          <a:noFill/>
        </p:spPr>
        <p:txBody>
          <a:bodyPr wrap="square">
            <a:spAutoFit/>
          </a:bodyPr>
          <a:lstStyle/>
          <a:p>
            <a:r>
              <a:rPr lang="ru-RU" dirty="0">
                <a:hlinkClick r:id="rId4"/>
              </a:rPr>
              <a:t>https://github.com/CiscoSecurity</a:t>
            </a:r>
            <a:endParaRPr lang="ru-RU" dirty="0"/>
          </a:p>
        </p:txBody>
      </p:sp>
    </p:spTree>
    <p:extLst>
      <p:ext uri="{BB962C8B-B14F-4D97-AF65-F5344CB8AC3E}">
        <p14:creationId xmlns:p14="http://schemas.microsoft.com/office/powerpoint/2010/main" val="355629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18CC640F-62F8-0B06-DC0E-AC0FD2E7B38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606" y="601463"/>
            <a:ext cx="11413877" cy="6025479"/>
          </a:xfrm>
        </p:spPr>
      </p:pic>
      <p:sp>
        <p:nvSpPr>
          <p:cNvPr id="6" name="TextBox 5">
            <a:extLst>
              <a:ext uri="{FF2B5EF4-FFF2-40B4-BE49-F238E27FC236}">
                <a16:creationId xmlns:a16="http://schemas.microsoft.com/office/drawing/2014/main" xmlns="" id="{9FF081BF-42F8-7D6E-9E35-BB345DAE639B}"/>
              </a:ext>
            </a:extLst>
          </p:cNvPr>
          <p:cNvSpPr txBox="1"/>
          <p:nvPr/>
        </p:nvSpPr>
        <p:spPr>
          <a:xfrm>
            <a:off x="3085721" y="139798"/>
            <a:ext cx="6096000" cy="461665"/>
          </a:xfrm>
          <a:prstGeom prst="rect">
            <a:avLst/>
          </a:prstGeom>
          <a:noFill/>
        </p:spPr>
        <p:txBody>
          <a:bodyPr wrap="square">
            <a:spAutoFit/>
          </a:bodyPr>
          <a:lstStyle/>
          <a:p>
            <a:pPr algn="ctr"/>
            <a:r>
              <a:rPr lang="en-US" sz="2400" b="1" dirty="0"/>
              <a:t>Cisco Secure </a:t>
            </a:r>
            <a:r>
              <a:rPr lang="en-US" sz="2400" b="1" dirty="0" smtClean="0"/>
              <a:t>Firewall </a:t>
            </a:r>
            <a:r>
              <a:rPr lang="en-US" sz="2400" b="1" dirty="0"/>
              <a:t>Management Center</a:t>
            </a:r>
            <a:endParaRPr lang="ru-RU" sz="2400" b="1" dirty="0"/>
          </a:p>
        </p:txBody>
      </p:sp>
    </p:spTree>
    <p:extLst>
      <p:ext uri="{BB962C8B-B14F-4D97-AF65-F5344CB8AC3E}">
        <p14:creationId xmlns:p14="http://schemas.microsoft.com/office/powerpoint/2010/main" val="260029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3428" y="422337"/>
            <a:ext cx="7682557" cy="4665710"/>
          </a:xfrm>
          <a:prstGeom prst="rect">
            <a:avLst/>
          </a:prstGeom>
        </p:spPr>
      </p:pic>
      <p:sp>
        <p:nvSpPr>
          <p:cNvPr id="6" name="Rectangle 5"/>
          <p:cNvSpPr/>
          <p:nvPr/>
        </p:nvSpPr>
        <p:spPr>
          <a:xfrm>
            <a:off x="186802" y="5555075"/>
            <a:ext cx="11790932" cy="923330"/>
          </a:xfrm>
          <a:prstGeom prst="rect">
            <a:avLst/>
          </a:prstGeom>
        </p:spPr>
        <p:txBody>
          <a:bodyPr wrap="square">
            <a:spAutoFit/>
          </a:bodyPr>
          <a:lstStyle/>
          <a:p>
            <a:r>
              <a:rPr lang="ru-RU" dirty="0" smtClean="0"/>
              <a:t>За </a:t>
            </a:r>
            <a:r>
              <a:rPr lang="ru-RU" dirty="0"/>
              <a:t>допомогою </a:t>
            </a:r>
            <a:r>
              <a:rPr lang="en-US" dirty="0"/>
              <a:t>Cisco Secure Firewall Management Center </a:t>
            </a:r>
            <a:r>
              <a:rPr lang="ru-RU" dirty="0"/>
              <a:t>можна керувати пристроями у мережі, при цьому виконувати фільтрування та контроль мережного трафіку на основі різних характеристик. Ви також можете керувати доступом до мережних пристроїв, використовуючи мережний прилад із центральною консоллю та базою даних.</a:t>
            </a:r>
          </a:p>
        </p:txBody>
      </p:sp>
      <p:sp>
        <p:nvSpPr>
          <p:cNvPr id="7" name="Rectangle 6"/>
          <p:cNvSpPr/>
          <p:nvPr/>
        </p:nvSpPr>
        <p:spPr>
          <a:xfrm>
            <a:off x="8102850" y="422337"/>
            <a:ext cx="3874883" cy="4031873"/>
          </a:xfrm>
          <a:prstGeom prst="rect">
            <a:avLst/>
          </a:prstGeom>
        </p:spPr>
        <p:txBody>
          <a:bodyPr wrap="square">
            <a:spAutoFit/>
          </a:bodyPr>
          <a:lstStyle/>
          <a:p>
            <a:r>
              <a:rPr lang="en-US" sz="1600" b="1" dirty="0"/>
              <a:t>Cisco Secure Firewall Management Center</a:t>
            </a:r>
            <a:r>
              <a:rPr lang="en-US" sz="1600" dirty="0"/>
              <a:t> - </a:t>
            </a:r>
            <a:r>
              <a:rPr lang="ru-RU" sz="1600" dirty="0"/>
              <a:t>це центральна консоль керування для </a:t>
            </a:r>
            <a:r>
              <a:rPr lang="en-US" sz="1600" dirty="0"/>
              <a:t>NGFW Firepower Threat Defense (FTD). </a:t>
            </a:r>
            <a:endParaRPr lang="en-US" sz="1600" dirty="0" smtClean="0"/>
          </a:p>
          <a:p>
            <a:endParaRPr lang="en-US" sz="1600" dirty="0"/>
          </a:p>
          <a:p>
            <a:r>
              <a:rPr lang="ru-RU" sz="1600" dirty="0" smtClean="0"/>
              <a:t>Ця </a:t>
            </a:r>
            <a:r>
              <a:rPr lang="ru-RU" sz="1600" dirty="0"/>
              <a:t>консоль може налаштувати всі аспекти </a:t>
            </a:r>
            <a:r>
              <a:rPr lang="en-US" sz="1600" dirty="0"/>
              <a:t>FTD, </a:t>
            </a:r>
            <a:r>
              <a:rPr lang="ru-RU" sz="1600" dirty="0"/>
              <a:t>включаючи такі ключові функції, як правила контролю доступу (фільтрування трафіку) та конфігурування об'єктів політики, наприклад, мережні об'єкти. </a:t>
            </a:r>
            <a:endParaRPr lang="en-US" sz="1600" dirty="0" smtClean="0"/>
          </a:p>
          <a:p>
            <a:endParaRPr lang="en-US" sz="1600" dirty="0" smtClean="0"/>
          </a:p>
          <a:p>
            <a:r>
              <a:rPr lang="en-US" sz="1600" dirty="0" smtClean="0"/>
              <a:t>FMC </a:t>
            </a:r>
            <a:r>
              <a:rPr lang="ru-RU" sz="1600" dirty="0"/>
              <a:t>надає центральну базу даних конфігурації, що дозволяє ефективно обмінюватися об'єктами та політиками між пристроями. Він надає </a:t>
            </a:r>
            <a:r>
              <a:rPr lang="en-US" sz="1600" dirty="0"/>
              <a:t>REST API </a:t>
            </a:r>
            <a:r>
              <a:rPr lang="ru-RU" sz="1600" dirty="0"/>
              <a:t>для налаштування підмножини його функціональних можливостей.</a:t>
            </a:r>
          </a:p>
        </p:txBody>
      </p:sp>
    </p:spTree>
    <p:extLst>
      <p:ext uri="{BB962C8B-B14F-4D97-AF65-F5344CB8AC3E}">
        <p14:creationId xmlns:p14="http://schemas.microsoft.com/office/powerpoint/2010/main" val="143824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353046" cy="6427961"/>
          </a:xfrm>
        </p:spPr>
        <p:txBody>
          <a:bodyPr>
            <a:normAutofit/>
          </a:bodyPr>
          <a:lstStyle/>
          <a:p>
            <a:pPr marL="0" indent="0">
              <a:buNone/>
            </a:pPr>
            <a:r>
              <a:rPr lang="en-US" sz="1600" b="1" dirty="0" smtClean="0"/>
              <a:t>Cisco </a:t>
            </a:r>
            <a:r>
              <a:rPr lang="en-US" sz="1600" b="1" dirty="0"/>
              <a:t>Secure Firepower Management Center </a:t>
            </a:r>
            <a:r>
              <a:rPr lang="ru-RU" sz="1600" b="1" dirty="0"/>
              <a:t>та </a:t>
            </a:r>
            <a:r>
              <a:rPr lang="en-US" sz="1600" b="1" dirty="0"/>
              <a:t>Firepower Threat Defense (FTD)</a:t>
            </a:r>
          </a:p>
          <a:p>
            <a:pPr marL="0" indent="0">
              <a:buNone/>
            </a:pPr>
            <a:endParaRPr lang="uk-UA" sz="1600" dirty="0"/>
          </a:p>
        </p:txBody>
      </p:sp>
      <p:pic>
        <p:nvPicPr>
          <p:cNvPr id="2" name="Picture 1"/>
          <p:cNvPicPr>
            <a:picLocks noChangeAspect="1"/>
          </p:cNvPicPr>
          <p:nvPr/>
        </p:nvPicPr>
        <p:blipFill>
          <a:blip r:embed="rId2"/>
          <a:stretch>
            <a:fillRect/>
          </a:stretch>
        </p:blipFill>
        <p:spPr>
          <a:xfrm>
            <a:off x="606582" y="881688"/>
            <a:ext cx="7130359" cy="2884554"/>
          </a:xfrm>
          <a:prstGeom prst="rect">
            <a:avLst/>
          </a:prstGeom>
        </p:spPr>
      </p:pic>
      <p:sp>
        <p:nvSpPr>
          <p:cNvPr id="4" name="Rectangle 3"/>
          <p:cNvSpPr/>
          <p:nvPr/>
        </p:nvSpPr>
        <p:spPr>
          <a:xfrm>
            <a:off x="606582" y="4181027"/>
            <a:ext cx="11120673" cy="1846659"/>
          </a:xfrm>
          <a:prstGeom prst="rect">
            <a:avLst/>
          </a:prstGeom>
        </p:spPr>
        <p:txBody>
          <a:bodyPr wrap="square">
            <a:spAutoFit/>
          </a:bodyPr>
          <a:lstStyle/>
          <a:p>
            <a:r>
              <a:rPr lang="en-US" sz="1600" b="1" dirty="0"/>
              <a:t>Centralized Event and Policy </a:t>
            </a:r>
            <a:r>
              <a:rPr lang="en-US" sz="1600" b="1" dirty="0" smtClean="0"/>
              <a:t>Manager</a:t>
            </a:r>
          </a:p>
          <a:p>
            <a:endParaRPr lang="en-US" sz="1600" b="1" dirty="0"/>
          </a:p>
          <a:p>
            <a:r>
              <a:rPr lang="en-US" sz="1600" dirty="0"/>
              <a:t>The Firewall Management Center is the centralized event and policy manager for:</a:t>
            </a:r>
          </a:p>
          <a:p>
            <a:r>
              <a:rPr lang="en-US" sz="1600" dirty="0"/>
              <a:t>●      Cisco Secure Firewall Threat Defense (FTD), both on-premises and virtual</a:t>
            </a:r>
          </a:p>
          <a:p>
            <a:r>
              <a:rPr lang="en-US" sz="1600" dirty="0"/>
              <a:t>●      Cisco Secure IPS (formerly Firepower NGIPS)</a:t>
            </a:r>
          </a:p>
          <a:p>
            <a:r>
              <a:rPr lang="en-US" sz="1600" dirty="0"/>
              <a:t>●      Cisco Firepower Threat Defense for ISR</a:t>
            </a:r>
          </a:p>
          <a:p>
            <a:r>
              <a:rPr lang="en-US" sz="1600" dirty="0"/>
              <a:t>●      Cisco Malware Defense (formerly Advanced Malware Protection, or AMP)</a:t>
            </a:r>
            <a:endParaRPr lang="en-US" sz="1600" b="0" i="0" u="none" strike="noStrike" dirty="0">
              <a:effectLst/>
            </a:endParaRPr>
          </a:p>
        </p:txBody>
      </p:sp>
      <p:pic>
        <p:nvPicPr>
          <p:cNvPr id="6" name="Picture 5"/>
          <p:cNvPicPr>
            <a:picLocks noChangeAspect="1"/>
          </p:cNvPicPr>
          <p:nvPr/>
        </p:nvPicPr>
        <p:blipFill>
          <a:blip r:embed="rId3"/>
          <a:stretch>
            <a:fillRect/>
          </a:stretch>
        </p:blipFill>
        <p:spPr>
          <a:xfrm>
            <a:off x="7859437" y="2913637"/>
            <a:ext cx="3689234" cy="852605"/>
          </a:xfrm>
          <a:prstGeom prst="rect">
            <a:avLst/>
          </a:prstGeom>
        </p:spPr>
      </p:pic>
      <p:pic>
        <p:nvPicPr>
          <p:cNvPr id="7" name="Picture 6"/>
          <p:cNvPicPr>
            <a:picLocks noChangeAspect="1"/>
          </p:cNvPicPr>
          <p:nvPr/>
        </p:nvPicPr>
        <p:blipFill>
          <a:blip r:embed="rId4"/>
          <a:stretch>
            <a:fillRect/>
          </a:stretch>
        </p:blipFill>
        <p:spPr>
          <a:xfrm>
            <a:off x="7823976" y="199176"/>
            <a:ext cx="3541623" cy="1980069"/>
          </a:xfrm>
          <a:prstGeom prst="rect">
            <a:avLst/>
          </a:prstGeom>
        </p:spPr>
      </p:pic>
    </p:spTree>
    <p:extLst>
      <p:ext uri="{BB962C8B-B14F-4D97-AF65-F5344CB8AC3E}">
        <p14:creationId xmlns:p14="http://schemas.microsoft.com/office/powerpoint/2010/main" val="416550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30D45BD-B2CB-85F8-E9BB-1EC80B242545}"/>
              </a:ext>
            </a:extLst>
          </p:cNvPr>
          <p:cNvSpPr>
            <a:spLocks noGrp="1"/>
          </p:cNvSpPr>
          <p:nvPr>
            <p:ph idx="1"/>
          </p:nvPr>
        </p:nvSpPr>
        <p:spPr>
          <a:xfrm>
            <a:off x="178324" y="155542"/>
            <a:ext cx="11831424" cy="485481"/>
          </a:xfrm>
        </p:spPr>
        <p:txBody>
          <a:bodyPr>
            <a:normAutofit/>
          </a:bodyPr>
          <a:lstStyle/>
          <a:p>
            <a:pPr marL="0" indent="0">
              <a:buNone/>
            </a:pPr>
            <a:r>
              <a:rPr lang="uk-UA" sz="2400" dirty="0"/>
              <a:t>Продукти </a:t>
            </a:r>
            <a:r>
              <a:rPr lang="en-US" sz="2400" b="1" dirty="0"/>
              <a:t>Cisco Secure</a:t>
            </a:r>
            <a:r>
              <a:rPr lang="uk-UA" sz="2400" b="1" dirty="0"/>
              <a:t> </a:t>
            </a:r>
            <a:r>
              <a:rPr lang="uk-UA" sz="2400" dirty="0"/>
              <a:t>можна умовно розділити на три групи:</a:t>
            </a:r>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0" indent="0">
              <a:buNone/>
            </a:pPr>
            <a:endParaRPr lang="en-US" sz="1600" dirty="0"/>
          </a:p>
          <a:p>
            <a:pPr marL="0" indent="0">
              <a:buNone/>
            </a:pPr>
            <a:endParaRPr lang="ru-RU" sz="2000" dirty="0"/>
          </a:p>
        </p:txBody>
      </p:sp>
      <p:sp>
        <p:nvSpPr>
          <p:cNvPr id="5" name="TextBox 4">
            <a:extLst>
              <a:ext uri="{FF2B5EF4-FFF2-40B4-BE49-F238E27FC236}">
                <a16:creationId xmlns:a16="http://schemas.microsoft.com/office/drawing/2014/main" xmlns="" id="{BAE335DC-449E-0925-F789-F9C40B05A4CA}"/>
              </a:ext>
            </a:extLst>
          </p:cNvPr>
          <p:cNvSpPr txBox="1"/>
          <p:nvPr/>
        </p:nvSpPr>
        <p:spPr>
          <a:xfrm>
            <a:off x="256881" y="920453"/>
            <a:ext cx="3806071" cy="1754326"/>
          </a:xfrm>
          <a:prstGeom prst="rect">
            <a:avLst/>
          </a:prstGeom>
          <a:solidFill>
            <a:schemeClr val="accent1">
              <a:lumMod val="20000"/>
              <a:lumOff val="80000"/>
            </a:schemeClr>
          </a:solidFill>
          <a:ln>
            <a:solidFill>
              <a:schemeClr val="accent5">
                <a:lumMod val="20000"/>
                <a:lumOff val="80000"/>
              </a:schemeClr>
            </a:solidFill>
          </a:ln>
        </p:spPr>
        <p:txBody>
          <a:bodyPr wrap="square">
            <a:spAutoFit/>
          </a:bodyPr>
          <a:lstStyle/>
          <a:p>
            <a:r>
              <a:rPr lang="en-US" sz="1800" b="1" dirty="0"/>
              <a:t>Network security</a:t>
            </a:r>
          </a:p>
          <a:p>
            <a:pPr marL="285750" indent="-285750">
              <a:buFont typeface="Arial" panose="020B0604020202020204" pitchFamily="34" charset="0"/>
              <a:buChar char="•"/>
            </a:pPr>
            <a:r>
              <a:rPr lang="en-US" sz="1800" dirty="0"/>
              <a:t>Cisco Secure Firewall</a:t>
            </a:r>
          </a:p>
          <a:p>
            <a:pPr marL="285750" indent="-285750">
              <a:buFont typeface="Arial" panose="020B0604020202020204" pitchFamily="34" charset="0"/>
              <a:buChar char="•"/>
            </a:pPr>
            <a:r>
              <a:rPr lang="en-US" sz="1800" dirty="0"/>
              <a:t>Cisco Identity Services Engine (ISE)</a:t>
            </a:r>
          </a:p>
          <a:p>
            <a:pPr marL="285750" indent="-285750">
              <a:buFont typeface="Arial" panose="020B0604020202020204" pitchFamily="34" charset="0"/>
              <a:buChar char="•"/>
            </a:pPr>
            <a:r>
              <a:rPr lang="en-US" sz="1800" dirty="0"/>
              <a:t>Cisco Defense Orchestrator </a:t>
            </a:r>
          </a:p>
          <a:p>
            <a:pPr marL="285750" indent="-285750">
              <a:buFont typeface="Arial" panose="020B0604020202020204" pitchFamily="34" charset="0"/>
              <a:buChar char="•"/>
            </a:pPr>
            <a:r>
              <a:rPr lang="en-US" sz="1800" dirty="0"/>
              <a:t>Cisco Secure IPS </a:t>
            </a:r>
          </a:p>
          <a:p>
            <a:pPr marL="285750" indent="-285750">
              <a:buFont typeface="Arial" panose="020B0604020202020204" pitchFamily="34" charset="0"/>
              <a:buChar char="•"/>
            </a:pPr>
            <a:r>
              <a:rPr lang="en-US" sz="1800" dirty="0"/>
              <a:t>Cisco XDR </a:t>
            </a:r>
          </a:p>
        </p:txBody>
      </p:sp>
      <p:sp>
        <p:nvSpPr>
          <p:cNvPr id="7" name="TextBox 6">
            <a:extLst>
              <a:ext uri="{FF2B5EF4-FFF2-40B4-BE49-F238E27FC236}">
                <a16:creationId xmlns:a16="http://schemas.microsoft.com/office/drawing/2014/main" xmlns="" id="{7AD32D18-291E-D0BF-D5DD-B82E1EF73144}"/>
              </a:ext>
            </a:extLst>
          </p:cNvPr>
          <p:cNvSpPr txBox="1"/>
          <p:nvPr/>
        </p:nvSpPr>
        <p:spPr>
          <a:xfrm>
            <a:off x="4169791" y="926506"/>
            <a:ext cx="3959259" cy="1754326"/>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r>
              <a:rPr lang="en-US" sz="1800" b="1" dirty="0"/>
              <a:t>User and device security:</a:t>
            </a:r>
          </a:p>
          <a:p>
            <a:pPr marL="285750" indent="-285750">
              <a:buFont typeface="Arial" panose="020B0604020202020204" pitchFamily="34" charset="0"/>
              <a:buChar char="•"/>
            </a:pPr>
            <a:r>
              <a:rPr lang="en-US" dirty="0"/>
              <a:t>Cisco Secure Endpoint </a:t>
            </a:r>
          </a:p>
          <a:p>
            <a:pPr marL="285750" indent="-285750">
              <a:buFont typeface="Arial" panose="020B0604020202020204" pitchFamily="34" charset="0"/>
              <a:buChar char="•"/>
            </a:pPr>
            <a:r>
              <a:rPr lang="en-US" dirty="0"/>
              <a:t>Cisco Secure Client </a:t>
            </a:r>
          </a:p>
          <a:p>
            <a:pPr marL="285750" indent="-285750">
              <a:buFont typeface="Arial" panose="020B0604020202020204" pitchFamily="34" charset="0"/>
              <a:buChar char="•"/>
            </a:pPr>
            <a:r>
              <a:rPr lang="en-US" dirty="0"/>
              <a:t>Cisco Security Connector </a:t>
            </a:r>
          </a:p>
          <a:p>
            <a:pPr marL="285750" indent="-285750">
              <a:buFont typeface="Arial" panose="020B0604020202020204" pitchFamily="34" charset="0"/>
              <a:buChar char="•"/>
            </a:pPr>
            <a:r>
              <a:rPr lang="en-US" dirty="0"/>
              <a:t>Cisco Meraki Systems Manager (SM)</a:t>
            </a:r>
          </a:p>
          <a:p>
            <a:pPr marL="285750" indent="-285750">
              <a:buFont typeface="Arial" panose="020B0604020202020204" pitchFamily="34" charset="0"/>
              <a:buChar char="•"/>
            </a:pPr>
            <a:r>
              <a:rPr lang="en-US" dirty="0"/>
              <a:t>Cisco XDR </a:t>
            </a:r>
            <a:endParaRPr lang="en-US" sz="1800" dirty="0"/>
          </a:p>
        </p:txBody>
      </p:sp>
      <p:sp>
        <p:nvSpPr>
          <p:cNvPr id="9" name="TextBox 8">
            <a:extLst>
              <a:ext uri="{FF2B5EF4-FFF2-40B4-BE49-F238E27FC236}">
                <a16:creationId xmlns:a16="http://schemas.microsoft.com/office/drawing/2014/main" xmlns="" id="{F20F0022-84ED-1330-7EC2-41511025C8AB}"/>
              </a:ext>
            </a:extLst>
          </p:cNvPr>
          <p:cNvSpPr txBox="1"/>
          <p:nvPr/>
        </p:nvSpPr>
        <p:spPr>
          <a:xfrm>
            <a:off x="8385929" y="920453"/>
            <a:ext cx="3806071" cy="2308324"/>
          </a:xfrm>
          <a:prstGeom prst="rect">
            <a:avLst/>
          </a:prstGeom>
          <a:solidFill>
            <a:schemeClr val="accent6">
              <a:lumMod val="40000"/>
              <a:lumOff val="60000"/>
            </a:schemeClr>
          </a:solidFill>
        </p:spPr>
        <p:txBody>
          <a:bodyPr wrap="square">
            <a:spAutoFit/>
          </a:bodyPr>
          <a:lstStyle/>
          <a:p>
            <a:r>
              <a:rPr lang="en-US" sz="1800" b="1" dirty="0"/>
              <a:t>Cloud and application security:</a:t>
            </a:r>
          </a:p>
          <a:p>
            <a:pPr marL="285750" indent="-285750">
              <a:buFont typeface="Arial" panose="020B0604020202020204" pitchFamily="34" charset="0"/>
              <a:buChar char="•"/>
            </a:pPr>
            <a:r>
              <a:rPr lang="en-US" dirty="0"/>
              <a:t>Cisco Umbrella </a:t>
            </a:r>
          </a:p>
          <a:p>
            <a:pPr marL="285750" indent="-285750">
              <a:buFont typeface="Arial" panose="020B0604020202020204" pitchFamily="34" charset="0"/>
              <a:buChar char="•"/>
            </a:pPr>
            <a:r>
              <a:rPr lang="en-US" dirty="0"/>
              <a:t>Cisco Secure Workload </a:t>
            </a:r>
          </a:p>
          <a:p>
            <a:pPr marL="285750" indent="-285750">
              <a:buFont typeface="Arial" panose="020B0604020202020204" pitchFamily="34" charset="0"/>
              <a:buChar char="•"/>
            </a:pPr>
            <a:r>
              <a:rPr lang="en-US" dirty="0"/>
              <a:t>Cisco Secure Cloud Analytics</a:t>
            </a:r>
          </a:p>
          <a:p>
            <a:pPr marL="285750" indent="-285750">
              <a:buFont typeface="Arial" panose="020B0604020202020204" pitchFamily="34" charset="0"/>
              <a:buChar char="•"/>
            </a:pPr>
            <a:r>
              <a:rPr lang="en-US" dirty="0"/>
              <a:t>Cisco Secure Cloud Insights </a:t>
            </a:r>
          </a:p>
          <a:p>
            <a:pPr marL="285750" indent="-285750">
              <a:buFont typeface="Arial" panose="020B0604020202020204" pitchFamily="34" charset="0"/>
              <a:buChar char="•"/>
            </a:pPr>
            <a:r>
              <a:rPr lang="en-US" dirty="0"/>
              <a:t>Cisco Secure Email Threat Defense </a:t>
            </a:r>
          </a:p>
          <a:p>
            <a:pPr marL="285750" indent="-285750">
              <a:buFont typeface="Arial" panose="020B0604020202020204" pitchFamily="34" charset="0"/>
              <a:buChar char="•"/>
            </a:pPr>
            <a:r>
              <a:rPr lang="en-US" dirty="0"/>
              <a:t>Secure WAF and bot protection </a:t>
            </a:r>
          </a:p>
          <a:p>
            <a:pPr marL="285750" indent="-285750">
              <a:buFont typeface="Arial" panose="020B0604020202020204" pitchFamily="34" charset="0"/>
              <a:buChar char="•"/>
            </a:pPr>
            <a:r>
              <a:rPr lang="en-US" dirty="0"/>
              <a:t>Cisco XDR </a:t>
            </a:r>
            <a:endParaRPr lang="en-US" sz="1800" dirty="0"/>
          </a:p>
        </p:txBody>
      </p:sp>
      <p:pic>
        <p:nvPicPr>
          <p:cNvPr id="11" name="Рисунок 10">
            <a:extLst>
              <a:ext uri="{FF2B5EF4-FFF2-40B4-BE49-F238E27FC236}">
                <a16:creationId xmlns:a16="http://schemas.microsoft.com/office/drawing/2014/main" xmlns="" id="{FFC67C27-3EE3-E734-7979-8E0FA830A653}"/>
              </a:ext>
            </a:extLst>
          </p:cNvPr>
          <p:cNvPicPr>
            <a:picLocks noChangeAspect="1"/>
          </p:cNvPicPr>
          <p:nvPr/>
        </p:nvPicPr>
        <p:blipFill>
          <a:blip r:embed="rId2"/>
          <a:stretch>
            <a:fillRect/>
          </a:stretch>
        </p:blipFill>
        <p:spPr>
          <a:xfrm>
            <a:off x="1088151" y="3508207"/>
            <a:ext cx="8620125" cy="3333750"/>
          </a:xfrm>
          <a:prstGeom prst="rect">
            <a:avLst/>
          </a:prstGeom>
        </p:spPr>
      </p:pic>
    </p:spTree>
    <p:extLst>
      <p:ext uri="{BB962C8B-B14F-4D97-AF65-F5344CB8AC3E}">
        <p14:creationId xmlns:p14="http://schemas.microsoft.com/office/powerpoint/2010/main" val="3574843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585418" cy="6554709"/>
          </a:xfrm>
        </p:spPr>
        <p:txBody>
          <a:bodyPr>
            <a:normAutofit lnSpcReduction="10000"/>
          </a:bodyPr>
          <a:lstStyle/>
          <a:p>
            <a:pPr marL="0" indent="0">
              <a:buNone/>
            </a:pPr>
            <a:r>
              <a:rPr lang="ru-RU" sz="1600" dirty="0"/>
              <a:t>Інший варіант керування полягає в безпосередньому налаштуванні пристрою </a:t>
            </a:r>
            <a:r>
              <a:rPr lang="en-US" sz="1600" dirty="0"/>
              <a:t>Firepower Threat Defense </a:t>
            </a:r>
            <a:r>
              <a:rPr lang="ru-RU" sz="1600" dirty="0"/>
              <a:t>через його вбудований </a:t>
            </a:r>
            <a:r>
              <a:rPr lang="en-US" sz="1600" dirty="0"/>
              <a:t>REST API, </a:t>
            </a:r>
            <a:r>
              <a:rPr lang="ru-RU" sz="1600" dirty="0"/>
              <a:t>що забезпечує можливості </a:t>
            </a:r>
            <a:r>
              <a:rPr lang="en-US" sz="1600" dirty="0"/>
              <a:t>API, </a:t>
            </a:r>
            <a:r>
              <a:rPr lang="ru-RU" sz="1600" dirty="0"/>
              <a:t>анологічні до </a:t>
            </a:r>
            <a:r>
              <a:rPr lang="en-US" sz="1600" dirty="0"/>
              <a:t>FMC API. </a:t>
            </a:r>
            <a:r>
              <a:rPr lang="en-US" sz="1600" b="1" dirty="0"/>
              <a:t>FMC API </a:t>
            </a:r>
            <a:r>
              <a:rPr lang="ru-RU" sz="1600" dirty="0"/>
              <a:t>та </a:t>
            </a:r>
            <a:r>
              <a:rPr lang="en-US" sz="1600" b="1" dirty="0"/>
              <a:t>FTD API </a:t>
            </a:r>
            <a:r>
              <a:rPr lang="en-US" sz="1600" dirty="0"/>
              <a:t>- </a:t>
            </a:r>
            <a:r>
              <a:rPr lang="ru-RU" sz="1600" dirty="0"/>
              <a:t>інтерфейси, які не можуть безпосередньо співіснувати. </a:t>
            </a:r>
            <a:endParaRPr lang="en-US" sz="1600" dirty="0" smtClean="0"/>
          </a:p>
          <a:p>
            <a:pPr marL="0" indent="0">
              <a:buNone/>
            </a:pPr>
            <a:endParaRPr lang="en-US" sz="1600" dirty="0"/>
          </a:p>
          <a:p>
            <a:pPr marL="0" indent="0">
              <a:buNone/>
            </a:pPr>
            <a:r>
              <a:rPr lang="ru-RU" sz="1600" dirty="0" smtClean="0"/>
              <a:t>Необхідно </a:t>
            </a:r>
            <a:r>
              <a:rPr lang="ru-RU" sz="1600" dirty="0"/>
              <a:t>вибрати один із наведених нижче варіантів керування.</a:t>
            </a:r>
          </a:p>
          <a:p>
            <a:r>
              <a:rPr lang="en-US" sz="1600" b="1" dirty="0" smtClean="0"/>
              <a:t>Firewall </a:t>
            </a:r>
            <a:r>
              <a:rPr lang="en-US" sz="1600" b="1" dirty="0"/>
              <a:t>Device Manager (FDM)/FTD-API/CDO</a:t>
            </a:r>
            <a:r>
              <a:rPr lang="en-US" sz="1600" dirty="0"/>
              <a:t> - </a:t>
            </a:r>
            <a:r>
              <a:rPr lang="ru-RU" sz="1600" dirty="0"/>
              <a:t>Ці три варіанти можуть співіснувати.</a:t>
            </a:r>
          </a:p>
          <a:p>
            <a:r>
              <a:rPr lang="en-US" sz="1600" b="1" dirty="0" smtClean="0"/>
              <a:t>Firewall </a:t>
            </a:r>
            <a:r>
              <a:rPr lang="en-US" sz="1600" b="1" dirty="0"/>
              <a:t>Management Center (FMC)</a:t>
            </a:r>
            <a:r>
              <a:rPr lang="en-US" sz="1600" dirty="0"/>
              <a:t> - </a:t>
            </a:r>
            <a:r>
              <a:rPr lang="ru-RU" sz="1600" dirty="0"/>
              <a:t>Для розширених сценаріїв </a:t>
            </a:r>
            <a:r>
              <a:rPr lang="en-US" sz="1600" dirty="0"/>
              <a:t>FMC </a:t>
            </a:r>
            <a:r>
              <a:rPr lang="ru-RU" sz="1600" dirty="0"/>
              <a:t>забезпечує більшість функціональних можливостей продукту завдяки своєму графічному інтерфейсу користувача. Можливості </a:t>
            </a:r>
            <a:r>
              <a:rPr lang="en-US" sz="1600" dirty="0"/>
              <a:t>API </a:t>
            </a:r>
            <a:r>
              <a:rPr lang="ru-RU" sz="1600" dirty="0"/>
              <a:t>між цими двома є аналогічними.</a:t>
            </a:r>
          </a:p>
          <a:p>
            <a:pPr marL="0" indent="0">
              <a:buNone/>
            </a:pPr>
            <a:r>
              <a:rPr lang="ru-RU" sz="1600" b="1" dirty="0"/>
              <a:t>Переваги та призначення</a:t>
            </a:r>
            <a:endParaRPr lang="ru-RU" sz="1600" dirty="0"/>
          </a:p>
          <a:p>
            <a:pPr marL="0" indent="0">
              <a:buNone/>
            </a:pPr>
            <a:r>
              <a:rPr lang="ru-RU" sz="1600" dirty="0"/>
              <a:t>Ці продукти допомагають програмно керувати брандмауерами, які надають правила для зупинки мережного трафіку, його перенаправлення або вибору, який трафік може проходити, а також дозволяє дотримуватися політики безпеки та захищати свою мережу.</a:t>
            </a:r>
          </a:p>
          <a:p>
            <a:pPr marL="0" indent="0">
              <a:buNone/>
            </a:pPr>
            <a:r>
              <a:rPr lang="en-US" sz="1600" dirty="0"/>
              <a:t>Firepower </a:t>
            </a:r>
            <a:r>
              <a:rPr lang="ru-RU" sz="1600" dirty="0"/>
              <a:t>для керування трафіком здійснює наступні дії:</a:t>
            </a:r>
          </a:p>
          <a:p>
            <a:r>
              <a:rPr lang="ru-RU" sz="1600" dirty="0"/>
              <a:t>Перевіряє мережний трафік, реєструє його та застосовує необхідні заходи.</a:t>
            </a:r>
          </a:p>
          <a:p>
            <a:r>
              <a:rPr lang="ru-RU" sz="1600" dirty="0"/>
              <a:t>Використовує дані аналітики безпеки для фільтрування трафіку. Ви можете створювати списки заблокованих та дозволених </a:t>
            </a:r>
            <a:r>
              <a:rPr lang="en-US" sz="1600" dirty="0"/>
              <a:t>IP-</a:t>
            </a:r>
            <a:r>
              <a:rPr lang="ru-RU" sz="1600" dirty="0"/>
              <a:t>адрес або блоків адрес, доменних імен або </a:t>
            </a:r>
            <a:r>
              <a:rPr lang="en-US" sz="1600" dirty="0"/>
              <a:t>URL-</a:t>
            </a:r>
            <a:r>
              <a:rPr lang="ru-RU" sz="1600" dirty="0"/>
              <a:t>адрес.</a:t>
            </a:r>
          </a:p>
          <a:p>
            <a:r>
              <a:rPr lang="ru-RU" sz="1600" dirty="0"/>
              <a:t>Здійснює контроль доступних користувачам веб-сайтів у даній мережі.</a:t>
            </a:r>
          </a:p>
          <a:p>
            <a:r>
              <a:rPr lang="ru-RU" sz="1600" dirty="0"/>
              <a:t>Виконує блокування або фільтрування певних файлів на основі списків, що містять дані про файли.</a:t>
            </a:r>
          </a:p>
          <a:p>
            <a:r>
              <a:rPr lang="ru-RU" sz="1600" dirty="0"/>
              <a:t>Обмежує швидкість мережного трафіку на основі контролю доступу.</a:t>
            </a:r>
          </a:p>
          <a:p>
            <a:r>
              <a:rPr lang="ru-RU" sz="1600" dirty="0"/>
              <a:t>Створює захисні заходи для перенаправлення трафіку на «сервер - стічний колодязь» (</a:t>
            </a:r>
            <a:r>
              <a:rPr lang="en-US" sz="1600" dirty="0"/>
              <a:t>sinkhole), </a:t>
            </a:r>
            <a:r>
              <a:rPr lang="ru-RU" sz="1600" dirty="0"/>
              <a:t>на якому брандмауер може підробляти відповідь запиту </a:t>
            </a:r>
            <a:r>
              <a:rPr lang="en-US" sz="1600" dirty="0"/>
              <a:t>DNS </a:t>
            </a:r>
            <a:r>
              <a:rPr lang="ru-RU" sz="1600" dirty="0"/>
              <a:t>для відомого шкідливого домену. Наприклад, коли користувач намагається отримати доступ до відомого поганого сайту, конфігурація «</a:t>
            </a:r>
            <a:r>
              <a:rPr lang="en-US" sz="1600" dirty="0"/>
              <a:t>sinkhole» </a:t>
            </a:r>
            <a:r>
              <a:rPr lang="ru-RU" sz="1600" dirty="0"/>
              <a:t>перетворюється на вказану вами </a:t>
            </a:r>
            <a:r>
              <a:rPr lang="en-US" sz="1600" dirty="0"/>
              <a:t>IP-</a:t>
            </a:r>
            <a:r>
              <a:rPr lang="ru-RU" sz="1600" dirty="0"/>
              <a:t>адресу. Ви можете відображати інформацію кінцевому користувачеві, який намагається отримати доступ до шкідливого домену.</a:t>
            </a:r>
          </a:p>
          <a:p>
            <a:pPr marL="0" indent="0">
              <a:buNone/>
            </a:pPr>
            <a:endParaRPr lang="uk-UA" sz="1600" dirty="0"/>
          </a:p>
        </p:txBody>
      </p:sp>
    </p:spTree>
    <p:extLst>
      <p:ext uri="{BB962C8B-B14F-4D97-AF65-F5344CB8AC3E}">
        <p14:creationId xmlns:p14="http://schemas.microsoft.com/office/powerpoint/2010/main" val="136475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711" y="199176"/>
            <a:ext cx="11832879" cy="6509442"/>
          </a:xfrm>
        </p:spPr>
        <p:txBody>
          <a:bodyPr>
            <a:normAutofit fontScale="47500" lnSpcReduction="20000"/>
          </a:bodyPr>
          <a:lstStyle/>
          <a:p>
            <a:pPr marL="0" indent="0">
              <a:buNone/>
            </a:pPr>
            <a:r>
              <a:rPr lang="ru-RU" sz="3800" b="1" dirty="0"/>
              <a:t>Захист</a:t>
            </a:r>
            <a:endParaRPr lang="ru-RU" sz="3800" dirty="0"/>
          </a:p>
          <a:p>
            <a:pPr marL="0" indent="0">
              <a:buNone/>
            </a:pPr>
            <a:r>
              <a:rPr lang="ru-RU" sz="3400" dirty="0"/>
              <a:t>Конфігурація </a:t>
            </a:r>
            <a:r>
              <a:rPr lang="en-US" sz="3400" dirty="0" smtClean="0"/>
              <a:t>Firewall </a:t>
            </a:r>
            <a:r>
              <a:rPr lang="en-US" sz="3400" dirty="0"/>
              <a:t>Threat Defense </a:t>
            </a:r>
            <a:r>
              <a:rPr lang="ru-RU" sz="3400" dirty="0"/>
              <a:t>з </a:t>
            </a:r>
            <a:r>
              <a:rPr lang="en-US" sz="3400" dirty="0" smtClean="0"/>
              <a:t>Firewall </a:t>
            </a:r>
            <a:r>
              <a:rPr lang="en-US" sz="3400" dirty="0"/>
              <a:t>Device Manager </a:t>
            </a:r>
            <a:r>
              <a:rPr lang="ru-RU" sz="3400" dirty="0"/>
              <a:t>також надає сервіси щодо захисту, які наведені далі:</a:t>
            </a:r>
          </a:p>
          <a:p>
            <a:pPr marL="0" indent="0">
              <a:buNone/>
            </a:pPr>
            <a:r>
              <a:rPr lang="ru-RU" sz="3400" dirty="0"/>
              <a:t>Відстеження, резервне копіювання та захист сертифікатів </a:t>
            </a:r>
            <a:r>
              <a:rPr lang="en-US" sz="3400" dirty="0"/>
              <a:t>CA.</a:t>
            </a:r>
          </a:p>
          <a:p>
            <a:pPr marL="0" indent="0">
              <a:buNone/>
            </a:pPr>
            <a:r>
              <a:rPr lang="ru-RU" sz="3400" dirty="0"/>
              <a:t>Керування, резервне копіювання, шифрування та захист приватних ключів.</a:t>
            </a:r>
          </a:p>
          <a:p>
            <a:pPr marL="0" indent="0">
              <a:buNone/>
            </a:pPr>
            <a:r>
              <a:rPr lang="ru-RU" sz="3400" dirty="0"/>
              <a:t>Керування ключами Інтернет-обміну ключами (</a:t>
            </a:r>
            <a:r>
              <a:rPr lang="en-US" sz="3400" dirty="0"/>
              <a:t>Internet Key Exchange - IKE), </a:t>
            </a:r>
            <a:r>
              <a:rPr lang="ru-RU" sz="3400" dirty="0"/>
              <a:t>яке допомагає з міжсайтовим </a:t>
            </a:r>
            <a:r>
              <a:rPr lang="en-US" sz="3400" dirty="0"/>
              <a:t>IPsec VPN. </a:t>
            </a:r>
          </a:p>
          <a:p>
            <a:pPr marL="0" indent="0">
              <a:buNone/>
            </a:pPr>
            <a:r>
              <a:rPr lang="ru-RU" sz="3400" dirty="0"/>
              <a:t>Надання Списків контролю доступу для обирання трафіку для сервісу. Ви можете налаштувати два типи </a:t>
            </a:r>
            <a:r>
              <a:rPr lang="en-US" sz="3400" dirty="0"/>
              <a:t>ACL:</a:t>
            </a:r>
          </a:p>
          <a:p>
            <a:pPr lvl="1"/>
            <a:r>
              <a:rPr lang="ru-RU" sz="3400" b="1" dirty="0"/>
              <a:t>Розширений (</a:t>
            </a:r>
            <a:r>
              <a:rPr lang="en-US" sz="3400" b="1" dirty="0"/>
              <a:t>Extended)</a:t>
            </a:r>
            <a:r>
              <a:rPr lang="en-US" sz="3400" dirty="0"/>
              <a:t> - (IPv4 </a:t>
            </a:r>
            <a:r>
              <a:rPr lang="ru-RU" sz="3400" dirty="0"/>
              <a:t>і </a:t>
            </a:r>
            <a:r>
              <a:rPr lang="en-US" sz="3400" dirty="0"/>
              <a:t>IPv6) </a:t>
            </a:r>
            <a:r>
              <a:rPr lang="ru-RU" sz="3400" dirty="0"/>
              <a:t>Визначає трафік на основі адреси джерела та пункту призначення та портів. Підтримує </a:t>
            </a:r>
            <a:r>
              <a:rPr lang="en-US" sz="3400" dirty="0"/>
              <a:t>IPv4- </a:t>
            </a:r>
            <a:r>
              <a:rPr lang="ru-RU" sz="3400" dirty="0"/>
              <a:t>і </a:t>
            </a:r>
            <a:r>
              <a:rPr lang="en-US" sz="3400" dirty="0"/>
              <a:t>IPv6-</a:t>
            </a:r>
            <a:r>
              <a:rPr lang="ru-RU" sz="3400" dirty="0"/>
              <a:t>адреси, які ви можете змішувати за заданим правилом.</a:t>
            </a:r>
          </a:p>
          <a:p>
            <a:pPr lvl="1"/>
            <a:r>
              <a:rPr lang="ru-RU" sz="3400" b="1" dirty="0"/>
              <a:t>Стандартний (</a:t>
            </a:r>
            <a:r>
              <a:rPr lang="en-US" sz="3400" b="1" dirty="0"/>
              <a:t>Standard)</a:t>
            </a:r>
            <a:r>
              <a:rPr lang="en-US" sz="3400" dirty="0"/>
              <a:t> - (</a:t>
            </a:r>
            <a:r>
              <a:rPr lang="ru-RU" sz="3400" dirty="0"/>
              <a:t>лише для </a:t>
            </a:r>
            <a:r>
              <a:rPr lang="en-US" sz="3400" dirty="0"/>
              <a:t>IPv4) </a:t>
            </a:r>
            <a:r>
              <a:rPr lang="ru-RU" sz="3400" dirty="0"/>
              <a:t>Визначає трафік лише на основі адреси призначення.</a:t>
            </a:r>
          </a:p>
          <a:p>
            <a:pPr marL="0" indent="0">
              <a:buNone/>
            </a:pPr>
            <a:endParaRPr lang="en-US" sz="3800" b="1" dirty="0" smtClean="0"/>
          </a:p>
          <a:p>
            <a:pPr marL="0" indent="0">
              <a:buNone/>
            </a:pPr>
            <a:r>
              <a:rPr lang="ru-RU" sz="3800" b="1" dirty="0" smtClean="0"/>
              <a:t>Архітектура</a:t>
            </a:r>
            <a:endParaRPr lang="ru-RU" sz="3800" dirty="0"/>
          </a:p>
          <a:p>
            <a:pPr marL="0" indent="0">
              <a:buNone/>
            </a:pPr>
            <a:r>
              <a:rPr lang="ru-RU" sz="3400" dirty="0"/>
              <a:t>Центр керування </a:t>
            </a:r>
            <a:r>
              <a:rPr lang="en-US" sz="3400" dirty="0"/>
              <a:t>Firepower </a:t>
            </a:r>
            <a:r>
              <a:rPr lang="ru-RU" sz="3400" dirty="0"/>
              <a:t>може працювати на </a:t>
            </a:r>
            <a:r>
              <a:rPr lang="en-US" sz="3400" dirty="0"/>
              <a:t>VMware </a:t>
            </a:r>
            <a:r>
              <a:rPr lang="en-US" sz="3400" dirty="0" err="1"/>
              <a:t>vSphere</a:t>
            </a:r>
            <a:r>
              <a:rPr lang="en-US" sz="3400" dirty="0"/>
              <a:t> </a:t>
            </a:r>
            <a:r>
              <a:rPr lang="ru-RU" sz="3400" dirty="0"/>
              <a:t>або </a:t>
            </a:r>
            <a:r>
              <a:rPr lang="en-US" sz="3400" dirty="0"/>
              <a:t>Amazon Web Services (AWS). </a:t>
            </a:r>
            <a:r>
              <a:rPr lang="ru-RU" sz="3400" dirty="0"/>
              <a:t>Він також може працювати на різних фізичних пристроях, включаючи </a:t>
            </a:r>
            <a:r>
              <a:rPr lang="en-US" sz="3400" dirty="0"/>
              <a:t>Cisco FMC 1000, 1600, 2000, 2500, 2600, 4000, 4500 </a:t>
            </a:r>
            <a:r>
              <a:rPr lang="ru-RU" sz="3400" dirty="0"/>
              <a:t>і 4600.</a:t>
            </a:r>
          </a:p>
          <a:p>
            <a:pPr marL="0" indent="0">
              <a:buNone/>
            </a:pPr>
            <a:r>
              <a:rPr lang="ru-RU" sz="3400" dirty="0"/>
              <a:t>Ці інструменти керування створені спеціально для користувачів, щоб вони могли керувати та налаштовувати свої пристрої </a:t>
            </a:r>
            <a:r>
              <a:rPr lang="en-US" sz="3400" dirty="0"/>
              <a:t>Firepower Threat Defense. </a:t>
            </a:r>
            <a:r>
              <a:rPr lang="ru-RU" sz="3400" dirty="0"/>
              <a:t>Інструменти керування </a:t>
            </a:r>
            <a:r>
              <a:rPr lang="en-US" sz="3400" dirty="0"/>
              <a:t>Firepower </a:t>
            </a:r>
            <a:r>
              <a:rPr lang="ru-RU" sz="3400" dirty="0"/>
              <a:t>працюють на </a:t>
            </a:r>
            <a:r>
              <a:rPr lang="en-US" sz="3400" dirty="0"/>
              <a:t>VMware </a:t>
            </a:r>
            <a:r>
              <a:rPr lang="en-US" sz="3400" dirty="0" err="1"/>
              <a:t>vSphere</a:t>
            </a:r>
            <a:r>
              <a:rPr lang="en-US" sz="3400" dirty="0"/>
              <a:t> </a:t>
            </a:r>
            <a:r>
              <a:rPr lang="ru-RU" sz="3400" dirty="0"/>
              <a:t>або </a:t>
            </a:r>
            <a:r>
              <a:rPr lang="en-US" sz="3400" dirty="0"/>
              <a:t>Amazon Web Services (AWS) </a:t>
            </a:r>
            <a:r>
              <a:rPr lang="ru-RU" sz="3400" dirty="0"/>
              <a:t>і включають наступне:</a:t>
            </a:r>
          </a:p>
          <a:p>
            <a:pPr marL="0" indent="0">
              <a:buNone/>
            </a:pPr>
            <a:r>
              <a:rPr lang="en-US" sz="3400" b="1" dirty="0" smtClean="0"/>
              <a:t>Firewall </a:t>
            </a:r>
            <a:r>
              <a:rPr lang="en-US" sz="3400" b="1" dirty="0"/>
              <a:t>Management Center (FMC)</a:t>
            </a:r>
            <a:r>
              <a:rPr lang="en-US" sz="3400" dirty="0"/>
              <a:t> - </a:t>
            </a:r>
            <a:r>
              <a:rPr lang="ru-RU" sz="3400" dirty="0"/>
              <a:t>Це менеджер із декількох пристроїв для великих корпоративних розгортань та необхідністю глибокої кореляції і аналітичних можливостей.</a:t>
            </a:r>
          </a:p>
          <a:p>
            <a:pPr marL="0" indent="0">
              <a:buNone/>
            </a:pPr>
            <a:r>
              <a:rPr lang="en-US" sz="3400" b="1" dirty="0" smtClean="0"/>
              <a:t>Firewall </a:t>
            </a:r>
            <a:r>
              <a:rPr lang="en-US" sz="3400" b="1" dirty="0"/>
              <a:t>Device Manager</a:t>
            </a:r>
            <a:r>
              <a:rPr lang="en-US" sz="3400" dirty="0"/>
              <a:t> </a:t>
            </a:r>
            <a:r>
              <a:rPr lang="en-US" sz="3400" b="1" dirty="0"/>
              <a:t>(FDM)</a:t>
            </a:r>
            <a:r>
              <a:rPr lang="en-US" sz="3400" dirty="0"/>
              <a:t> - </a:t>
            </a:r>
            <a:r>
              <a:rPr lang="ru-RU" sz="3400" dirty="0"/>
              <a:t>Це «єдиний» менеджер пристроїв для малих і середніх клієнтів з невеликою кількістю пристроїв з простими інформаційними панелями та простими у використанні майстрами конфігурації. Він містить </a:t>
            </a:r>
            <a:r>
              <a:rPr lang="en-US" sz="3400" dirty="0"/>
              <a:t>FDM </a:t>
            </a:r>
            <a:r>
              <a:rPr lang="ru-RU" sz="3400" dirty="0"/>
              <a:t>та </a:t>
            </a:r>
            <a:r>
              <a:rPr lang="en-US" sz="3400" dirty="0"/>
              <a:t>Next Generation Firewall API.</a:t>
            </a:r>
          </a:p>
          <a:p>
            <a:pPr marL="0" indent="0">
              <a:buNone/>
            </a:pPr>
            <a:r>
              <a:rPr lang="ru-RU" sz="3400" dirty="0"/>
              <a:t>Ці пристрої можна використовувати для керування приладами та пристроями, зокрема пристроями серій </a:t>
            </a:r>
            <a:r>
              <a:rPr lang="en-US" sz="3400" dirty="0"/>
              <a:t>Cisco Firepower 1000, 2100, 4100 </a:t>
            </a:r>
            <a:r>
              <a:rPr lang="ru-RU" sz="3400" dirty="0"/>
              <a:t>і 9300 (які працюють під керуванням </a:t>
            </a:r>
            <a:r>
              <a:rPr lang="en-US" sz="3400" dirty="0"/>
              <a:t>Cisco </a:t>
            </a:r>
            <a:r>
              <a:rPr lang="en-US" sz="3400" dirty="0" err="1"/>
              <a:t>FirePower</a:t>
            </a:r>
            <a:r>
              <a:rPr lang="en-US" sz="3400" dirty="0"/>
              <a:t> Threat Defense </a:t>
            </a:r>
            <a:r>
              <a:rPr lang="ru-RU" sz="3400" dirty="0"/>
              <a:t>і можуть альтернативно підтримувати </a:t>
            </a:r>
            <a:r>
              <a:rPr lang="en-US" sz="3400" dirty="0"/>
              <a:t>Cisco Adaptive Security) </a:t>
            </a:r>
            <a:r>
              <a:rPr lang="ru-RU" sz="3400" dirty="0"/>
              <a:t>та пристрої серії </a:t>
            </a:r>
            <a:r>
              <a:rPr lang="en-US" sz="3400" dirty="0"/>
              <a:t>Cisco ASA 5500-FTD-X </a:t>
            </a:r>
            <a:r>
              <a:rPr lang="ru-RU" sz="3400" dirty="0"/>
              <a:t>для захисту </a:t>
            </a:r>
            <a:r>
              <a:rPr lang="en-US" sz="3400" dirty="0"/>
              <a:t>SOHO </a:t>
            </a:r>
            <a:r>
              <a:rPr lang="ru-RU" sz="3400" dirty="0"/>
              <a:t>і периферійних мереж.</a:t>
            </a:r>
          </a:p>
          <a:p>
            <a:pPr marL="0" indent="0">
              <a:buNone/>
            </a:pPr>
            <a:endParaRPr lang="uk-UA" sz="1600" dirty="0"/>
          </a:p>
        </p:txBody>
      </p:sp>
    </p:spTree>
    <p:extLst>
      <p:ext uri="{BB962C8B-B14F-4D97-AF65-F5344CB8AC3E}">
        <p14:creationId xmlns:p14="http://schemas.microsoft.com/office/powerpoint/2010/main" val="2964995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353046" cy="6427961"/>
          </a:xfrm>
        </p:spPr>
        <p:txBody>
          <a:bodyPr>
            <a:normAutofit/>
          </a:bodyPr>
          <a:lstStyle/>
          <a:p>
            <a:pPr marL="0" indent="0">
              <a:buNone/>
            </a:pPr>
            <a:r>
              <a:rPr lang="en-US" sz="1600" dirty="0" smtClean="0"/>
              <a:t>Open </a:t>
            </a:r>
            <a:r>
              <a:rPr lang="uk-UA" sz="1600" dirty="0" smtClean="0"/>
              <a:t>API </a:t>
            </a:r>
            <a:r>
              <a:rPr lang="uk-UA" sz="1600" dirty="0"/>
              <a:t>для легкої інтеграції FMC робить можливою інтеграцію зі сторонніми технологіями за допомогою потужних, багатофункціональних інтерфейсів прикладного програмування</a:t>
            </a:r>
            <a:r>
              <a:rPr lang="uk-UA" sz="1600" dirty="0" smtClean="0"/>
              <a:t>.</a:t>
            </a:r>
            <a:endParaRPr lang="en-US" sz="1600" dirty="0" smtClean="0"/>
          </a:p>
          <a:p>
            <a:pPr marL="0" indent="0">
              <a:buNone/>
            </a:pPr>
            <a:r>
              <a:rPr lang="uk-UA" sz="1600" dirty="0" smtClean="0"/>
              <a:t> </a:t>
            </a:r>
            <a:r>
              <a:rPr lang="uk-UA" sz="1600" dirty="0"/>
              <a:t>API надають точки підключення для: </a:t>
            </a:r>
            <a:endParaRPr lang="en-US" sz="1600" dirty="0" smtClean="0"/>
          </a:p>
          <a:p>
            <a:pPr marL="0" indent="0">
              <a:buNone/>
            </a:pPr>
            <a:r>
              <a:rPr lang="uk-UA" sz="1600" dirty="0" smtClean="0"/>
              <a:t>● </a:t>
            </a:r>
            <a:r>
              <a:rPr lang="uk-UA" sz="1600" dirty="0"/>
              <a:t>Переміщення даних про події з FMC на іншу платформу, наприклад, рішення для керування інформацією про безпеку та подіями (SIEM</a:t>
            </a:r>
            <a:r>
              <a:rPr lang="uk-UA" sz="1600" dirty="0" smtClean="0"/>
              <a:t>).</a:t>
            </a:r>
            <a:endParaRPr lang="en-US" sz="1600" dirty="0" smtClean="0"/>
          </a:p>
          <a:p>
            <a:pPr marL="0" indent="0">
              <a:buNone/>
            </a:pPr>
            <a:r>
              <a:rPr lang="uk-UA" sz="1600" dirty="0" smtClean="0"/>
              <a:t> </a:t>
            </a:r>
            <a:r>
              <a:rPr lang="uk-UA" sz="1600" dirty="0"/>
              <a:t>● Покращення інформації, що міститься в базі даних Cisco IPS, за допомогою даних третіх сторін. Такі дані можуть включати керування вразливістю. </a:t>
            </a:r>
            <a:endParaRPr lang="en-US" sz="1600" dirty="0" smtClean="0"/>
          </a:p>
          <a:p>
            <a:pPr marL="0" indent="0">
              <a:buNone/>
            </a:pPr>
            <a:r>
              <a:rPr lang="uk-UA" sz="1600" dirty="0" smtClean="0"/>
              <a:t>● </a:t>
            </a:r>
            <a:r>
              <a:rPr lang="uk-UA" sz="1600" dirty="0"/>
              <a:t>Запуск робочих процесів і кроків виправлення, які активуються визначеними користувачем правилами кореляції. Ви можете, наприклад, інтегрувати свій робочий процес із рішенням керування доступом до мережі (NAC), щоб помістити заражену кінцеву точку на карантин або розпочати процес цифрової експертизи. </a:t>
            </a:r>
            <a:endParaRPr lang="en-US" sz="1600" dirty="0" smtClean="0"/>
          </a:p>
          <a:p>
            <a:pPr marL="0" indent="0">
              <a:buNone/>
            </a:pPr>
            <a:r>
              <a:rPr lang="uk-UA" sz="1600" dirty="0" smtClean="0"/>
              <a:t>● </a:t>
            </a:r>
            <a:r>
              <a:rPr lang="uk-UA" sz="1600" dirty="0"/>
              <a:t>Підтримка сторонніх звітів і аналітики, дозволяючи цим рішенням надсилати запити до бази даних FMC. </a:t>
            </a:r>
            <a:endParaRPr lang="en-US" sz="1600" dirty="0" smtClean="0"/>
          </a:p>
          <a:p>
            <a:pPr marL="0" indent="0">
              <a:buNone/>
            </a:pPr>
            <a:endParaRPr lang="en-US" sz="1600" dirty="0"/>
          </a:p>
          <a:p>
            <a:pPr marL="0" indent="0">
              <a:buNone/>
            </a:pPr>
            <a:r>
              <a:rPr lang="uk-UA" sz="1600" dirty="0" smtClean="0"/>
              <a:t>Ці </a:t>
            </a:r>
            <a:r>
              <a:rPr lang="uk-UA" sz="1600" dirty="0"/>
              <a:t>API також використовуються для інтеграції з декількома продуктами та робочими процесами безпеки Cisco. Серед них Cisco Secure Malware Analytics (раніше Cisco AMP Threat Grid) для ізольованого програмного середовища; Cisco Identity Services Engine (ISE) для даних ідентифікації та сегментації мережі; і Cisco </a:t>
            </a:r>
            <a:r>
              <a:rPr lang="uk-UA" sz="1600" dirty="0" smtClean="0"/>
              <a:t>Umbrella </a:t>
            </a:r>
            <a:r>
              <a:rPr lang="uk-UA" sz="1600" dirty="0"/>
              <a:t>для видимості домену в Інтернеті.</a:t>
            </a:r>
          </a:p>
        </p:txBody>
      </p:sp>
    </p:spTree>
    <p:extLst>
      <p:ext uri="{BB962C8B-B14F-4D97-AF65-F5344CB8AC3E}">
        <p14:creationId xmlns:p14="http://schemas.microsoft.com/office/powerpoint/2010/main" val="171236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6454" y="393700"/>
            <a:ext cx="5999546" cy="6464300"/>
          </a:xfrm>
          <a:prstGeom prst="rect">
            <a:avLst/>
          </a:prstGeom>
        </p:spPr>
      </p:pic>
      <p:pic>
        <p:nvPicPr>
          <p:cNvPr id="5" name="Picture 4"/>
          <p:cNvPicPr>
            <a:picLocks noChangeAspect="1"/>
          </p:cNvPicPr>
          <p:nvPr/>
        </p:nvPicPr>
        <p:blipFill>
          <a:blip r:embed="rId3"/>
          <a:stretch>
            <a:fillRect/>
          </a:stretch>
        </p:blipFill>
        <p:spPr>
          <a:xfrm>
            <a:off x="6196962" y="162754"/>
            <a:ext cx="5995038" cy="6695246"/>
          </a:xfrm>
          <a:prstGeom prst="rect">
            <a:avLst/>
          </a:prstGeom>
        </p:spPr>
      </p:pic>
      <p:sp>
        <p:nvSpPr>
          <p:cNvPr id="6" name="Rectangle 5"/>
          <p:cNvSpPr/>
          <p:nvPr/>
        </p:nvSpPr>
        <p:spPr>
          <a:xfrm>
            <a:off x="0" y="0"/>
            <a:ext cx="6144227" cy="338554"/>
          </a:xfrm>
          <a:prstGeom prst="rect">
            <a:avLst/>
          </a:prstGeom>
        </p:spPr>
        <p:txBody>
          <a:bodyPr wrap="square">
            <a:spAutoFit/>
          </a:bodyPr>
          <a:lstStyle/>
          <a:p>
            <a:r>
              <a:rPr lang="uk-UA" sz="1600" b="1" dirty="0"/>
              <a:t>П</a:t>
            </a:r>
            <a:r>
              <a:rPr lang="ru-RU" sz="1600" b="1" dirty="0" smtClean="0"/>
              <a:t>риклад </a:t>
            </a:r>
            <a:r>
              <a:rPr lang="ru-RU" sz="1600" b="1" dirty="0"/>
              <a:t>взаємодії з </a:t>
            </a:r>
            <a:r>
              <a:rPr lang="en-US" sz="1600" b="1" dirty="0" smtClean="0"/>
              <a:t>FMC </a:t>
            </a:r>
            <a:r>
              <a:rPr lang="en-US" sz="1600" b="1" dirty="0"/>
              <a:t>API, </a:t>
            </a:r>
            <a:r>
              <a:rPr lang="ru-RU" sz="1600" b="1" dirty="0" smtClean="0"/>
              <a:t>для створення правила </a:t>
            </a:r>
            <a:r>
              <a:rPr lang="ru-RU" sz="1600" b="1" dirty="0"/>
              <a:t>безпеки</a:t>
            </a:r>
            <a:endParaRPr lang="uk-UA" sz="1600" b="1" dirty="0"/>
          </a:p>
        </p:txBody>
      </p:sp>
    </p:spTree>
    <p:extLst>
      <p:ext uri="{BB962C8B-B14F-4D97-AF65-F5344CB8AC3E}">
        <p14:creationId xmlns:p14="http://schemas.microsoft.com/office/powerpoint/2010/main" val="259887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353046" cy="6427961"/>
          </a:xfrm>
        </p:spPr>
        <p:txBody>
          <a:bodyPr>
            <a:normAutofit/>
          </a:bodyPr>
          <a:lstStyle/>
          <a:p>
            <a:pPr marL="0" indent="0">
              <a:buNone/>
            </a:pPr>
            <a:r>
              <a:rPr lang="en-US" sz="1600" b="1" dirty="0"/>
              <a:t>Cisco Identity Services Engine (ISE)</a:t>
            </a:r>
          </a:p>
          <a:p>
            <a:pPr marL="0" indent="0">
              <a:buNone/>
            </a:pPr>
            <a:r>
              <a:rPr lang="ru-RU" sz="1600" dirty="0"/>
              <a:t>Система </a:t>
            </a:r>
            <a:r>
              <a:rPr lang="en-US" sz="1600" dirty="0"/>
              <a:t>Cisco </a:t>
            </a:r>
            <a:r>
              <a:rPr lang="ru-RU" sz="1600" dirty="0"/>
              <a:t>для Керування Сервісами Ідентифікації (</a:t>
            </a:r>
            <a:r>
              <a:rPr lang="en-US" sz="1600" dirty="0"/>
              <a:t>Cisco Identity Services Engine), </a:t>
            </a:r>
            <a:r>
              <a:rPr lang="ru-RU" sz="1600" dirty="0" err="1"/>
              <a:t>або</a:t>
            </a:r>
            <a:r>
              <a:rPr lang="ru-RU" sz="1600" dirty="0"/>
              <a:t> </a:t>
            </a:r>
            <a:r>
              <a:rPr lang="en-US" sz="1600" dirty="0"/>
              <a:t>ISE</a:t>
            </a:r>
            <a:r>
              <a:rPr lang="ru-RU" sz="1600" dirty="0"/>
              <a:t>, є </a:t>
            </a:r>
            <a:r>
              <a:rPr lang="ru-RU" sz="1600" dirty="0" smtClean="0"/>
              <a:t>одним з основних рішень </a:t>
            </a:r>
            <a:r>
              <a:rPr lang="ru-RU" sz="1600" dirty="0"/>
              <a:t>безпеки </a:t>
            </a:r>
            <a:r>
              <a:rPr lang="en-US" sz="1600" dirty="0"/>
              <a:t>Cisco.</a:t>
            </a:r>
          </a:p>
          <a:p>
            <a:pPr marL="0" indent="0">
              <a:buNone/>
            </a:pPr>
            <a:r>
              <a:rPr lang="ru-RU" sz="1600" b="1" dirty="0"/>
              <a:t>Переваги та призначення</a:t>
            </a:r>
          </a:p>
          <a:p>
            <a:pPr marL="0" indent="0">
              <a:buNone/>
            </a:pPr>
            <a:r>
              <a:rPr lang="en-US" sz="1600" dirty="0"/>
              <a:t>ISE </a:t>
            </a:r>
            <a:r>
              <a:rPr lang="ru-RU" sz="1600" dirty="0"/>
              <a:t>надає механізм, що базується на правилах, для забезпечення доступу на основі політик користувачам та пристроям до мережі. Це дає змогу забезпечити дотримання нормативних вимог і спростити операції доступу користувачів до мережі. За допомогою </a:t>
            </a:r>
            <a:r>
              <a:rPr lang="en-US" sz="1600" dirty="0"/>
              <a:t>ISE API </a:t>
            </a:r>
            <a:r>
              <a:rPr lang="ru-RU" sz="1600" dirty="0"/>
              <a:t>ви можете автоматизувати стримування загроз при їх виявленні. Він інтегрується з існуючими розгортаннями ідентифікаційних даних.</a:t>
            </a:r>
          </a:p>
          <a:p>
            <a:pPr marL="0" indent="0">
              <a:buNone/>
            </a:pPr>
            <a:endParaRPr lang="uk-UA" sz="1600" dirty="0"/>
          </a:p>
        </p:txBody>
      </p:sp>
      <p:pic>
        <p:nvPicPr>
          <p:cNvPr id="2" name="Picture 1"/>
          <p:cNvPicPr>
            <a:picLocks noChangeAspect="1"/>
          </p:cNvPicPr>
          <p:nvPr/>
        </p:nvPicPr>
        <p:blipFill>
          <a:blip r:embed="rId2"/>
          <a:stretch>
            <a:fillRect/>
          </a:stretch>
        </p:blipFill>
        <p:spPr>
          <a:xfrm>
            <a:off x="752427" y="2578535"/>
            <a:ext cx="6626147" cy="3808683"/>
          </a:xfrm>
          <a:prstGeom prst="rect">
            <a:avLst/>
          </a:prstGeom>
        </p:spPr>
      </p:pic>
    </p:spTree>
    <p:extLst>
      <p:ext uri="{BB962C8B-B14F-4D97-AF65-F5344CB8AC3E}">
        <p14:creationId xmlns:p14="http://schemas.microsoft.com/office/powerpoint/2010/main" val="3189371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604" y="199176"/>
            <a:ext cx="11688024" cy="6427961"/>
          </a:xfrm>
        </p:spPr>
        <p:txBody>
          <a:bodyPr>
            <a:normAutofit/>
          </a:bodyPr>
          <a:lstStyle/>
          <a:p>
            <a:pPr marL="0" indent="0">
              <a:buNone/>
            </a:pPr>
            <a:r>
              <a:rPr lang="ru-RU" sz="1600" b="1" dirty="0"/>
              <a:t>Архітектура</a:t>
            </a:r>
          </a:p>
          <a:p>
            <a:pPr marL="0" indent="0">
              <a:buNone/>
            </a:pPr>
            <a:r>
              <a:rPr lang="ru-RU" sz="1600" dirty="0"/>
              <a:t>Архітектура </a:t>
            </a:r>
            <a:r>
              <a:rPr lang="en-US" sz="1600" dirty="0"/>
              <a:t>Cisco ISE </a:t>
            </a:r>
            <a:r>
              <a:rPr lang="ru-RU" sz="1600" dirty="0"/>
              <a:t>складається з вузлів із визначеними типами вузлів. Вузол - це окремий фізичний або віртуальний пристрій </a:t>
            </a:r>
            <a:r>
              <a:rPr lang="en-US" sz="1600" dirty="0"/>
              <a:t>Cisco ISE. </a:t>
            </a:r>
            <a:r>
              <a:rPr lang="ru-RU" sz="1600" dirty="0"/>
              <a:t>Ці вузли </a:t>
            </a:r>
            <a:r>
              <a:rPr lang="en-US" sz="1600" dirty="0"/>
              <a:t>Cisco ISE </a:t>
            </a:r>
            <a:r>
              <a:rPr lang="ru-RU" sz="1600" dirty="0"/>
              <a:t>можуть приймати будь-який із наступних типів вузлів: </a:t>
            </a:r>
            <a:endParaRPr lang="en-US" sz="1600" dirty="0" smtClean="0"/>
          </a:p>
          <a:p>
            <a:pPr marL="0" indent="0">
              <a:buNone/>
            </a:pPr>
            <a:r>
              <a:rPr lang="ru-RU" sz="1600" b="1" dirty="0" smtClean="0"/>
              <a:t>Вузол </a:t>
            </a:r>
            <a:r>
              <a:rPr lang="ru-RU" sz="1600" b="1" dirty="0"/>
              <a:t>адміністрування -</a:t>
            </a:r>
            <a:r>
              <a:rPr lang="ru-RU" sz="1600" dirty="0"/>
              <a:t> У цьому вузлі ви виконуєте всі адміністративні операції на </a:t>
            </a:r>
            <a:r>
              <a:rPr lang="en-US" sz="1600" dirty="0"/>
              <a:t>Cisco ISE. </a:t>
            </a:r>
            <a:r>
              <a:rPr lang="ru-RU" sz="1600" dirty="0"/>
              <a:t>Він виконує оброблення всіх системних конфігурацій, зокрема таких як аутентифікація, авторизація та облік.</a:t>
            </a:r>
          </a:p>
          <a:p>
            <a:pPr marL="0" indent="0">
              <a:buNone/>
            </a:pPr>
            <a:r>
              <a:rPr lang="ru-RU" sz="1600" b="1" dirty="0"/>
              <a:t>Вузол служби політики -</a:t>
            </a:r>
            <a:r>
              <a:rPr lang="ru-RU" sz="1600" dirty="0"/>
              <a:t> Вузол </a:t>
            </a:r>
            <a:r>
              <a:rPr lang="en-US" sz="1600" dirty="0"/>
              <a:t>Cisco ISE </a:t>
            </a:r>
            <a:r>
              <a:rPr lang="ru-RU" sz="1600" dirty="0"/>
              <a:t>із персоналом Служби політики забезпечує доступ до мережі, положення, гостьовий доступ, надання сервісу клієнта та сервіси профілювання. Точка інформації про політику представляє собою точку, в якій зовнішня інформація передається до персоналу Служби політики. Наприклад, зовнішня інформація може бути атрибутом </a:t>
            </a:r>
            <a:r>
              <a:rPr lang="en-US" sz="1600" dirty="0" smtClean="0"/>
              <a:t>LDAP.</a:t>
            </a:r>
            <a:endParaRPr lang="en-US" sz="1600" dirty="0"/>
          </a:p>
          <a:p>
            <a:pPr marL="0" indent="0">
              <a:buNone/>
            </a:pPr>
            <a:endParaRPr lang="en-US" sz="1600" dirty="0" smtClean="0"/>
          </a:p>
          <a:p>
            <a:pPr marL="0" indent="0">
              <a:buNone/>
            </a:pPr>
            <a:endParaRPr lang="uk-UA" sz="16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04" y="2679825"/>
            <a:ext cx="6067014" cy="4038356"/>
          </a:xfrm>
          <a:prstGeom prst="rect">
            <a:avLst/>
          </a:prstGeom>
        </p:spPr>
      </p:pic>
      <p:sp>
        <p:nvSpPr>
          <p:cNvPr id="2" name="Rectangle 1"/>
          <p:cNvSpPr/>
          <p:nvPr/>
        </p:nvSpPr>
        <p:spPr>
          <a:xfrm>
            <a:off x="6606013" y="2679825"/>
            <a:ext cx="4430162" cy="3046988"/>
          </a:xfrm>
          <a:prstGeom prst="rect">
            <a:avLst/>
          </a:prstGeom>
        </p:spPr>
        <p:txBody>
          <a:bodyPr wrap="square">
            <a:spAutoFit/>
          </a:bodyPr>
          <a:lstStyle/>
          <a:p>
            <a:r>
              <a:rPr lang="ru-RU" sz="1600" b="1" dirty="0"/>
              <a:t>Вузол моніторингу -</a:t>
            </a:r>
            <a:r>
              <a:rPr lang="ru-RU" sz="1600" dirty="0"/>
              <a:t> Вузол </a:t>
            </a:r>
            <a:r>
              <a:rPr lang="en-US" sz="1600" dirty="0"/>
              <a:t>Cisco ISE </a:t>
            </a:r>
            <a:r>
              <a:rPr lang="ru-RU" sz="1600" dirty="0"/>
              <a:t>разом із персоналом моніторингу є «збирачем» журналів (</a:t>
            </a:r>
            <a:r>
              <a:rPr lang="en-US" sz="1600" dirty="0"/>
              <a:t>log collector). </a:t>
            </a:r>
            <a:r>
              <a:rPr lang="ru-RU" sz="1600" dirty="0"/>
              <a:t>Він зберігає повідомлення журналу від усіх вузлів адміністрування та служб політики в мережі.</a:t>
            </a:r>
          </a:p>
          <a:p>
            <a:endParaRPr lang="en-US" sz="1600" b="1" dirty="0" smtClean="0"/>
          </a:p>
          <a:p>
            <a:r>
              <a:rPr lang="ru-RU" sz="1600" b="1" dirty="0" smtClean="0"/>
              <a:t>Вузол </a:t>
            </a:r>
            <a:r>
              <a:rPr lang="en-US" sz="1600" b="1" dirty="0" err="1"/>
              <a:t>pxGrid</a:t>
            </a:r>
            <a:r>
              <a:rPr lang="en-US" sz="1600" b="1" dirty="0"/>
              <a:t> -</a:t>
            </a:r>
            <a:r>
              <a:rPr lang="en-US" sz="1600" dirty="0"/>
              <a:t> </a:t>
            </a:r>
            <a:r>
              <a:rPr lang="ru-RU" sz="1600" dirty="0"/>
              <a:t>Інтеграція фреймворку </a:t>
            </a:r>
            <a:r>
              <a:rPr lang="en-US" sz="1600" dirty="0" err="1"/>
              <a:t>pxGrid</a:t>
            </a:r>
            <a:r>
              <a:rPr lang="en-US" sz="1600" dirty="0"/>
              <a:t> </a:t>
            </a:r>
            <a:r>
              <a:rPr lang="ru-RU" sz="1600" dirty="0"/>
              <a:t>дозволяє системі обмінюватися даними політики та конфігурації між вузлами. У такий спосіб система може обмінюватися тегами та об’єктами політики між </a:t>
            </a:r>
            <a:r>
              <a:rPr lang="en-US" sz="1600" dirty="0"/>
              <a:t>Cisco ISE </a:t>
            </a:r>
            <a:r>
              <a:rPr lang="ru-RU" sz="1600" dirty="0"/>
              <a:t>та сторонніми постачальниками.</a:t>
            </a:r>
          </a:p>
        </p:txBody>
      </p:sp>
    </p:spTree>
    <p:extLst>
      <p:ext uri="{BB962C8B-B14F-4D97-AF65-F5344CB8AC3E}">
        <p14:creationId xmlns:p14="http://schemas.microsoft.com/office/powerpoint/2010/main" val="2179402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88" y="241268"/>
            <a:ext cx="10644931" cy="5942249"/>
          </a:xfrm>
        </p:spPr>
      </p:pic>
    </p:spTree>
    <p:extLst>
      <p:ext uri="{BB962C8B-B14F-4D97-AF65-F5344CB8AC3E}">
        <p14:creationId xmlns:p14="http://schemas.microsoft.com/office/powerpoint/2010/main" val="3371283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353046" cy="6427961"/>
          </a:xfrm>
        </p:spPr>
        <p:txBody>
          <a:bodyPr>
            <a:normAutofit/>
          </a:bodyPr>
          <a:lstStyle/>
          <a:p>
            <a:pPr marL="0" indent="0">
              <a:buNone/>
            </a:pPr>
            <a:r>
              <a:rPr lang="ru-RU" sz="1600" b="1" dirty="0"/>
              <a:t>Середовище та масштаби</a:t>
            </a:r>
          </a:p>
          <a:p>
            <a:pPr marL="0" indent="0">
              <a:buNone/>
            </a:pPr>
            <a:r>
              <a:rPr lang="en-US" sz="1600" dirty="0"/>
              <a:t>Cisco ISE </a:t>
            </a:r>
            <a:r>
              <a:rPr lang="ru-RU" sz="1600" dirty="0"/>
              <a:t>використовується в різних за розміром середовищах, від малого до середнього і великого бізнесу. В максимальному масштабі він забезпечує підтримку одночасної роботи 250000 активних кінцевих точок та до 1000000 зареєстрованих пристроїв.</a:t>
            </a:r>
          </a:p>
          <a:p>
            <a:pPr marL="0" indent="0">
              <a:buNone/>
            </a:pPr>
            <a:r>
              <a:rPr lang="ru-RU" sz="1600" b="1" dirty="0"/>
              <a:t>Можливості та приклади використання</a:t>
            </a:r>
          </a:p>
          <a:p>
            <a:pPr marL="0" indent="0">
              <a:buNone/>
            </a:pPr>
            <a:r>
              <a:rPr lang="ru-RU" sz="1600" dirty="0"/>
              <a:t>Ви можете прочитати про більше ніж двадцять прикладів використання на сторінці </a:t>
            </a:r>
            <a:r>
              <a:rPr lang="en-US" sz="1600" dirty="0"/>
              <a:t>Cisco Case Studies </a:t>
            </a:r>
            <a:r>
              <a:rPr lang="ru-RU" sz="1600" dirty="0"/>
              <a:t>для </a:t>
            </a:r>
            <a:r>
              <a:rPr lang="en-US" sz="1600" dirty="0"/>
              <a:t>ISE. </a:t>
            </a:r>
            <a:r>
              <a:rPr lang="ru-RU" sz="1600" dirty="0"/>
              <a:t>Можливості </a:t>
            </a:r>
            <a:r>
              <a:rPr lang="en-US" sz="1600" dirty="0"/>
              <a:t>ISE </a:t>
            </a:r>
            <a:r>
              <a:rPr lang="ru-RU" sz="1600" dirty="0"/>
              <a:t>можна узагальнити наступним чином:</a:t>
            </a:r>
          </a:p>
          <a:p>
            <a:r>
              <a:rPr lang="ru-RU" sz="1600" b="1" dirty="0"/>
              <a:t>Видимість активів -</a:t>
            </a:r>
            <a:r>
              <a:rPr lang="ru-RU" sz="1600" dirty="0"/>
              <a:t> використовуйте власні пристрої як для гостей, так і для безпечного бездротового доступу для працівників. Використовуйте функцію оцінювання положення </a:t>
            </a:r>
            <a:r>
              <a:rPr lang="en-US" sz="1600" dirty="0"/>
              <a:t>ISE </a:t>
            </a:r>
            <a:r>
              <a:rPr lang="ru-RU" sz="1600" dirty="0"/>
              <a:t>для того, щоб надати можливість власним мобільним пристроям увійти в мережу, наприклад у лікарні чи в роздрібному магазині.</a:t>
            </a:r>
          </a:p>
          <a:p>
            <a:r>
              <a:rPr lang="ru-RU" sz="1600" b="1" dirty="0"/>
              <a:t>Відповідність політиці -</a:t>
            </a:r>
            <a:r>
              <a:rPr lang="ru-RU" sz="1600" dirty="0"/>
              <a:t> </a:t>
            </a:r>
            <a:r>
              <a:rPr lang="en-US" sz="1600" dirty="0"/>
              <a:t>ISE </a:t>
            </a:r>
            <a:r>
              <a:rPr lang="ru-RU" sz="1600" dirty="0"/>
              <a:t>та Узгоджена політика безпеки інтегруються з </a:t>
            </a:r>
            <a:r>
              <a:rPr lang="en-US" sz="1600" dirty="0"/>
              <a:t>Cisco </a:t>
            </a:r>
            <a:r>
              <a:rPr lang="en-US" sz="1600" dirty="0" err="1"/>
              <a:t>TrustSec</a:t>
            </a:r>
            <a:r>
              <a:rPr lang="en-US" sz="1600" dirty="0"/>
              <a:t> </a:t>
            </a:r>
            <a:r>
              <a:rPr lang="ru-RU" sz="1600" dirty="0"/>
              <a:t>для програмно-визначеної сегментації в мережі.</a:t>
            </a:r>
          </a:p>
          <a:p>
            <a:r>
              <a:rPr lang="ru-RU" sz="1600" b="1" dirty="0"/>
              <a:t>Безпечний дротовий доступ -</a:t>
            </a:r>
            <a:r>
              <a:rPr lang="ru-RU" sz="1600" dirty="0"/>
              <a:t> </a:t>
            </a:r>
            <a:r>
              <a:rPr lang="en-US" sz="1600" dirty="0"/>
              <a:t>Cisco ISE </a:t>
            </a:r>
            <a:r>
              <a:rPr lang="ru-RU" sz="1600" dirty="0"/>
              <a:t>ідентифікує кожний пристрій і користувача, який отримує доступ до мережі, незалежно від того, чи то буде дротовий, бездротовий або віддалений спосіб зв'язку. Після їх ідентифікації, з'єднувальний пристрій і користувач автоматично та надійно розміщуються в потрібній частині мережі. Така сегментація забезпечує підвищення ефективності, оскільки ви можете використовувати одну мережу для двох окремих організацій. Це забезпечує одночасно безпечний дротовий доступ та видимість об’єкта.</a:t>
            </a:r>
          </a:p>
          <a:p>
            <a:r>
              <a:rPr lang="ru-RU" sz="1600" b="1" dirty="0"/>
              <a:t>Сегментація -</a:t>
            </a:r>
            <a:r>
              <a:rPr lang="ru-RU" sz="1600" dirty="0"/>
              <a:t> Наприклад, на великому спортивному заході вам необхідно увімкнути мережі пристроїв для учасників, а також вивести медіа для відео високої чіткості, яке транслюється на весь світ. Інтегрована система автоматично сегментує трафік від решти мережі за допомогою </a:t>
            </a:r>
            <a:r>
              <a:rPr lang="en-US" sz="1600" dirty="0"/>
              <a:t>Cisco ISE.</a:t>
            </a:r>
          </a:p>
          <a:p>
            <a:pPr marL="0" indent="0">
              <a:buNone/>
            </a:pPr>
            <a:endParaRPr lang="ru-RU" sz="1600" dirty="0"/>
          </a:p>
          <a:p>
            <a:pPr marL="0" indent="0">
              <a:buNone/>
            </a:pPr>
            <a:endParaRPr lang="uk-UA" sz="1600" dirty="0"/>
          </a:p>
        </p:txBody>
      </p:sp>
    </p:spTree>
    <p:extLst>
      <p:ext uri="{BB962C8B-B14F-4D97-AF65-F5344CB8AC3E}">
        <p14:creationId xmlns:p14="http://schemas.microsoft.com/office/powerpoint/2010/main" val="2705378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3201" y="386124"/>
            <a:ext cx="5918794" cy="6471876"/>
          </a:xfrm>
          <a:prstGeom prst="rect">
            <a:avLst/>
          </a:prstGeom>
        </p:spPr>
      </p:pic>
      <p:pic>
        <p:nvPicPr>
          <p:cNvPr id="5" name="Picture 4"/>
          <p:cNvPicPr>
            <a:picLocks noChangeAspect="1"/>
          </p:cNvPicPr>
          <p:nvPr/>
        </p:nvPicPr>
        <p:blipFill>
          <a:blip r:embed="rId3"/>
          <a:stretch>
            <a:fillRect/>
          </a:stretch>
        </p:blipFill>
        <p:spPr>
          <a:xfrm>
            <a:off x="6077828" y="386124"/>
            <a:ext cx="6020971" cy="4312625"/>
          </a:xfrm>
          <a:prstGeom prst="rect">
            <a:avLst/>
          </a:prstGeom>
        </p:spPr>
      </p:pic>
      <p:sp>
        <p:nvSpPr>
          <p:cNvPr id="6" name="Rectangle 5"/>
          <p:cNvSpPr/>
          <p:nvPr/>
        </p:nvSpPr>
        <p:spPr>
          <a:xfrm>
            <a:off x="93200" y="0"/>
            <a:ext cx="11187417" cy="338554"/>
          </a:xfrm>
          <a:prstGeom prst="rect">
            <a:avLst/>
          </a:prstGeom>
        </p:spPr>
        <p:txBody>
          <a:bodyPr wrap="square">
            <a:spAutoFit/>
          </a:bodyPr>
          <a:lstStyle/>
          <a:p>
            <a:r>
              <a:rPr lang="uk-UA" sz="1600" b="1" dirty="0"/>
              <a:t>П</a:t>
            </a:r>
            <a:r>
              <a:rPr lang="ru-RU" sz="1600" b="1" dirty="0" smtClean="0"/>
              <a:t>риклад </a:t>
            </a:r>
            <a:r>
              <a:rPr lang="ru-RU" sz="1600" b="1" dirty="0"/>
              <a:t>взаємодії з </a:t>
            </a:r>
            <a:r>
              <a:rPr lang="en-US" sz="1600" b="1" dirty="0"/>
              <a:t>Cisco Identity Services Engine (ISE) API, </a:t>
            </a:r>
            <a:r>
              <a:rPr lang="ru-RU" sz="1600" b="1" dirty="0"/>
              <a:t>який демонструє отримання списку користувачів:</a:t>
            </a:r>
            <a:endParaRPr lang="uk-UA" sz="1600" b="1" dirty="0"/>
          </a:p>
        </p:txBody>
      </p:sp>
    </p:spTree>
    <p:extLst>
      <p:ext uri="{BB962C8B-B14F-4D97-AF65-F5344CB8AC3E}">
        <p14:creationId xmlns:p14="http://schemas.microsoft.com/office/powerpoint/2010/main" val="2393335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353046" cy="6427961"/>
          </a:xfrm>
        </p:spPr>
        <p:txBody>
          <a:bodyPr>
            <a:normAutofit/>
          </a:bodyPr>
          <a:lstStyle/>
          <a:p>
            <a:pPr marL="0" indent="0" algn="ctr">
              <a:buNone/>
            </a:pPr>
            <a:r>
              <a:rPr lang="en-US" sz="1600" b="1" dirty="0"/>
              <a:t>Cisco Secure Malware </a:t>
            </a:r>
            <a:r>
              <a:rPr lang="en-US" sz="1600" b="1" dirty="0" smtClean="0"/>
              <a:t>Analytics </a:t>
            </a:r>
            <a:r>
              <a:rPr lang="en-US" sz="1600" b="1" dirty="0"/>
              <a:t>(</a:t>
            </a:r>
            <a:r>
              <a:rPr lang="uk-UA" sz="1600" b="1" dirty="0"/>
              <a:t>раніше </a:t>
            </a:r>
            <a:r>
              <a:rPr lang="en-US" sz="1600" b="1" dirty="0"/>
              <a:t>Cisco Threat Grid</a:t>
            </a:r>
            <a:r>
              <a:rPr lang="uk-UA" sz="1600" b="1" dirty="0"/>
              <a:t>)</a:t>
            </a:r>
            <a:endParaRPr lang="en-US" sz="1600" b="1" dirty="0"/>
          </a:p>
          <a:p>
            <a:pPr marL="0" indent="0">
              <a:buNone/>
            </a:pPr>
            <a:r>
              <a:rPr lang="en-US" sz="1600" b="1" dirty="0"/>
              <a:t>Cisco Secure Malware Analytics </a:t>
            </a:r>
            <a:r>
              <a:rPr lang="ru-RU" sz="1600" dirty="0"/>
              <a:t>- це платформа для аналізу шкідливих програм, яка поєднує статичний та динамічний аналіз шкідливого програмного забезпечення та інформацію про загрози з глобальних джерел. Ви можете додати </a:t>
            </a:r>
            <a:r>
              <a:rPr lang="ru-RU" sz="1600" dirty="0" err="1"/>
              <a:t>пристрій</a:t>
            </a:r>
            <a:r>
              <a:rPr lang="ru-RU" sz="1600" dirty="0"/>
              <a:t> </a:t>
            </a:r>
            <a:r>
              <a:rPr lang="en-US" sz="1600" dirty="0"/>
              <a:t>SMA </a:t>
            </a:r>
            <a:r>
              <a:rPr lang="ru-RU" sz="1600" dirty="0"/>
              <a:t>у свою мережу або скористатися службою </a:t>
            </a:r>
            <a:r>
              <a:rPr lang="en-US" sz="1600" dirty="0"/>
              <a:t>SMA </a:t>
            </a:r>
            <a:r>
              <a:rPr lang="ru-RU" sz="1600" dirty="0"/>
              <a:t>у хмарі. Його також можна інтегрувати до інших технологій безпеки, таких як</a:t>
            </a:r>
            <a:r>
              <a:rPr lang="en-US" sz="1600" dirty="0"/>
              <a:t> CSE.</a:t>
            </a:r>
          </a:p>
          <a:p>
            <a:pPr marL="0" indent="0">
              <a:buNone/>
            </a:pPr>
            <a:r>
              <a:rPr lang="ru-RU" sz="1600" b="1" dirty="0"/>
              <a:t>Переваги та </a:t>
            </a:r>
            <a:r>
              <a:rPr lang="ru-RU" sz="1600" b="1" dirty="0" err="1"/>
              <a:t>призначення</a:t>
            </a:r>
            <a:endParaRPr lang="en-US" sz="1600" b="1" dirty="0"/>
          </a:p>
          <a:p>
            <a:pPr marL="0" indent="0">
              <a:buNone/>
            </a:pPr>
            <a:r>
              <a:rPr lang="ru-RU" sz="1600" dirty="0"/>
              <a:t>За </a:t>
            </a:r>
            <a:r>
              <a:rPr lang="ru-RU" sz="1600" dirty="0" err="1"/>
              <a:t>допомогою</a:t>
            </a:r>
            <a:r>
              <a:rPr lang="ru-RU" sz="1600" dirty="0"/>
              <a:t> </a:t>
            </a:r>
            <a:r>
              <a:rPr lang="en-US" sz="1600" dirty="0"/>
              <a:t>Cisco Secure Malware Analytics </a:t>
            </a:r>
            <a:r>
              <a:rPr lang="ru-RU" sz="1600" dirty="0" err="1"/>
              <a:t>ви</a:t>
            </a:r>
            <a:r>
              <a:rPr lang="ru-RU" sz="1600" dirty="0"/>
              <a:t> можете переглядати та аналізувати потенційні загрози або «індикатори поведінки» шкідливої програми.</a:t>
            </a:r>
          </a:p>
          <a:p>
            <a:pPr marL="0" indent="0">
              <a:buNone/>
            </a:pPr>
            <a:r>
              <a:rPr lang="ru-RU" sz="1600" dirty="0" err="1"/>
              <a:t>Прилад</a:t>
            </a:r>
            <a:r>
              <a:rPr lang="ru-RU" sz="1600" dirty="0"/>
              <a:t> </a:t>
            </a:r>
            <a:r>
              <a:rPr lang="en-US" sz="1600" dirty="0"/>
              <a:t>Cisco Secure Malware Analytics </a:t>
            </a:r>
            <a:r>
              <a:rPr lang="ru-RU" sz="1600" dirty="0" err="1"/>
              <a:t>забезпечує</a:t>
            </a:r>
            <a:r>
              <a:rPr lang="ru-RU" sz="1600" dirty="0"/>
              <a:t> локальний аналіз зловмисних програм з аналітикою загроз та контент. Організації, що відповідають вимогам та обмеженням політики, можуть локально аналізувати шкідливе програмне забезпечення, надсилаючи зразки на прилад.</a:t>
            </a:r>
          </a:p>
          <a:p>
            <a:pPr marL="0" indent="0">
              <a:buNone/>
            </a:pPr>
            <a:r>
              <a:rPr lang="ru-RU" sz="1600" dirty="0"/>
              <a:t>Інтерфейс користувача та робочі процеси </a:t>
            </a:r>
            <a:r>
              <a:rPr lang="en-US" sz="1600" dirty="0"/>
              <a:t>API </a:t>
            </a:r>
            <a:r>
              <a:rPr lang="ru-RU" sz="1600" dirty="0"/>
              <a:t>розроблені для аналітиків Центру безпеки (</a:t>
            </a:r>
            <a:r>
              <a:rPr lang="en-US" sz="1600" dirty="0"/>
              <a:t>Security Operations Center - SOC), </a:t>
            </a:r>
            <a:r>
              <a:rPr lang="ru-RU" sz="1600" dirty="0"/>
              <a:t>аналітиків зловмисних програм, спеціалістів з безпеки та судових слідчих.</a:t>
            </a:r>
          </a:p>
          <a:p>
            <a:pPr marL="0" indent="0">
              <a:buNone/>
            </a:pPr>
            <a:r>
              <a:rPr lang="ru-RU" sz="1600" dirty="0"/>
              <a:t>Зліва знаходяться значки файлів зі стрілкою, яка вказує на хмару, що має шестерні, механізм, і 1 (одиниці) і 0 (нулі) зі словами: автоматизований механізм спостереження, деконструкції, та аналізу з використанням кількох методів. Стрілка переходить з хмари на документ, який має розділи: звіт про аналіз та «індикатори поведінки» </a:t>
            </a:r>
          </a:p>
          <a:p>
            <a:pPr marL="0" indent="0">
              <a:buNone/>
            </a:pPr>
            <a:r>
              <a:rPr lang="ru-RU" sz="1600" b="1" dirty="0"/>
              <a:t>Огляд </a:t>
            </a:r>
            <a:r>
              <a:rPr lang="en-US" sz="1600" b="1" dirty="0"/>
              <a:t>Cisco Threat Grid</a:t>
            </a:r>
          </a:p>
          <a:p>
            <a:pPr marL="0" indent="0">
              <a:buNone/>
            </a:pPr>
            <a:endParaRPr lang="uk-UA" sz="1600" dirty="0"/>
          </a:p>
        </p:txBody>
      </p:sp>
      <p:pic>
        <p:nvPicPr>
          <p:cNvPr id="2" name="Picture 1"/>
          <p:cNvPicPr>
            <a:picLocks noChangeAspect="1"/>
          </p:cNvPicPr>
          <p:nvPr/>
        </p:nvPicPr>
        <p:blipFill>
          <a:blip r:embed="rId2"/>
          <a:stretch>
            <a:fillRect/>
          </a:stretch>
        </p:blipFill>
        <p:spPr>
          <a:xfrm>
            <a:off x="606582" y="4636603"/>
            <a:ext cx="7269933" cy="2151374"/>
          </a:xfrm>
          <a:prstGeom prst="rect">
            <a:avLst/>
          </a:prstGeom>
        </p:spPr>
      </p:pic>
    </p:spTree>
    <p:extLst>
      <p:ext uri="{BB962C8B-B14F-4D97-AF65-F5344CB8AC3E}">
        <p14:creationId xmlns:p14="http://schemas.microsoft.com/office/powerpoint/2010/main" val="243525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585418" cy="6590923"/>
          </a:xfrm>
        </p:spPr>
        <p:txBody>
          <a:bodyPr>
            <a:normAutofit/>
          </a:bodyPr>
          <a:lstStyle/>
          <a:p>
            <a:pPr marL="0" indent="0" algn="ctr">
              <a:buNone/>
            </a:pPr>
            <a:r>
              <a:rPr lang="en-US" sz="1600" b="1" dirty="0"/>
              <a:t>Cisco Secure Endpoint (</a:t>
            </a:r>
            <a:r>
              <a:rPr lang="uk-UA" sz="1600" b="1" dirty="0"/>
              <a:t>раніше </a:t>
            </a:r>
            <a:r>
              <a:rPr lang="en-US" sz="1600" b="1" dirty="0"/>
              <a:t>Cisco Advanced Malware Protection </a:t>
            </a:r>
            <a:r>
              <a:rPr lang="uk-UA" sz="1600" b="1" dirty="0"/>
              <a:t>)</a:t>
            </a:r>
            <a:endParaRPr lang="en-US" sz="1600" b="1" dirty="0"/>
          </a:p>
          <a:p>
            <a:pPr marL="0" indent="0">
              <a:buNone/>
            </a:pPr>
            <a:r>
              <a:rPr lang="ru-RU" sz="1600" dirty="0" err="1"/>
              <a:t>Захист</a:t>
            </a:r>
            <a:r>
              <a:rPr lang="ru-RU" sz="1600" dirty="0"/>
              <a:t> кінцевих пристроїв за допомогою розширеного захисту від зловмисного програмного забезпечення </a:t>
            </a:r>
            <a:r>
              <a:rPr lang="en-US" sz="1600" u="sng" dirty="0"/>
              <a:t>Cisco Secure Endpoints </a:t>
            </a:r>
            <a:r>
              <a:rPr lang="ru-RU" sz="1600" u="sng" dirty="0"/>
              <a:t>надає доступ до </a:t>
            </a:r>
            <a:r>
              <a:rPr lang="en-US" sz="1600" u="sng" dirty="0"/>
              <a:t>API </a:t>
            </a:r>
            <a:r>
              <a:rPr lang="ru-RU" sz="1600" dirty="0"/>
              <a:t>для автоматизації робочих процесів безпеки та включає розширені можливості пісочниці для перевірки безпечним та ізольованим способом будь-якого файлу, який виглядає як шкідливе ПЗ. </a:t>
            </a:r>
            <a:r>
              <a:rPr lang="en-US" sz="1600" dirty="0"/>
              <a:t>CSE </a:t>
            </a:r>
            <a:r>
              <a:rPr lang="ru-RU" sz="1600" dirty="0"/>
              <a:t>працює з пристроями </a:t>
            </a:r>
            <a:r>
              <a:rPr lang="en-US" sz="1600" dirty="0"/>
              <a:t>Windows, Mac, Linux, Android </a:t>
            </a:r>
            <a:r>
              <a:rPr lang="ru-RU" sz="1600" dirty="0"/>
              <a:t>та </a:t>
            </a:r>
            <a:r>
              <a:rPr lang="en-US" sz="1600" dirty="0" err="1"/>
              <a:t>iOS</a:t>
            </a:r>
            <a:r>
              <a:rPr lang="en-US" sz="1600" dirty="0"/>
              <a:t> </a:t>
            </a:r>
            <a:r>
              <a:rPr lang="ru-RU" sz="1600" dirty="0"/>
              <a:t>за допомогою розгортань у публічній або приватній хмарі</a:t>
            </a:r>
            <a:r>
              <a:rPr lang="ru-RU" sz="1600" dirty="0" smtClean="0"/>
              <a:t>.</a:t>
            </a:r>
          </a:p>
          <a:p>
            <a:pPr marL="0" indent="0">
              <a:buNone/>
            </a:pPr>
            <a:endParaRPr lang="ru-RU" sz="1600" dirty="0"/>
          </a:p>
          <a:p>
            <a:pPr marL="0" indent="0">
              <a:buNone/>
            </a:pPr>
            <a:r>
              <a:rPr lang="ru-RU" sz="1600" b="1" dirty="0" err="1"/>
              <a:t>Переваги</a:t>
            </a:r>
            <a:r>
              <a:rPr lang="ru-RU" sz="1600" b="1" dirty="0"/>
              <a:t> та призначення</a:t>
            </a:r>
            <a:endParaRPr lang="ru-RU" sz="1600" dirty="0"/>
          </a:p>
          <a:p>
            <a:pPr marL="0" indent="0">
              <a:buNone/>
            </a:pPr>
            <a:r>
              <a:rPr lang="ru-RU" sz="1600" dirty="0"/>
              <a:t>За </a:t>
            </a:r>
            <a:r>
              <a:rPr lang="ru-RU" sz="1600" dirty="0" err="1"/>
              <a:t>допомогою</a:t>
            </a:r>
            <a:r>
              <a:rPr lang="ru-RU" sz="1600" dirty="0"/>
              <a:t> </a:t>
            </a:r>
            <a:r>
              <a:rPr lang="en-US" sz="1600" dirty="0"/>
              <a:t>CSE </a:t>
            </a:r>
            <a:r>
              <a:rPr lang="ru-RU" sz="1600" dirty="0" err="1"/>
              <a:t>ви</a:t>
            </a:r>
            <a:r>
              <a:rPr lang="ru-RU" sz="1600" dirty="0"/>
              <a:t> можете отримувати інформацію про кінцеві точки та конкретні події, або переміщувати кінцеві точки до нових груп, використовуючи </a:t>
            </a:r>
            <a:r>
              <a:rPr lang="en-US" sz="1600" u="sng" dirty="0"/>
              <a:t>REST API</a:t>
            </a:r>
            <a:r>
              <a:rPr lang="en-US" sz="1600" dirty="0"/>
              <a:t>. CSE </a:t>
            </a:r>
            <a:r>
              <a:rPr lang="ru-RU" sz="1600" dirty="0" err="1"/>
              <a:t>постійно</a:t>
            </a:r>
            <a:r>
              <a:rPr lang="ru-RU" sz="1600" dirty="0"/>
              <a:t> аналізує активність файлів у розширеній мережі. Інформація, яка </a:t>
            </a:r>
            <a:r>
              <a:rPr lang="ru-RU" sz="1600" dirty="0" err="1"/>
              <a:t>надається</a:t>
            </a:r>
            <a:r>
              <a:rPr lang="ru-RU" sz="1600" dirty="0"/>
              <a:t> </a:t>
            </a:r>
            <a:r>
              <a:rPr lang="en-US" sz="1600" u="sng" dirty="0"/>
              <a:t>CSE API</a:t>
            </a:r>
            <a:r>
              <a:rPr lang="en-US" sz="1600" dirty="0"/>
              <a:t>, </a:t>
            </a:r>
            <a:r>
              <a:rPr lang="ru-RU" sz="1600" dirty="0"/>
              <a:t>може використовуватися для виявлення, утримування та видалення складного зловмисного ПЗ.</a:t>
            </a:r>
          </a:p>
          <a:p>
            <a:pPr marL="0" indent="0">
              <a:buNone/>
            </a:pPr>
            <a:endParaRPr lang="ru-RU" sz="1600" b="1" dirty="0" smtClean="0"/>
          </a:p>
          <a:p>
            <a:pPr marL="0" indent="0">
              <a:buNone/>
            </a:pPr>
            <a:r>
              <a:rPr lang="ru-RU" sz="1600" b="1" dirty="0" smtClean="0"/>
              <a:t>Архітектура</a:t>
            </a:r>
            <a:endParaRPr lang="ru-RU" sz="1600" dirty="0"/>
          </a:p>
          <a:p>
            <a:pPr marL="0" indent="0">
              <a:buNone/>
            </a:pPr>
            <a:r>
              <a:rPr lang="en-US" sz="1600" dirty="0"/>
              <a:t>CSE</a:t>
            </a:r>
            <a:r>
              <a:rPr lang="ru-RU" sz="1600" dirty="0"/>
              <a:t> містить колекцію продуктів на основі підписки. Ви можете ними керувати за допомогою централізованої веб-консолі, і можете </a:t>
            </a:r>
            <a:r>
              <a:rPr lang="ru-RU" sz="1600" dirty="0" err="1"/>
              <a:t>розгортати</a:t>
            </a:r>
            <a:r>
              <a:rPr lang="ru-RU" sz="1600" dirty="0"/>
              <a:t> </a:t>
            </a:r>
            <a:r>
              <a:rPr lang="en-US" sz="1600" dirty="0"/>
              <a:t>CSE </a:t>
            </a:r>
            <a:r>
              <a:rPr lang="ru-RU" sz="1600" dirty="0"/>
              <a:t>на пристроях, включаючи мобільні телефони, сервери електронної пошти або веб-сервери. За </a:t>
            </a:r>
            <a:r>
              <a:rPr lang="ru-RU" sz="1600" dirty="0" err="1"/>
              <a:t>допомогою</a:t>
            </a:r>
            <a:r>
              <a:rPr lang="ru-RU" sz="1600" dirty="0"/>
              <a:t> </a:t>
            </a:r>
            <a:r>
              <a:rPr lang="en-US" sz="1600" dirty="0"/>
              <a:t>Cisco Secure Endpoints </a:t>
            </a:r>
            <a:r>
              <a:rPr lang="ru-RU" sz="1600" dirty="0"/>
              <a:t>ви </a:t>
            </a:r>
            <a:r>
              <a:rPr lang="ru-RU" sz="1600" dirty="0" err="1"/>
              <a:t>встановлюєте</a:t>
            </a:r>
            <a:r>
              <a:rPr lang="ru-RU" sz="1600" dirty="0"/>
              <a:t> </a:t>
            </a:r>
            <a:r>
              <a:rPr lang="en-US" sz="1600" dirty="0"/>
              <a:t>CSE Connector </a:t>
            </a:r>
            <a:r>
              <a:rPr lang="ru-RU" sz="1600" dirty="0"/>
              <a:t>на кожному пристрої.</a:t>
            </a:r>
          </a:p>
          <a:p>
            <a:pPr marL="0" indent="0">
              <a:buNone/>
            </a:pPr>
            <a:endParaRPr lang="ru-RU" sz="1600" b="1" dirty="0" smtClean="0"/>
          </a:p>
          <a:p>
            <a:pPr marL="0" indent="0">
              <a:buNone/>
            </a:pPr>
            <a:r>
              <a:rPr lang="ru-RU" sz="1600" b="1" dirty="0" smtClean="0"/>
              <a:t>Інтеграції</a:t>
            </a:r>
            <a:endParaRPr lang="ru-RU" sz="1600" dirty="0"/>
          </a:p>
          <a:p>
            <a:pPr marL="0" indent="0">
              <a:buNone/>
            </a:pPr>
            <a:r>
              <a:rPr lang="en-US" sz="1600" dirty="0"/>
              <a:t>CSE </a:t>
            </a:r>
            <a:r>
              <a:rPr lang="ru-RU" sz="1600" dirty="0"/>
              <a:t>інтегрується в Портфель безпеки </a:t>
            </a:r>
            <a:r>
              <a:rPr lang="en-US" sz="1600" dirty="0"/>
              <a:t>Cisco </a:t>
            </a:r>
            <a:r>
              <a:rPr lang="ru-RU" sz="1600" dirty="0"/>
              <a:t>з можливістю використання багатьох варіантів розгортання. Два приклади продуктів з </a:t>
            </a:r>
            <a:r>
              <a:rPr lang="ru-RU" sz="1600" dirty="0" err="1"/>
              <a:t>інтеграцією</a:t>
            </a:r>
            <a:r>
              <a:rPr lang="ru-RU" sz="1600" dirty="0"/>
              <a:t> </a:t>
            </a:r>
            <a:r>
              <a:rPr lang="en-US" sz="1600" dirty="0"/>
              <a:t>CSE- </a:t>
            </a:r>
            <a:r>
              <a:rPr lang="ru-RU" sz="1600" dirty="0"/>
              <a:t>це </a:t>
            </a:r>
            <a:r>
              <a:rPr lang="en-US" sz="1600" dirty="0"/>
              <a:t>Cisco Umbrella </a:t>
            </a:r>
            <a:r>
              <a:rPr lang="ru-RU" sz="1600" dirty="0"/>
              <a:t>і </a:t>
            </a:r>
            <a:r>
              <a:rPr lang="en-US" sz="1600" dirty="0" err="1"/>
              <a:t>Meraki</a:t>
            </a:r>
            <a:r>
              <a:rPr lang="en-US" sz="1600" dirty="0"/>
              <a:t> MX.</a:t>
            </a:r>
          </a:p>
          <a:p>
            <a:pPr marL="0" indent="0">
              <a:buNone/>
            </a:pPr>
            <a:r>
              <a:rPr lang="ru-RU" sz="1600" b="1" dirty="0"/>
              <a:t>Середовище та масштаби</a:t>
            </a:r>
            <a:endParaRPr lang="ru-RU" sz="1600" dirty="0"/>
          </a:p>
          <a:p>
            <a:pPr marL="0" indent="0">
              <a:buNone/>
            </a:pPr>
            <a:r>
              <a:rPr lang="en-US" sz="1600" dirty="0"/>
              <a:t>Cisco Secure Endpoints </a:t>
            </a:r>
            <a:r>
              <a:rPr lang="ru-RU" sz="1600" dirty="0" err="1"/>
              <a:t>може</a:t>
            </a:r>
            <a:r>
              <a:rPr lang="ru-RU" sz="1600" dirty="0"/>
              <a:t> використовуватися в університетському містечку, в медичних установах, для державних установ або промислових та виробничих середовищ.</a:t>
            </a:r>
          </a:p>
          <a:p>
            <a:pPr marL="0" indent="0" algn="ctr">
              <a:buNone/>
            </a:pPr>
            <a:endParaRPr lang="uk-UA" sz="1600" dirty="0"/>
          </a:p>
        </p:txBody>
      </p:sp>
    </p:spTree>
    <p:extLst>
      <p:ext uri="{BB962C8B-B14F-4D97-AF65-F5344CB8AC3E}">
        <p14:creationId xmlns:p14="http://schemas.microsoft.com/office/powerpoint/2010/main" val="528061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44287" y="87360"/>
            <a:ext cx="9469679" cy="6349654"/>
          </a:xfrm>
          <a:prstGeom prst="rect">
            <a:avLst/>
          </a:prstGeom>
        </p:spPr>
      </p:pic>
    </p:spTree>
    <p:extLst>
      <p:ext uri="{BB962C8B-B14F-4D97-AF65-F5344CB8AC3E}">
        <p14:creationId xmlns:p14="http://schemas.microsoft.com/office/powerpoint/2010/main" val="724602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353046" cy="6427961"/>
          </a:xfrm>
        </p:spPr>
        <p:txBody>
          <a:bodyPr>
            <a:normAutofit/>
          </a:bodyPr>
          <a:lstStyle/>
          <a:p>
            <a:pPr marL="0" indent="0">
              <a:buNone/>
            </a:pPr>
            <a:r>
              <a:rPr lang="ru-RU" sz="1600" b="1" dirty="0"/>
              <a:t>Інтеграції</a:t>
            </a:r>
          </a:p>
          <a:p>
            <a:pPr marL="0" indent="0">
              <a:buNone/>
            </a:pPr>
            <a:r>
              <a:rPr lang="en-US" sz="1600" dirty="0"/>
              <a:t>Cisco Secure Malware Analytics </a:t>
            </a:r>
            <a:r>
              <a:rPr lang="ru-RU" sz="1600" dirty="0" smtClean="0"/>
              <a:t>також </a:t>
            </a:r>
            <a:r>
              <a:rPr lang="ru-RU" sz="1600" dirty="0"/>
              <a:t>є доступною завдяки інтеграції з іншими продуктами </a:t>
            </a:r>
            <a:r>
              <a:rPr lang="en-US" sz="1600" dirty="0"/>
              <a:t>Cisco Security, </a:t>
            </a:r>
            <a:r>
              <a:rPr lang="ru-RU" sz="1600" dirty="0"/>
              <a:t>такими як</a:t>
            </a:r>
            <a:r>
              <a:rPr lang="en-US" sz="1600" dirty="0"/>
              <a:t> </a:t>
            </a:r>
            <a:r>
              <a:rPr lang="en-US" sz="1600" dirty="0" smtClean="0"/>
              <a:t>CSE</a:t>
            </a:r>
            <a:r>
              <a:rPr lang="uk-UA" sz="1600" dirty="0"/>
              <a:t>,</a:t>
            </a:r>
            <a:r>
              <a:rPr lang="en-US" sz="1600" dirty="0" smtClean="0"/>
              <a:t> </a:t>
            </a:r>
            <a:r>
              <a:rPr lang="en-US" sz="1600" dirty="0"/>
              <a:t>NGSW </a:t>
            </a:r>
            <a:r>
              <a:rPr lang="ru-RU" sz="1600" dirty="0"/>
              <a:t>та </a:t>
            </a:r>
            <a:r>
              <a:rPr lang="en-US" sz="1600" dirty="0"/>
              <a:t>Cisco ASA </a:t>
            </a:r>
            <a:r>
              <a:rPr lang="ru-RU" sz="1600" dirty="0"/>
              <a:t>із Сервісами </a:t>
            </a:r>
            <a:r>
              <a:rPr lang="en-US" sz="1600" dirty="0" err="1"/>
              <a:t>FirePOWER</a:t>
            </a:r>
            <a:r>
              <a:rPr lang="en-US" sz="1600" dirty="0"/>
              <a:t>. </a:t>
            </a:r>
            <a:r>
              <a:rPr lang="ru-RU" sz="1600" dirty="0"/>
              <a:t>Ви можете </a:t>
            </a:r>
            <a:r>
              <a:rPr lang="ru-RU" sz="1600" dirty="0" err="1"/>
              <a:t>інтегрувати</a:t>
            </a:r>
            <a:r>
              <a:rPr lang="ru-RU" sz="1600" dirty="0"/>
              <a:t> </a:t>
            </a:r>
            <a:r>
              <a:rPr lang="en-US" sz="1600" dirty="0"/>
              <a:t>Cisco Secure Malware Analytics </a:t>
            </a:r>
            <a:r>
              <a:rPr lang="ru-RU" sz="1600" dirty="0"/>
              <a:t>з реагуванням на загрозу без додаткових витрат як інструмент пошуку загроз.</a:t>
            </a:r>
          </a:p>
          <a:p>
            <a:pPr marL="0" indent="0">
              <a:buNone/>
            </a:pPr>
            <a:r>
              <a:rPr lang="ru-RU" sz="1600" b="1" dirty="0"/>
              <a:t>Середовище та масштаби</a:t>
            </a:r>
          </a:p>
          <a:p>
            <a:pPr marL="0" indent="0">
              <a:buNone/>
            </a:pPr>
            <a:r>
              <a:rPr lang="ru-RU" sz="1600" dirty="0"/>
              <a:t>Ліцензія на підписку на контент може відбирати та аналізувати від 500 до 10000 зразків в день.</a:t>
            </a:r>
          </a:p>
          <a:p>
            <a:pPr marL="0" indent="0">
              <a:buNone/>
            </a:pPr>
            <a:r>
              <a:rPr lang="ru-RU" sz="1600" b="1" dirty="0"/>
              <a:t>Можливості</a:t>
            </a:r>
          </a:p>
          <a:p>
            <a:pPr marL="0" indent="0">
              <a:buNone/>
            </a:pPr>
            <a:r>
              <a:rPr lang="en-US" sz="1600" dirty="0"/>
              <a:t>Cisco Secure Malware Analytics </a:t>
            </a:r>
            <a:r>
              <a:rPr lang="ru-RU" sz="1600" dirty="0" err="1"/>
              <a:t>пропонує</a:t>
            </a:r>
            <a:r>
              <a:rPr lang="ru-RU" sz="1600" dirty="0"/>
              <a:t> можливості аналізу шкідливих програм, як статичних, так і динамічних.</a:t>
            </a:r>
          </a:p>
          <a:p>
            <a:r>
              <a:rPr lang="ru-RU" sz="1600" dirty="0"/>
              <a:t>Статичний аналіз забезпечує ідентифікацію інформації про файл, заголовки файлів та його вміст.</a:t>
            </a:r>
          </a:p>
          <a:p>
            <a:r>
              <a:rPr lang="ru-RU" sz="1600" dirty="0"/>
              <a:t>Динамічний аналіз фактично виконує зловмисне програмне забезпечення у безпечному, спеціалізованому віртуальному середовищі, яке називається «бокс з рукавичками» (</a:t>
            </a:r>
            <a:r>
              <a:rPr lang="en-US" sz="1600" dirty="0" err="1"/>
              <a:t>glovebox</a:t>
            </a:r>
            <a:r>
              <a:rPr lang="en-US" sz="1600" dirty="0"/>
              <a:t>). </a:t>
            </a:r>
            <a:r>
              <a:rPr lang="ru-RU" sz="1600" dirty="0"/>
              <a:t>Це дозволяє взаємодіяти зі шкідливим програмним забезпеченням, не завдаючи шкоди виробничій системі, а також допомагає виявляти модифікації файлів, обробляти дзвінки, мережну активність або під'єднання.</a:t>
            </a:r>
          </a:p>
          <a:p>
            <a:pPr marL="0" indent="0">
              <a:buNone/>
            </a:pPr>
            <a:r>
              <a:rPr lang="ru-RU" sz="1600" dirty="0"/>
              <a:t>Ви можете використовувати канали аналітики </a:t>
            </a:r>
            <a:r>
              <a:rPr lang="ru-RU" sz="1600" dirty="0" err="1"/>
              <a:t>загроз</a:t>
            </a:r>
            <a:r>
              <a:rPr lang="ru-RU" sz="1600" dirty="0"/>
              <a:t> </a:t>
            </a:r>
            <a:r>
              <a:rPr lang="en-US" sz="1600" dirty="0"/>
              <a:t>Cisco Secure Malware Analytics </a:t>
            </a:r>
            <a:r>
              <a:rPr lang="ru-RU" sz="1600" dirty="0"/>
              <a:t>для побудови дій на основі аналізів.</a:t>
            </a:r>
          </a:p>
          <a:p>
            <a:pPr marL="0" indent="0">
              <a:buNone/>
            </a:pPr>
            <a:r>
              <a:rPr lang="ru-RU" sz="1600" dirty="0"/>
              <a:t>Коли ви надсилаєте зразки аналітики в </a:t>
            </a:r>
            <a:r>
              <a:rPr lang="en-US" sz="1600" dirty="0"/>
              <a:t>Cisco Secure Malware Analytics, </a:t>
            </a:r>
            <a:r>
              <a:rPr lang="ru-RU" sz="1600" dirty="0"/>
              <a:t>ви можете отримати відповідні дані для використання на інших платформах, таких як </a:t>
            </a:r>
            <a:r>
              <a:rPr lang="en-US" sz="1600" dirty="0"/>
              <a:t>Firepower </a:t>
            </a:r>
            <a:r>
              <a:rPr lang="ru-RU" sz="1600" dirty="0" err="1"/>
              <a:t>або</a:t>
            </a:r>
            <a:r>
              <a:rPr lang="ru-RU" sz="1600" dirty="0"/>
              <a:t> </a:t>
            </a:r>
            <a:r>
              <a:rPr lang="en-US" sz="1600" dirty="0"/>
              <a:t>cisco secure endpoints.</a:t>
            </a:r>
          </a:p>
          <a:p>
            <a:pPr marL="0" indent="0">
              <a:buNone/>
            </a:pPr>
            <a:r>
              <a:rPr lang="ru-RU" sz="1600" dirty="0"/>
              <a:t>Організації </a:t>
            </a:r>
            <a:r>
              <a:rPr lang="ru-RU" sz="1600" dirty="0" err="1"/>
              <a:t>можуть</a:t>
            </a:r>
            <a:r>
              <a:rPr lang="ru-RU" sz="1600" dirty="0"/>
              <a:t> </a:t>
            </a:r>
            <a:r>
              <a:rPr lang="ru-RU" sz="1600" dirty="0" err="1"/>
              <a:t>використовувати</a:t>
            </a:r>
            <a:r>
              <a:rPr lang="ru-RU" sz="1600" dirty="0"/>
              <a:t> </a:t>
            </a:r>
            <a:r>
              <a:rPr lang="en-US" sz="1600" dirty="0"/>
              <a:t>Secure Malware Analytics API </a:t>
            </a:r>
            <a:r>
              <a:rPr lang="ru-RU" sz="1600" dirty="0"/>
              <a:t>для створення власних інтерфейсів, панелей керування або робочих процесів.</a:t>
            </a:r>
          </a:p>
          <a:p>
            <a:pPr marL="0" indent="0">
              <a:buNone/>
            </a:pPr>
            <a:endParaRPr lang="uk-UA" sz="1600" dirty="0"/>
          </a:p>
        </p:txBody>
      </p:sp>
    </p:spTree>
    <p:extLst>
      <p:ext uri="{BB962C8B-B14F-4D97-AF65-F5344CB8AC3E}">
        <p14:creationId xmlns:p14="http://schemas.microsoft.com/office/powerpoint/2010/main" val="3351088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45319" y="33486"/>
            <a:ext cx="5386812" cy="3279705"/>
          </a:xfrm>
          <a:prstGeom prst="rect">
            <a:avLst/>
          </a:prstGeom>
        </p:spPr>
      </p:pic>
      <p:pic>
        <p:nvPicPr>
          <p:cNvPr id="6" name="Picture 5"/>
          <p:cNvPicPr>
            <a:picLocks noChangeAspect="1"/>
          </p:cNvPicPr>
          <p:nvPr/>
        </p:nvPicPr>
        <p:blipFill>
          <a:blip r:embed="rId3"/>
          <a:stretch>
            <a:fillRect/>
          </a:stretch>
        </p:blipFill>
        <p:spPr>
          <a:xfrm>
            <a:off x="0" y="3349782"/>
            <a:ext cx="5808308" cy="3508218"/>
          </a:xfrm>
          <a:prstGeom prst="rect">
            <a:avLst/>
          </a:prstGeom>
        </p:spPr>
      </p:pic>
      <p:pic>
        <p:nvPicPr>
          <p:cNvPr id="5" name="Picture 4"/>
          <p:cNvPicPr>
            <a:picLocks noChangeAspect="1"/>
          </p:cNvPicPr>
          <p:nvPr/>
        </p:nvPicPr>
        <p:blipFill>
          <a:blip r:embed="rId4"/>
          <a:stretch>
            <a:fillRect/>
          </a:stretch>
        </p:blipFill>
        <p:spPr>
          <a:xfrm>
            <a:off x="5038725" y="3276600"/>
            <a:ext cx="7153275" cy="3581400"/>
          </a:xfrm>
          <a:prstGeom prst="rect">
            <a:avLst/>
          </a:prstGeom>
        </p:spPr>
      </p:pic>
    </p:spTree>
    <p:extLst>
      <p:ext uri="{BB962C8B-B14F-4D97-AF65-F5344CB8AC3E}">
        <p14:creationId xmlns:p14="http://schemas.microsoft.com/office/powerpoint/2010/main" val="2967925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72426"/>
            <a:ext cx="12135882" cy="6518495"/>
          </a:xfrm>
          <a:prstGeom prst="rect">
            <a:avLst/>
          </a:prstGeom>
        </p:spPr>
      </p:pic>
    </p:spTree>
    <p:extLst>
      <p:ext uri="{BB962C8B-B14F-4D97-AF65-F5344CB8AC3E}">
        <p14:creationId xmlns:p14="http://schemas.microsoft.com/office/powerpoint/2010/main" val="1810469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353046" cy="6427961"/>
          </a:xfrm>
        </p:spPr>
        <p:txBody>
          <a:bodyPr>
            <a:normAutofit/>
          </a:bodyPr>
          <a:lstStyle/>
          <a:p>
            <a:pPr marL="0" indent="0">
              <a:buNone/>
            </a:pPr>
            <a:r>
              <a:rPr lang="en-US" sz="1600" b="1" dirty="0"/>
              <a:t>Cisco Umbrella</a:t>
            </a:r>
          </a:p>
          <a:p>
            <a:pPr marL="0" indent="0">
              <a:buNone/>
            </a:pPr>
            <a:r>
              <a:rPr lang="en-US" sz="1600" dirty="0"/>
              <a:t>Umbrella </a:t>
            </a:r>
            <a:r>
              <a:rPr lang="ru-RU" sz="1600" dirty="0"/>
              <a:t>для забезпечення безпеки в мережі використовує </a:t>
            </a:r>
            <a:r>
              <a:rPr lang="en-US" sz="1600" dirty="0" smtClean="0"/>
              <a:t>DNS. </a:t>
            </a:r>
            <a:r>
              <a:rPr lang="ru-RU" sz="1600" dirty="0"/>
              <a:t>Ви налаштовуєте свій </a:t>
            </a:r>
            <a:r>
              <a:rPr lang="en-US" sz="1600" dirty="0"/>
              <a:t>DNS </a:t>
            </a:r>
            <a:r>
              <a:rPr lang="ru-RU" sz="1600" dirty="0"/>
              <a:t>для спрямування трафіку до </a:t>
            </a:r>
            <a:r>
              <a:rPr lang="en-US" sz="1600" dirty="0"/>
              <a:t>Umbrella, </a:t>
            </a:r>
            <a:r>
              <a:rPr lang="ru-RU" sz="1600" dirty="0"/>
              <a:t>а </a:t>
            </a:r>
            <a:r>
              <a:rPr lang="en-US" sz="1600" dirty="0"/>
              <a:t>Umbrella </a:t>
            </a:r>
            <a:r>
              <a:rPr lang="ru-RU" sz="1600" dirty="0"/>
              <a:t>застосовує параметри безпеки у своєму глобальному списку імен доменів на основі політик вашої організації.</a:t>
            </a:r>
          </a:p>
          <a:p>
            <a:pPr marL="0" indent="0">
              <a:buNone/>
            </a:pPr>
            <a:endParaRPr lang="uk-UA" sz="1600" dirty="0"/>
          </a:p>
        </p:txBody>
      </p:sp>
      <p:pic>
        <p:nvPicPr>
          <p:cNvPr id="4" name="Picture 3"/>
          <p:cNvPicPr>
            <a:picLocks noChangeAspect="1"/>
          </p:cNvPicPr>
          <p:nvPr/>
        </p:nvPicPr>
        <p:blipFill>
          <a:blip r:embed="rId2"/>
          <a:stretch>
            <a:fillRect/>
          </a:stretch>
        </p:blipFill>
        <p:spPr>
          <a:xfrm>
            <a:off x="490087" y="1662477"/>
            <a:ext cx="5992195" cy="4706636"/>
          </a:xfrm>
          <a:prstGeom prst="rect">
            <a:avLst/>
          </a:prstGeom>
        </p:spPr>
      </p:pic>
    </p:spTree>
    <p:extLst>
      <p:ext uri="{BB962C8B-B14F-4D97-AF65-F5344CB8AC3E}">
        <p14:creationId xmlns:p14="http://schemas.microsoft.com/office/powerpoint/2010/main" val="119947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353046" cy="6427961"/>
          </a:xfrm>
        </p:spPr>
        <p:txBody>
          <a:bodyPr>
            <a:normAutofit/>
          </a:bodyPr>
          <a:lstStyle/>
          <a:p>
            <a:pPr marL="0" indent="0">
              <a:buNone/>
            </a:pPr>
            <a:r>
              <a:rPr lang="ru-RU" sz="1600" b="1" dirty="0"/>
              <a:t>Переваги та призначення</a:t>
            </a:r>
          </a:p>
          <a:p>
            <a:pPr marL="0" indent="0">
              <a:buNone/>
            </a:pPr>
            <a:r>
              <a:rPr lang="en-US" sz="1600" dirty="0"/>
              <a:t>Umbrella </a:t>
            </a:r>
            <a:r>
              <a:rPr lang="ru-RU" sz="1600" dirty="0"/>
              <a:t>блокує доступ до шкідливих доменів, </a:t>
            </a:r>
            <a:r>
              <a:rPr lang="en-US" sz="1600" dirty="0"/>
              <a:t>URL-</a:t>
            </a:r>
            <a:r>
              <a:rPr lang="ru-RU" sz="1600" dirty="0"/>
              <a:t>адрес, </a:t>
            </a:r>
            <a:r>
              <a:rPr lang="en-US" sz="1600" dirty="0"/>
              <a:t>IP-</a:t>
            </a:r>
            <a:r>
              <a:rPr lang="ru-RU" sz="1600" dirty="0"/>
              <a:t>адрес та файлів. Система вивчає природу будь-яких запитів </a:t>
            </a:r>
            <a:r>
              <a:rPr lang="en-US" sz="1600" dirty="0"/>
              <a:t>DNS </a:t>
            </a:r>
            <a:r>
              <a:rPr lang="ru-RU" sz="1600" dirty="0"/>
              <a:t>і здійснює дії на основі своєї аналітики загроз, яка є масштабним сховищем історичних даних про загрози. У свою чергу, </a:t>
            </a:r>
            <a:r>
              <a:rPr lang="en-US" sz="1600" dirty="0"/>
              <a:t>Umbrella </a:t>
            </a:r>
            <a:r>
              <a:rPr lang="ru-RU" sz="1600" dirty="0"/>
              <a:t>створює моделі, які класифікують запити для того, щоб ви могли опиратися на її аналітичні дані про загрози. Ці запити можуть бути безпечними та дозволеними, шкідливими та заблокованими, або визнаними «ризикованими» та надсилатися на проксі-сервер для більш ретельної перевірки.</a:t>
            </a:r>
          </a:p>
          <a:p>
            <a:pPr marL="0" indent="0">
              <a:buNone/>
            </a:pPr>
            <a:r>
              <a:rPr lang="ru-RU" sz="1600" dirty="0"/>
              <a:t>До аналітики загроз </a:t>
            </a:r>
            <a:r>
              <a:rPr lang="en-US" sz="1600" dirty="0"/>
              <a:t>Umbrella </a:t>
            </a:r>
            <a:r>
              <a:rPr lang="ru-RU" sz="1600" dirty="0"/>
              <a:t>входить канал </a:t>
            </a:r>
            <a:r>
              <a:rPr lang="en-US" sz="1600" dirty="0"/>
              <a:t>Cisco </a:t>
            </a:r>
            <a:r>
              <a:rPr lang="en-US" sz="1600" dirty="0" err="1"/>
              <a:t>Talos</a:t>
            </a:r>
            <a:r>
              <a:rPr lang="en-US" sz="1600" dirty="0"/>
              <a:t>. Cisco </a:t>
            </a:r>
            <a:r>
              <a:rPr lang="en-US" sz="1600" dirty="0" err="1"/>
              <a:t>Talos</a:t>
            </a:r>
            <a:r>
              <a:rPr lang="en-US" sz="1600" dirty="0"/>
              <a:t> - </a:t>
            </a:r>
            <a:r>
              <a:rPr lang="ru-RU" sz="1600" dirty="0"/>
              <a:t>це група дослідників, аналітиків та інженерів, яка займається створенням точних та дієвих даних про загрози та постійним їх оновленням для використання продуктами </a:t>
            </a:r>
            <a:r>
              <a:rPr lang="en-US" sz="1600" dirty="0"/>
              <a:t>Cisco. </a:t>
            </a:r>
            <a:r>
              <a:rPr lang="ru-RU" sz="1600" dirty="0"/>
              <a:t>Канал </a:t>
            </a:r>
            <a:r>
              <a:rPr lang="en-US" sz="1600" dirty="0" err="1"/>
              <a:t>Talos</a:t>
            </a:r>
            <a:r>
              <a:rPr lang="en-US" sz="1600" dirty="0"/>
              <a:t> </a:t>
            </a:r>
            <a:r>
              <a:rPr lang="ru-RU" sz="1600" dirty="0"/>
              <a:t>включає в себе інформацію про шкідливі домени та </a:t>
            </a:r>
            <a:r>
              <a:rPr lang="en-US" sz="1600" dirty="0"/>
              <a:t>IP-</a:t>
            </a:r>
            <a:r>
              <a:rPr lang="ru-RU" sz="1600" dirty="0"/>
              <a:t>адреси, а також дані </a:t>
            </a:r>
            <a:r>
              <a:rPr lang="en-US" sz="1600" dirty="0"/>
              <a:t>DNS, </a:t>
            </a:r>
            <a:r>
              <a:rPr lang="ru-RU" sz="1600" dirty="0"/>
              <a:t>що містить 120 мільярдів запитів на добу.</a:t>
            </a:r>
          </a:p>
          <a:p>
            <a:pPr marL="0" indent="0">
              <a:buNone/>
            </a:pPr>
            <a:endParaRPr lang="uk-UA" sz="1600" dirty="0"/>
          </a:p>
        </p:txBody>
      </p:sp>
      <p:pic>
        <p:nvPicPr>
          <p:cNvPr id="2" name="Picture 1"/>
          <p:cNvPicPr>
            <a:picLocks noChangeAspect="1"/>
          </p:cNvPicPr>
          <p:nvPr/>
        </p:nvPicPr>
        <p:blipFill>
          <a:blip r:embed="rId2"/>
          <a:stretch>
            <a:fillRect/>
          </a:stretch>
        </p:blipFill>
        <p:spPr>
          <a:xfrm>
            <a:off x="1518530" y="2665680"/>
            <a:ext cx="8267700" cy="3771900"/>
          </a:xfrm>
          <a:prstGeom prst="rect">
            <a:avLst/>
          </a:prstGeom>
        </p:spPr>
      </p:pic>
    </p:spTree>
    <p:extLst>
      <p:ext uri="{BB962C8B-B14F-4D97-AF65-F5344CB8AC3E}">
        <p14:creationId xmlns:p14="http://schemas.microsoft.com/office/powerpoint/2010/main" val="108797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1212" y="115385"/>
            <a:ext cx="5699382" cy="3506001"/>
          </a:xfrm>
        </p:spPr>
      </p:pic>
      <p:sp>
        <p:nvSpPr>
          <p:cNvPr id="5" name="Rectangle 4"/>
          <p:cNvSpPr/>
          <p:nvPr/>
        </p:nvSpPr>
        <p:spPr>
          <a:xfrm>
            <a:off x="205212" y="115385"/>
            <a:ext cx="6096000" cy="3046988"/>
          </a:xfrm>
          <a:prstGeom prst="rect">
            <a:avLst/>
          </a:prstGeom>
        </p:spPr>
        <p:txBody>
          <a:bodyPr>
            <a:spAutoFit/>
          </a:bodyPr>
          <a:lstStyle/>
          <a:p>
            <a:r>
              <a:rPr lang="ru-RU" sz="1600" b="1" dirty="0"/>
              <a:t>Архітектура</a:t>
            </a:r>
          </a:p>
          <a:p>
            <a:endParaRPr lang="ru-RU" sz="1600" b="1" dirty="0"/>
          </a:p>
          <a:p>
            <a:r>
              <a:rPr lang="en-US" sz="1600" dirty="0"/>
              <a:t>API </a:t>
            </a:r>
            <a:r>
              <a:rPr lang="ru-RU" sz="1600" dirty="0"/>
              <a:t>та архітектура на основі даних є базою сервісу </a:t>
            </a:r>
            <a:r>
              <a:rPr lang="en-US" sz="1600" dirty="0"/>
              <a:t>Umbrella. </a:t>
            </a:r>
            <a:r>
              <a:rPr lang="ru-RU" sz="1600" dirty="0"/>
              <a:t>Існує кілька </a:t>
            </a:r>
            <a:r>
              <a:rPr lang="en-US" sz="1600" dirty="0"/>
              <a:t>API, </a:t>
            </a:r>
            <a:r>
              <a:rPr lang="ru-RU" sz="1600" dirty="0"/>
              <a:t>які можна використовувати з </a:t>
            </a:r>
            <a:r>
              <a:rPr lang="en-US" sz="1600" dirty="0"/>
              <a:t>Cisco Umbrella</a:t>
            </a:r>
            <a:r>
              <a:rPr lang="en-US" sz="1600" dirty="0" smtClean="0"/>
              <a:t>:</a:t>
            </a:r>
          </a:p>
          <a:p>
            <a:pPr marL="285750" indent="-285750">
              <a:buFont typeface="Arial" panose="020B0604020202020204" pitchFamily="34" charset="0"/>
              <a:buChar char="•"/>
            </a:pPr>
            <a:r>
              <a:rPr lang="en-US" sz="1600" dirty="0" smtClean="0"/>
              <a:t>API </a:t>
            </a:r>
            <a:r>
              <a:rPr lang="ru-RU" sz="1600" dirty="0"/>
              <a:t>примусового виконання</a:t>
            </a:r>
            <a:r>
              <a:rPr lang="ru-RU" sz="1600" b="1" dirty="0"/>
              <a:t> (</a:t>
            </a:r>
            <a:r>
              <a:rPr lang="en-US" sz="1600" b="1" dirty="0"/>
              <a:t>Enforcement API)</a:t>
            </a:r>
            <a:r>
              <a:rPr lang="en-US" sz="1600" dirty="0"/>
              <a:t> </a:t>
            </a:r>
            <a:r>
              <a:rPr lang="ru-RU" sz="1600" dirty="0"/>
              <a:t>інтегрує події безпеки з </a:t>
            </a:r>
            <a:r>
              <a:rPr lang="en-US" sz="1600" dirty="0" smtClean="0"/>
              <a:t>Umbrella.</a:t>
            </a:r>
          </a:p>
          <a:p>
            <a:pPr marL="285750" indent="-285750">
              <a:buFont typeface="Arial" panose="020B0604020202020204" pitchFamily="34" charset="0"/>
              <a:buChar char="•"/>
            </a:pPr>
            <a:r>
              <a:rPr lang="en-US" sz="1600" dirty="0" smtClean="0"/>
              <a:t>API </a:t>
            </a:r>
            <a:r>
              <a:rPr lang="ru-RU" sz="1600" dirty="0"/>
              <a:t>мережних пристроїв </a:t>
            </a:r>
            <a:r>
              <a:rPr lang="ru-RU" sz="1600" b="1" dirty="0"/>
              <a:t>(</a:t>
            </a:r>
            <a:r>
              <a:rPr lang="en-US" sz="1600" b="1" dirty="0"/>
              <a:t>Network Devices API)</a:t>
            </a:r>
            <a:r>
              <a:rPr lang="en-US" sz="1600" dirty="0"/>
              <a:t> </a:t>
            </a:r>
            <a:r>
              <a:rPr lang="ru-RU" sz="1600" dirty="0"/>
              <a:t>інтегрує апаратні пристрої з </a:t>
            </a:r>
            <a:r>
              <a:rPr lang="en-US" sz="1600" dirty="0" smtClean="0"/>
              <a:t>Umbrella.</a:t>
            </a:r>
          </a:p>
          <a:p>
            <a:pPr marL="285750" indent="-285750">
              <a:buFont typeface="Arial" panose="020B0604020202020204" pitchFamily="34" charset="0"/>
              <a:buChar char="•"/>
            </a:pPr>
            <a:r>
              <a:rPr lang="en-US" sz="1600" dirty="0" smtClean="0"/>
              <a:t>API </a:t>
            </a:r>
            <a:r>
              <a:rPr lang="ru-RU" sz="1600" dirty="0"/>
              <a:t>розслідувань</a:t>
            </a:r>
            <a:r>
              <a:rPr lang="ru-RU" sz="1600" b="1" dirty="0"/>
              <a:t> (</a:t>
            </a:r>
            <a:r>
              <a:rPr lang="en-US" sz="1600" b="1" dirty="0"/>
              <a:t>Investigate API)</a:t>
            </a:r>
            <a:r>
              <a:rPr lang="en-US" sz="1600" dirty="0"/>
              <a:t> </a:t>
            </a:r>
            <a:r>
              <a:rPr lang="ru-RU" sz="1600" dirty="0"/>
              <a:t>надає дані для більшої інформованості про інциденти </a:t>
            </a:r>
            <a:r>
              <a:rPr lang="ru-RU" sz="1600" dirty="0" smtClean="0"/>
              <a:t>безпеки.</a:t>
            </a:r>
            <a:endParaRPr lang="en-US" sz="1600" dirty="0" smtClean="0"/>
          </a:p>
          <a:p>
            <a:pPr marL="285750" indent="-285750">
              <a:buFont typeface="Arial" panose="020B0604020202020204" pitchFamily="34" charset="0"/>
              <a:buChar char="•"/>
            </a:pPr>
            <a:r>
              <a:rPr lang="en-US" sz="1600" dirty="0" smtClean="0"/>
              <a:t>API </a:t>
            </a:r>
            <a:r>
              <a:rPr lang="ru-RU" sz="1600" dirty="0"/>
              <a:t>звітування</a:t>
            </a:r>
            <a:r>
              <a:rPr lang="ru-RU" sz="1600" b="1" dirty="0"/>
              <a:t> (</a:t>
            </a:r>
            <a:r>
              <a:rPr lang="en-US" sz="1600" b="1" dirty="0"/>
              <a:t>Reporting API)</a:t>
            </a:r>
            <a:r>
              <a:rPr lang="en-US" sz="1600" dirty="0"/>
              <a:t> </a:t>
            </a:r>
            <a:r>
              <a:rPr lang="ru-RU" sz="1600" dirty="0"/>
              <a:t>надає змогу організаціям створювати кілька звітів.</a:t>
            </a:r>
          </a:p>
        </p:txBody>
      </p:sp>
    </p:spTree>
    <p:extLst>
      <p:ext uri="{BB962C8B-B14F-4D97-AF65-F5344CB8AC3E}">
        <p14:creationId xmlns:p14="http://schemas.microsoft.com/office/powerpoint/2010/main" val="1721727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855" y="199176"/>
            <a:ext cx="12047145" cy="6658824"/>
          </a:xfrm>
        </p:spPr>
        <p:txBody>
          <a:bodyPr>
            <a:normAutofit fontScale="92500" lnSpcReduction="10000"/>
          </a:bodyPr>
          <a:lstStyle/>
          <a:p>
            <a:pPr marL="0" indent="0">
              <a:buNone/>
            </a:pPr>
            <a:r>
              <a:rPr lang="ru-RU" sz="1600" b="1" dirty="0"/>
              <a:t>Інтеграції</a:t>
            </a:r>
          </a:p>
          <a:p>
            <a:pPr marL="0" indent="0">
              <a:buNone/>
            </a:pPr>
            <a:r>
              <a:rPr lang="ru-RU" sz="1600" dirty="0"/>
              <a:t>Для використання </a:t>
            </a:r>
            <a:r>
              <a:rPr lang="en-US" sz="1600" dirty="0"/>
              <a:t>Umbrella, </a:t>
            </a:r>
            <a:r>
              <a:rPr lang="ru-RU" sz="1600" dirty="0"/>
              <a:t>вам необхідно додати апаратні пристрої для керування системою безпеки (</a:t>
            </a:r>
            <a:r>
              <a:rPr lang="en-US" sz="1600" dirty="0"/>
              <a:t>Umbrella Security). </a:t>
            </a:r>
            <a:r>
              <a:rPr lang="ru-RU" sz="1600" dirty="0"/>
              <a:t>Існують також точки інтеграції </a:t>
            </a:r>
            <a:r>
              <a:rPr lang="en-US" sz="1600" dirty="0"/>
              <a:t>API </a:t>
            </a:r>
            <a:r>
              <a:rPr lang="ru-RU" sz="1600" dirty="0"/>
              <a:t>з прикладами використання захисту від загроз і примусового застосування. Ви можете інтегрувати </a:t>
            </a:r>
            <a:r>
              <a:rPr lang="en-US" sz="1600" dirty="0" err="1"/>
              <a:t>Meraki</a:t>
            </a:r>
            <a:r>
              <a:rPr lang="en-US" sz="1600" dirty="0"/>
              <a:t> MR </a:t>
            </a:r>
            <a:r>
              <a:rPr lang="ru-RU" sz="1600" dirty="0"/>
              <a:t>і </a:t>
            </a:r>
            <a:r>
              <a:rPr lang="en-US" sz="1600" dirty="0"/>
              <a:t>Umbrella </a:t>
            </a:r>
            <a:r>
              <a:rPr lang="ru-RU" sz="1600" dirty="0"/>
              <a:t>для випадків використання бездротового захисту.</a:t>
            </a:r>
          </a:p>
          <a:p>
            <a:pPr marL="0" indent="0">
              <a:buNone/>
            </a:pPr>
            <a:r>
              <a:rPr lang="ru-RU" sz="1600" dirty="0"/>
              <a:t>Розробники та експерти з безпеки використовують </a:t>
            </a:r>
            <a:r>
              <a:rPr lang="en-US" sz="1600" dirty="0"/>
              <a:t>Umbrella Enforcement API </a:t>
            </a:r>
            <a:r>
              <a:rPr lang="ru-RU" sz="1600" dirty="0"/>
              <a:t>для виконання дій за запитом домену або використовують </a:t>
            </a:r>
            <a:r>
              <a:rPr lang="en-US" sz="1600" dirty="0"/>
              <a:t>Umbrella Investigate API </a:t>
            </a:r>
            <a:r>
              <a:rPr lang="ru-RU" sz="1600" dirty="0"/>
              <a:t>для програмного отримання даних аналітики загроз. Детальний опис </a:t>
            </a:r>
            <a:r>
              <a:rPr lang="en-US" sz="1600" dirty="0"/>
              <a:t>Enforcement API </a:t>
            </a:r>
            <a:r>
              <a:rPr lang="ru-RU" sz="1600" dirty="0"/>
              <a:t>та його оцінка знаходиться в розділі «Можливості».</a:t>
            </a:r>
          </a:p>
          <a:p>
            <a:pPr marL="0" indent="0">
              <a:buNone/>
            </a:pPr>
            <a:r>
              <a:rPr lang="ru-RU" sz="1600" b="1" dirty="0"/>
              <a:t>Середовище та масштаби</a:t>
            </a:r>
          </a:p>
          <a:p>
            <a:pPr marL="0" indent="0">
              <a:buNone/>
            </a:pPr>
            <a:r>
              <a:rPr lang="en-US" sz="1600" dirty="0"/>
              <a:t>Umbrella </a:t>
            </a:r>
            <a:r>
              <a:rPr lang="ru-RU" sz="1600" dirty="0"/>
              <a:t>використовується на території великих магазинів роздрібної торгівлі, великих лікарень та університетських містечок. За допомогою </a:t>
            </a:r>
            <a:r>
              <a:rPr lang="en-US" sz="1600" dirty="0"/>
              <a:t>Umbrella </a:t>
            </a:r>
            <a:r>
              <a:rPr lang="ru-RU" sz="1600" dirty="0"/>
              <a:t>можна забезпечити захист сотні, тисячі або десятків тисяч кінцевих точок.</a:t>
            </a:r>
          </a:p>
          <a:p>
            <a:pPr marL="0" indent="0">
              <a:buNone/>
            </a:pPr>
            <a:r>
              <a:rPr lang="ru-RU" sz="1600" b="1" dirty="0"/>
              <a:t>Можливості</a:t>
            </a:r>
          </a:p>
          <a:p>
            <a:pPr marL="0" indent="0">
              <a:buNone/>
            </a:pPr>
            <a:r>
              <a:rPr lang="ru-RU" sz="1600" dirty="0"/>
              <a:t>До можливостей захисту </a:t>
            </a:r>
            <a:r>
              <a:rPr lang="en-US" sz="1600" dirty="0"/>
              <a:t>Umbrella </a:t>
            </a:r>
            <a:r>
              <a:rPr lang="ru-RU" sz="1600" dirty="0"/>
              <a:t>можна віднести:</a:t>
            </a:r>
          </a:p>
          <a:p>
            <a:r>
              <a:rPr lang="ru-RU" sz="1600" dirty="0"/>
              <a:t>Захист </a:t>
            </a:r>
            <a:r>
              <a:rPr lang="en-US" sz="1600" dirty="0"/>
              <a:t>Wi-Fi, </a:t>
            </a:r>
            <a:r>
              <a:rPr lang="ru-RU" sz="1600" dirty="0"/>
              <a:t>коли гості перебувають у вашій мережі </a:t>
            </a:r>
          </a:p>
          <a:p>
            <a:r>
              <a:rPr lang="ru-RU" sz="1600" dirty="0"/>
              <a:t>Блокування вибраної програми</a:t>
            </a:r>
          </a:p>
          <a:p>
            <a:r>
              <a:rPr lang="ru-RU" sz="1600" dirty="0"/>
              <a:t>Безпека кінцевої точки для пристроїв поза мережею (не на </a:t>
            </a:r>
            <a:r>
              <a:rPr lang="en-US" sz="1600" dirty="0"/>
              <a:t>VPN)</a:t>
            </a:r>
          </a:p>
          <a:p>
            <a:r>
              <a:rPr lang="ru-RU" sz="1600" dirty="0"/>
              <a:t>Веб-фільтрування</a:t>
            </a:r>
          </a:p>
          <a:p>
            <a:pPr marL="0" indent="0">
              <a:buNone/>
            </a:pPr>
            <a:r>
              <a:rPr lang="ru-RU" sz="1600" b="1" dirty="0"/>
              <a:t>Захист гостьового </a:t>
            </a:r>
            <a:r>
              <a:rPr lang="en-US" sz="1600" b="1" dirty="0" smtClean="0"/>
              <a:t>Wi-Fi</a:t>
            </a:r>
          </a:p>
          <a:p>
            <a:pPr marL="0" indent="0">
              <a:buNone/>
            </a:pPr>
            <a:r>
              <a:rPr lang="ru-RU" sz="1600" dirty="0" smtClean="0"/>
              <a:t>Надаючи </a:t>
            </a:r>
            <a:r>
              <a:rPr lang="ru-RU" sz="1600" dirty="0"/>
              <a:t>гостям бездротовий доступ до Інтернету (</a:t>
            </a:r>
            <a:r>
              <a:rPr lang="en-US" sz="1600" dirty="0"/>
              <a:t>Wi-Fi), </a:t>
            </a:r>
            <a:r>
              <a:rPr lang="ru-RU" sz="1600" dirty="0"/>
              <a:t>ви повинні вирішити питання не тільки безпеки, а й захисту юридичної відповідальності. Ви також хочете бути переконаними у тому, що ваша мережа захищена від несанкціонованого проникнення, яке може привести до крадіжки особистих даних або доступу до небажаної інформації.</a:t>
            </a:r>
          </a:p>
          <a:p>
            <a:pPr marL="0" indent="0">
              <a:buNone/>
            </a:pPr>
            <a:r>
              <a:rPr lang="ru-RU" sz="1600" b="1" dirty="0"/>
              <a:t>Виявлення та блокування </a:t>
            </a:r>
            <a:r>
              <a:rPr lang="ru-RU" sz="1600" b="1" dirty="0" smtClean="0"/>
              <a:t>застосунків</a:t>
            </a:r>
            <a:endParaRPr lang="en-US" sz="1600" b="1" dirty="0" smtClean="0"/>
          </a:p>
          <a:p>
            <a:pPr marL="0" indent="0">
              <a:buNone/>
            </a:pPr>
            <a:r>
              <a:rPr lang="en-US" sz="1600" dirty="0" smtClean="0"/>
              <a:t>Umbrella </a:t>
            </a:r>
            <a:r>
              <a:rPr lang="ru-RU" sz="1600" dirty="0"/>
              <a:t>забезпечує можливість побачити до чого здійснюється доступ, впорядковувати застосунки за елементами ризику, а потім, використовуючи автоматизований процес блокування, - заблоковувати їх. Ви також можете створювати та налаштовувати за допомогою інтерфейсу користувача </a:t>
            </a:r>
            <a:r>
              <a:rPr lang="en-US" sz="1600" dirty="0"/>
              <a:t>Umbrella </a:t>
            </a:r>
            <a:r>
              <a:rPr lang="ru-RU" sz="1600" dirty="0"/>
              <a:t>власні списки блокування. </a:t>
            </a:r>
          </a:p>
          <a:p>
            <a:pPr marL="0" indent="0">
              <a:buNone/>
            </a:pPr>
            <a:endParaRPr lang="uk-UA" sz="1600" dirty="0"/>
          </a:p>
        </p:txBody>
      </p:sp>
    </p:spTree>
    <p:extLst>
      <p:ext uri="{BB962C8B-B14F-4D97-AF65-F5344CB8AC3E}">
        <p14:creationId xmlns:p14="http://schemas.microsoft.com/office/powerpoint/2010/main" val="3033065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336" y="199176"/>
            <a:ext cx="11353046" cy="6427961"/>
          </a:xfrm>
        </p:spPr>
        <p:txBody>
          <a:bodyPr>
            <a:normAutofit/>
          </a:bodyPr>
          <a:lstStyle/>
          <a:p>
            <a:pPr marL="0" indent="0">
              <a:buNone/>
            </a:pPr>
            <a:r>
              <a:rPr lang="it-IT" sz="1600" b="1" dirty="0"/>
              <a:t>Cisco Umbrella Custom Block List</a:t>
            </a:r>
          </a:p>
          <a:p>
            <a:pPr marL="0" indent="0">
              <a:buNone/>
            </a:pPr>
            <a:endParaRPr lang="uk-UA" sz="1600" dirty="0"/>
          </a:p>
        </p:txBody>
      </p:sp>
      <p:pic>
        <p:nvPicPr>
          <p:cNvPr id="2" name="Picture 1"/>
          <p:cNvPicPr>
            <a:picLocks noChangeAspect="1"/>
          </p:cNvPicPr>
          <p:nvPr/>
        </p:nvPicPr>
        <p:blipFill>
          <a:blip r:embed="rId2"/>
          <a:stretch>
            <a:fillRect/>
          </a:stretch>
        </p:blipFill>
        <p:spPr>
          <a:xfrm>
            <a:off x="135801" y="581527"/>
            <a:ext cx="5335853" cy="4787179"/>
          </a:xfrm>
          <a:prstGeom prst="rect">
            <a:avLst/>
          </a:prstGeom>
        </p:spPr>
      </p:pic>
      <p:pic>
        <p:nvPicPr>
          <p:cNvPr id="4" name="Picture 3"/>
          <p:cNvPicPr>
            <a:picLocks noChangeAspect="1"/>
          </p:cNvPicPr>
          <p:nvPr/>
        </p:nvPicPr>
        <p:blipFill>
          <a:blip r:embed="rId3"/>
          <a:stretch>
            <a:fillRect/>
          </a:stretch>
        </p:blipFill>
        <p:spPr>
          <a:xfrm>
            <a:off x="6350286" y="-15844"/>
            <a:ext cx="5778340" cy="6858000"/>
          </a:xfrm>
          <a:prstGeom prst="rect">
            <a:avLst/>
          </a:prstGeom>
        </p:spPr>
      </p:pic>
    </p:spTree>
    <p:extLst>
      <p:ext uri="{BB962C8B-B14F-4D97-AF65-F5344CB8AC3E}">
        <p14:creationId xmlns:p14="http://schemas.microsoft.com/office/powerpoint/2010/main" val="2840770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27072" y="214830"/>
            <a:ext cx="11271106" cy="4800789"/>
          </a:xfrm>
          <a:prstGeom prst="rect">
            <a:avLst/>
          </a:prstGeom>
        </p:spPr>
      </p:pic>
      <p:sp>
        <p:nvSpPr>
          <p:cNvPr id="7" name="Rectangle 6">
            <a:hlinkClick r:id="rId3"/>
          </p:cNvPr>
          <p:cNvSpPr/>
          <p:nvPr/>
        </p:nvSpPr>
        <p:spPr>
          <a:xfrm>
            <a:off x="227071" y="5740393"/>
            <a:ext cx="9369601" cy="369332"/>
          </a:xfrm>
          <a:prstGeom prst="rect">
            <a:avLst/>
          </a:prstGeom>
        </p:spPr>
        <p:txBody>
          <a:bodyPr wrap="square">
            <a:spAutoFit/>
          </a:bodyPr>
          <a:lstStyle/>
          <a:p>
            <a:r>
              <a:rPr lang="uk-UA" dirty="0">
                <a:hlinkClick r:id="rId3"/>
              </a:rPr>
              <a:t>https://developer.cisco.com/docs/cloud-security/#!umbrella-api-introduction</a:t>
            </a:r>
            <a:endParaRPr lang="uk-UA" dirty="0"/>
          </a:p>
        </p:txBody>
      </p:sp>
    </p:spTree>
    <p:extLst>
      <p:ext uri="{BB962C8B-B14F-4D97-AF65-F5344CB8AC3E}">
        <p14:creationId xmlns:p14="http://schemas.microsoft.com/office/powerpoint/2010/main" val="41725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452634" cy="6658824"/>
          </a:xfrm>
        </p:spPr>
        <p:txBody>
          <a:bodyPr>
            <a:normAutofit/>
          </a:bodyPr>
          <a:lstStyle/>
          <a:p>
            <a:pPr marL="0" indent="0">
              <a:buNone/>
            </a:pPr>
            <a:r>
              <a:rPr lang="ru-RU" sz="1600" b="1" dirty="0"/>
              <a:t>Можливості</a:t>
            </a:r>
            <a:endParaRPr lang="ru-RU" sz="1600" dirty="0"/>
          </a:p>
          <a:p>
            <a:pPr marL="0" indent="0">
              <a:buNone/>
            </a:pPr>
            <a:r>
              <a:rPr lang="en-US" sz="1600" dirty="0"/>
              <a:t>CSE </a:t>
            </a:r>
            <a:r>
              <a:rPr lang="ru-RU" sz="1600" dirty="0"/>
              <a:t>запобігає порушенням та блокує шкідливе ПЗ у точці проникнення, потім виявляє, утримує та відновлює складні загрози, які можуть уникнути захисту «передньої лінії» та потрапити до вашої мережі.</a:t>
            </a:r>
          </a:p>
          <a:p>
            <a:pPr marL="0" indent="0">
              <a:buNone/>
            </a:pPr>
            <a:r>
              <a:rPr lang="ru-RU" sz="1600" dirty="0"/>
              <a:t>Існує три основні категорії можливостей, які </a:t>
            </a:r>
            <a:r>
              <a:rPr lang="ru-RU" sz="1600" dirty="0" err="1"/>
              <a:t>пропонує</a:t>
            </a:r>
            <a:r>
              <a:rPr lang="ru-RU" sz="1600" dirty="0"/>
              <a:t> </a:t>
            </a:r>
            <a:r>
              <a:rPr lang="en-US" sz="1600" dirty="0"/>
              <a:t>CSE:</a:t>
            </a:r>
          </a:p>
          <a:p>
            <a:r>
              <a:rPr lang="ru-RU" sz="1600" dirty="0"/>
              <a:t>Запобігання</a:t>
            </a:r>
          </a:p>
          <a:p>
            <a:r>
              <a:rPr lang="ru-RU" sz="1600" dirty="0"/>
              <a:t>Виявлення</a:t>
            </a:r>
          </a:p>
          <a:p>
            <a:r>
              <a:rPr lang="ru-RU" sz="1600" dirty="0"/>
              <a:t>Відповіді та автоматизація</a:t>
            </a:r>
          </a:p>
          <a:p>
            <a:pPr marL="0" indent="0">
              <a:buNone/>
            </a:pPr>
            <a:r>
              <a:rPr lang="ru-RU" sz="1600" b="1" dirty="0"/>
              <a:t>Запобігання</a:t>
            </a:r>
            <a:endParaRPr lang="ru-RU" sz="1600" dirty="0"/>
          </a:p>
          <a:p>
            <a:pPr marL="0" indent="0">
              <a:buNone/>
            </a:pPr>
            <a:r>
              <a:rPr lang="en-US" sz="1600" dirty="0"/>
              <a:t>CSE </a:t>
            </a:r>
            <a:r>
              <a:rPr lang="ru-RU" sz="1600" dirty="0" err="1"/>
              <a:t>захищає</a:t>
            </a:r>
            <a:r>
              <a:rPr lang="ru-RU" sz="1600" dirty="0"/>
              <a:t> від виявлених загроз у файлах шкідливих програм, запобігаючи порушенням. Ви можете використовувати </a:t>
            </a:r>
            <a:r>
              <a:rPr lang="en-US" sz="1600" dirty="0"/>
              <a:t>API </a:t>
            </a:r>
            <a:r>
              <a:rPr lang="ru-RU" sz="1600" dirty="0"/>
              <a:t>для створення сеансів ізолювання, перешкоджаючи мережному під'єднанню пристрою протягом заданого періоду часу для того, щоб мати час запобігти подальшим проблемам.</a:t>
            </a:r>
          </a:p>
          <a:p>
            <a:pPr marL="0" indent="0">
              <a:buNone/>
            </a:pPr>
            <a:r>
              <a:rPr lang="en-US" sz="1600" dirty="0"/>
              <a:t>CSE </a:t>
            </a:r>
            <a:r>
              <a:rPr lang="ru-RU" sz="1600" dirty="0"/>
              <a:t>використовує глобальний аналіз загроз та може блокувати файлове або нефайлове зловмисне програмне забезпечення, </a:t>
            </a:r>
            <a:r>
              <a:rPr lang="en-US" sz="1600" dirty="0"/>
              <a:t>IP-</a:t>
            </a:r>
            <a:r>
              <a:rPr lang="ru-RU" sz="1600" dirty="0"/>
              <a:t>адреси зі списку або блокувати застосунки.</a:t>
            </a:r>
          </a:p>
          <a:p>
            <a:pPr marL="0" indent="0">
              <a:buNone/>
            </a:pPr>
            <a:r>
              <a:rPr lang="ru-RU" sz="1600" b="1" dirty="0"/>
              <a:t>Виявлення</a:t>
            </a:r>
            <a:endParaRPr lang="ru-RU" sz="1600" dirty="0"/>
          </a:p>
          <a:p>
            <a:pPr marL="0" indent="0">
              <a:buNone/>
            </a:pPr>
            <a:r>
              <a:rPr lang="en-US" sz="1600" dirty="0"/>
              <a:t>CSE </a:t>
            </a:r>
            <a:r>
              <a:rPr lang="ru-RU" sz="1600" dirty="0"/>
              <a:t>постійно відстежує та реєструє всю активність файлів для виявлення шкідливого програмного забезпечення. Він забезпечує видимість діяльності файлів кінцевих точок та вхідних загроз, а також надає сповіщення про те, які кінцеві точки були скомпрометовані.</a:t>
            </a:r>
          </a:p>
          <a:p>
            <a:pPr marL="0" indent="0">
              <a:buNone/>
            </a:pPr>
            <a:r>
              <a:rPr lang="en-US" sz="1600" dirty="0"/>
              <a:t>CSE Cloud </a:t>
            </a:r>
            <a:r>
              <a:rPr lang="ru-RU" sz="1600" dirty="0" err="1"/>
              <a:t>пропонує</a:t>
            </a:r>
            <a:r>
              <a:rPr lang="ru-RU" sz="1600" dirty="0"/>
              <a:t> пошук, механізм підпису та механізм машинного навчання для постійно оновлюваної інтелектуальної бази даних для того, щоб виявлення могло відбуватися на диску. </a:t>
            </a:r>
            <a:r>
              <a:rPr lang="en-US" sz="1600" dirty="0"/>
              <a:t>CSE Cloud - </a:t>
            </a:r>
            <a:r>
              <a:rPr lang="ru-RU" sz="1600" dirty="0"/>
              <a:t>це сервіс, до якого ви виконуєте запит за допомогою </a:t>
            </a:r>
            <a:r>
              <a:rPr lang="en-US" sz="1600" dirty="0" smtClean="0"/>
              <a:t>SE </a:t>
            </a:r>
            <a:r>
              <a:rPr lang="en-US" sz="1600" dirty="0"/>
              <a:t>API.</a:t>
            </a:r>
          </a:p>
          <a:p>
            <a:pPr marL="0" indent="0">
              <a:buNone/>
            </a:pPr>
            <a:r>
              <a:rPr lang="en-US" sz="1600" dirty="0"/>
              <a:t>TETRA - </a:t>
            </a:r>
            <a:r>
              <a:rPr lang="ru-RU" sz="1600" dirty="0"/>
              <a:t>це антивірусний механізм, що постачається як </a:t>
            </a:r>
            <a:r>
              <a:rPr lang="ru-RU" sz="1600" dirty="0" err="1"/>
              <a:t>частина</a:t>
            </a:r>
            <a:r>
              <a:rPr lang="ru-RU" sz="1600" dirty="0"/>
              <a:t> </a:t>
            </a:r>
            <a:r>
              <a:rPr lang="en-US" sz="1600" dirty="0"/>
              <a:t>CSE Connector </a:t>
            </a:r>
            <a:r>
              <a:rPr lang="ru-RU" sz="1600" dirty="0"/>
              <a:t>для </a:t>
            </a:r>
            <a:r>
              <a:rPr lang="en-US" sz="1600" dirty="0"/>
              <a:t>Windows, </a:t>
            </a:r>
            <a:r>
              <a:rPr lang="ru-RU" sz="1600" dirty="0"/>
              <a:t>а </a:t>
            </a:r>
            <a:r>
              <a:rPr lang="en-US" sz="1600" dirty="0" err="1"/>
              <a:t>ClamAV</a:t>
            </a:r>
            <a:r>
              <a:rPr lang="en-US" sz="1600" dirty="0"/>
              <a:t> - </a:t>
            </a:r>
            <a:r>
              <a:rPr lang="ru-RU" sz="1600" dirty="0"/>
              <a:t>подібний механізм для </a:t>
            </a:r>
            <a:r>
              <a:rPr lang="en-US" sz="1600" dirty="0" err="1"/>
              <a:t>macOS</a:t>
            </a:r>
            <a:r>
              <a:rPr lang="en-US" sz="1600" dirty="0"/>
              <a:t> </a:t>
            </a:r>
            <a:r>
              <a:rPr lang="ru-RU" sz="1600" dirty="0"/>
              <a:t>та </a:t>
            </a:r>
            <a:r>
              <a:rPr lang="en-US" sz="1600" dirty="0"/>
              <a:t>Linux.</a:t>
            </a:r>
          </a:p>
          <a:p>
            <a:pPr marL="0" indent="0">
              <a:buNone/>
            </a:pPr>
            <a:endParaRPr lang="uk-UA" sz="1600" dirty="0"/>
          </a:p>
        </p:txBody>
      </p:sp>
    </p:spTree>
    <p:extLst>
      <p:ext uri="{BB962C8B-B14F-4D97-AF65-F5344CB8AC3E}">
        <p14:creationId xmlns:p14="http://schemas.microsoft.com/office/powerpoint/2010/main" val="2129891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353046" cy="6427961"/>
          </a:xfrm>
        </p:spPr>
        <p:txBody>
          <a:bodyPr>
            <a:normAutofit/>
          </a:bodyPr>
          <a:lstStyle/>
          <a:p>
            <a:pPr marL="0" indent="0">
              <a:buNone/>
            </a:pPr>
            <a:r>
              <a:rPr lang="ru-RU" sz="1600" b="1" dirty="0" smtClean="0"/>
              <a:t>Безпека </a:t>
            </a:r>
            <a:r>
              <a:rPr lang="ru-RU" sz="1600" b="1" dirty="0"/>
              <a:t>кінцевих точок поза мережею</a:t>
            </a:r>
            <a:endParaRPr lang="ru-RU" sz="1600" dirty="0"/>
          </a:p>
          <a:p>
            <a:pPr marL="0" indent="0">
              <a:buNone/>
            </a:pPr>
            <a:r>
              <a:rPr lang="ru-RU" sz="1600" dirty="0"/>
              <a:t>Використовуючи </a:t>
            </a:r>
            <a:r>
              <a:rPr lang="en-US" sz="1600" dirty="0"/>
              <a:t>Umbrella, </a:t>
            </a:r>
            <a:r>
              <a:rPr lang="ru-RU" sz="1600" dirty="0"/>
              <a:t>можна запобігати порушенню трафіку з мобільних пристроїв, не під'єднаних до </a:t>
            </a:r>
            <a:r>
              <a:rPr lang="en-US" sz="1600" dirty="0"/>
              <a:t>VPN, </a:t>
            </a:r>
            <a:r>
              <a:rPr lang="ru-RU" sz="1600" dirty="0"/>
              <a:t>або інших кінцевих точок, які не завжди використовують </a:t>
            </a:r>
            <a:r>
              <a:rPr lang="en-US" sz="1600" dirty="0"/>
              <a:t>VPN. </a:t>
            </a:r>
            <a:r>
              <a:rPr lang="ru-RU" sz="1600" dirty="0"/>
              <a:t>Крім того, можна забезпечувати захист від роумінгу для пристроїв </a:t>
            </a:r>
            <a:r>
              <a:rPr lang="en-US" sz="1600" dirty="0"/>
              <a:t>Windows, </a:t>
            </a:r>
            <a:r>
              <a:rPr lang="en-US" sz="1600" dirty="0" err="1"/>
              <a:t>MacOS</a:t>
            </a:r>
            <a:r>
              <a:rPr lang="en-US" sz="1600" dirty="0"/>
              <a:t> </a:t>
            </a:r>
            <a:r>
              <a:rPr lang="ru-RU" sz="1600" dirty="0"/>
              <a:t>та </a:t>
            </a:r>
            <a:r>
              <a:rPr lang="en-US" sz="1600" dirty="0" err="1"/>
              <a:t>iOS</a:t>
            </a:r>
            <a:r>
              <a:rPr lang="en-US" sz="1600" dirty="0"/>
              <a:t> </a:t>
            </a:r>
            <a:r>
              <a:rPr lang="ru-RU" sz="1600" dirty="0"/>
              <a:t>поза периметром мережної безпеки</a:t>
            </a:r>
            <a:r>
              <a:rPr lang="ru-RU" sz="1600" dirty="0" smtClean="0"/>
              <a:t>.</a:t>
            </a:r>
            <a:endParaRPr lang="ru-RU" sz="1600" dirty="0"/>
          </a:p>
        </p:txBody>
      </p:sp>
      <p:pic>
        <p:nvPicPr>
          <p:cNvPr id="4" name="Content Placeholder 3"/>
          <p:cNvPicPr>
            <a:picLocks noChangeAspect="1"/>
          </p:cNvPicPr>
          <p:nvPr/>
        </p:nvPicPr>
        <p:blipFill>
          <a:blip r:embed="rId2"/>
          <a:stretch>
            <a:fillRect/>
          </a:stretch>
        </p:blipFill>
        <p:spPr>
          <a:xfrm>
            <a:off x="606582" y="1852785"/>
            <a:ext cx="9346831" cy="4351338"/>
          </a:xfrm>
          <a:prstGeom prst="rect">
            <a:avLst/>
          </a:prstGeom>
        </p:spPr>
      </p:pic>
    </p:spTree>
    <p:extLst>
      <p:ext uri="{BB962C8B-B14F-4D97-AF65-F5344CB8AC3E}">
        <p14:creationId xmlns:p14="http://schemas.microsoft.com/office/powerpoint/2010/main" val="3284664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516" y="2634558"/>
            <a:ext cx="5432079" cy="769545"/>
          </a:xfrm>
        </p:spPr>
        <p:txBody>
          <a:bodyPr>
            <a:normAutofit/>
          </a:bodyPr>
          <a:lstStyle/>
          <a:p>
            <a:pPr marL="0" indent="0" algn="ctr">
              <a:buNone/>
            </a:pPr>
            <a:r>
              <a:rPr lang="uk-UA" sz="4400" b="1" dirty="0"/>
              <a:t>Дякую за увагу!</a:t>
            </a:r>
          </a:p>
        </p:txBody>
      </p:sp>
    </p:spTree>
    <p:extLst>
      <p:ext uri="{BB962C8B-B14F-4D97-AF65-F5344CB8AC3E}">
        <p14:creationId xmlns:p14="http://schemas.microsoft.com/office/powerpoint/2010/main" val="129537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353046" cy="6427961"/>
          </a:xfrm>
        </p:spPr>
        <p:txBody>
          <a:bodyPr>
            <a:normAutofit/>
          </a:bodyPr>
          <a:lstStyle/>
          <a:p>
            <a:pPr marL="0" indent="0">
              <a:buNone/>
            </a:pPr>
            <a:r>
              <a:rPr lang="en-US" sz="1600" b="1" dirty="0"/>
              <a:t>Cisco CSE </a:t>
            </a:r>
            <a:r>
              <a:rPr lang="ru-RU" sz="1600" b="1" dirty="0"/>
              <a:t>Виявлення</a:t>
            </a:r>
          </a:p>
          <a:p>
            <a:pPr marL="0" indent="0">
              <a:buNone/>
            </a:pPr>
            <a:endParaRPr lang="ru-RU" sz="1600" b="1" dirty="0"/>
          </a:p>
        </p:txBody>
      </p:sp>
      <p:pic>
        <p:nvPicPr>
          <p:cNvPr id="2" name="Picture 1"/>
          <p:cNvPicPr>
            <a:picLocks noChangeAspect="1"/>
          </p:cNvPicPr>
          <p:nvPr/>
        </p:nvPicPr>
        <p:blipFill>
          <a:blip r:embed="rId2"/>
          <a:stretch>
            <a:fillRect/>
          </a:stretch>
        </p:blipFill>
        <p:spPr>
          <a:xfrm>
            <a:off x="717582" y="664015"/>
            <a:ext cx="8439150" cy="4171950"/>
          </a:xfrm>
          <a:prstGeom prst="rect">
            <a:avLst/>
          </a:prstGeom>
        </p:spPr>
      </p:pic>
      <p:sp>
        <p:nvSpPr>
          <p:cNvPr id="4" name="Rectangle 3"/>
          <p:cNvSpPr/>
          <p:nvPr/>
        </p:nvSpPr>
        <p:spPr>
          <a:xfrm>
            <a:off x="606582" y="5057477"/>
            <a:ext cx="11446598" cy="1569660"/>
          </a:xfrm>
          <a:prstGeom prst="rect">
            <a:avLst/>
          </a:prstGeom>
        </p:spPr>
        <p:txBody>
          <a:bodyPr wrap="square">
            <a:spAutoFit/>
          </a:bodyPr>
          <a:lstStyle/>
          <a:p>
            <a:r>
              <a:rPr lang="uk-UA" sz="1600" dirty="0"/>
              <a:t>Використовуючи </a:t>
            </a:r>
            <a:r>
              <a:rPr lang="en-US" sz="1600" dirty="0" smtClean="0"/>
              <a:t>SE </a:t>
            </a:r>
            <a:r>
              <a:rPr lang="uk-UA" sz="1600" dirty="0"/>
              <a:t>API, ви можете відшукати комп’ютери чи пристрої, які пов’язані з певною подією або діяльністю, використовуючи параметри запиту. Наприклад, якщо вам відомо про шкідливе програмне забезпечення з певною URL-адресою або .exe-файлом, ви можете побачити, які комп’ютери з ним контактували.</a:t>
            </a:r>
          </a:p>
          <a:p>
            <a:endParaRPr lang="uk-UA" sz="1600" dirty="0"/>
          </a:p>
          <a:p>
            <a:r>
              <a:rPr lang="uk-UA" sz="1600" dirty="0"/>
              <a:t>Ресурси подій в </a:t>
            </a:r>
            <a:r>
              <a:rPr lang="en-US" sz="1600" dirty="0" smtClean="0"/>
              <a:t>SE</a:t>
            </a:r>
            <a:r>
              <a:rPr lang="ru-RU" sz="1600" dirty="0" smtClean="0"/>
              <a:t> </a:t>
            </a:r>
            <a:r>
              <a:rPr lang="uk-UA" sz="1600" dirty="0" smtClean="0"/>
              <a:t>API </a:t>
            </a:r>
            <a:r>
              <a:rPr lang="uk-UA" sz="1600" dirty="0"/>
              <a:t>v1 містять 95 різних типів подій, від сканування до встановлення та конкретних дій застосунку, які ви можете використовувати для фільтрування результатів подій, що відбуваються у контрольованому середовищі.</a:t>
            </a:r>
          </a:p>
        </p:txBody>
      </p:sp>
    </p:spTree>
    <p:extLst>
      <p:ext uri="{BB962C8B-B14F-4D97-AF65-F5344CB8AC3E}">
        <p14:creationId xmlns:p14="http://schemas.microsoft.com/office/powerpoint/2010/main" val="304648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99176"/>
            <a:ext cx="11353046" cy="6427961"/>
          </a:xfrm>
        </p:spPr>
        <p:txBody>
          <a:bodyPr>
            <a:normAutofit/>
          </a:bodyPr>
          <a:lstStyle/>
          <a:p>
            <a:pPr marL="0" indent="0">
              <a:buNone/>
            </a:pPr>
            <a:r>
              <a:rPr lang="ru-RU" sz="1600" b="1" dirty="0"/>
              <a:t>Відповіді та автоматизація</a:t>
            </a:r>
          </a:p>
          <a:p>
            <a:pPr marL="0" indent="0">
              <a:buNone/>
            </a:pPr>
            <a:r>
              <a:rPr lang="ru-RU" sz="1600" dirty="0"/>
              <a:t>Прискорює розслідування та автоматичне усунення зловмисного програмного забезпечення на ПК, </a:t>
            </a:r>
            <a:r>
              <a:rPr lang="en-US" sz="1600" dirty="0"/>
              <a:t>Mac, Linux, </a:t>
            </a:r>
            <a:r>
              <a:rPr lang="ru-RU" sz="1600" dirty="0"/>
              <a:t>серверах та мобільних пристроях (</a:t>
            </a:r>
            <a:r>
              <a:rPr lang="en-US" sz="1600" dirty="0"/>
              <a:t>Android </a:t>
            </a:r>
            <a:r>
              <a:rPr lang="ru-RU" sz="1600" dirty="0"/>
              <a:t>та </a:t>
            </a:r>
            <a:r>
              <a:rPr lang="en-US" sz="1600" dirty="0" err="1"/>
              <a:t>iOS</a:t>
            </a:r>
            <a:r>
              <a:rPr lang="en-US" sz="1600" dirty="0"/>
              <a:t>). </a:t>
            </a:r>
            <a:r>
              <a:rPr lang="ru-RU" sz="1600" dirty="0"/>
              <a:t>Надає вдосконалену пісочницю, щоб ви могли перевіряти шкідливе програмне забезпечення. В даному випадку, пісочниця дозволяє активувати невідомі файли в безпечному, ізольованому середовищі. Потім пісочниця (</a:t>
            </a:r>
            <a:r>
              <a:rPr lang="en-US" sz="1600" dirty="0"/>
              <a:t>sandbox) </a:t>
            </a:r>
            <a:r>
              <a:rPr lang="ru-RU" sz="1600" dirty="0"/>
              <a:t>фіксує дії та повідомляє про них. Ці дії також зберігаються для подальшого використання.</a:t>
            </a:r>
          </a:p>
          <a:p>
            <a:pPr marL="0" indent="0">
              <a:buNone/>
            </a:pPr>
            <a:r>
              <a:rPr lang="en-US" sz="1600" dirty="0" smtClean="0"/>
              <a:t>SE </a:t>
            </a:r>
            <a:r>
              <a:rPr lang="en-US" sz="1600" dirty="0"/>
              <a:t>API </a:t>
            </a:r>
            <a:r>
              <a:rPr lang="ru-RU" sz="1600" dirty="0"/>
              <a:t>дозволяє вам вимагати ізолювання ідентифікованого комп’ютера чи пристрою. Ізолювання комп’ютера або пристрою блокує весь мережний трафік, за винятком зв’язку з </a:t>
            </a:r>
            <a:r>
              <a:rPr lang="en-US" sz="1600" dirty="0"/>
              <a:t>CSE Cloud </a:t>
            </a:r>
            <a:r>
              <a:rPr lang="ru-RU" sz="1600" dirty="0"/>
              <a:t>та будь-якими іншими </a:t>
            </a:r>
            <a:r>
              <a:rPr lang="en-US" sz="1600" dirty="0"/>
              <a:t>IP-</a:t>
            </a:r>
            <a:r>
              <a:rPr lang="ru-RU" sz="1600" dirty="0"/>
              <a:t>адресами, налаштованими у вашому списку дозволених </a:t>
            </a:r>
            <a:r>
              <a:rPr lang="en-US" sz="1600" dirty="0"/>
              <a:t>IP-</a:t>
            </a:r>
            <a:r>
              <a:rPr lang="ru-RU" sz="1600" dirty="0"/>
              <a:t>ізоляції. Код розблокування, який ви можете надати за допомогою виклику </a:t>
            </a:r>
            <a:r>
              <a:rPr lang="en-US" sz="1600" dirty="0"/>
              <a:t>API, </a:t>
            </a:r>
            <a:r>
              <a:rPr lang="ru-RU" sz="1600" dirty="0"/>
              <a:t>дозволяє керувати сеансом ізолювання.</a:t>
            </a:r>
          </a:p>
          <a:p>
            <a:pPr marL="0" indent="0">
              <a:buNone/>
            </a:pPr>
            <a:endParaRPr lang="en-US" sz="1600" b="1" dirty="0"/>
          </a:p>
        </p:txBody>
      </p:sp>
      <p:pic>
        <p:nvPicPr>
          <p:cNvPr id="5" name="Рисунок 4">
            <a:extLst>
              <a:ext uri="{FF2B5EF4-FFF2-40B4-BE49-F238E27FC236}">
                <a16:creationId xmlns:a16="http://schemas.microsoft.com/office/drawing/2014/main" xmlns="" id="{F15AEF37-1F04-B621-04CE-806BCF851D98}"/>
              </a:ext>
            </a:extLst>
          </p:cNvPr>
          <p:cNvPicPr>
            <a:picLocks noChangeAspect="1"/>
          </p:cNvPicPr>
          <p:nvPr/>
        </p:nvPicPr>
        <p:blipFill>
          <a:blip r:embed="rId2"/>
          <a:stretch>
            <a:fillRect/>
          </a:stretch>
        </p:blipFill>
        <p:spPr>
          <a:xfrm>
            <a:off x="1492702" y="2788047"/>
            <a:ext cx="8221604" cy="3870777"/>
          </a:xfrm>
          <a:prstGeom prst="rect">
            <a:avLst/>
          </a:prstGeom>
        </p:spPr>
      </p:pic>
    </p:spTree>
    <p:extLst>
      <p:ext uri="{BB962C8B-B14F-4D97-AF65-F5344CB8AC3E}">
        <p14:creationId xmlns:p14="http://schemas.microsoft.com/office/powerpoint/2010/main" val="414517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1E60F9F-97EA-6D7D-6402-B89FB59CB43E}"/>
              </a:ext>
            </a:extLst>
          </p:cNvPr>
          <p:cNvSpPr>
            <a:spLocks noGrp="1"/>
          </p:cNvSpPr>
          <p:nvPr>
            <p:ph idx="1"/>
          </p:nvPr>
        </p:nvSpPr>
        <p:spPr>
          <a:xfrm>
            <a:off x="838200" y="179109"/>
            <a:ext cx="11186652" cy="6418336"/>
          </a:xfrm>
        </p:spPr>
        <p:txBody>
          <a:bodyPr>
            <a:normAutofit/>
          </a:bodyPr>
          <a:lstStyle/>
          <a:p>
            <a:pPr marL="0" indent="0">
              <a:buNone/>
            </a:pPr>
            <a:r>
              <a:rPr lang="uk-UA" sz="2000" dirty="0"/>
              <a:t>Для чого можна використовувати </a:t>
            </a:r>
            <a:r>
              <a:rPr lang="uk-UA" sz="2000" dirty="0" err="1"/>
              <a:t>Secure</a:t>
            </a:r>
            <a:r>
              <a:rPr lang="uk-UA" sz="2000" dirty="0"/>
              <a:t> </a:t>
            </a:r>
            <a:r>
              <a:rPr lang="uk-UA" sz="2000" dirty="0" err="1"/>
              <a:t>Endpoint</a:t>
            </a:r>
            <a:r>
              <a:rPr lang="uk-UA" sz="2000" dirty="0"/>
              <a:t> API? </a:t>
            </a:r>
          </a:p>
          <a:p>
            <a:pPr marL="342900" indent="-342900">
              <a:buFont typeface="+mj-lt"/>
              <a:buAutoNum type="arabicPeriod"/>
            </a:pPr>
            <a:r>
              <a:rPr lang="uk-UA" sz="1600" dirty="0"/>
              <a:t>Створити список організацій, до яких має доступ користувач </a:t>
            </a:r>
          </a:p>
          <a:p>
            <a:pPr marL="342900" indent="-342900">
              <a:buFont typeface="+mj-lt"/>
              <a:buAutoNum type="arabicPeriod"/>
            </a:pPr>
            <a:r>
              <a:rPr lang="uk-UA" sz="1600" dirty="0"/>
              <a:t>Створити список політик для вказаної організації </a:t>
            </a:r>
          </a:p>
          <a:p>
            <a:pPr marL="342900" indent="-342900">
              <a:buFont typeface="+mj-lt"/>
              <a:buAutoNum type="arabicPeriod"/>
            </a:pPr>
            <a:r>
              <a:rPr lang="uk-UA" sz="1600" dirty="0"/>
              <a:t>Згенерувати конкретну інформацію про певну політику, наприклад: </a:t>
            </a:r>
          </a:p>
          <a:p>
            <a:pPr marL="628650"/>
            <a:r>
              <a:rPr lang="uk-UA" sz="1600" dirty="0"/>
              <a:t>Загальні дані політики </a:t>
            </a:r>
          </a:p>
          <a:p>
            <a:pPr marL="628650"/>
            <a:r>
              <a:rPr lang="uk-UA" sz="1600" dirty="0"/>
              <a:t>Пов’язані списки керування мережею </a:t>
            </a:r>
          </a:p>
          <a:p>
            <a:pPr marL="628650"/>
            <a:r>
              <a:rPr lang="uk-UA" sz="1600" dirty="0"/>
              <a:t>Пов'язані комп'ютери </a:t>
            </a:r>
          </a:p>
          <a:p>
            <a:pPr marL="628650"/>
            <a:r>
              <a:rPr lang="uk-UA" sz="1600" dirty="0"/>
              <a:t>Асоційовані групи </a:t>
            </a:r>
          </a:p>
          <a:p>
            <a:pPr marL="628650"/>
            <a:r>
              <a:rPr lang="uk-UA" sz="1600" dirty="0"/>
              <a:t>Налаштування проксі </a:t>
            </a:r>
          </a:p>
          <a:p>
            <a:pPr marL="628650"/>
            <a:r>
              <a:rPr lang="uk-UA" sz="1600" dirty="0"/>
              <a:t>Політика XML </a:t>
            </a:r>
          </a:p>
          <a:p>
            <a:pPr marL="0" indent="0">
              <a:buNone/>
            </a:pPr>
            <a:r>
              <a:rPr lang="uk-UA" sz="1600" dirty="0"/>
              <a:t>4. Створення всіх типів політик і операційних систем, доступних для вказаної організації</a:t>
            </a:r>
          </a:p>
          <a:p>
            <a:pPr marL="0" indent="0">
              <a:buNone/>
            </a:pPr>
            <a:endParaRPr lang="uk-UA" sz="1600" dirty="0"/>
          </a:p>
          <a:p>
            <a:pPr marL="0" indent="0">
              <a:buNone/>
            </a:pPr>
            <a:r>
              <a:rPr lang="uk-UA" sz="2000" dirty="0"/>
              <a:t>Приклади застосування:</a:t>
            </a:r>
          </a:p>
          <a:p>
            <a:r>
              <a:rPr lang="uk-UA" sz="1600" dirty="0"/>
              <a:t>Створення звітів про параметри політики в організації </a:t>
            </a:r>
          </a:p>
          <a:p>
            <a:r>
              <a:rPr lang="uk-UA" sz="1600" dirty="0"/>
              <a:t>Перевірка налаштувань конкретної політики З</a:t>
            </a:r>
          </a:p>
          <a:p>
            <a:r>
              <a:rPr lang="uk-UA" sz="1600" dirty="0"/>
              <a:t>Запит на пошук політик, що відповідають певним критеріям, щоб визначити, які політики слід редагувати</a:t>
            </a:r>
            <a:endParaRPr lang="ru-RU" sz="2400" dirty="0"/>
          </a:p>
        </p:txBody>
      </p:sp>
    </p:spTree>
    <p:extLst>
      <p:ext uri="{BB962C8B-B14F-4D97-AF65-F5344CB8AC3E}">
        <p14:creationId xmlns:p14="http://schemas.microsoft.com/office/powerpoint/2010/main" val="40987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A4FDA7E-EBB7-DB34-7EC4-0701CF378D6D}"/>
              </a:ext>
            </a:extLst>
          </p:cNvPr>
          <p:cNvSpPr>
            <a:spLocks noGrp="1"/>
          </p:cNvSpPr>
          <p:nvPr>
            <p:ph idx="1"/>
          </p:nvPr>
        </p:nvSpPr>
        <p:spPr>
          <a:xfrm>
            <a:off x="838200" y="186812"/>
            <a:ext cx="11039168" cy="6597445"/>
          </a:xfrm>
        </p:spPr>
        <p:txBody>
          <a:bodyPr>
            <a:normAutofit/>
          </a:bodyPr>
          <a:lstStyle/>
          <a:p>
            <a:pPr marL="0" indent="0">
              <a:buNone/>
            </a:pPr>
            <a:r>
              <a:rPr lang="uk-UA" sz="1800" b="1" dirty="0"/>
              <a:t>Приклад аутентифікації</a:t>
            </a:r>
          </a:p>
          <a:p>
            <a:pPr marL="0" indent="0">
              <a:buNone/>
            </a:pPr>
            <a:r>
              <a:rPr lang="uk-UA" sz="1800" dirty="0" err="1"/>
              <a:t>Secure</a:t>
            </a:r>
            <a:r>
              <a:rPr lang="uk-UA" sz="1800" dirty="0"/>
              <a:t> </a:t>
            </a:r>
            <a:r>
              <a:rPr lang="uk-UA" sz="1800" dirty="0" err="1"/>
              <a:t>Endpoint</a:t>
            </a:r>
            <a:r>
              <a:rPr lang="uk-UA" sz="1800" dirty="0"/>
              <a:t> API вимагає доступу через </a:t>
            </a:r>
            <a:r>
              <a:rPr lang="uk-UA" sz="1800" dirty="0" err="1"/>
              <a:t>автентифікований</a:t>
            </a:r>
            <a:r>
              <a:rPr lang="uk-UA" sz="1800" dirty="0"/>
              <a:t> і авторизований обліковий запис. Лише авторизовані облікові записи можуть надсилати запити на операції API. Усі операції мають здійснюватися через безпечне з’єднання HTTPS. Для автентифікації та доступу до </a:t>
            </a:r>
            <a:r>
              <a:rPr lang="uk-UA" sz="1800" dirty="0" err="1"/>
              <a:t>Secure</a:t>
            </a:r>
            <a:r>
              <a:rPr lang="uk-UA" sz="1800" dirty="0"/>
              <a:t> </a:t>
            </a:r>
            <a:r>
              <a:rPr lang="uk-UA" sz="1800" dirty="0" err="1"/>
              <a:t>Endpoint</a:t>
            </a:r>
            <a:r>
              <a:rPr lang="uk-UA" sz="1800" dirty="0"/>
              <a:t> API виконайте такі дії:</a:t>
            </a:r>
          </a:p>
          <a:p>
            <a:pPr marL="342900" indent="-342900">
              <a:buAutoNum type="arabicPeriod"/>
            </a:pPr>
            <a:r>
              <a:rPr lang="uk-UA" sz="1600" dirty="0"/>
              <a:t>Інтегруйте </a:t>
            </a:r>
            <a:r>
              <a:rPr lang="uk-UA" sz="1600" b="1" dirty="0" err="1"/>
              <a:t>Secure</a:t>
            </a:r>
            <a:r>
              <a:rPr lang="uk-UA" sz="1600" b="1" dirty="0"/>
              <a:t> </a:t>
            </a:r>
            <a:r>
              <a:rPr lang="uk-UA" sz="1600" b="1" dirty="0" err="1"/>
              <a:t>Endpoint</a:t>
            </a:r>
            <a:r>
              <a:rPr lang="uk-UA" sz="1600" b="1" dirty="0"/>
              <a:t> із </a:t>
            </a:r>
            <a:r>
              <a:rPr lang="uk-UA" sz="1600" b="1" dirty="0" err="1"/>
              <a:t>SecureX</a:t>
            </a:r>
            <a:r>
              <a:rPr lang="uk-UA" sz="1600" dirty="0"/>
              <a:t>. </a:t>
            </a:r>
          </a:p>
          <a:p>
            <a:pPr marL="0" indent="0">
              <a:buNone/>
            </a:pPr>
            <a:r>
              <a:rPr lang="uk-UA" sz="1600" dirty="0"/>
              <a:t>Перейдіть до консолі </a:t>
            </a:r>
            <a:r>
              <a:rPr lang="uk-UA" sz="1600" dirty="0" err="1"/>
              <a:t>Secure</a:t>
            </a:r>
            <a:r>
              <a:rPr lang="uk-UA" sz="1600" dirty="0"/>
              <a:t> </a:t>
            </a:r>
            <a:r>
              <a:rPr lang="uk-UA" sz="1600" dirty="0" err="1"/>
              <a:t>Endpoint</a:t>
            </a:r>
            <a:r>
              <a:rPr lang="uk-UA" sz="1600" dirty="0"/>
              <a:t>. Натисніть кнопку «</a:t>
            </a:r>
            <a:r>
              <a:rPr lang="en-US" sz="1600" dirty="0"/>
              <a:t>Enable Now</a:t>
            </a:r>
            <a:r>
              <a:rPr lang="uk-UA" sz="1600" dirty="0"/>
              <a:t>» на інформаційній панелі </a:t>
            </a:r>
            <a:r>
              <a:rPr lang="uk-UA" sz="1600" dirty="0" err="1"/>
              <a:t>Secure</a:t>
            </a:r>
            <a:r>
              <a:rPr lang="uk-UA" sz="1600" dirty="0"/>
              <a:t> </a:t>
            </a:r>
            <a:r>
              <a:rPr lang="uk-UA" sz="1600" dirty="0" err="1"/>
              <a:t>Endpoint</a:t>
            </a:r>
            <a:r>
              <a:rPr lang="uk-UA" sz="1600" dirty="0"/>
              <a:t>. Це робиться для того, щоб увімкнути інтеграцію між </a:t>
            </a:r>
            <a:r>
              <a:rPr lang="uk-UA" sz="1600" dirty="0" err="1"/>
              <a:t>Secure</a:t>
            </a:r>
            <a:r>
              <a:rPr lang="uk-UA" sz="1600" dirty="0"/>
              <a:t> </a:t>
            </a:r>
            <a:r>
              <a:rPr lang="uk-UA" sz="1600" dirty="0" err="1"/>
              <a:t>Endpoint</a:t>
            </a:r>
            <a:r>
              <a:rPr lang="uk-UA" sz="1600" dirty="0"/>
              <a:t> і </a:t>
            </a:r>
            <a:r>
              <a:rPr lang="uk-UA" sz="1600" dirty="0" err="1"/>
              <a:t>SecureX</a:t>
            </a:r>
            <a:r>
              <a:rPr lang="uk-UA" sz="1600" dirty="0"/>
              <a:t>.</a:t>
            </a:r>
          </a:p>
          <a:p>
            <a:pPr marL="342900" indent="-342900">
              <a:buAutoNum type="arabicPeriod"/>
            </a:pPr>
            <a:endParaRPr lang="uk-UA" sz="1600" b="1" dirty="0"/>
          </a:p>
          <a:p>
            <a:pPr marL="342900" indent="-342900">
              <a:buAutoNum type="arabicPeriod"/>
            </a:pPr>
            <a:endParaRPr lang="uk-UA" sz="1600" b="1" dirty="0"/>
          </a:p>
          <a:p>
            <a:pPr marL="342900" indent="-342900">
              <a:buAutoNum type="arabicPeriod"/>
            </a:pPr>
            <a:endParaRPr lang="uk-UA" sz="1600" b="1" dirty="0"/>
          </a:p>
          <a:p>
            <a:pPr marL="342900" indent="-342900">
              <a:buAutoNum type="arabicPeriod"/>
            </a:pPr>
            <a:endParaRPr lang="uk-UA" sz="1600" b="1" dirty="0"/>
          </a:p>
          <a:p>
            <a:pPr marL="342900" indent="-342900">
              <a:buAutoNum type="arabicPeriod"/>
            </a:pPr>
            <a:endParaRPr lang="uk-UA" sz="1600" b="1" dirty="0"/>
          </a:p>
          <a:p>
            <a:pPr marL="0" indent="0">
              <a:buNone/>
            </a:pPr>
            <a:r>
              <a:rPr lang="en-US" sz="1600" dirty="0" smtClean="0"/>
              <a:t>2.  </a:t>
            </a:r>
            <a:r>
              <a:rPr lang="uk-UA" sz="1600" dirty="0" smtClean="0"/>
              <a:t>Перейдіть </a:t>
            </a:r>
            <a:r>
              <a:rPr lang="uk-UA" sz="1600" dirty="0"/>
              <a:t>до консолі SecureX і перевірте інтеграцію.</a:t>
            </a:r>
            <a:endParaRPr lang="ru-RU" sz="2400" b="1" dirty="0"/>
          </a:p>
        </p:txBody>
      </p:sp>
      <p:pic>
        <p:nvPicPr>
          <p:cNvPr id="5" name="Рисунок 4">
            <a:extLst>
              <a:ext uri="{FF2B5EF4-FFF2-40B4-BE49-F238E27FC236}">
                <a16:creationId xmlns:a16="http://schemas.microsoft.com/office/drawing/2014/main" xmlns="" id="{609829CB-D1B0-1A47-9772-44C4929E4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98" y="2367291"/>
            <a:ext cx="10761572" cy="1495858"/>
          </a:xfrm>
          <a:prstGeom prst="rect">
            <a:avLst/>
          </a:prstGeom>
        </p:spPr>
      </p:pic>
      <p:pic>
        <p:nvPicPr>
          <p:cNvPr id="7" name="Рисунок 6">
            <a:extLst>
              <a:ext uri="{FF2B5EF4-FFF2-40B4-BE49-F238E27FC236}">
                <a16:creationId xmlns:a16="http://schemas.microsoft.com/office/drawing/2014/main" xmlns="" id="{FB987E0D-E6A2-3F73-5344-6FA3B167D45E}"/>
              </a:ext>
            </a:extLst>
          </p:cNvPr>
          <p:cNvPicPr>
            <a:picLocks noChangeAspect="1"/>
          </p:cNvPicPr>
          <p:nvPr/>
        </p:nvPicPr>
        <p:blipFill>
          <a:blip r:embed="rId3"/>
          <a:stretch>
            <a:fillRect/>
          </a:stretch>
        </p:blipFill>
        <p:spPr>
          <a:xfrm>
            <a:off x="5987845" y="4053015"/>
            <a:ext cx="3762375" cy="419100"/>
          </a:xfrm>
          <a:prstGeom prst="rect">
            <a:avLst/>
          </a:prstGeom>
        </p:spPr>
      </p:pic>
      <p:pic>
        <p:nvPicPr>
          <p:cNvPr id="9" name="Рисунок 8">
            <a:extLst>
              <a:ext uri="{FF2B5EF4-FFF2-40B4-BE49-F238E27FC236}">
                <a16:creationId xmlns:a16="http://schemas.microsoft.com/office/drawing/2014/main" xmlns="" id="{586FF9CA-2B68-73BD-DD4F-45D3BBF640FB}"/>
              </a:ext>
            </a:extLst>
          </p:cNvPr>
          <p:cNvPicPr>
            <a:picLocks noChangeAspect="1"/>
          </p:cNvPicPr>
          <p:nvPr/>
        </p:nvPicPr>
        <p:blipFill>
          <a:blip r:embed="rId4"/>
          <a:stretch>
            <a:fillRect/>
          </a:stretch>
        </p:blipFill>
        <p:spPr>
          <a:xfrm>
            <a:off x="976997" y="4472115"/>
            <a:ext cx="4427921" cy="2385885"/>
          </a:xfrm>
          <a:prstGeom prst="rect">
            <a:avLst/>
          </a:prstGeom>
        </p:spPr>
      </p:pic>
    </p:spTree>
    <p:extLst>
      <p:ext uri="{BB962C8B-B14F-4D97-AF65-F5344CB8AC3E}">
        <p14:creationId xmlns:p14="http://schemas.microsoft.com/office/powerpoint/2010/main" val="379190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A4FDA7E-EBB7-DB34-7EC4-0701CF378D6D}"/>
              </a:ext>
            </a:extLst>
          </p:cNvPr>
          <p:cNvSpPr>
            <a:spLocks noGrp="1"/>
          </p:cNvSpPr>
          <p:nvPr>
            <p:ph idx="1"/>
          </p:nvPr>
        </p:nvSpPr>
        <p:spPr>
          <a:xfrm>
            <a:off x="838200" y="186812"/>
            <a:ext cx="11039168" cy="6597445"/>
          </a:xfrm>
        </p:spPr>
        <p:txBody>
          <a:bodyPr>
            <a:normAutofit/>
          </a:bodyPr>
          <a:lstStyle/>
          <a:p>
            <a:pPr marL="0" indent="0">
              <a:buNone/>
            </a:pPr>
            <a:r>
              <a:rPr lang="en-US" sz="1800" dirty="0"/>
              <a:t>3</a:t>
            </a:r>
            <a:r>
              <a:rPr lang="uk-UA" sz="1800" dirty="0" smtClean="0"/>
              <a:t>. </a:t>
            </a:r>
            <a:r>
              <a:rPr lang="uk-UA" sz="1800" dirty="0"/>
              <a:t>Зареєструйте клієнт </a:t>
            </a:r>
            <a:r>
              <a:rPr lang="uk-UA" sz="1800" dirty="0" err="1"/>
              <a:t>SecureX</a:t>
            </a:r>
            <a:r>
              <a:rPr lang="uk-UA" sz="1800" dirty="0"/>
              <a:t> API. </a:t>
            </a:r>
          </a:p>
          <a:p>
            <a:pPr marL="0" indent="0">
              <a:buNone/>
            </a:pPr>
            <a:r>
              <a:rPr lang="uk-UA" sz="1800" dirty="0"/>
              <a:t>У </a:t>
            </a:r>
            <a:r>
              <a:rPr lang="uk-UA" sz="1800" dirty="0" err="1"/>
              <a:t>SecureX</a:t>
            </a:r>
            <a:r>
              <a:rPr lang="uk-UA" sz="1800" dirty="0"/>
              <a:t> перейдіть на </a:t>
            </a:r>
            <a:r>
              <a:rPr lang="en-US" sz="1800" b="1" dirty="0"/>
              <a:t>Administration tab</a:t>
            </a:r>
            <a:r>
              <a:rPr lang="uk-UA" sz="1800" b="1" dirty="0"/>
              <a:t> </a:t>
            </a:r>
            <a:r>
              <a:rPr lang="uk-UA" sz="1800" dirty="0"/>
              <a:t>та виберіть </a:t>
            </a:r>
            <a:r>
              <a:rPr lang="en-US" sz="1800" b="1" dirty="0"/>
              <a:t>API Clients</a:t>
            </a:r>
            <a:r>
              <a:rPr lang="uk-UA" sz="1800" dirty="0"/>
              <a:t>на панелі навігації. На сторінці </a:t>
            </a:r>
            <a:r>
              <a:rPr lang="en-US" sz="1800" b="1" dirty="0"/>
              <a:t>API Clients</a:t>
            </a:r>
            <a:r>
              <a:rPr lang="uk-UA" sz="1800" b="1" dirty="0"/>
              <a:t> </a:t>
            </a:r>
            <a:r>
              <a:rPr lang="uk-UA" sz="1800" dirty="0"/>
              <a:t>натисніть кнопку </a:t>
            </a:r>
            <a:r>
              <a:rPr lang="en-US" sz="1800" b="1" dirty="0"/>
              <a:t>Generate API Client</a:t>
            </a:r>
            <a:r>
              <a:rPr lang="uk-UA" sz="1800" dirty="0"/>
              <a:t>, щоб відкрити форму додати нового клієнта.</a:t>
            </a:r>
            <a:endParaRPr lang="ru-RU" sz="1800" dirty="0"/>
          </a:p>
        </p:txBody>
      </p:sp>
      <p:pic>
        <p:nvPicPr>
          <p:cNvPr id="4" name="Рисунок 3">
            <a:extLst>
              <a:ext uri="{FF2B5EF4-FFF2-40B4-BE49-F238E27FC236}">
                <a16:creationId xmlns:a16="http://schemas.microsoft.com/office/drawing/2014/main" xmlns="" id="{0A932FBD-72E5-4C82-CB95-D71E876BD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16346"/>
            <a:ext cx="3810330" cy="4480948"/>
          </a:xfrm>
          <a:prstGeom prst="rect">
            <a:avLst/>
          </a:prstGeom>
        </p:spPr>
      </p:pic>
      <p:pic>
        <p:nvPicPr>
          <p:cNvPr id="6" name="Рисунок 5">
            <a:extLst>
              <a:ext uri="{FF2B5EF4-FFF2-40B4-BE49-F238E27FC236}">
                <a16:creationId xmlns:a16="http://schemas.microsoft.com/office/drawing/2014/main" xmlns="" id="{59328072-2694-917C-7AA1-7ECD0803B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202" y="1586345"/>
            <a:ext cx="3429297" cy="2072820"/>
          </a:xfrm>
          <a:prstGeom prst="rect">
            <a:avLst/>
          </a:prstGeom>
        </p:spPr>
      </p:pic>
    </p:spTree>
    <p:extLst>
      <p:ext uri="{BB962C8B-B14F-4D97-AF65-F5344CB8AC3E}">
        <p14:creationId xmlns:p14="http://schemas.microsoft.com/office/powerpoint/2010/main" val="2385911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3236</TotalTime>
  <Words>3677</Words>
  <Application>Microsoft Office PowerPoint</Application>
  <PresentationFormat>Widescreen</PresentationFormat>
  <Paragraphs>242</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ЛЕКЦІЯ 12-15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12-15  </dc:title>
  <cp:lastModifiedBy>Пользователь Windows</cp:lastModifiedBy>
  <cp:revision>1</cp:revision>
  <dcterms:created xsi:type="dcterms:W3CDTF">2022-02-18T10:35:48Z</dcterms:created>
  <dcterms:modified xsi:type="dcterms:W3CDTF">2024-04-14T14:26:03Z</dcterms:modified>
</cp:coreProperties>
</file>