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84" r:id="rId1"/>
  </p:sldMasterIdLst>
  <p:notesMasterIdLst>
    <p:notesMasterId r:id="rId17"/>
  </p:notesMasterIdLst>
  <p:sldIdLst>
    <p:sldId id="267" r:id="rId2"/>
    <p:sldId id="274" r:id="rId3"/>
    <p:sldId id="386" r:id="rId4"/>
    <p:sldId id="385" r:id="rId5"/>
    <p:sldId id="355" r:id="rId6"/>
    <p:sldId id="387" r:id="rId7"/>
    <p:sldId id="388" r:id="rId8"/>
    <p:sldId id="389" r:id="rId9"/>
    <p:sldId id="390" r:id="rId10"/>
    <p:sldId id="391" r:id="rId11"/>
    <p:sldId id="356" r:id="rId12"/>
    <p:sldId id="378" r:id="rId13"/>
    <p:sldId id="379" r:id="rId14"/>
    <p:sldId id="392" r:id="rId15"/>
    <p:sldId id="266" r:id="rId16"/>
  </p:sldIdLst>
  <p:sldSz cx="9144000" cy="6858000" type="screen4x3"/>
  <p:notesSz cx="6735763" cy="986948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44" autoAdjust="0"/>
    <p:restoredTop sz="91769" autoAdjust="0"/>
  </p:normalViewPr>
  <p:slideViewPr>
    <p:cSldViewPr>
      <p:cViewPr varScale="1">
        <p:scale>
          <a:sx n="117" d="100"/>
          <a:sy n="117" d="100"/>
        </p:scale>
        <p:origin x="1984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ED286035-E4F2-BFA6-01A6-696C35691B3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2A31575-1CB6-9109-2710-93CBC0B7224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942DEFF-7793-0441-8C67-CE1968FC4D66}" type="datetimeFigureOut">
              <a:rPr lang="uk-UA"/>
              <a:pPr>
                <a:defRPr/>
              </a:pPr>
              <a:t>22.09.25</a:t>
            </a:fld>
            <a:endParaRPr lang="uk-UA"/>
          </a:p>
        </p:txBody>
      </p:sp>
      <p:sp>
        <p:nvSpPr>
          <p:cNvPr id="4" name="Образ слайда 3">
            <a:extLst>
              <a:ext uri="{FF2B5EF4-FFF2-40B4-BE49-F238E27FC236}">
                <a16:creationId xmlns:a16="http://schemas.microsoft.com/office/drawing/2014/main" id="{EF6CF420-5E3D-580B-A792-ABDC1847AD5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uk-UA" noProof="0"/>
          </a:p>
        </p:txBody>
      </p:sp>
      <p:sp>
        <p:nvSpPr>
          <p:cNvPr id="5" name="Заметки 4">
            <a:extLst>
              <a:ext uri="{FF2B5EF4-FFF2-40B4-BE49-F238E27FC236}">
                <a16:creationId xmlns:a16="http://schemas.microsoft.com/office/drawing/2014/main" id="{699E0294-A214-E0D3-E7F9-33E09C25C0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  <a:endParaRPr lang="uk-UA" noProof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E81729B-A8F3-399D-D3F2-333F0935306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374188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3FB8D43-E4D5-F0FC-0F4E-46B62F9E90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14763" y="9374188"/>
            <a:ext cx="2919412" cy="493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BC951E9-3248-BA4B-BCB5-010A1D210D57}" type="slidenum">
              <a:rPr lang="uk-UA" altLang="ru-UA"/>
              <a:pPr/>
              <a:t>‹#›</a:t>
            </a:fld>
            <a:endParaRPr lang="uk-UA" altLang="ru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C951E9-3248-BA4B-BCB5-010A1D210D57}" type="slidenum">
              <a:rPr lang="uk-UA" altLang="ru-UA" smtClean="0"/>
              <a:pPr/>
              <a:t>1</a:t>
            </a:fld>
            <a:endParaRPr lang="uk-UA" altLang="ru-UA"/>
          </a:p>
        </p:txBody>
      </p:sp>
    </p:spTree>
    <p:extLst>
      <p:ext uri="{BB962C8B-B14F-4D97-AF65-F5344CB8AC3E}">
        <p14:creationId xmlns:p14="http://schemas.microsoft.com/office/powerpoint/2010/main" val="534971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внобедренный треугольник 9">
            <a:extLst>
              <a:ext uri="{FF2B5EF4-FFF2-40B4-BE49-F238E27FC236}">
                <a16:creationId xmlns:a16="http://schemas.microsoft.com/office/drawing/2014/main" id="{F4DBFDD2-91F1-856E-22F6-89783827E0D9}"/>
              </a:ext>
            </a:extLst>
          </p:cNvPr>
          <p:cNvSpPr/>
          <p:nvPr/>
        </p:nvSpPr>
        <p:spPr>
          <a:xfrm rot="16200000">
            <a:off x="7553325" y="5254626"/>
            <a:ext cx="1893887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3" name="Дата 27">
            <a:extLst>
              <a:ext uri="{FF2B5EF4-FFF2-40B4-BE49-F238E27FC236}">
                <a16:creationId xmlns:a16="http://schemas.microsoft.com/office/drawing/2014/main" id="{DBE5DC21-5773-4341-313D-D9F35761B3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71600" y="6011863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pPr>
              <a:defRPr/>
            </a:pPr>
            <a:fld id="{A2696A20-B04C-5F4B-8F2E-73CC0DFCB012}" type="datetimeFigureOut">
              <a:rPr lang="ru-RU"/>
              <a:pPr>
                <a:defRPr/>
              </a:pPr>
              <a:t>22.09.2025</a:t>
            </a:fld>
            <a:endParaRPr lang="ru-RU"/>
          </a:p>
        </p:txBody>
      </p:sp>
      <p:sp>
        <p:nvSpPr>
          <p:cNvPr id="4" name="Нижний колонтитул 16">
            <a:extLst>
              <a:ext uri="{FF2B5EF4-FFF2-40B4-BE49-F238E27FC236}">
                <a16:creationId xmlns:a16="http://schemas.microsoft.com/office/drawing/2014/main" id="{4F3650EB-49F0-3B77-CD2E-59AEFF9F2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71600" y="5649913"/>
            <a:ext cx="5791200" cy="365125"/>
          </a:xfrm>
        </p:spPr>
        <p:txBody>
          <a:bodyPr tIns="0" bIns="0"/>
          <a:lstStyle>
            <a:lvl1pPr algn="r">
              <a:defRPr sz="11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8">
            <a:extLst>
              <a:ext uri="{FF2B5EF4-FFF2-40B4-BE49-F238E27FC236}">
                <a16:creationId xmlns:a16="http://schemas.microsoft.com/office/drawing/2014/main" id="{57F60E75-EC87-6E2B-FB9D-C12F612C1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91525" y="5753100"/>
            <a:ext cx="503238" cy="365125"/>
          </a:xfrm>
        </p:spPr>
        <p:txBody>
          <a:bodyPr anchor="ctr"/>
          <a:lstStyle>
            <a:lvl1pPr>
              <a:defRPr sz="1300">
                <a:solidFill>
                  <a:srgbClr val="FFFFFF"/>
                </a:solidFill>
              </a:defRPr>
            </a:lvl1pPr>
          </a:lstStyle>
          <a:p>
            <a:fld id="{5340CC57-A562-4C4B-84C2-04C98B31F4E2}" type="slidenum">
              <a:rPr lang="ru-RU" altLang="ru-UA"/>
              <a:pPr/>
              <a:t>‹#›</a:t>
            </a:fld>
            <a:endParaRPr lang="ru-RU" altLang="ru-UA"/>
          </a:p>
        </p:txBody>
      </p:sp>
    </p:spTree>
    <p:extLst>
      <p:ext uri="{BB962C8B-B14F-4D97-AF65-F5344CB8AC3E}">
        <p14:creationId xmlns:p14="http://schemas.microsoft.com/office/powerpoint/2010/main" val="1673773528"/>
      </p:ext>
    </p:extLst>
  </p:cSld>
  <p:clrMapOvr>
    <a:masterClrMapping/>
  </p:clrMapOvr>
  <p:transition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13">
            <a:extLst>
              <a:ext uri="{FF2B5EF4-FFF2-40B4-BE49-F238E27FC236}">
                <a16:creationId xmlns:a16="http://schemas.microsoft.com/office/drawing/2014/main" id="{E263031E-541E-F033-8167-E534A909F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E50BD-816E-774D-AC00-C659F37B438D}" type="datetimeFigureOut">
              <a:rPr lang="ru-RU"/>
              <a:pPr>
                <a:defRPr/>
              </a:pPr>
              <a:t>22.09.2025</a:t>
            </a:fld>
            <a:endParaRPr lang="ru-RU"/>
          </a:p>
        </p:txBody>
      </p:sp>
      <p:sp>
        <p:nvSpPr>
          <p:cNvPr id="5" name="Нижний колонтитул 2">
            <a:extLst>
              <a:ext uri="{FF2B5EF4-FFF2-40B4-BE49-F238E27FC236}">
                <a16:creationId xmlns:a16="http://schemas.microsoft.com/office/drawing/2014/main" id="{E80D083E-03DB-1A60-6AB1-F95149873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>
            <a:extLst>
              <a:ext uri="{FF2B5EF4-FFF2-40B4-BE49-F238E27FC236}">
                <a16:creationId xmlns:a16="http://schemas.microsoft.com/office/drawing/2014/main" id="{A2CD694D-946A-4120-5E2F-DA5E44EAE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D90F4F-31EC-3942-8C91-A8CE54DDC701}" type="slidenum">
              <a:rPr lang="ru-RU" altLang="ru-UA"/>
              <a:pPr/>
              <a:t>‹#›</a:t>
            </a:fld>
            <a:endParaRPr lang="ru-RU" altLang="ru-UA"/>
          </a:p>
        </p:txBody>
      </p:sp>
    </p:spTree>
    <p:extLst>
      <p:ext uri="{BB962C8B-B14F-4D97-AF65-F5344CB8AC3E}">
        <p14:creationId xmlns:p14="http://schemas.microsoft.com/office/powerpoint/2010/main" val="55933438"/>
      </p:ext>
    </p:extLst>
  </p:cSld>
  <p:clrMapOvr>
    <a:masterClrMapping/>
  </p:clrMapOvr>
  <p:transition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13">
            <a:extLst>
              <a:ext uri="{FF2B5EF4-FFF2-40B4-BE49-F238E27FC236}">
                <a16:creationId xmlns:a16="http://schemas.microsoft.com/office/drawing/2014/main" id="{1E1F4011-24EF-0BE3-B88E-AB0627F0E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1CCF67-5CF5-8342-902B-A84186B54154}" type="datetimeFigureOut">
              <a:rPr lang="ru-RU"/>
              <a:pPr>
                <a:defRPr/>
              </a:pPr>
              <a:t>22.09.2025</a:t>
            </a:fld>
            <a:endParaRPr lang="ru-RU"/>
          </a:p>
        </p:txBody>
      </p:sp>
      <p:sp>
        <p:nvSpPr>
          <p:cNvPr id="5" name="Нижний колонтитул 2">
            <a:extLst>
              <a:ext uri="{FF2B5EF4-FFF2-40B4-BE49-F238E27FC236}">
                <a16:creationId xmlns:a16="http://schemas.microsoft.com/office/drawing/2014/main" id="{BCC92F3C-D587-9A46-F9EB-065DD26CD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>
            <a:extLst>
              <a:ext uri="{FF2B5EF4-FFF2-40B4-BE49-F238E27FC236}">
                <a16:creationId xmlns:a16="http://schemas.microsoft.com/office/drawing/2014/main" id="{CFBB45B8-BE2F-EDD4-7820-26649E45F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9060AD-8AFF-A44E-BDBF-355344F26B59}" type="slidenum">
              <a:rPr lang="ru-RU" altLang="ru-UA"/>
              <a:pPr/>
              <a:t>‹#›</a:t>
            </a:fld>
            <a:endParaRPr lang="ru-RU" altLang="ru-UA"/>
          </a:p>
        </p:txBody>
      </p:sp>
    </p:spTree>
    <p:extLst>
      <p:ext uri="{BB962C8B-B14F-4D97-AF65-F5344CB8AC3E}">
        <p14:creationId xmlns:p14="http://schemas.microsoft.com/office/powerpoint/2010/main" val="3784620147"/>
      </p:ext>
    </p:extLst>
  </p:cSld>
  <p:clrMapOvr>
    <a:masterClrMapping/>
  </p:clrMapOvr>
  <p:transition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72BAF3B-8984-DF5D-CFE8-30F640286F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91075" y="64801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B93CC-6634-684B-82F1-27287CA71193}" type="datetimeFigureOut">
              <a:rPr lang="ru-RU"/>
              <a:pPr>
                <a:defRPr/>
              </a:pPr>
              <a:t>22.09.2025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046105A-2595-239B-8F46-5E81BA651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59263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ECC3C5A-0C61-ECA2-879B-2CC741707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629F52-5133-464B-B53E-F588C916B01F}" type="slidenum">
              <a:rPr lang="ru-RU" altLang="ru-UA"/>
              <a:pPr/>
              <a:t>‹#›</a:t>
            </a:fld>
            <a:endParaRPr lang="ru-RU" altLang="ru-UA"/>
          </a:p>
        </p:txBody>
      </p:sp>
    </p:spTree>
    <p:extLst>
      <p:ext uri="{BB962C8B-B14F-4D97-AF65-F5344CB8AC3E}">
        <p14:creationId xmlns:p14="http://schemas.microsoft.com/office/powerpoint/2010/main" val="1719143785"/>
      </p:ext>
    </p:extLst>
  </p:cSld>
  <p:clrMapOvr>
    <a:masterClrMapping/>
  </p:clrMapOvr>
  <p:transition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gradFill rotWithShape="1">
          <a:gsLst>
            <a:gs pos="0">
              <a:srgbClr val="000000"/>
            </a:gs>
            <a:gs pos="60001">
              <a:srgbClr val="000000"/>
            </a:gs>
            <a:gs pos="100000">
              <a:srgbClr val="6C6C6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3">
            <a:extLst>
              <a:ext uri="{FF2B5EF4-FFF2-40B4-BE49-F238E27FC236}">
                <a16:creationId xmlns:a16="http://schemas.microsoft.com/office/drawing/2014/main" id="{1ABAF8F8-2D98-2786-30F7-74FAFD3C023A}"/>
              </a:ext>
            </a:extLst>
          </p:cNvPr>
          <p:cNvSpPr/>
          <p:nvPr/>
        </p:nvSpPr>
        <p:spPr>
          <a:xfrm flipV="1">
            <a:off x="6350" y="6350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Равнобедренный треугольник 11">
            <a:extLst>
              <a:ext uri="{FF2B5EF4-FFF2-40B4-BE49-F238E27FC236}">
                <a16:creationId xmlns:a16="http://schemas.microsoft.com/office/drawing/2014/main" id="{9812AEAA-BB6F-E90D-357B-78AE77344065}"/>
              </a:ext>
            </a:extLst>
          </p:cNvPr>
          <p:cNvSpPr/>
          <p:nvPr/>
        </p:nvSpPr>
        <p:spPr>
          <a:xfrm rot="5400000" flipV="1">
            <a:off x="7553325" y="309563"/>
            <a:ext cx="1893888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AF64FFF1-ECF2-4BCB-2891-1EA0BED6B556}"/>
              </a:ext>
            </a:extLst>
          </p:cNvPr>
          <p:cNvCxnSpPr/>
          <p:nvPr/>
        </p:nvCxnSpPr>
        <p:spPr>
          <a:xfrm rot="10800000">
            <a:off x="6469063" y="9525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4F84A1D7-3B04-84BD-9EFF-C5BFBD1C3441}"/>
              </a:ext>
            </a:extLst>
          </p:cNvPr>
          <p:cNvCxnSpPr/>
          <p:nvPr/>
        </p:nvCxnSpPr>
        <p:spPr>
          <a:xfrm flipV="1"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/>
          <a:lstStyle>
            <a:lvl1pPr marL="0" algn="l">
              <a:buNone/>
              <a:defRPr sz="3600" b="1" cap="none" baseline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Дата 3">
            <a:extLst>
              <a:ext uri="{FF2B5EF4-FFF2-40B4-BE49-F238E27FC236}">
                <a16:creationId xmlns:a16="http://schemas.microsoft.com/office/drawing/2014/main" id="{6D2D3306-6104-69A3-0EF2-1F85EBCCFC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956425" y="6477000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668CE7-2E11-8147-9C7F-F9EF89AA83C8}" type="datetimeFigureOut">
              <a:rPr lang="ru-RU"/>
              <a:pPr>
                <a:defRPr/>
              </a:pPr>
              <a:t>22.09.2025</a:t>
            </a:fld>
            <a:endParaRPr lang="ru-RU"/>
          </a:p>
        </p:txBody>
      </p:sp>
      <p:sp>
        <p:nvSpPr>
          <p:cNvPr id="9" name="Нижний колонтитул 4">
            <a:extLst>
              <a:ext uri="{FF2B5EF4-FFF2-40B4-BE49-F238E27FC236}">
                <a16:creationId xmlns:a16="http://schemas.microsoft.com/office/drawing/2014/main" id="{24E49A3C-E264-2393-2B83-9A0B2D2F6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19375" y="6481763"/>
            <a:ext cx="4260850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>
            <a:extLst>
              <a:ext uri="{FF2B5EF4-FFF2-40B4-BE49-F238E27FC236}">
                <a16:creationId xmlns:a16="http://schemas.microsoft.com/office/drawing/2014/main" id="{37B22303-18D5-BCFF-C1BF-91B7BDE12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50263" y="809625"/>
            <a:ext cx="503237" cy="300038"/>
          </a:xfrm>
        </p:spPr>
        <p:txBody>
          <a:bodyPr/>
          <a:lstStyle>
            <a:lvl1pPr>
              <a:defRPr/>
            </a:lvl1pPr>
          </a:lstStyle>
          <a:p>
            <a:fld id="{9AE1B385-9061-5648-A3DB-B6DDAEF82340}" type="slidenum">
              <a:rPr lang="ru-RU" altLang="ru-UA"/>
              <a:pPr/>
              <a:t>‹#›</a:t>
            </a:fld>
            <a:endParaRPr lang="ru-RU" altLang="ru-UA"/>
          </a:p>
        </p:txBody>
      </p:sp>
    </p:spTree>
    <p:extLst>
      <p:ext uri="{BB962C8B-B14F-4D97-AF65-F5344CB8AC3E}">
        <p14:creationId xmlns:p14="http://schemas.microsoft.com/office/powerpoint/2010/main" val="14685145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13">
            <a:extLst>
              <a:ext uri="{FF2B5EF4-FFF2-40B4-BE49-F238E27FC236}">
                <a16:creationId xmlns:a16="http://schemas.microsoft.com/office/drawing/2014/main" id="{60ACB9FB-DACA-77B7-FC99-DCFB2E4AD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5BD03-71F2-1349-82E2-C1EEA849D434}" type="datetimeFigureOut">
              <a:rPr lang="ru-RU"/>
              <a:pPr>
                <a:defRPr/>
              </a:pPr>
              <a:t>22.09.2025</a:t>
            </a:fld>
            <a:endParaRPr lang="ru-RU"/>
          </a:p>
        </p:txBody>
      </p:sp>
      <p:sp>
        <p:nvSpPr>
          <p:cNvPr id="6" name="Нижний колонтитул 2">
            <a:extLst>
              <a:ext uri="{FF2B5EF4-FFF2-40B4-BE49-F238E27FC236}">
                <a16:creationId xmlns:a16="http://schemas.microsoft.com/office/drawing/2014/main" id="{7F02E1CD-C129-265F-4F14-3FF9D823C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>
            <a:extLst>
              <a:ext uri="{FF2B5EF4-FFF2-40B4-BE49-F238E27FC236}">
                <a16:creationId xmlns:a16="http://schemas.microsoft.com/office/drawing/2014/main" id="{70E3357A-53F0-6A7E-1186-DD83E3E76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C0097E-0FE8-B344-ADBC-D3FD52CC9770}" type="slidenum">
              <a:rPr lang="ru-RU" altLang="ru-UA"/>
              <a:pPr/>
              <a:t>‹#›</a:t>
            </a:fld>
            <a:endParaRPr lang="ru-RU" altLang="ru-UA"/>
          </a:p>
        </p:txBody>
      </p:sp>
    </p:spTree>
    <p:extLst>
      <p:ext uri="{BB962C8B-B14F-4D97-AF65-F5344CB8AC3E}">
        <p14:creationId xmlns:p14="http://schemas.microsoft.com/office/powerpoint/2010/main" val="3008955858"/>
      </p:ext>
    </p:extLst>
  </p:cSld>
  <p:clrMapOvr>
    <a:masterClrMapping/>
  </p:clrMapOvr>
  <p:transition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DD511E5-271B-1B9F-1CBE-D24BFC2A963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91075" y="6481763"/>
            <a:ext cx="2130425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5A36EF-1167-E944-8DAA-7CCA61F00A74}" type="datetimeFigureOut">
              <a:rPr lang="ru-RU"/>
              <a:pPr>
                <a:defRPr/>
              </a:pPr>
              <a:t>22.09.2025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E3CB39E-0330-E68B-E023-B9E8014BA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6085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D5CA02E-F590-4C35-4755-3F1FD7966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89838" y="6483350"/>
            <a:ext cx="503237" cy="301625"/>
          </a:xfrm>
        </p:spPr>
        <p:txBody>
          <a:bodyPr/>
          <a:lstStyle>
            <a:lvl1pPr>
              <a:defRPr/>
            </a:lvl1pPr>
          </a:lstStyle>
          <a:p>
            <a:fld id="{52ABBADD-E91D-0A44-9741-AA3CA04AC03A}" type="slidenum">
              <a:rPr lang="ru-RU" altLang="ru-UA"/>
              <a:pPr/>
              <a:t>‹#›</a:t>
            </a:fld>
            <a:endParaRPr lang="ru-RU" altLang="ru-UA"/>
          </a:p>
        </p:txBody>
      </p:sp>
    </p:spTree>
    <p:extLst>
      <p:ext uri="{BB962C8B-B14F-4D97-AF65-F5344CB8AC3E}">
        <p14:creationId xmlns:p14="http://schemas.microsoft.com/office/powerpoint/2010/main" val="13065084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13">
            <a:extLst>
              <a:ext uri="{FF2B5EF4-FFF2-40B4-BE49-F238E27FC236}">
                <a16:creationId xmlns:a16="http://schemas.microsoft.com/office/drawing/2014/main" id="{694FB69B-8F0F-636E-B043-EC7BB2134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E6FC9-5836-E449-B759-249991424B88}" type="datetimeFigureOut">
              <a:rPr lang="ru-RU"/>
              <a:pPr>
                <a:defRPr/>
              </a:pPr>
              <a:t>22.09.2025</a:t>
            </a:fld>
            <a:endParaRPr lang="ru-RU"/>
          </a:p>
        </p:txBody>
      </p:sp>
      <p:sp>
        <p:nvSpPr>
          <p:cNvPr id="4" name="Нижний колонтитул 2">
            <a:extLst>
              <a:ext uri="{FF2B5EF4-FFF2-40B4-BE49-F238E27FC236}">
                <a16:creationId xmlns:a16="http://schemas.microsoft.com/office/drawing/2014/main" id="{9384E7B6-E8C5-3909-E604-11892F0E9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>
            <a:extLst>
              <a:ext uri="{FF2B5EF4-FFF2-40B4-BE49-F238E27FC236}">
                <a16:creationId xmlns:a16="http://schemas.microsoft.com/office/drawing/2014/main" id="{DA7E4B5D-8363-A6A4-73A3-F6A6E8ACD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D5C79E-A24F-1A49-8836-0FD9B9FB2427}" type="slidenum">
              <a:rPr lang="ru-RU" altLang="ru-UA"/>
              <a:pPr/>
              <a:t>‹#›</a:t>
            </a:fld>
            <a:endParaRPr lang="ru-RU" altLang="ru-UA"/>
          </a:p>
        </p:txBody>
      </p:sp>
    </p:spTree>
    <p:extLst>
      <p:ext uri="{BB962C8B-B14F-4D97-AF65-F5344CB8AC3E}">
        <p14:creationId xmlns:p14="http://schemas.microsoft.com/office/powerpoint/2010/main" val="1274153458"/>
      </p:ext>
    </p:extLst>
  </p:cSld>
  <p:clrMapOvr>
    <a:masterClrMapping/>
  </p:clrMapOvr>
  <p:transition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>
            <a:extLst>
              <a:ext uri="{FF2B5EF4-FFF2-40B4-BE49-F238E27FC236}">
                <a16:creationId xmlns:a16="http://schemas.microsoft.com/office/drawing/2014/main" id="{440DF442-7C81-D0EF-6E9E-A0C64E6B4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D3F0BD-B7E6-3941-A07C-AAB42003CC5F}" type="datetimeFigureOut">
              <a:rPr lang="ru-RU"/>
              <a:pPr>
                <a:defRPr/>
              </a:pPr>
              <a:t>22.09.2025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6C18E13-560B-D81B-6ED5-EA27D41B2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>
            <a:extLst>
              <a:ext uri="{FF2B5EF4-FFF2-40B4-BE49-F238E27FC236}">
                <a16:creationId xmlns:a16="http://schemas.microsoft.com/office/drawing/2014/main" id="{9EDE5577-A9BE-4932-D0E0-A73A969DE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46A54A-6A75-DB46-808B-B266066F1B3C}" type="slidenum">
              <a:rPr lang="ru-RU" altLang="ru-UA"/>
              <a:pPr/>
              <a:t>‹#›</a:t>
            </a:fld>
            <a:endParaRPr lang="ru-RU" altLang="ru-UA"/>
          </a:p>
        </p:txBody>
      </p:sp>
    </p:spTree>
    <p:extLst>
      <p:ext uri="{BB962C8B-B14F-4D97-AF65-F5344CB8AC3E}">
        <p14:creationId xmlns:p14="http://schemas.microsoft.com/office/powerpoint/2010/main" val="1997574745"/>
      </p:ext>
    </p:extLst>
  </p:cSld>
  <p:clrMapOvr>
    <a:masterClrMapping/>
  </p:clrMapOvr>
  <p:transition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0782D28-4E29-D7B5-10D2-A9C94ED322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78563" y="6556375"/>
            <a:ext cx="21336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612E8B04-60CA-E248-982F-379DB5D40A2A}" type="datetimeFigureOut">
              <a:rPr lang="ru-RU"/>
              <a:pPr>
                <a:defRPr/>
              </a:pPr>
              <a:t>22.09.2025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2C0FBA7-E9B0-6552-C067-E0D00837C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35063" y="6556375"/>
            <a:ext cx="51435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4FB1FB8-0F7B-DA50-51F4-AB6D3EB4F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10575" y="6556375"/>
            <a:ext cx="503238" cy="301625"/>
          </a:xfrm>
        </p:spPr>
        <p:txBody>
          <a:bodyPr/>
          <a:lstStyle>
            <a:lvl1pPr>
              <a:defRPr sz="900"/>
            </a:lvl1pPr>
          </a:lstStyle>
          <a:p>
            <a:fld id="{24D2EC8A-E1DE-F448-9CA1-CC3DBBEBFE8E}" type="slidenum">
              <a:rPr lang="ru-RU" altLang="ru-UA"/>
              <a:pPr/>
              <a:t>‹#›</a:t>
            </a:fld>
            <a:endParaRPr lang="ru-RU" altLang="ru-UA"/>
          </a:p>
        </p:txBody>
      </p:sp>
    </p:spTree>
    <p:extLst>
      <p:ext uri="{BB962C8B-B14F-4D97-AF65-F5344CB8AC3E}">
        <p14:creationId xmlns:p14="http://schemas.microsoft.com/office/powerpoint/2010/main" val="21197990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Pr>
        <a:gradFill rotWithShape="1">
          <a:gsLst>
            <a:gs pos="0">
              <a:srgbClr val="000000"/>
            </a:gs>
            <a:gs pos="60001">
              <a:srgbClr val="000000"/>
            </a:gs>
            <a:gs pos="100000">
              <a:srgbClr val="6C6C6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2682D31-37F6-D3D0-6018-95AEC71D119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108700" y="6556375"/>
            <a:ext cx="210185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918FF988-BCE8-F641-B9A6-C46ACAA3BD36}" type="datetimeFigureOut">
              <a:rPr lang="ru-RU"/>
              <a:pPr>
                <a:defRPr/>
              </a:pPr>
              <a:t>22.09.2025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4CCD3CE-D963-6485-B969-8E3341DBE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69988" y="6557963"/>
            <a:ext cx="4948237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1E9E688-97D2-389E-9BDF-9CDB89717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16900" y="6556375"/>
            <a:ext cx="366713" cy="301625"/>
          </a:xfrm>
        </p:spPr>
        <p:txBody>
          <a:bodyPr/>
          <a:lstStyle>
            <a:lvl1pPr>
              <a:defRPr sz="900"/>
            </a:lvl1pPr>
          </a:lstStyle>
          <a:p>
            <a:fld id="{7E21C808-CB16-D447-AEAB-E7382DC6A6FE}" type="slidenum">
              <a:rPr lang="ru-RU" altLang="ru-UA"/>
              <a:pPr/>
              <a:t>‹#›</a:t>
            </a:fld>
            <a:endParaRPr lang="ru-RU" altLang="ru-UA"/>
          </a:p>
        </p:txBody>
      </p:sp>
    </p:spTree>
    <p:extLst>
      <p:ext uri="{BB962C8B-B14F-4D97-AF65-F5344CB8AC3E}">
        <p14:creationId xmlns:p14="http://schemas.microsoft.com/office/powerpoint/2010/main" val="27848822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White">
      <p:bgPr>
        <a:gradFill rotWithShape="1">
          <a:gsLst>
            <a:gs pos="0">
              <a:srgbClr val="002D85"/>
            </a:gs>
            <a:gs pos="60001">
              <a:srgbClr val="0040B3"/>
            </a:gs>
            <a:gs pos="100000">
              <a:srgbClr val="3067DA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>
            <a:extLst>
              <a:ext uri="{FF2B5EF4-FFF2-40B4-BE49-F238E27FC236}">
                <a16:creationId xmlns:a16="http://schemas.microsoft.com/office/drawing/2014/main" id="{8AA9ECC4-E292-7D19-17FB-585E2E98EC3B}"/>
              </a:ext>
            </a:extLst>
          </p:cNvPr>
          <p:cNvSpPr/>
          <p:nvPr/>
        </p:nvSpPr>
        <p:spPr>
          <a:xfrm>
            <a:off x="6350" y="14288"/>
            <a:ext cx="9131300" cy="6837362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0EBBB920-AE4C-54AF-E134-401974AD11E4}"/>
              </a:ext>
            </a:extLst>
          </p:cNvPr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49886106-D8A2-BB82-B4F2-0120D9F6F85B}"/>
              </a:ext>
            </a:extLst>
          </p:cNvPr>
          <p:cNvCxnSpPr/>
          <p:nvPr/>
        </p:nvCxnSpPr>
        <p:spPr>
          <a:xfrm rot="10800000" flipV="1">
            <a:off x="6469063" y="4948238"/>
            <a:ext cx="2673350" cy="1900237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>
            <a:extLst>
              <a:ext uri="{FF2B5EF4-FFF2-40B4-BE49-F238E27FC236}">
                <a16:creationId xmlns:a16="http://schemas.microsoft.com/office/drawing/2014/main" id="{69E49C12-FAC5-7A01-0CD5-DB831C17B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30" name="Текст 12">
            <a:extLst>
              <a:ext uri="{FF2B5EF4-FFF2-40B4-BE49-F238E27FC236}">
                <a16:creationId xmlns:a16="http://schemas.microsoft.com/office/drawing/2014/main" id="{7209D0B1-BA4D-7955-EA9F-1C3EE9F2338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882775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UA"/>
              <a:t>Образец текста</a:t>
            </a:r>
          </a:p>
          <a:p>
            <a:pPr lvl="1"/>
            <a:r>
              <a:rPr lang="ru-RU" altLang="ru-UA"/>
              <a:t>Второй уровень</a:t>
            </a:r>
          </a:p>
          <a:p>
            <a:pPr lvl="2"/>
            <a:r>
              <a:rPr lang="ru-RU" altLang="ru-UA"/>
              <a:t>Третий уровень</a:t>
            </a:r>
          </a:p>
          <a:p>
            <a:pPr lvl="3"/>
            <a:r>
              <a:rPr lang="ru-RU" altLang="ru-UA"/>
              <a:t>Четвертый уровень</a:t>
            </a:r>
          </a:p>
          <a:p>
            <a:pPr lvl="4"/>
            <a:r>
              <a:rPr lang="ru-RU" altLang="ru-UA"/>
              <a:t>Пятый уровень</a:t>
            </a:r>
            <a:endParaRPr lang="en-US" altLang="ru-UA"/>
          </a:p>
        </p:txBody>
      </p:sp>
      <p:sp>
        <p:nvSpPr>
          <p:cNvPr id="14" name="Дата 13">
            <a:extLst>
              <a:ext uri="{FF2B5EF4-FFF2-40B4-BE49-F238E27FC236}">
                <a16:creationId xmlns:a16="http://schemas.microsoft.com/office/drawing/2014/main" id="{3B17953B-5AD6-FD6E-FB94-EB6EABEFEC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91075" y="6481763"/>
            <a:ext cx="2133600" cy="3016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94C54AD-8E39-F849-A6C2-F96F63B6FD58}" type="datetimeFigureOut">
              <a:rPr lang="ru-RU"/>
              <a:pPr>
                <a:defRPr/>
              </a:pPr>
              <a:t>22.09.2025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442E67D-30B2-540B-C6EB-7BEBD0B616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16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>
            <a:extLst>
              <a:ext uri="{FF2B5EF4-FFF2-40B4-BE49-F238E27FC236}">
                <a16:creationId xmlns:a16="http://schemas.microsoft.com/office/drawing/2014/main" id="{DD3F0E4A-C5C1-2D96-28A2-152A8F9DCB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7" cy="3016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Century Gothic" panose="020B0502020202020204" pitchFamily="34" charset="0"/>
              </a:defRPr>
            </a:lvl1pPr>
          </a:lstStyle>
          <a:p>
            <a:fld id="{240F5931-0CC6-F743-AC15-4E970F1CE8E5}" type="slidenum">
              <a:rPr lang="ru-RU" altLang="ru-UA"/>
              <a:pPr/>
              <a:t>‹#›</a:t>
            </a:fld>
            <a:endParaRPr lang="ru-RU" altLang="ru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14" r:id="rId1"/>
    <p:sldLayoutId id="2147484015" r:id="rId2"/>
    <p:sldLayoutId id="2147484016" r:id="rId3"/>
    <p:sldLayoutId id="2147484009" r:id="rId4"/>
    <p:sldLayoutId id="2147484017" r:id="rId5"/>
    <p:sldLayoutId id="2147484010" r:id="rId6"/>
    <p:sldLayoutId id="2147484011" r:id="rId7"/>
    <p:sldLayoutId id="2147484018" r:id="rId8"/>
    <p:sldLayoutId id="2147484019" r:id="rId9"/>
    <p:sldLayoutId id="2147484012" r:id="rId10"/>
    <p:sldLayoutId id="2147484013" r:id="rId11"/>
  </p:sldLayoutIdLst>
  <p:transition>
    <p:wheel spokes="8"/>
  </p:transition>
  <p:txStyles>
    <p:titleStyle>
      <a:lvl1pPr marL="484188" indent="-484188" algn="l" rtl="0" eaLnBrk="0" fontAlgn="base" hangingPunct="0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749CDC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itchFamily="34" charset="0"/>
        </a:defRPr>
      </a:lvl2pPr>
      <a:lvl3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itchFamily="34" charset="0"/>
        </a:defRPr>
      </a:lvl3pPr>
      <a:lvl4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itchFamily="34" charset="0"/>
        </a:defRPr>
      </a:lvl4pPr>
      <a:lvl5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itchFamily="34" charset="0"/>
        </a:defRPr>
      </a:lvl5pPr>
      <a:lvl6pPr marL="941388" indent="-484188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itchFamily="34" charset="0"/>
        </a:defRPr>
      </a:lvl6pPr>
      <a:lvl7pPr marL="1398588" indent="-484188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itchFamily="34" charset="0"/>
        </a:defRPr>
      </a:lvl7pPr>
      <a:lvl8pPr marL="1855788" indent="-484188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itchFamily="34" charset="0"/>
        </a:defRPr>
      </a:lvl8pPr>
      <a:lvl9pPr marL="2312988" indent="-484188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itchFamily="34" charset="0"/>
        </a:defRPr>
      </a:lvl9pPr>
    </p:titleStyle>
    <p:bodyStyle>
      <a:lvl1pPr marL="447675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2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anose="020B0604030504040204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2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2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l" rtl="0" eaLnBrk="0" fontAlgn="base" hangingPunct="0">
        <a:spcBef>
          <a:spcPct val="20000"/>
        </a:spcBef>
        <a:spcAft>
          <a:spcPct val="0"/>
        </a:spcAft>
        <a:buClr>
          <a:srgbClr val="97ACD0"/>
        </a:buClr>
        <a:buFont typeface="Wingdings 2" pitchFamily="2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04E2B3-C7F5-FC3C-5D56-508CF06C8055}"/>
              </a:ext>
            </a:extLst>
          </p:cNvPr>
          <p:cNvSpPr>
            <a:spLocks noGrp="1"/>
          </p:cNvSpPr>
          <p:nvPr>
            <p:ph type="ctr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uk-UA" sz="5000" dirty="0"/>
              <a:t>Лекція 6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EAFF826-8A71-AD45-2E63-740582C082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1560" y="2636912"/>
            <a:ext cx="8062912" cy="3060144"/>
          </a:xfrm>
          <a:ln>
            <a:miter lim="800000"/>
            <a:headEnd/>
            <a:tailEnd/>
          </a:ln>
        </p:spPr>
        <p:txBody>
          <a:bodyPr>
            <a:noAutofit/>
          </a:bodyPr>
          <a:lstStyle/>
          <a:p>
            <a:pPr algn="l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uk-UA" sz="2800" b="1" spc="-30" dirty="0">
                <a:solidFill>
                  <a:schemeClr val="tx1"/>
                </a:solidFill>
                <a:latin typeface="Monotype Corsiva" pitchFamily="66" charset="0"/>
              </a:rPr>
              <a:t>Тема </a:t>
            </a:r>
            <a:r>
              <a:rPr lang="uk-UA" sz="2800" b="1" spc="-30" dirty="0">
                <a:solidFill>
                  <a:schemeClr val="tx1"/>
                </a:solidFill>
              </a:rPr>
              <a:t>7. Бухгалтерський облік в управлінні ризиками підприємством та сталим розвитком</a:t>
            </a:r>
          </a:p>
          <a:p>
            <a:pPr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uk-UA" sz="2800" b="1" spc="-3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uk-UA" sz="2800" b="1" spc="-30" dirty="0">
                <a:solidFill>
                  <a:schemeClr val="tx1"/>
                </a:solidFill>
              </a:rPr>
              <a:t>Тема 8. Бухгалтерський облік при прийнятті соціальних рішень  </a:t>
            </a:r>
            <a:endParaRPr lang="en-US" sz="2800" b="1" spc="-3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heel spokes="8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AB7A6FC1-16E8-BBB3-4C29-DB95FCD73225}"/>
              </a:ext>
            </a:extLst>
          </p:cNvPr>
          <p:cNvGraphicFramePr>
            <a:graphicFrameLocks noGrp="1"/>
          </p:cNvGraphicFramePr>
          <p:nvPr/>
        </p:nvGraphicFramePr>
        <p:xfrm>
          <a:off x="611188" y="549275"/>
          <a:ext cx="8137525" cy="62563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894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48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33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Групи користувачів 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42" marR="602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Значення соціальної звітності 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42" marR="6024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43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Акціонери (власники)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42" marR="60242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Сприяє формуванню певного рівня довіри до підприємства та впливає на прийняття рішень щодо утримання чи реалізації акцій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42" marR="6024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34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Управлінський персонал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42" marR="60242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Дозволяє аналізувати проведені соціальні проекти та планувати майбутні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42" marR="60242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486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Інші працівники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42" marR="60242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Збільшує мотивацію, сприяє поліпшенню робочої атмосфери, зниженню розбіжностей в колективі, зростанню продуктивності. Доступність інформації потенційно новому персоналу не лише сприяє залученню на підприємство висококваліфікованих кадрів, але і знижує витрати кадрової служби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42" marR="60242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34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Інвестори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42" marR="60242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Дозволяє аналізувати ризики та визначати можливості інвестування в підприємство та його проекти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42" marR="60242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32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Споживачі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42" marR="60242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Сприяє формуванню іміджу підприємства в очах існуючих і потенційних споживачів, впливає на розмір продаж і зміцнення репутації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42" marR="60242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332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Ділові партнери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42" marR="60242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Сприяє формуванню певного рівня довіри до підприємства та впливає на прийняття рішень щодо продовження чи припинення ділових відносин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42" marR="60242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34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Державні органи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42" marR="60242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Збільшує впевненість в підприємстві, призводить до меншої кількості судових тяжб і вигідніших умов функціонування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42" marR="60242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831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Місцева громада та суспільні інститути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42" marR="60242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Відображає внесок підприємства в підвищення рівня та якості життя населення регіону присутності, зайнятості; соціальної відповідальності, в </a:t>
                      </a:r>
                      <a:r>
                        <a:rPr lang="uk-UA" sz="1400" dirty="0" err="1">
                          <a:effectLst/>
                        </a:rPr>
                        <a:t>т.ч</a:t>
                      </a:r>
                      <a:r>
                        <a:rPr lang="uk-UA" sz="1400" dirty="0">
                          <a:effectLst/>
                        </a:rPr>
                        <a:t>. турботи про довкілля; витрати на благодійні заходи тощо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42" marR="60242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8466" name="Прямоугольник 2">
            <a:extLst>
              <a:ext uri="{FF2B5EF4-FFF2-40B4-BE49-F238E27FC236}">
                <a16:creationId xmlns:a16="http://schemas.microsoft.com/office/drawing/2014/main" id="{FED92785-7A57-56AA-AF70-94F332E4F7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813" y="22225"/>
            <a:ext cx="68405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uk-UA" altLang="ru-UA" b="1">
                <a:latin typeface="Bookman Old Style" panose="02050604050505020204" pitchFamily="18" charset="0"/>
                <a:cs typeface="Times New Roman" panose="02020603050405020304" pitchFamily="18" charset="0"/>
              </a:rPr>
              <a:t>ІНТЕРЕСИ КОРИСТУВАЧІВ СОЦІАЛЬНОЇ ЗВІТНОСТІ</a:t>
            </a:r>
            <a:endParaRPr lang="uk-UA" altLang="ru-UA"/>
          </a:p>
        </p:txBody>
      </p:sp>
    </p:spTree>
  </p:cSld>
  <p:clrMapOvr>
    <a:masterClrMapping/>
  </p:clrMapOvr>
  <p:transition>
    <p:wheel spokes="8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6E05FC-3641-E243-894D-135D64DB8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-166749"/>
            <a:ext cx="8229600" cy="1505322"/>
          </a:xfrm>
        </p:spPr>
        <p:txBody>
          <a:bodyPr>
            <a:noAutofit/>
          </a:bodyPr>
          <a:lstStyle/>
          <a:p>
            <a:pPr marL="0" indent="0" algn="ctr">
              <a:defRPr/>
            </a:pPr>
            <a:r>
              <a:rPr lang="uk-UA" sz="1900" b="1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 ПРИЙНЯТТІ СУБ’ЄКТОМ ГОСПОДАРЮВАННЯ РІШЕННЯ ПРО СКЛАДАННЯ СОЦІАЛЬНОГО ЗВІТУ АКТУАЛЬНИМИ Є НАСТУПНІ ПИТАННЯ</a:t>
            </a:r>
          </a:p>
        </p:txBody>
      </p:sp>
      <p:sp>
        <p:nvSpPr>
          <p:cNvPr id="5" name="Стрелка вниз 4">
            <a:extLst>
              <a:ext uri="{FF2B5EF4-FFF2-40B4-BE49-F238E27FC236}">
                <a16:creationId xmlns:a16="http://schemas.microsoft.com/office/drawing/2014/main" id="{39915A50-976C-6DA2-82DC-B52C5A943075}"/>
              </a:ext>
            </a:extLst>
          </p:cNvPr>
          <p:cNvSpPr/>
          <p:nvPr/>
        </p:nvSpPr>
        <p:spPr>
          <a:xfrm>
            <a:off x="3203575" y="1052513"/>
            <a:ext cx="2881313" cy="57626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uk-UA" dirty="0"/>
              <a:t>визначає</a:t>
            </a:r>
          </a:p>
        </p:txBody>
      </p:sp>
      <p:sp>
        <p:nvSpPr>
          <p:cNvPr id="9" name="Прямоугольник с двумя вырезанными противолежащими углами 5">
            <a:extLst>
              <a:ext uri="{FF2B5EF4-FFF2-40B4-BE49-F238E27FC236}">
                <a16:creationId xmlns:a16="http://schemas.microsoft.com/office/drawing/2014/main" id="{2C5D499B-FD1E-0CBE-1339-413B76A79B0D}"/>
              </a:ext>
            </a:extLst>
          </p:cNvPr>
          <p:cNvSpPr/>
          <p:nvPr/>
        </p:nvSpPr>
        <p:spPr>
          <a:xfrm>
            <a:off x="2706688" y="1701800"/>
            <a:ext cx="6186487" cy="50482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uk-UA" dirty="0"/>
              <a:t>чи буде він схожий на інші, чи повністю оригінальний</a:t>
            </a:r>
          </a:p>
        </p:txBody>
      </p:sp>
      <p:sp>
        <p:nvSpPr>
          <p:cNvPr id="10" name="Прямоугольник с двумя вырезанными противолежащими углами 6">
            <a:extLst>
              <a:ext uri="{FF2B5EF4-FFF2-40B4-BE49-F238E27FC236}">
                <a16:creationId xmlns:a16="http://schemas.microsoft.com/office/drawing/2014/main" id="{50C8B997-D21B-8CF1-46EA-9D70A86E9863}"/>
              </a:ext>
            </a:extLst>
          </p:cNvPr>
          <p:cNvSpPr/>
          <p:nvPr/>
        </p:nvSpPr>
        <p:spPr>
          <a:xfrm>
            <a:off x="2706688" y="2271713"/>
            <a:ext cx="6186487" cy="576262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uk-UA" dirty="0"/>
              <a:t>чи підприємство буде використовувати зовнішніх консультантів</a:t>
            </a:r>
          </a:p>
        </p:txBody>
      </p:sp>
      <p:sp>
        <p:nvSpPr>
          <p:cNvPr id="14" name="Прямоугольник с двумя вырезанными противолежащими углами 12">
            <a:extLst>
              <a:ext uri="{FF2B5EF4-FFF2-40B4-BE49-F238E27FC236}">
                <a16:creationId xmlns:a16="http://schemas.microsoft.com/office/drawing/2014/main" id="{C07C4091-FBC7-9858-96B0-69B5FCB8E94C}"/>
              </a:ext>
            </a:extLst>
          </p:cNvPr>
          <p:cNvSpPr/>
          <p:nvPr/>
        </p:nvSpPr>
        <p:spPr>
          <a:xfrm>
            <a:off x="2690813" y="2924175"/>
            <a:ext cx="6202362" cy="427038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uk-UA" dirty="0"/>
              <a:t>чи звіт буде мати якусь загальну тематику</a:t>
            </a:r>
          </a:p>
        </p:txBody>
      </p:sp>
      <p:sp>
        <p:nvSpPr>
          <p:cNvPr id="15" name="Прямоугольник с двумя вырезанными противолежащими углами 13">
            <a:extLst>
              <a:ext uri="{FF2B5EF4-FFF2-40B4-BE49-F238E27FC236}">
                <a16:creationId xmlns:a16="http://schemas.microsoft.com/office/drawing/2014/main" id="{49A322FD-DA84-5411-1BEA-B75980FE6062}"/>
              </a:ext>
            </a:extLst>
          </p:cNvPr>
          <p:cNvSpPr/>
          <p:nvPr/>
        </p:nvSpPr>
        <p:spPr>
          <a:xfrm>
            <a:off x="2706688" y="3421063"/>
            <a:ext cx="6215062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uk-UA" dirty="0"/>
              <a:t>хто є відповідальним за складання звіту та хто його підпише</a:t>
            </a:r>
          </a:p>
        </p:txBody>
      </p:sp>
      <p:sp>
        <p:nvSpPr>
          <p:cNvPr id="21" name="Прямоугольник с двумя вырезанными противолежащими углами 13">
            <a:extLst>
              <a:ext uri="{FF2B5EF4-FFF2-40B4-BE49-F238E27FC236}">
                <a16:creationId xmlns:a16="http://schemas.microsoft.com/office/drawing/2014/main" id="{9B7699B0-0D04-08B8-3834-99BA6C41EBD1}"/>
              </a:ext>
            </a:extLst>
          </p:cNvPr>
          <p:cNvSpPr/>
          <p:nvPr/>
        </p:nvSpPr>
        <p:spPr>
          <a:xfrm>
            <a:off x="2706688" y="4224338"/>
            <a:ext cx="6215062" cy="8540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uk-UA" dirty="0"/>
              <a:t>які дані повинні бути взяті до уваги, накопичуватись, вимірюватись, аналізуватись та представлятись</a:t>
            </a:r>
          </a:p>
        </p:txBody>
      </p:sp>
      <p:sp>
        <p:nvSpPr>
          <p:cNvPr id="7" name="Управляющая кнопка: справка 6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9CF0BC5B-009F-7938-37EC-9601BE302E7C}"/>
              </a:ext>
            </a:extLst>
          </p:cNvPr>
          <p:cNvSpPr/>
          <p:nvPr/>
        </p:nvSpPr>
        <p:spPr>
          <a:xfrm>
            <a:off x="827088" y="1905000"/>
            <a:ext cx="1584325" cy="4619625"/>
          </a:xfrm>
          <a:prstGeom prst="actionButtonHelp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uk-UA"/>
          </a:p>
        </p:txBody>
      </p:sp>
      <p:sp>
        <p:nvSpPr>
          <p:cNvPr id="19" name="Прямоугольник с двумя вырезанными противолежащими углами 13">
            <a:extLst>
              <a:ext uri="{FF2B5EF4-FFF2-40B4-BE49-F238E27FC236}">
                <a16:creationId xmlns:a16="http://schemas.microsoft.com/office/drawing/2014/main" id="{AA8D6D95-DD5C-1E56-105D-F766F2F89017}"/>
              </a:ext>
            </a:extLst>
          </p:cNvPr>
          <p:cNvSpPr/>
          <p:nvPr/>
        </p:nvSpPr>
        <p:spPr>
          <a:xfrm>
            <a:off x="2706688" y="5149850"/>
            <a:ext cx="6215062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uk-UA" dirty="0"/>
              <a:t>яким чином буде збиратись реакція на звіт та як будуть використані результати звітування в майбутньому</a:t>
            </a:r>
          </a:p>
        </p:txBody>
      </p:sp>
      <p:sp>
        <p:nvSpPr>
          <p:cNvPr id="20" name="Прямоугольник с двумя вырезанными противолежащими углами 13">
            <a:extLst>
              <a:ext uri="{FF2B5EF4-FFF2-40B4-BE49-F238E27FC236}">
                <a16:creationId xmlns:a16="http://schemas.microsoft.com/office/drawing/2014/main" id="{F5CE43BE-384D-2013-8722-3FB5E3D67603}"/>
              </a:ext>
            </a:extLst>
          </p:cNvPr>
          <p:cNvSpPr/>
          <p:nvPr/>
        </p:nvSpPr>
        <p:spPr>
          <a:xfrm>
            <a:off x="2706688" y="5953125"/>
            <a:ext cx="6215062" cy="852488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uk-UA" dirty="0"/>
              <a:t>як втримати рівновагу між професіоналізмом звіту та його зрозумілістю</a:t>
            </a:r>
          </a:p>
        </p:txBody>
      </p:sp>
    </p:spTree>
  </p:cSld>
  <p:clrMapOvr>
    <a:masterClrMapping/>
  </p:clrMapOvr>
  <p:transition>
    <p:wheel spokes="8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503CDD7-EA7B-44B5-9680-DBC092A6AD10}"/>
              </a:ext>
            </a:extLst>
          </p:cNvPr>
          <p:cNvSpPr/>
          <p:nvPr/>
        </p:nvSpPr>
        <p:spPr>
          <a:xfrm>
            <a:off x="571472" y="332656"/>
            <a:ext cx="8125122" cy="502993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800" dirty="0"/>
              <a:t>Послідовність складання соціальної звітності </a:t>
            </a:r>
            <a:endParaRPr lang="uk-UA" sz="3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6" name="Прямоугольник с двумя вырезанными противолежащими углами 5">
            <a:extLst>
              <a:ext uri="{FF2B5EF4-FFF2-40B4-BE49-F238E27FC236}">
                <a16:creationId xmlns:a16="http://schemas.microsoft.com/office/drawing/2014/main" id="{05194638-B2FD-5687-7E68-54AB12EE9D21}"/>
              </a:ext>
            </a:extLst>
          </p:cNvPr>
          <p:cNvSpPr/>
          <p:nvPr/>
        </p:nvSpPr>
        <p:spPr>
          <a:xfrm>
            <a:off x="2632075" y="1052513"/>
            <a:ext cx="6043613" cy="1122362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визначення напрямів соціальної діяльності, розробка та затвердження зовнішніх і внутрішніх соціальних програм, прийняття до застосування короткотермінових соціальних заходів</a:t>
            </a:r>
          </a:p>
        </p:txBody>
      </p:sp>
      <p:sp>
        <p:nvSpPr>
          <p:cNvPr id="11" name="Штриховая стрелка вправо 10">
            <a:extLst>
              <a:ext uri="{FF2B5EF4-FFF2-40B4-BE49-F238E27FC236}">
                <a16:creationId xmlns:a16="http://schemas.microsoft.com/office/drawing/2014/main" id="{3FFEE7B9-EE73-04EE-A8A3-C047AE2B9A8E}"/>
              </a:ext>
            </a:extLst>
          </p:cNvPr>
          <p:cNvSpPr/>
          <p:nvPr/>
        </p:nvSpPr>
        <p:spPr>
          <a:xfrm>
            <a:off x="989013" y="131603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3" name="Прямоугольник с двумя вырезанными противолежащими углами 12">
            <a:extLst>
              <a:ext uri="{FF2B5EF4-FFF2-40B4-BE49-F238E27FC236}">
                <a16:creationId xmlns:a16="http://schemas.microsoft.com/office/drawing/2014/main" id="{4AD1CB11-EE07-8A01-3472-1444A2E4EA1A}"/>
              </a:ext>
            </a:extLst>
          </p:cNvPr>
          <p:cNvSpPr/>
          <p:nvPr/>
        </p:nvSpPr>
        <p:spPr>
          <a:xfrm>
            <a:off x="2671763" y="3249613"/>
            <a:ext cx="6003925" cy="514350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dirty="0" err="1"/>
              <a:t>Стратегія</a:t>
            </a:r>
            <a:r>
              <a:rPr lang="ru-RU" sz="2200" dirty="0"/>
              <a:t> </a:t>
            </a:r>
            <a:r>
              <a:rPr lang="ru-RU" sz="2200" dirty="0" err="1"/>
              <a:t>низьких</a:t>
            </a:r>
            <a:r>
              <a:rPr lang="ru-RU" sz="2200" dirty="0"/>
              <a:t> </a:t>
            </a:r>
            <a:r>
              <a:rPr lang="ru-RU" sz="2200" dirty="0" err="1"/>
              <a:t>цін</a:t>
            </a:r>
            <a:r>
              <a:rPr lang="ru-RU" sz="2200" dirty="0"/>
              <a:t> (</a:t>
            </a:r>
            <a:r>
              <a:rPr lang="ru-RU" sz="2200" dirty="0" err="1"/>
              <a:t>цінового</a:t>
            </a:r>
            <a:r>
              <a:rPr lang="ru-RU" sz="2200" dirty="0"/>
              <a:t> </a:t>
            </a:r>
            <a:r>
              <a:rPr lang="ru-RU" sz="2200" dirty="0" err="1"/>
              <a:t>прориву</a:t>
            </a:r>
            <a:r>
              <a:rPr lang="ru-RU" sz="2200" dirty="0"/>
              <a:t>)</a:t>
            </a:r>
            <a:endParaRPr lang="uk-UA" sz="2200" dirty="0"/>
          </a:p>
        </p:txBody>
      </p:sp>
      <p:sp>
        <p:nvSpPr>
          <p:cNvPr id="29" name="Прямоугольник с двумя вырезанными противолежащими углами 12">
            <a:extLst>
              <a:ext uri="{FF2B5EF4-FFF2-40B4-BE49-F238E27FC236}">
                <a16:creationId xmlns:a16="http://schemas.microsoft.com/office/drawing/2014/main" id="{B54038C2-4425-AC1E-2CDD-4FB31FB607B5}"/>
              </a:ext>
            </a:extLst>
          </p:cNvPr>
          <p:cNvSpPr/>
          <p:nvPr/>
        </p:nvSpPr>
        <p:spPr>
          <a:xfrm>
            <a:off x="2655888" y="3249613"/>
            <a:ext cx="6005512" cy="900112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встановлення правил визнання, оцінки та класифікації ідентифікованих об’єктів в системі бухгалтерського обліку</a:t>
            </a:r>
          </a:p>
        </p:txBody>
      </p:sp>
      <p:sp>
        <p:nvSpPr>
          <p:cNvPr id="31" name="Прямоугольник с двумя вырезанными противолежащими углами 6">
            <a:extLst>
              <a:ext uri="{FF2B5EF4-FFF2-40B4-BE49-F238E27FC236}">
                <a16:creationId xmlns:a16="http://schemas.microsoft.com/office/drawing/2014/main" id="{5424701A-09DD-87CB-C8EC-F009DB5F9CF2}"/>
              </a:ext>
            </a:extLst>
          </p:cNvPr>
          <p:cNvSpPr/>
          <p:nvPr/>
        </p:nvSpPr>
        <p:spPr>
          <a:xfrm>
            <a:off x="2595563" y="2370138"/>
            <a:ext cx="6065837" cy="787400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ідентифікація об’єктів облікового відображення згідно затверджених соціальних програм та заходів</a:t>
            </a:r>
          </a:p>
        </p:txBody>
      </p:sp>
      <p:sp>
        <p:nvSpPr>
          <p:cNvPr id="32" name="Штриховая стрелка вправо 31">
            <a:extLst>
              <a:ext uri="{FF2B5EF4-FFF2-40B4-BE49-F238E27FC236}">
                <a16:creationId xmlns:a16="http://schemas.microsoft.com/office/drawing/2014/main" id="{0D6C31DD-0A1F-439A-8F41-01A81290635C}"/>
              </a:ext>
            </a:extLst>
          </p:cNvPr>
          <p:cNvSpPr/>
          <p:nvPr/>
        </p:nvSpPr>
        <p:spPr>
          <a:xfrm>
            <a:off x="1012825" y="242093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33" name="Штриховая стрелка вправо 32">
            <a:extLst>
              <a:ext uri="{FF2B5EF4-FFF2-40B4-BE49-F238E27FC236}">
                <a16:creationId xmlns:a16="http://schemas.microsoft.com/office/drawing/2014/main" id="{3B56126A-6239-34E4-AA9B-0E46FFEB0D46}"/>
              </a:ext>
            </a:extLst>
          </p:cNvPr>
          <p:cNvSpPr/>
          <p:nvPr/>
        </p:nvSpPr>
        <p:spPr>
          <a:xfrm>
            <a:off x="982663" y="3433763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34" name="Прямоугольник с двумя вырезанными противолежащими углами 13">
            <a:extLst>
              <a:ext uri="{FF2B5EF4-FFF2-40B4-BE49-F238E27FC236}">
                <a16:creationId xmlns:a16="http://schemas.microsoft.com/office/drawing/2014/main" id="{7058D16B-F1E0-8E15-CF41-FE726C44787D}"/>
              </a:ext>
            </a:extLst>
          </p:cNvPr>
          <p:cNvSpPr/>
          <p:nvPr/>
        </p:nvSpPr>
        <p:spPr>
          <a:xfrm>
            <a:off x="2671763" y="6099175"/>
            <a:ext cx="6003925" cy="4984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визначення формату, форми, змісту показників соціальної звітності суб’єкта господарювання</a:t>
            </a:r>
          </a:p>
        </p:txBody>
      </p:sp>
      <p:sp>
        <p:nvSpPr>
          <p:cNvPr id="35" name="Прямоугольник с двумя вырезанными противолежащими углами 12">
            <a:extLst>
              <a:ext uri="{FF2B5EF4-FFF2-40B4-BE49-F238E27FC236}">
                <a16:creationId xmlns:a16="http://schemas.microsoft.com/office/drawing/2014/main" id="{34848A1B-14A3-14DD-B176-6DCF75F159F8}"/>
              </a:ext>
            </a:extLst>
          </p:cNvPr>
          <p:cNvSpPr/>
          <p:nvPr/>
        </p:nvSpPr>
        <p:spPr>
          <a:xfrm>
            <a:off x="2627313" y="5468938"/>
            <a:ext cx="6005512" cy="515937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вивчення інформаційних інтересів соціально-економічних суб’єктів</a:t>
            </a:r>
          </a:p>
        </p:txBody>
      </p:sp>
      <p:sp>
        <p:nvSpPr>
          <p:cNvPr id="36" name="Штриховая стрелка вправо 35">
            <a:extLst>
              <a:ext uri="{FF2B5EF4-FFF2-40B4-BE49-F238E27FC236}">
                <a16:creationId xmlns:a16="http://schemas.microsoft.com/office/drawing/2014/main" id="{3067DCB8-FB37-F2EB-973E-19FA0C6BD924}"/>
              </a:ext>
            </a:extLst>
          </p:cNvPr>
          <p:cNvSpPr/>
          <p:nvPr/>
        </p:nvSpPr>
        <p:spPr>
          <a:xfrm>
            <a:off x="998538" y="602138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37" name="Прямоугольник с двумя вырезанными противолежащими углами 6">
            <a:extLst>
              <a:ext uri="{FF2B5EF4-FFF2-40B4-BE49-F238E27FC236}">
                <a16:creationId xmlns:a16="http://schemas.microsoft.com/office/drawing/2014/main" id="{10A02C32-0CCE-3D8C-3767-F61BC53BA4D0}"/>
              </a:ext>
            </a:extLst>
          </p:cNvPr>
          <p:cNvSpPr/>
          <p:nvPr/>
        </p:nvSpPr>
        <p:spPr>
          <a:xfrm>
            <a:off x="2595563" y="4232275"/>
            <a:ext cx="6065837" cy="1122363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dirty="0"/>
              <a:t>використання облікового інструментарію (первинних та зведених документів, синтетичних та аналітичних рахунків тощо) для відображення та систематизації інформації про господарські операції соціального характеру</a:t>
            </a:r>
          </a:p>
        </p:txBody>
      </p:sp>
      <p:sp>
        <p:nvSpPr>
          <p:cNvPr id="38" name="Штриховая стрелка вправо 37">
            <a:extLst>
              <a:ext uri="{FF2B5EF4-FFF2-40B4-BE49-F238E27FC236}">
                <a16:creationId xmlns:a16="http://schemas.microsoft.com/office/drawing/2014/main" id="{0E3F5705-822B-FE81-6830-8951088A6F2A}"/>
              </a:ext>
            </a:extLst>
          </p:cNvPr>
          <p:cNvSpPr/>
          <p:nvPr/>
        </p:nvSpPr>
        <p:spPr>
          <a:xfrm>
            <a:off x="1012825" y="4437063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39" name="Штриховая стрелка вправо 38">
            <a:extLst>
              <a:ext uri="{FF2B5EF4-FFF2-40B4-BE49-F238E27FC236}">
                <a16:creationId xmlns:a16="http://schemas.microsoft.com/office/drawing/2014/main" id="{4984CB13-CC8A-B306-0A0E-4E909AEB5191}"/>
              </a:ext>
            </a:extLst>
          </p:cNvPr>
          <p:cNvSpPr/>
          <p:nvPr/>
        </p:nvSpPr>
        <p:spPr>
          <a:xfrm>
            <a:off x="995363" y="537368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</p:spTree>
  </p:cSld>
  <p:clrMapOvr>
    <a:masterClrMapping/>
  </p:clrMapOvr>
  <p:transition>
    <p:wheel spokes="8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21DC5C0-EE14-6B58-0443-AEC5AFA78A9D}"/>
              </a:ext>
            </a:extLst>
          </p:cNvPr>
          <p:cNvSpPr/>
          <p:nvPr/>
        </p:nvSpPr>
        <p:spPr>
          <a:xfrm>
            <a:off x="571472" y="332656"/>
            <a:ext cx="6500858" cy="502993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5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</a:rPr>
              <a:t>СТРУКТУРА СОЦІАЛЬНОГО ЗВІТУ 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C367E711-0B7B-9D2A-A4CD-1BE236F5FEF9}"/>
              </a:ext>
            </a:extLst>
          </p:cNvPr>
          <p:cNvSpPr/>
          <p:nvPr/>
        </p:nvSpPr>
        <p:spPr>
          <a:xfrm>
            <a:off x="2175598" y="983744"/>
            <a:ext cx="6500858" cy="573048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i="1" dirty="0"/>
              <a:t>1. Економічний розділ.</a:t>
            </a:r>
            <a:r>
              <a:rPr lang="uk-UA" sz="2000" dirty="0"/>
              <a:t> </a:t>
            </a:r>
            <a:endParaRPr lang="uk-UA" sz="2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9" name="Прямоугольник с двумя вырезанными противолежащими углами 12">
            <a:extLst>
              <a:ext uri="{FF2B5EF4-FFF2-40B4-BE49-F238E27FC236}">
                <a16:creationId xmlns:a16="http://schemas.microsoft.com/office/drawing/2014/main" id="{4B0BA88C-FD13-7275-7E61-5360CFF024A5}"/>
              </a:ext>
            </a:extLst>
          </p:cNvPr>
          <p:cNvSpPr/>
          <p:nvPr/>
        </p:nvSpPr>
        <p:spPr>
          <a:xfrm>
            <a:off x="1908175" y="1712913"/>
            <a:ext cx="6753225" cy="2076450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dirty="0"/>
              <a:t>відображаються фінансові показники діяльності підприємства з урахуванням його внеску в розвиток національної економіки і розкриття стратегії її економічної розвитку. Серед основних показників наводяться дані звіту про прибутки і збитки, розміри інвестицій в інтелектуальний капітал, внутрішні та зовнішні соціальні програми, результати оцінки задоволеності споживачів, зведення про якість продукції</a:t>
            </a:r>
          </a:p>
        </p:txBody>
      </p:sp>
      <p:sp>
        <p:nvSpPr>
          <p:cNvPr id="33" name="Штриховая стрелка вправо 32">
            <a:extLst>
              <a:ext uri="{FF2B5EF4-FFF2-40B4-BE49-F238E27FC236}">
                <a16:creationId xmlns:a16="http://schemas.microsoft.com/office/drawing/2014/main" id="{5E062958-0F1E-C6B0-337E-CD9E0EB9765C}"/>
              </a:ext>
            </a:extLst>
          </p:cNvPr>
          <p:cNvSpPr/>
          <p:nvPr/>
        </p:nvSpPr>
        <p:spPr>
          <a:xfrm>
            <a:off x="179388" y="162877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01B29B48-B430-58C2-8D78-CC91E105C1F3}"/>
              </a:ext>
            </a:extLst>
          </p:cNvPr>
          <p:cNvSpPr/>
          <p:nvPr/>
        </p:nvSpPr>
        <p:spPr>
          <a:xfrm>
            <a:off x="2411760" y="3945160"/>
            <a:ext cx="6500858" cy="573048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i="1" dirty="0"/>
              <a:t>2. Соціальний розділ.</a:t>
            </a:r>
            <a:endParaRPr lang="uk-UA" sz="2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7" name="Прямоугольник с двумя вырезанными противолежащими углами 12">
            <a:extLst>
              <a:ext uri="{FF2B5EF4-FFF2-40B4-BE49-F238E27FC236}">
                <a16:creationId xmlns:a16="http://schemas.microsoft.com/office/drawing/2014/main" id="{89FE3632-A38C-56D7-2DCC-686B4A4921EA}"/>
              </a:ext>
            </a:extLst>
          </p:cNvPr>
          <p:cNvSpPr/>
          <p:nvPr/>
        </p:nvSpPr>
        <p:spPr>
          <a:xfrm>
            <a:off x="2143125" y="4673600"/>
            <a:ext cx="6754813" cy="2076450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dirty="0"/>
              <a:t>містить інформацію про внесок підприємства в охорону праці та здоров’я персоналу, опис соціальних програм в частині допомоги персоналу та місцевому населенню, в яких взяло участь підприємство. Основні показники даного розділу описують існуючі на підприємстві правила управління персоналом, корпоративний кодекс підприємства, його відносини з населенням</a:t>
            </a:r>
          </a:p>
        </p:txBody>
      </p:sp>
      <p:sp>
        <p:nvSpPr>
          <p:cNvPr id="18" name="Штриховая стрелка вправо 17">
            <a:extLst>
              <a:ext uri="{FF2B5EF4-FFF2-40B4-BE49-F238E27FC236}">
                <a16:creationId xmlns:a16="http://schemas.microsoft.com/office/drawing/2014/main" id="{3062CFC7-8A33-FE4B-745D-F03BB92C80AF}"/>
              </a:ext>
            </a:extLst>
          </p:cNvPr>
          <p:cNvSpPr/>
          <p:nvPr/>
        </p:nvSpPr>
        <p:spPr>
          <a:xfrm>
            <a:off x="415925" y="4589463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</p:spTree>
  </p:cSld>
  <p:clrMapOvr>
    <a:masterClrMapping/>
  </p:clrMapOvr>
  <p:transition>
    <p:wheel spokes="8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44FC1F3-F73D-C8B9-0008-8BA0F79056D7}"/>
              </a:ext>
            </a:extLst>
          </p:cNvPr>
          <p:cNvSpPr/>
          <p:nvPr/>
        </p:nvSpPr>
        <p:spPr>
          <a:xfrm>
            <a:off x="571472" y="332656"/>
            <a:ext cx="6500858" cy="502993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5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</a:rPr>
              <a:t>СТРУКТУРА СОЦІАЛЬНОГО ЗВІТУ </a:t>
            </a:r>
          </a:p>
        </p:txBody>
      </p:sp>
      <p:sp>
        <p:nvSpPr>
          <p:cNvPr id="13" name="Прямоугольник с двумя вырезанными противолежащими углами 12">
            <a:extLst>
              <a:ext uri="{FF2B5EF4-FFF2-40B4-BE49-F238E27FC236}">
                <a16:creationId xmlns:a16="http://schemas.microsoft.com/office/drawing/2014/main" id="{8B6AE00E-0BC6-B71E-A57F-A0B5F5248FD2}"/>
              </a:ext>
            </a:extLst>
          </p:cNvPr>
          <p:cNvSpPr/>
          <p:nvPr/>
        </p:nvSpPr>
        <p:spPr>
          <a:xfrm>
            <a:off x="2671763" y="1712913"/>
            <a:ext cx="6003925" cy="514350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dirty="0" err="1"/>
              <a:t>Стратегія</a:t>
            </a:r>
            <a:r>
              <a:rPr lang="ru-RU" sz="2200" dirty="0"/>
              <a:t> </a:t>
            </a:r>
            <a:r>
              <a:rPr lang="ru-RU" sz="2200" dirty="0" err="1"/>
              <a:t>низьких</a:t>
            </a:r>
            <a:r>
              <a:rPr lang="ru-RU" sz="2200" dirty="0"/>
              <a:t> </a:t>
            </a:r>
            <a:r>
              <a:rPr lang="ru-RU" sz="2200" dirty="0" err="1"/>
              <a:t>цін</a:t>
            </a:r>
            <a:r>
              <a:rPr lang="ru-RU" sz="2200" dirty="0"/>
              <a:t> (</a:t>
            </a:r>
            <a:r>
              <a:rPr lang="ru-RU" sz="2200" dirty="0" err="1"/>
              <a:t>цінового</a:t>
            </a:r>
            <a:r>
              <a:rPr lang="ru-RU" sz="2200" dirty="0"/>
              <a:t> </a:t>
            </a:r>
            <a:r>
              <a:rPr lang="ru-RU" sz="2200" dirty="0" err="1"/>
              <a:t>прориву</a:t>
            </a:r>
            <a:r>
              <a:rPr lang="ru-RU" sz="2200" dirty="0"/>
              <a:t>)</a:t>
            </a:r>
            <a:endParaRPr lang="uk-UA" sz="2200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5406BE45-366D-E629-21C7-9B65B51EBE53}"/>
              </a:ext>
            </a:extLst>
          </p:cNvPr>
          <p:cNvSpPr/>
          <p:nvPr/>
        </p:nvSpPr>
        <p:spPr>
          <a:xfrm>
            <a:off x="2175598" y="983744"/>
            <a:ext cx="6500858" cy="573048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i="1" dirty="0"/>
              <a:t>1. Екологічний розділ.</a:t>
            </a:r>
            <a:r>
              <a:rPr lang="uk-UA" sz="2000" dirty="0"/>
              <a:t> </a:t>
            </a:r>
            <a:endParaRPr lang="uk-UA" sz="2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9" name="Прямоугольник с двумя вырезанными противолежащими углами 12">
            <a:extLst>
              <a:ext uri="{FF2B5EF4-FFF2-40B4-BE49-F238E27FC236}">
                <a16:creationId xmlns:a16="http://schemas.microsoft.com/office/drawing/2014/main" id="{A97C89CA-3384-F535-7755-113A039EBC7D}"/>
              </a:ext>
            </a:extLst>
          </p:cNvPr>
          <p:cNvSpPr/>
          <p:nvPr/>
        </p:nvSpPr>
        <p:spPr>
          <a:xfrm>
            <a:off x="1908175" y="1712913"/>
            <a:ext cx="6753225" cy="2076450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Спрямований на розкриття інформації про захист навколишнього середовища, технології, що застосовуються підприємством для підтримки екологічного балансу. У цьому розділі представляються показники споживання енергії, водних та інших ресурсів, дані про викиди різних категорій забруднюючих речовин</a:t>
            </a:r>
          </a:p>
        </p:txBody>
      </p:sp>
      <p:sp>
        <p:nvSpPr>
          <p:cNvPr id="33" name="Штриховая стрелка вправо 32">
            <a:extLst>
              <a:ext uri="{FF2B5EF4-FFF2-40B4-BE49-F238E27FC236}">
                <a16:creationId xmlns:a16="http://schemas.microsoft.com/office/drawing/2014/main" id="{AB5D10E4-03F2-3B20-ACAC-9AFFCE2EF4C2}"/>
              </a:ext>
            </a:extLst>
          </p:cNvPr>
          <p:cNvSpPr/>
          <p:nvPr/>
        </p:nvSpPr>
        <p:spPr>
          <a:xfrm>
            <a:off x="179388" y="162877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</p:spTree>
  </p:cSld>
  <p:clrMapOvr>
    <a:masterClrMapping/>
  </p:clrMapOvr>
  <p:transition>
    <p:wheel spokes="8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E0FDE2DC-FC78-670F-E1DC-A9254D086D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166" y="1571612"/>
            <a:ext cx="6286544" cy="3857652"/>
          </a:xfrm>
          <a:prstGeom prst="rect">
            <a:avLst/>
          </a:prstGeom>
          <a:solidFill>
            <a:srgbClr val="7030A0"/>
          </a:solidFill>
          <a:ln>
            <a:solidFill>
              <a:schemeClr val="accent5">
                <a:lumMod val="75000"/>
              </a:schemeClr>
            </a:solidFill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/>
          <a:p>
            <a:pPr algn="ctr" eaLnBrk="1" hangingPunct="1">
              <a:lnSpc>
                <a:spcPct val="130000"/>
              </a:lnSpc>
              <a:spcAft>
                <a:spcPts val="0"/>
              </a:spcAft>
              <a:defRPr/>
            </a:pPr>
            <a:r>
              <a:rPr lang="uk-UA" sz="5000" dirty="0"/>
              <a:t>Вдалої підготовки до практичних занять </a:t>
            </a:r>
            <a:r>
              <a:rPr lang="uk-UA" sz="5000" dirty="0">
                <a:sym typeface="Wingdings" pitchFamily="2" charset="2"/>
              </a:rPr>
              <a:t></a:t>
            </a:r>
            <a:endParaRPr lang="uk-UA" sz="5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A55C5C-5E8F-2DFE-34B1-D816150B82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0544" y="776289"/>
            <a:ext cx="8062912" cy="70849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uk-UA" sz="5000" dirty="0"/>
              <a:t>План заняття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09095FA-D381-7945-24C1-5C29B92BDE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1472" y="1700808"/>
            <a:ext cx="8062912" cy="4536504"/>
          </a:xfrm>
          <a:ln>
            <a:miter lim="800000"/>
            <a:headEnd/>
            <a:tailEnd/>
          </a:ln>
        </p:spPr>
        <p:txBody>
          <a:bodyPr>
            <a:noAutofit/>
          </a:bodyPr>
          <a:lstStyle/>
          <a:p>
            <a:pPr algn="just">
              <a:buFont typeface="Wingdings 2" panose="05020102010507070707" pitchFamily="18" charset="2"/>
              <a:buNone/>
              <a:defRPr/>
            </a:pPr>
            <a:r>
              <a:rPr lang="en-US" sz="2500" b="1" spc="-30" dirty="0">
                <a:solidFill>
                  <a:schemeClr val="tx1"/>
                </a:solidFill>
                <a:latin typeface="Monotype Corsiva" pitchFamily="66" charset="0"/>
              </a:rPr>
              <a:t>7</a:t>
            </a:r>
            <a:r>
              <a:rPr lang="uk-UA" sz="2500" b="1" spc="-30" dirty="0">
                <a:solidFill>
                  <a:schemeClr val="tx1"/>
                </a:solidFill>
                <a:latin typeface="Monotype Corsiva" pitchFamily="66" charset="0"/>
              </a:rPr>
              <a:t>.1.	Специфіка соціального управління та його взаємозв’язок з бухгалтерським обліком.</a:t>
            </a:r>
          </a:p>
          <a:p>
            <a:pPr algn="just">
              <a:buFont typeface="Wingdings 2" panose="05020102010507070707" pitchFamily="18" charset="2"/>
              <a:buNone/>
              <a:defRPr/>
            </a:pPr>
            <a:r>
              <a:rPr lang="en-US" sz="2500" b="1" spc="-30" dirty="0">
                <a:solidFill>
                  <a:schemeClr val="tx1"/>
                </a:solidFill>
                <a:latin typeface="Monotype Corsiva" pitchFamily="66" charset="0"/>
              </a:rPr>
              <a:t>7</a:t>
            </a:r>
            <a:r>
              <a:rPr lang="uk-UA" sz="2500" b="1" spc="-30" dirty="0">
                <a:solidFill>
                  <a:schemeClr val="tx1"/>
                </a:solidFill>
                <a:latin typeface="Monotype Corsiva" pitchFamily="66" charset="0"/>
              </a:rPr>
              <a:t>.2.	Оцінка вартості і цінності трудових ресурсів для цілей управління.</a:t>
            </a:r>
          </a:p>
          <a:p>
            <a:pPr algn="just">
              <a:buFont typeface="Wingdings 2" panose="05020102010507070707" pitchFamily="18" charset="2"/>
              <a:buNone/>
              <a:defRPr/>
            </a:pPr>
            <a:r>
              <a:rPr lang="en-US" sz="2500" b="1" spc="-30" dirty="0">
                <a:solidFill>
                  <a:schemeClr val="tx1"/>
                </a:solidFill>
                <a:latin typeface="Monotype Corsiva" pitchFamily="66" charset="0"/>
              </a:rPr>
              <a:t>7</a:t>
            </a:r>
            <a:r>
              <a:rPr lang="uk-UA" sz="2500" b="1" spc="-30" dirty="0">
                <a:solidFill>
                  <a:schemeClr val="tx1"/>
                </a:solidFill>
                <a:latin typeface="Monotype Corsiva" pitchFamily="66" charset="0"/>
              </a:rPr>
              <a:t>.3.	Принципи і стандарти корпоративної соціальної звітності.</a:t>
            </a:r>
          </a:p>
          <a:p>
            <a:pPr algn="just">
              <a:buFont typeface="Wingdings 2" panose="05020102010507070707" pitchFamily="18" charset="2"/>
              <a:buNone/>
              <a:defRPr/>
            </a:pPr>
            <a:r>
              <a:rPr lang="en-US" sz="2500" b="1" spc="-30" dirty="0">
                <a:solidFill>
                  <a:schemeClr val="tx1"/>
                </a:solidFill>
                <a:latin typeface="Monotype Corsiva" pitchFamily="66" charset="0"/>
              </a:rPr>
              <a:t>7</a:t>
            </a:r>
            <a:r>
              <a:rPr lang="uk-UA" sz="2500" b="1" spc="-30" dirty="0">
                <a:solidFill>
                  <a:schemeClr val="tx1"/>
                </a:solidFill>
                <a:latin typeface="Monotype Corsiva" pitchFamily="66" charset="0"/>
              </a:rPr>
              <a:t>.4.	Облік соціальної відповідальності.</a:t>
            </a:r>
          </a:p>
          <a:p>
            <a:pPr algn="just">
              <a:buFont typeface="Wingdings 2" panose="05020102010507070707" pitchFamily="18" charset="2"/>
              <a:buNone/>
              <a:defRPr/>
            </a:pPr>
            <a:r>
              <a:rPr lang="en-US" sz="2500" b="1" spc="-30" dirty="0">
                <a:solidFill>
                  <a:schemeClr val="tx1"/>
                </a:solidFill>
                <a:latin typeface="Monotype Corsiva" pitchFamily="66" charset="0"/>
              </a:rPr>
              <a:t>7</a:t>
            </a:r>
            <a:r>
              <a:rPr lang="uk-UA" sz="2500" b="1" spc="-30" dirty="0">
                <a:solidFill>
                  <a:schemeClr val="tx1"/>
                </a:solidFill>
                <a:latin typeface="Monotype Corsiva" pitchFamily="66" charset="0"/>
              </a:rPr>
              <a:t>.5.	Екологічний облік: сутність, проблеми впровадження та перспективи розвитку.</a:t>
            </a:r>
          </a:p>
          <a:p>
            <a:pPr algn="just">
              <a:buFont typeface="Wingdings 2" panose="05020102010507070707" pitchFamily="18" charset="2"/>
              <a:buNone/>
              <a:defRPr/>
            </a:pPr>
            <a:r>
              <a:rPr lang="en-US" sz="2500" b="1" spc="-30" dirty="0">
                <a:solidFill>
                  <a:schemeClr val="tx1"/>
                </a:solidFill>
                <a:latin typeface="Monotype Corsiva" pitchFamily="66" charset="0"/>
              </a:rPr>
              <a:t>7</a:t>
            </a:r>
            <a:r>
              <a:rPr lang="uk-UA" sz="2500" b="1" spc="-30" dirty="0">
                <a:solidFill>
                  <a:schemeClr val="tx1"/>
                </a:solidFill>
                <a:latin typeface="Monotype Corsiva" pitchFamily="66" charset="0"/>
              </a:rPr>
              <a:t>.6.	Екологічна звітність: суть, зміст показників, форма та особливості розкриття</a:t>
            </a:r>
          </a:p>
        </p:txBody>
      </p:sp>
    </p:spTree>
  </p:cSld>
  <p:clrMapOvr>
    <a:masterClrMapping/>
  </p:clrMapOvr>
  <p:transition>
    <p:wheel spokes="8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FBE7EA-952C-151E-A9C3-AC64AF81C5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uk-UA" sz="3200" b="1" dirty="0">
                <a:solidFill>
                  <a:schemeClr val="tx1"/>
                </a:solidFill>
                <a:effectLst/>
              </a:rPr>
              <a:t>Принципи соціальної відповідальності бізнесу</a:t>
            </a:r>
            <a:endParaRPr lang="uk-UA" sz="3200" dirty="0">
              <a:solidFill>
                <a:schemeClr val="tx1"/>
              </a:solidFill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B227DA3B-EB2D-7C74-20A8-D0AB8586383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11188" y="1852613"/>
          <a:ext cx="8075612" cy="4876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644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111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2875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Принцип </a:t>
                      </a:r>
                      <a:endParaRPr lang="uk-UA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28" marR="6152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Складові принципу</a:t>
                      </a:r>
                      <a:endParaRPr lang="uk-UA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28" marR="61528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Добровільність </a:t>
                      </a:r>
                      <a:endParaRPr lang="uk-UA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28" marR="6152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Партнерські засади; діалог; довіра</a:t>
                      </a:r>
                      <a:endParaRPr lang="uk-UA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28" marR="61528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4375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Відкритість </a:t>
                      </a:r>
                      <a:endParaRPr lang="uk-UA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28" marR="6152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Підзвітність; прозорість; публічність; достовірність; адресність </a:t>
                      </a:r>
                      <a:endParaRPr lang="uk-UA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28" marR="61528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0125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Системність </a:t>
                      </a:r>
                      <a:endParaRPr lang="uk-UA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28" marR="6152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Єдність в часі та просторі; інтегрованість; комплексність; регулярність; довгострокова перспектива </a:t>
                      </a:r>
                      <a:endParaRPr lang="uk-UA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28" marR="61528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Значимість </a:t>
                      </a:r>
                      <a:endParaRPr lang="uk-UA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28" marR="6152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Масштабність; актуальність</a:t>
                      </a:r>
                      <a:endParaRPr lang="uk-UA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28" marR="61528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4375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Недопущення конфліктів </a:t>
                      </a:r>
                      <a:endParaRPr lang="uk-UA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28" marR="6152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Політична та релігійна незаангажованість; етична ділова поведінка</a:t>
                      </a:r>
                      <a:endParaRPr lang="uk-UA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28" marR="61528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85875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Взаємна моральна та матеріальна вигода </a:t>
                      </a:r>
                      <a:endParaRPr lang="uk-UA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28" marR="6152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Повне охоплення та взаємне врахування інтересів; ефективність; економічна, фінансова та соціальна стабільність </a:t>
                      </a:r>
                      <a:endParaRPr lang="uk-UA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28" marR="61528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heel spokes="8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631DE9-E19A-F390-9617-68F94C09E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713234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uk-UA" sz="2500" b="1" dirty="0">
                <a:solidFill>
                  <a:schemeClr val="tx1"/>
                </a:solidFill>
                <a:effectLst/>
              </a:rPr>
              <a:t>Основні складові соціальної відповідальності бізнесу</a:t>
            </a:r>
            <a:endParaRPr lang="uk-UA" sz="2500" dirty="0">
              <a:solidFill>
                <a:schemeClr val="tx1"/>
              </a:solidFill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F8BCA48B-D7A8-1F5E-6552-865BC131506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196975"/>
          <a:ext cx="8435975" cy="5689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93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426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84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</a:rPr>
                        <a:t>Складові соціальної відповідальності</a:t>
                      </a:r>
                      <a:endParaRPr lang="uk-UA" sz="13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61" marR="4396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</a:rPr>
                        <a:t>Характеристика </a:t>
                      </a:r>
                      <a:endParaRPr lang="uk-UA" sz="13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61" marR="43961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Соціальна політика підприємства</a:t>
                      </a:r>
                      <a:endParaRPr lang="uk-UA" sz="13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61" marR="4396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Наскільки соціальна політика підприємства відповідає завданням сталого розвитку та приносить вигоду всім зацікавленим сторонам </a:t>
                      </a:r>
                      <a:endParaRPr lang="uk-UA" sz="13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61" marR="43961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78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Управління процесом постачання </a:t>
                      </a:r>
                      <a:endParaRPr lang="uk-UA" sz="13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61" marR="4396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Придбаються матеріали, товари та послуги у місцевих постачальників чи ні</a:t>
                      </a:r>
                      <a:endParaRPr lang="uk-UA" sz="13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61" marR="43961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22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Управління процесом виробництва </a:t>
                      </a:r>
                      <a:endParaRPr lang="uk-UA" sz="13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61" marR="4396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Чи дотримуються норми безпеки та екологічні норми у виробничих процесах, чи забезпечується якість товару та його безпека для споживача</a:t>
                      </a:r>
                      <a:endParaRPr lang="uk-UA" sz="13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61" marR="43961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17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Управління збутом </a:t>
                      </a:r>
                      <a:endParaRPr lang="uk-UA" sz="13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61" marR="4396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Наскільки безпечні технології збуту (зокрема, чи є інформація про товар в рекламі та на його упаковці правдивою), чи приносять відносини між покупцем та продавцем користь кінцевому споживачу (співвідношення якості та ціни товару)</a:t>
                      </a:r>
                      <a:endParaRPr lang="uk-UA" sz="13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61" marR="43961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05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Розвиток людського капіталу та трудові відносини</a:t>
                      </a:r>
                      <a:endParaRPr lang="uk-UA" sz="13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61" marR="4396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Умови працевлаштування співробітників, охорона та гігієна праці, навчання співробітників, врахування соціальних, в т.ч. екологічних проблем</a:t>
                      </a:r>
                      <a:endParaRPr lang="uk-UA" sz="13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61" marR="43961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80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Проектно-конструкторські роботи</a:t>
                      </a:r>
                      <a:endParaRPr lang="uk-UA" sz="13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61" marR="4396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Обсяг вкладень, створення проектно-конструкторського бюро в місцях освоєння нових ринків </a:t>
                      </a:r>
                      <a:endParaRPr lang="uk-UA" sz="13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61" marR="43961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722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Відносини з владою та місцевим населенням </a:t>
                      </a:r>
                      <a:endParaRPr lang="uk-UA" sz="13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61" marR="4396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Інвестиції в розвиток громади, де компанія фізично розташована або реалізує свою продукцію, послуги; кількість працевлаштованого населення</a:t>
                      </a:r>
                      <a:endParaRPr lang="uk-UA" sz="13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61" marR="43961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105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Заходи з охорони навколишнього природного середовища </a:t>
                      </a:r>
                      <a:endParaRPr lang="uk-UA" sz="13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61" marR="4396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</a:rPr>
                        <a:t>Чи має підприємство власну природоохоронну політику, чи проводиться екологічна експертиза нових проектів та товарів, чи звітується компанія перед громадськістю про свій вплив на довкілля </a:t>
                      </a:r>
                      <a:endParaRPr lang="uk-UA" sz="13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61" marR="43961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heel spokes="8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4DC67FC-183C-D7B2-C813-DAAC0E8B3FA3}"/>
              </a:ext>
            </a:extLst>
          </p:cNvPr>
          <p:cNvSpPr/>
          <p:nvPr/>
        </p:nvSpPr>
        <p:spPr>
          <a:xfrm>
            <a:off x="571472" y="332656"/>
            <a:ext cx="7672936" cy="857256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/>
              <a:t>З</a:t>
            </a:r>
            <a:r>
              <a:rPr lang="uk-UA" sz="2800" dirty="0" err="1"/>
              <a:t>авдання</a:t>
            </a:r>
            <a:r>
              <a:rPr lang="uk-UA" sz="2800" dirty="0"/>
              <a:t> ціноутворення</a:t>
            </a:r>
            <a:endParaRPr lang="uk-UA" sz="3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6" name="Прямоугольник с двумя вырезанными противолежащими углами 5">
            <a:extLst>
              <a:ext uri="{FF2B5EF4-FFF2-40B4-BE49-F238E27FC236}">
                <a16:creationId xmlns:a16="http://schemas.microsoft.com/office/drawing/2014/main" id="{024EAAE7-06E1-1E0D-466E-4EF0DACAC1FB}"/>
              </a:ext>
            </a:extLst>
          </p:cNvPr>
          <p:cNvSpPr/>
          <p:nvPr/>
        </p:nvSpPr>
        <p:spPr>
          <a:xfrm>
            <a:off x="2571750" y="1412875"/>
            <a:ext cx="5500688" cy="571500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uk-UA" sz="2400" dirty="0"/>
              <a:t>економічний</a:t>
            </a:r>
          </a:p>
        </p:txBody>
      </p:sp>
      <p:sp>
        <p:nvSpPr>
          <p:cNvPr id="7" name="Прямоугольник с двумя вырезанными противолежащими углами 6">
            <a:extLst>
              <a:ext uri="{FF2B5EF4-FFF2-40B4-BE49-F238E27FC236}">
                <a16:creationId xmlns:a16="http://schemas.microsoft.com/office/drawing/2014/main" id="{AE81FC62-895C-D996-4B77-BDB9DF6E5449}"/>
              </a:ext>
            </a:extLst>
          </p:cNvPr>
          <p:cNvSpPr/>
          <p:nvPr/>
        </p:nvSpPr>
        <p:spPr>
          <a:xfrm>
            <a:off x="2571750" y="2192338"/>
            <a:ext cx="5500688" cy="444500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400" dirty="0" err="1"/>
              <a:t>фізичний</a:t>
            </a:r>
            <a:r>
              <a:rPr lang="ru-RU" sz="2400" dirty="0"/>
              <a:t> </a:t>
            </a:r>
            <a:endParaRPr lang="uk-UA" sz="2400" dirty="0"/>
          </a:p>
        </p:txBody>
      </p:sp>
      <p:sp>
        <p:nvSpPr>
          <p:cNvPr id="11" name="Штриховая стрелка вправо 10">
            <a:extLst>
              <a:ext uri="{FF2B5EF4-FFF2-40B4-BE49-F238E27FC236}">
                <a16:creationId xmlns:a16="http://schemas.microsoft.com/office/drawing/2014/main" id="{0F3A9F3F-67DF-2AFD-244C-DE485F25BA96}"/>
              </a:ext>
            </a:extLst>
          </p:cNvPr>
          <p:cNvSpPr/>
          <p:nvPr/>
        </p:nvSpPr>
        <p:spPr>
          <a:xfrm>
            <a:off x="928688" y="1412875"/>
            <a:ext cx="1285875" cy="449263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2" name="Штриховая стрелка вправо 11">
            <a:extLst>
              <a:ext uri="{FF2B5EF4-FFF2-40B4-BE49-F238E27FC236}">
                <a16:creationId xmlns:a16="http://schemas.microsoft.com/office/drawing/2014/main" id="{87A85E74-3FF5-25AB-7B38-F442BCCB62DC}"/>
              </a:ext>
            </a:extLst>
          </p:cNvPr>
          <p:cNvSpPr/>
          <p:nvPr/>
        </p:nvSpPr>
        <p:spPr>
          <a:xfrm>
            <a:off x="900113" y="2073275"/>
            <a:ext cx="1285875" cy="542925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9" name="Штриховая стрелка вправо 8">
            <a:extLst>
              <a:ext uri="{FF2B5EF4-FFF2-40B4-BE49-F238E27FC236}">
                <a16:creationId xmlns:a16="http://schemas.microsoft.com/office/drawing/2014/main" id="{2247F5C3-8C94-6D1F-0CDE-6F9570429345}"/>
              </a:ext>
            </a:extLst>
          </p:cNvPr>
          <p:cNvSpPr/>
          <p:nvPr/>
        </p:nvSpPr>
        <p:spPr>
          <a:xfrm>
            <a:off x="971550" y="2781300"/>
            <a:ext cx="1285875" cy="43815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3" name="Прямоугольник с двумя вырезанными противолежащими углами 12">
            <a:extLst>
              <a:ext uri="{FF2B5EF4-FFF2-40B4-BE49-F238E27FC236}">
                <a16:creationId xmlns:a16="http://schemas.microsoft.com/office/drawing/2014/main" id="{6BF97FF4-0577-D158-914D-B661CFCE887F}"/>
              </a:ext>
            </a:extLst>
          </p:cNvPr>
          <p:cNvSpPr/>
          <p:nvPr/>
        </p:nvSpPr>
        <p:spPr>
          <a:xfrm>
            <a:off x="2555875" y="2781300"/>
            <a:ext cx="5500688" cy="431800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uk-UA" sz="2400" dirty="0"/>
              <a:t>культурний</a:t>
            </a:r>
          </a:p>
        </p:txBody>
      </p:sp>
      <p:sp>
        <p:nvSpPr>
          <p:cNvPr id="14" name="Прямоугольник с двумя вырезанными противолежащими углами 13">
            <a:extLst>
              <a:ext uri="{FF2B5EF4-FFF2-40B4-BE49-F238E27FC236}">
                <a16:creationId xmlns:a16="http://schemas.microsoft.com/office/drawing/2014/main" id="{80998253-E967-D34A-6932-09A0E8940DCC}"/>
              </a:ext>
            </a:extLst>
          </p:cNvPr>
          <p:cNvSpPr/>
          <p:nvPr/>
        </p:nvSpPr>
        <p:spPr>
          <a:xfrm>
            <a:off x="2543175" y="3357563"/>
            <a:ext cx="5500688" cy="431800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400" dirty="0" err="1"/>
              <a:t>людський</a:t>
            </a:r>
            <a:endParaRPr lang="uk-UA" sz="2400" dirty="0"/>
          </a:p>
        </p:txBody>
      </p:sp>
      <p:sp>
        <p:nvSpPr>
          <p:cNvPr id="15" name="Штриховая стрелка вправо 14">
            <a:extLst>
              <a:ext uri="{FF2B5EF4-FFF2-40B4-BE49-F238E27FC236}">
                <a16:creationId xmlns:a16="http://schemas.microsoft.com/office/drawing/2014/main" id="{72AC6B6C-FC80-96AB-9307-40DAD86F38AA}"/>
              </a:ext>
            </a:extLst>
          </p:cNvPr>
          <p:cNvSpPr/>
          <p:nvPr/>
        </p:nvSpPr>
        <p:spPr>
          <a:xfrm>
            <a:off x="971550" y="3213100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6" name="Штриховая стрелка вправо 15">
            <a:extLst>
              <a:ext uri="{FF2B5EF4-FFF2-40B4-BE49-F238E27FC236}">
                <a16:creationId xmlns:a16="http://schemas.microsoft.com/office/drawing/2014/main" id="{B2D0C4FF-F88F-0DA0-2832-E674F05E7CDE}"/>
              </a:ext>
            </a:extLst>
          </p:cNvPr>
          <p:cNvSpPr/>
          <p:nvPr/>
        </p:nvSpPr>
        <p:spPr>
          <a:xfrm>
            <a:off x="900113" y="3865563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7" name="Прямоугольник с двумя вырезанными противолежащими углами 16">
            <a:extLst>
              <a:ext uri="{FF2B5EF4-FFF2-40B4-BE49-F238E27FC236}">
                <a16:creationId xmlns:a16="http://schemas.microsoft.com/office/drawing/2014/main" id="{CD96040E-0A64-0CBF-F915-ADC07681C62B}"/>
              </a:ext>
            </a:extLst>
          </p:cNvPr>
          <p:cNvSpPr/>
          <p:nvPr/>
        </p:nvSpPr>
        <p:spPr>
          <a:xfrm>
            <a:off x="2600325" y="3921125"/>
            <a:ext cx="5500688" cy="373063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uk-UA" sz="2400" dirty="0"/>
              <a:t>соціальний </a:t>
            </a:r>
          </a:p>
        </p:txBody>
      </p:sp>
      <p:sp>
        <p:nvSpPr>
          <p:cNvPr id="18" name="Штриховая стрелка вправо 17">
            <a:extLst>
              <a:ext uri="{FF2B5EF4-FFF2-40B4-BE49-F238E27FC236}">
                <a16:creationId xmlns:a16="http://schemas.microsoft.com/office/drawing/2014/main" id="{D981963D-91C9-4622-7772-8BEBFA5CAE95}"/>
              </a:ext>
            </a:extLst>
          </p:cNvPr>
          <p:cNvSpPr/>
          <p:nvPr/>
        </p:nvSpPr>
        <p:spPr>
          <a:xfrm>
            <a:off x="971550" y="444182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9" name="Прямоугольник с двумя вырезанными противолежащими углами 16">
            <a:extLst>
              <a:ext uri="{FF2B5EF4-FFF2-40B4-BE49-F238E27FC236}">
                <a16:creationId xmlns:a16="http://schemas.microsoft.com/office/drawing/2014/main" id="{168A006D-92F3-B79C-EBED-3FE9933B951E}"/>
              </a:ext>
            </a:extLst>
          </p:cNvPr>
          <p:cNvSpPr/>
          <p:nvPr/>
        </p:nvSpPr>
        <p:spPr>
          <a:xfrm>
            <a:off x="2600325" y="4437063"/>
            <a:ext cx="5500688" cy="431800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uk-UA" sz="2400" dirty="0"/>
              <a:t>адміністративний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A096B71A-6364-8634-4E0E-CCC68BD121D8}"/>
              </a:ext>
            </a:extLst>
          </p:cNvPr>
          <p:cNvSpPr/>
          <p:nvPr/>
        </p:nvSpPr>
        <p:spPr>
          <a:xfrm>
            <a:off x="452012" y="332656"/>
            <a:ext cx="7672936" cy="857256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800" dirty="0"/>
              <a:t>Форми капіталу </a:t>
            </a:r>
            <a:endParaRPr lang="uk-UA" sz="3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5" name="Штриховая стрелка вправо 24">
            <a:extLst>
              <a:ext uri="{FF2B5EF4-FFF2-40B4-BE49-F238E27FC236}">
                <a16:creationId xmlns:a16="http://schemas.microsoft.com/office/drawing/2014/main" id="{B078B44B-3BB5-7056-6723-0BEA60FFC869}"/>
              </a:ext>
            </a:extLst>
          </p:cNvPr>
          <p:cNvSpPr/>
          <p:nvPr/>
        </p:nvSpPr>
        <p:spPr>
          <a:xfrm>
            <a:off x="900113" y="500538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26" name="Прямоугольник с двумя вырезанными противолежащими углами 16">
            <a:extLst>
              <a:ext uri="{FF2B5EF4-FFF2-40B4-BE49-F238E27FC236}">
                <a16:creationId xmlns:a16="http://schemas.microsoft.com/office/drawing/2014/main" id="{55C031D4-0BB5-B6C2-A159-6D31E5142EF4}"/>
              </a:ext>
            </a:extLst>
          </p:cNvPr>
          <p:cNvSpPr/>
          <p:nvPr/>
        </p:nvSpPr>
        <p:spPr>
          <a:xfrm>
            <a:off x="2600325" y="5060950"/>
            <a:ext cx="5500688" cy="373063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uk-UA" sz="2400" dirty="0"/>
              <a:t>політичний</a:t>
            </a:r>
          </a:p>
        </p:txBody>
      </p:sp>
      <p:sp>
        <p:nvSpPr>
          <p:cNvPr id="27" name="Штриховая стрелка вправо 26">
            <a:extLst>
              <a:ext uri="{FF2B5EF4-FFF2-40B4-BE49-F238E27FC236}">
                <a16:creationId xmlns:a16="http://schemas.microsoft.com/office/drawing/2014/main" id="{C8C02DC3-C6CF-4CC1-0006-8A1F3EF03ADD}"/>
              </a:ext>
            </a:extLst>
          </p:cNvPr>
          <p:cNvSpPr/>
          <p:nvPr/>
        </p:nvSpPr>
        <p:spPr>
          <a:xfrm>
            <a:off x="971550" y="5581650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28" name="Прямоугольник с двумя вырезанными противолежащими углами 16">
            <a:extLst>
              <a:ext uri="{FF2B5EF4-FFF2-40B4-BE49-F238E27FC236}">
                <a16:creationId xmlns:a16="http://schemas.microsoft.com/office/drawing/2014/main" id="{B04F1A5D-5856-5AB5-32CD-AC3A29418370}"/>
              </a:ext>
            </a:extLst>
          </p:cNvPr>
          <p:cNvSpPr/>
          <p:nvPr/>
        </p:nvSpPr>
        <p:spPr>
          <a:xfrm>
            <a:off x="2600325" y="5576888"/>
            <a:ext cx="5500688" cy="431800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uk-UA" sz="2400" dirty="0"/>
              <a:t>символічний</a:t>
            </a:r>
          </a:p>
        </p:txBody>
      </p:sp>
    </p:spTree>
  </p:cSld>
  <p:clrMapOvr>
    <a:masterClrMapping/>
  </p:clrMapOvr>
  <p:transition>
    <p:wheel spokes="8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256147DA-2F87-FD69-ACC0-72C3B2E5BA4B}"/>
              </a:ext>
            </a:extLst>
          </p:cNvPr>
          <p:cNvGraphicFramePr>
            <a:graphicFrameLocks noGrp="1"/>
          </p:cNvGraphicFramePr>
          <p:nvPr/>
        </p:nvGraphicFramePr>
        <p:xfrm>
          <a:off x="755650" y="908050"/>
          <a:ext cx="7920038" cy="5689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507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3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640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096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Напрям 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60" marR="3696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Основні показники 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60" marR="3696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1926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Фізичний капітал 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60" marR="369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Продукція та послуги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60" marR="3696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Обсяг виробництва в натуральному вираженні, фактичні та прогнозні дані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60" marR="3696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2385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Основні засоби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60" marR="3696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Рівень зношеності обладнання, фондомісткість та фондоозброєність, фондовіддача, матеріаломісткість, рентабельність використання інвестованого капіталу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60" marR="3696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48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Людський капітал 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60" marR="369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Персонал підприємства 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60" marR="3696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Загальна чисельність працівників, структура персоналу, рівень освіти, рівень кваліфікації, досвід роботи на даному підприємстві, частота проведення заходів із підвищення кваліфікації, рівень задоволеності працею, плинність кадрів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60" marR="3696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180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Соціальний капітал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60" marR="369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Соціальні програми 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60" marR="3696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Кількість соціальних програм, чисельність працівників, які беруть участь в соціальних програмах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60" marR="3696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4362" name="Прямоугольник 2">
            <a:extLst>
              <a:ext uri="{FF2B5EF4-FFF2-40B4-BE49-F238E27FC236}">
                <a16:creationId xmlns:a16="http://schemas.microsoft.com/office/drawing/2014/main" id="{FB3EEF12-019D-B90E-9208-FF6C676225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115888"/>
            <a:ext cx="7523162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uk-UA" altLang="ru-UA" b="1">
                <a:latin typeface="Bookman Old Style" panose="02050604050505020204" pitchFamily="18" charset="0"/>
                <a:cs typeface="Times New Roman" panose="02020603050405020304" pitchFamily="18" charset="0"/>
              </a:rPr>
              <a:t>НЕФІНАНСОВІ ПОКАЗНИКИ ОЦІНКИ ВАРТОСТІ ПІДПРИЄМСТВА</a:t>
            </a:r>
            <a:endParaRPr lang="uk-UA" altLang="ru-UA"/>
          </a:p>
        </p:txBody>
      </p:sp>
    </p:spTree>
  </p:cSld>
  <p:clrMapOvr>
    <a:masterClrMapping/>
  </p:clrMapOvr>
  <p:transition>
    <p:wheel spokes="8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552007A7-1B01-2A97-33FB-415969270409}"/>
              </a:ext>
            </a:extLst>
          </p:cNvPr>
          <p:cNvGraphicFramePr>
            <a:graphicFrameLocks noGrp="1"/>
          </p:cNvGraphicFramePr>
          <p:nvPr/>
        </p:nvGraphicFramePr>
        <p:xfrm>
          <a:off x="468313" y="171450"/>
          <a:ext cx="8362950" cy="65389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374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18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136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34451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effectLst/>
                        </a:rPr>
                        <a:t>Організаційний капітал </a:t>
                      </a:r>
                      <a:endParaRPr lang="uk-UA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63" marR="36963" marT="0" marB="0" anchor="ctr"/>
                </a:tc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5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Інтелектуальна власність </a:t>
                      </a:r>
                    </a:p>
                  </a:txBody>
                  <a:tcPr marL="68577" marR="68577" marT="0" marB="0" anchor="ctr"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5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Кількість патентів, ліцензій, строки їх дії, частота оновлення програмних продуктів, які використовуються для автоматизації бізнес-процесів</a:t>
                      </a:r>
                    </a:p>
                  </a:txBody>
                  <a:tcPr marL="68577" marR="68577" marT="0" marB="0" anchor="ctr"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3440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effectLst/>
                        </a:rPr>
                        <a:t>Ефективність організації бізнес-процесів </a:t>
                      </a:r>
                      <a:endParaRPr lang="uk-UA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63" marR="3696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effectLst/>
                        </a:rPr>
                        <a:t>Кількість інноваційних проектів, рівень автоматизації бізнес-процесів, якість виготовленої продукції (наданих послуг), частка браку в загальному обсязі виробництва, частота оновлення асортименту, кількість гарантійних ремонтів, частота зміни програмних продуктів</a:t>
                      </a:r>
                      <a:endParaRPr lang="uk-UA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63" marR="3696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6935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>
                          <a:effectLst/>
                        </a:rPr>
                        <a:t>Зовнішній капітал </a:t>
                      </a:r>
                      <a:endParaRPr lang="uk-UA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63" marR="369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effectLst/>
                        </a:rPr>
                        <a:t>Клієнти </a:t>
                      </a:r>
                      <a:endParaRPr lang="uk-UA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63" marR="3696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effectLst/>
                        </a:rPr>
                        <a:t>Загальна кількість клієнтів, кількість нових клієнтів протягом останнього року, постійність клієнтів, задоволеність клієнтів</a:t>
                      </a:r>
                      <a:endParaRPr lang="uk-UA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63" marR="36963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462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>
                          <a:effectLst/>
                        </a:rPr>
                        <a:t>Постачальники </a:t>
                      </a:r>
                      <a:endParaRPr lang="uk-UA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63" marR="3696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effectLst/>
                        </a:rPr>
                        <a:t>Постійність постачальників, якість сировини та матеріалів</a:t>
                      </a:r>
                      <a:endParaRPr lang="uk-UA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63" marR="36963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693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>
                          <a:effectLst/>
                        </a:rPr>
                        <a:t>Конкуренти </a:t>
                      </a:r>
                      <a:endParaRPr lang="uk-UA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63" marR="3696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effectLst/>
                        </a:rPr>
                        <a:t>Кількість найбільших конкурентів, чисельність працівників конкурентів, ринкова частка конкурентів та підприємства </a:t>
                      </a:r>
                      <a:endParaRPr lang="uk-UA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63" marR="36963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1155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>
                          <a:effectLst/>
                        </a:rPr>
                        <a:t>Соціальні та екологічні аспекти діяльності </a:t>
                      </a:r>
                      <a:endParaRPr lang="uk-UA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63" marR="3696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spc="-30" dirty="0">
                          <a:effectLst/>
                        </a:rPr>
                        <a:t>Кількість соціальних програм для працівників підприємства, кількість нещасних випадків на виробництві за останній рік, обсяг споживання електроенергії, води, палива, обсяг шкідливих викидів в навколишнє середовище</a:t>
                      </a:r>
                      <a:endParaRPr lang="uk-UA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63" marR="36963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heel spokes="8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59BAE18-C332-9B77-0414-E372AE6A4ECF}"/>
              </a:ext>
            </a:extLst>
          </p:cNvPr>
          <p:cNvSpPr/>
          <p:nvPr/>
        </p:nvSpPr>
        <p:spPr>
          <a:xfrm>
            <a:off x="571472" y="332656"/>
            <a:ext cx="7672936" cy="857256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800" b="1" dirty="0"/>
              <a:t>Стандарти складання соціальної звітності</a:t>
            </a:r>
            <a:endParaRPr lang="uk-UA" sz="3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6" name="Прямоугольник с двумя вырезанными противолежащими углами 5">
            <a:extLst>
              <a:ext uri="{FF2B5EF4-FFF2-40B4-BE49-F238E27FC236}">
                <a16:creationId xmlns:a16="http://schemas.microsoft.com/office/drawing/2014/main" id="{56FAB290-EAB8-BDDD-A7C9-7531F6ADCD25}"/>
              </a:ext>
            </a:extLst>
          </p:cNvPr>
          <p:cNvSpPr/>
          <p:nvPr/>
        </p:nvSpPr>
        <p:spPr>
          <a:xfrm>
            <a:off x="2632075" y="1520825"/>
            <a:ext cx="6043613" cy="684213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/>
              <a:t>The Global Reporting Initiative</a:t>
            </a:r>
            <a:r>
              <a:rPr lang="uk-UA" sz="2000" dirty="0"/>
              <a:t> (GRI) (1996 р.)</a:t>
            </a:r>
          </a:p>
        </p:txBody>
      </p:sp>
      <p:sp>
        <p:nvSpPr>
          <p:cNvPr id="11" name="Штриховая стрелка вправо 10">
            <a:extLst>
              <a:ext uri="{FF2B5EF4-FFF2-40B4-BE49-F238E27FC236}">
                <a16:creationId xmlns:a16="http://schemas.microsoft.com/office/drawing/2014/main" id="{45D7C288-E1AB-4C2E-86DC-1F568339DA58}"/>
              </a:ext>
            </a:extLst>
          </p:cNvPr>
          <p:cNvSpPr/>
          <p:nvPr/>
        </p:nvSpPr>
        <p:spPr>
          <a:xfrm>
            <a:off x="989013" y="177323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3" name="Прямоугольник с двумя вырезанными противолежащими углами 12">
            <a:extLst>
              <a:ext uri="{FF2B5EF4-FFF2-40B4-BE49-F238E27FC236}">
                <a16:creationId xmlns:a16="http://schemas.microsoft.com/office/drawing/2014/main" id="{EC4D8E13-D400-47F6-CC84-378ABE9F2F77}"/>
              </a:ext>
            </a:extLst>
          </p:cNvPr>
          <p:cNvSpPr/>
          <p:nvPr/>
        </p:nvSpPr>
        <p:spPr>
          <a:xfrm>
            <a:off x="2671763" y="3376613"/>
            <a:ext cx="6003925" cy="514350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dirty="0" err="1"/>
              <a:t>Стратегія</a:t>
            </a:r>
            <a:r>
              <a:rPr lang="ru-RU" sz="2200" dirty="0"/>
              <a:t> </a:t>
            </a:r>
            <a:r>
              <a:rPr lang="ru-RU" sz="2200" dirty="0" err="1"/>
              <a:t>низьких</a:t>
            </a:r>
            <a:r>
              <a:rPr lang="ru-RU" sz="2200" dirty="0"/>
              <a:t> </a:t>
            </a:r>
            <a:r>
              <a:rPr lang="ru-RU" sz="2200" dirty="0" err="1"/>
              <a:t>цін</a:t>
            </a:r>
            <a:r>
              <a:rPr lang="ru-RU" sz="2200" dirty="0"/>
              <a:t> (</a:t>
            </a:r>
            <a:r>
              <a:rPr lang="ru-RU" sz="2200" dirty="0" err="1"/>
              <a:t>цінового</a:t>
            </a:r>
            <a:r>
              <a:rPr lang="ru-RU" sz="2200" dirty="0"/>
              <a:t> </a:t>
            </a:r>
            <a:r>
              <a:rPr lang="ru-RU" sz="2200" dirty="0" err="1"/>
              <a:t>прориву</a:t>
            </a:r>
            <a:r>
              <a:rPr lang="ru-RU" sz="2200" dirty="0"/>
              <a:t>)</a:t>
            </a:r>
            <a:endParaRPr lang="uk-UA" sz="2200" dirty="0"/>
          </a:p>
        </p:txBody>
      </p:sp>
      <p:sp>
        <p:nvSpPr>
          <p:cNvPr id="10" name="Штриховая стрелка вправо 9">
            <a:extLst>
              <a:ext uri="{FF2B5EF4-FFF2-40B4-BE49-F238E27FC236}">
                <a16:creationId xmlns:a16="http://schemas.microsoft.com/office/drawing/2014/main" id="{52002EBE-32B5-CE6C-7566-DFD7FA803FBC}"/>
              </a:ext>
            </a:extLst>
          </p:cNvPr>
          <p:cNvSpPr/>
          <p:nvPr/>
        </p:nvSpPr>
        <p:spPr>
          <a:xfrm>
            <a:off x="1014413" y="4227513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4" name="Прямоугольник с двумя вырезанными противолежащими углами 13">
            <a:extLst>
              <a:ext uri="{FF2B5EF4-FFF2-40B4-BE49-F238E27FC236}">
                <a16:creationId xmlns:a16="http://schemas.microsoft.com/office/drawing/2014/main" id="{B93D855C-89E1-2729-40AA-DFF504F84F6A}"/>
              </a:ext>
            </a:extLst>
          </p:cNvPr>
          <p:cNvSpPr/>
          <p:nvPr/>
        </p:nvSpPr>
        <p:spPr>
          <a:xfrm>
            <a:off x="2671763" y="4305300"/>
            <a:ext cx="6003925" cy="496888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/>
              <a:t>Account Ability</a:t>
            </a:r>
            <a:r>
              <a:rPr lang="uk-UA" sz="2000" dirty="0"/>
              <a:t> (AA1000) (1999 р.)</a:t>
            </a:r>
          </a:p>
        </p:txBody>
      </p:sp>
      <p:sp>
        <p:nvSpPr>
          <p:cNvPr id="21" name="Прямоугольник с двумя вырезанными противолежащими углами 6">
            <a:extLst>
              <a:ext uri="{FF2B5EF4-FFF2-40B4-BE49-F238E27FC236}">
                <a16:creationId xmlns:a16="http://schemas.microsoft.com/office/drawing/2014/main" id="{02BA151D-3AE9-9836-7E9D-DEE33117E334}"/>
              </a:ext>
            </a:extLst>
          </p:cNvPr>
          <p:cNvSpPr/>
          <p:nvPr/>
        </p:nvSpPr>
        <p:spPr>
          <a:xfrm>
            <a:off x="2611438" y="2265363"/>
            <a:ext cx="6064250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dirty="0" err="1"/>
              <a:t>Стратегія</a:t>
            </a:r>
            <a:r>
              <a:rPr lang="ru-RU" sz="2200" dirty="0"/>
              <a:t> </a:t>
            </a:r>
            <a:r>
              <a:rPr lang="ru-RU" sz="2200" dirty="0" err="1"/>
              <a:t>середніх</a:t>
            </a:r>
            <a:r>
              <a:rPr lang="ru-RU" sz="2200" dirty="0"/>
              <a:t> </a:t>
            </a:r>
            <a:r>
              <a:rPr lang="ru-RU" sz="2200" dirty="0" err="1"/>
              <a:t>цін</a:t>
            </a:r>
            <a:r>
              <a:rPr lang="ru-RU" sz="2200" dirty="0"/>
              <a:t> (нейтрального </a:t>
            </a:r>
            <a:r>
              <a:rPr lang="ru-RU" sz="2200" dirty="0" err="1"/>
              <a:t>ціноутворення</a:t>
            </a:r>
            <a:r>
              <a:rPr lang="ru-RU" sz="2200" dirty="0"/>
              <a:t>)</a:t>
            </a:r>
            <a:endParaRPr lang="uk-UA" sz="2200" dirty="0"/>
          </a:p>
        </p:txBody>
      </p:sp>
      <p:sp>
        <p:nvSpPr>
          <p:cNvPr id="22" name="Штриховая стрелка вправо 21">
            <a:extLst>
              <a:ext uri="{FF2B5EF4-FFF2-40B4-BE49-F238E27FC236}">
                <a16:creationId xmlns:a16="http://schemas.microsoft.com/office/drawing/2014/main" id="{A962DD41-226E-BC18-8CA6-6A85D799FEEA}"/>
              </a:ext>
            </a:extLst>
          </p:cNvPr>
          <p:cNvSpPr/>
          <p:nvPr/>
        </p:nvSpPr>
        <p:spPr>
          <a:xfrm>
            <a:off x="1028700" y="239712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23" name="Штриховая стрелка вправо 22">
            <a:extLst>
              <a:ext uri="{FF2B5EF4-FFF2-40B4-BE49-F238E27FC236}">
                <a16:creationId xmlns:a16="http://schemas.microsoft.com/office/drawing/2014/main" id="{79820470-A4DB-4EE4-B9AC-E1744F50053C}"/>
              </a:ext>
            </a:extLst>
          </p:cNvPr>
          <p:cNvSpPr/>
          <p:nvPr/>
        </p:nvSpPr>
        <p:spPr>
          <a:xfrm>
            <a:off x="1011238" y="329088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29" name="Прямоугольник с двумя вырезанными противолежащими углами 12">
            <a:extLst>
              <a:ext uri="{FF2B5EF4-FFF2-40B4-BE49-F238E27FC236}">
                <a16:creationId xmlns:a16="http://schemas.microsoft.com/office/drawing/2014/main" id="{66389B99-AA90-1FD9-DCFD-0CDF0F0414A5}"/>
              </a:ext>
            </a:extLst>
          </p:cNvPr>
          <p:cNvSpPr/>
          <p:nvPr/>
        </p:nvSpPr>
        <p:spPr>
          <a:xfrm>
            <a:off x="2655888" y="3376613"/>
            <a:ext cx="6005512" cy="677862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/>
              <a:t>Міжнародний стандарт із соціальної відповідальності компаній SA 8000 (1997 р.)</a:t>
            </a:r>
          </a:p>
        </p:txBody>
      </p:sp>
      <p:sp>
        <p:nvSpPr>
          <p:cNvPr id="30" name="Штриховая стрелка вправо 29">
            <a:extLst>
              <a:ext uri="{FF2B5EF4-FFF2-40B4-BE49-F238E27FC236}">
                <a16:creationId xmlns:a16="http://schemas.microsoft.com/office/drawing/2014/main" id="{816A75BD-2913-9580-9615-8412D31D75F4}"/>
              </a:ext>
            </a:extLst>
          </p:cNvPr>
          <p:cNvSpPr/>
          <p:nvPr/>
        </p:nvSpPr>
        <p:spPr>
          <a:xfrm>
            <a:off x="998538" y="4227513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31" name="Прямоугольник с двумя вырезанными противолежащими углами 6">
            <a:extLst>
              <a:ext uri="{FF2B5EF4-FFF2-40B4-BE49-F238E27FC236}">
                <a16:creationId xmlns:a16="http://schemas.microsoft.com/office/drawing/2014/main" id="{D8408B96-5B0F-6DDE-B870-487DCDEAFC13}"/>
              </a:ext>
            </a:extLst>
          </p:cNvPr>
          <p:cNvSpPr/>
          <p:nvPr/>
        </p:nvSpPr>
        <p:spPr>
          <a:xfrm>
            <a:off x="2595563" y="2265363"/>
            <a:ext cx="6065837" cy="984250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/>
              <a:t>Стандарти </a:t>
            </a:r>
            <a:r>
              <a:rPr lang="uk-UA" sz="2000" dirty="0" err="1"/>
              <a:t>Саншайн</a:t>
            </a:r>
            <a:r>
              <a:rPr lang="uk-UA" sz="2000" dirty="0"/>
              <a:t> з надання корпоративних звітів для зацікавлених сторін (1996 р.)</a:t>
            </a:r>
          </a:p>
        </p:txBody>
      </p:sp>
      <p:sp>
        <p:nvSpPr>
          <p:cNvPr id="32" name="Штриховая стрелка вправо 31">
            <a:extLst>
              <a:ext uri="{FF2B5EF4-FFF2-40B4-BE49-F238E27FC236}">
                <a16:creationId xmlns:a16="http://schemas.microsoft.com/office/drawing/2014/main" id="{422CE598-52B2-2E71-90F5-E91DDA522ADE}"/>
              </a:ext>
            </a:extLst>
          </p:cNvPr>
          <p:cNvSpPr/>
          <p:nvPr/>
        </p:nvSpPr>
        <p:spPr>
          <a:xfrm>
            <a:off x="1012825" y="239712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33" name="Штриховая стрелка вправо 32">
            <a:extLst>
              <a:ext uri="{FF2B5EF4-FFF2-40B4-BE49-F238E27FC236}">
                <a16:creationId xmlns:a16="http://schemas.microsoft.com/office/drawing/2014/main" id="{1AD8CA6A-0FB5-66F5-AB28-4D24FFC4A105}"/>
              </a:ext>
            </a:extLst>
          </p:cNvPr>
          <p:cNvSpPr/>
          <p:nvPr/>
        </p:nvSpPr>
        <p:spPr>
          <a:xfrm>
            <a:off x="995363" y="329088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35" name="Прямоугольник с двумя вырезанными противолежащими углами 12">
            <a:extLst>
              <a:ext uri="{FF2B5EF4-FFF2-40B4-BE49-F238E27FC236}">
                <a16:creationId xmlns:a16="http://schemas.microsoft.com/office/drawing/2014/main" id="{BFF7ECA9-AD26-FD26-057A-7148241D8A61}"/>
              </a:ext>
            </a:extLst>
          </p:cNvPr>
          <p:cNvSpPr/>
          <p:nvPr/>
        </p:nvSpPr>
        <p:spPr>
          <a:xfrm>
            <a:off x="2627313" y="5722938"/>
            <a:ext cx="6005512" cy="514350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/>
              <a:t>ISO 26000 “Соціальна відповідальність” (2010 р.)</a:t>
            </a:r>
          </a:p>
        </p:txBody>
      </p:sp>
      <p:sp>
        <p:nvSpPr>
          <p:cNvPr id="37" name="Прямоугольник с двумя вырезанными противолежащими углами 6">
            <a:extLst>
              <a:ext uri="{FF2B5EF4-FFF2-40B4-BE49-F238E27FC236}">
                <a16:creationId xmlns:a16="http://schemas.microsoft.com/office/drawing/2014/main" id="{B7DA1988-9CE6-C801-DE28-951864418E85}"/>
              </a:ext>
            </a:extLst>
          </p:cNvPr>
          <p:cNvSpPr/>
          <p:nvPr/>
        </p:nvSpPr>
        <p:spPr>
          <a:xfrm>
            <a:off x="2595563" y="4894263"/>
            <a:ext cx="6065837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/>
              <a:t>United Nations Global Compact</a:t>
            </a:r>
            <a:r>
              <a:rPr lang="uk-UA" sz="2000" dirty="0"/>
              <a:t> (2000 р.)</a:t>
            </a:r>
          </a:p>
        </p:txBody>
      </p:sp>
      <p:sp>
        <p:nvSpPr>
          <p:cNvPr id="38" name="Штриховая стрелка вправо 37">
            <a:extLst>
              <a:ext uri="{FF2B5EF4-FFF2-40B4-BE49-F238E27FC236}">
                <a16:creationId xmlns:a16="http://schemas.microsoft.com/office/drawing/2014/main" id="{5E2E6E1F-9790-991F-AC29-0B5CAFBF89A9}"/>
              </a:ext>
            </a:extLst>
          </p:cNvPr>
          <p:cNvSpPr/>
          <p:nvPr/>
        </p:nvSpPr>
        <p:spPr>
          <a:xfrm>
            <a:off x="1012825" y="502602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39" name="Штриховая стрелка вправо 38">
            <a:extLst>
              <a:ext uri="{FF2B5EF4-FFF2-40B4-BE49-F238E27FC236}">
                <a16:creationId xmlns:a16="http://schemas.microsoft.com/office/drawing/2014/main" id="{0245B1F3-74D0-2A7E-7218-6B7D3E01F33D}"/>
              </a:ext>
            </a:extLst>
          </p:cNvPr>
          <p:cNvSpPr/>
          <p:nvPr/>
        </p:nvSpPr>
        <p:spPr>
          <a:xfrm>
            <a:off x="995363" y="5626100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</p:spTree>
  </p:cSld>
  <p:clrMapOvr>
    <a:masterClrMapping/>
  </p:clrMapOvr>
  <p:transition>
    <p:wheel spokes="8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B42B03E-464C-DF55-E226-B13B8E333711}"/>
              </a:ext>
            </a:extLst>
          </p:cNvPr>
          <p:cNvSpPr/>
          <p:nvPr/>
        </p:nvSpPr>
        <p:spPr>
          <a:xfrm>
            <a:off x="571472" y="332656"/>
            <a:ext cx="7672936" cy="857256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800" b="1" dirty="0"/>
              <a:t>Принципи складання та подання соціальних звітів</a:t>
            </a:r>
            <a:endParaRPr lang="uk-UA" sz="3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6" name="Прямоугольник с двумя вырезанными противолежащими углами 5">
            <a:extLst>
              <a:ext uri="{FF2B5EF4-FFF2-40B4-BE49-F238E27FC236}">
                <a16:creationId xmlns:a16="http://schemas.microsoft.com/office/drawing/2014/main" id="{04BF67B0-54A0-52A2-2F9C-4C19FC075F35}"/>
              </a:ext>
            </a:extLst>
          </p:cNvPr>
          <p:cNvSpPr/>
          <p:nvPr/>
        </p:nvSpPr>
        <p:spPr>
          <a:xfrm>
            <a:off x="782638" y="1341438"/>
            <a:ext cx="3535362" cy="684212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/>
              <a:t>Відкритість</a:t>
            </a:r>
          </a:p>
        </p:txBody>
      </p:sp>
      <p:sp>
        <p:nvSpPr>
          <p:cNvPr id="14" name="Прямоугольник с двумя вырезанными противолежащими углами 13">
            <a:extLst>
              <a:ext uri="{FF2B5EF4-FFF2-40B4-BE49-F238E27FC236}">
                <a16:creationId xmlns:a16="http://schemas.microsoft.com/office/drawing/2014/main" id="{5312181E-ECE1-2DBB-A41F-88B54ACDF93C}"/>
              </a:ext>
            </a:extLst>
          </p:cNvPr>
          <p:cNvSpPr/>
          <p:nvPr/>
        </p:nvSpPr>
        <p:spPr>
          <a:xfrm>
            <a:off x="806450" y="3716338"/>
            <a:ext cx="3511550" cy="496887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/>
              <a:t>Залучення зацікавлених сторін</a:t>
            </a:r>
          </a:p>
        </p:txBody>
      </p:sp>
      <p:sp>
        <p:nvSpPr>
          <p:cNvPr id="29" name="Прямоугольник с двумя вырезанными противолежащими углами 12">
            <a:extLst>
              <a:ext uri="{FF2B5EF4-FFF2-40B4-BE49-F238E27FC236}">
                <a16:creationId xmlns:a16="http://schemas.microsoft.com/office/drawing/2014/main" id="{26799C0F-9DD3-D630-4F5F-F9F56BACC7EF}"/>
              </a:ext>
            </a:extLst>
          </p:cNvPr>
          <p:cNvSpPr/>
          <p:nvPr/>
        </p:nvSpPr>
        <p:spPr>
          <a:xfrm>
            <a:off x="790575" y="2960688"/>
            <a:ext cx="3513138" cy="679450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/>
              <a:t>Доступність</a:t>
            </a:r>
          </a:p>
        </p:txBody>
      </p:sp>
      <p:sp>
        <p:nvSpPr>
          <p:cNvPr id="31" name="Прямоугольник с двумя вырезанными противолежащими углами 6">
            <a:extLst>
              <a:ext uri="{FF2B5EF4-FFF2-40B4-BE49-F238E27FC236}">
                <a16:creationId xmlns:a16="http://schemas.microsoft.com/office/drawing/2014/main" id="{E1EDE71E-B0AC-244F-7078-D2D0C5D0102C}"/>
              </a:ext>
            </a:extLst>
          </p:cNvPr>
          <p:cNvSpPr/>
          <p:nvPr/>
        </p:nvSpPr>
        <p:spPr>
          <a:xfrm>
            <a:off x="755650" y="2085975"/>
            <a:ext cx="3548063" cy="779463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/>
              <a:t>Вчасність та регулярність</a:t>
            </a:r>
          </a:p>
        </p:txBody>
      </p:sp>
      <p:sp>
        <p:nvSpPr>
          <p:cNvPr id="35" name="Прямоугольник с двумя вырезанными противолежащими углами 12">
            <a:extLst>
              <a:ext uri="{FF2B5EF4-FFF2-40B4-BE49-F238E27FC236}">
                <a16:creationId xmlns:a16="http://schemas.microsoft.com/office/drawing/2014/main" id="{6E4A8FF0-EFE2-0F02-F48F-B8BB965EC39D}"/>
              </a:ext>
            </a:extLst>
          </p:cNvPr>
          <p:cNvSpPr/>
          <p:nvPr/>
        </p:nvSpPr>
        <p:spPr>
          <a:xfrm>
            <a:off x="755650" y="5133975"/>
            <a:ext cx="3513138" cy="514350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/>
              <a:t>Значимість</a:t>
            </a:r>
          </a:p>
        </p:txBody>
      </p:sp>
      <p:sp>
        <p:nvSpPr>
          <p:cNvPr id="37" name="Прямоугольник с двумя вырезанными противолежащими углами 6">
            <a:extLst>
              <a:ext uri="{FF2B5EF4-FFF2-40B4-BE49-F238E27FC236}">
                <a16:creationId xmlns:a16="http://schemas.microsoft.com/office/drawing/2014/main" id="{EC2C445A-4D83-73A3-F84C-8D50C9ADD7ED}"/>
              </a:ext>
            </a:extLst>
          </p:cNvPr>
          <p:cNvSpPr/>
          <p:nvPr/>
        </p:nvSpPr>
        <p:spPr>
          <a:xfrm>
            <a:off x="755650" y="4305300"/>
            <a:ext cx="3548063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 err="1"/>
              <a:t>Зіставність</a:t>
            </a:r>
            <a:endParaRPr lang="uk-UA" sz="2000" dirty="0"/>
          </a:p>
        </p:txBody>
      </p:sp>
      <p:sp>
        <p:nvSpPr>
          <p:cNvPr id="20" name="Прямоугольник с двумя вырезанными противолежащими углами 5">
            <a:extLst>
              <a:ext uri="{FF2B5EF4-FFF2-40B4-BE49-F238E27FC236}">
                <a16:creationId xmlns:a16="http://schemas.microsoft.com/office/drawing/2014/main" id="{A94B5E7A-DEEE-0592-ED4F-173EC3AB8373}"/>
              </a:ext>
            </a:extLst>
          </p:cNvPr>
          <p:cNvSpPr/>
          <p:nvPr/>
        </p:nvSpPr>
        <p:spPr>
          <a:xfrm>
            <a:off x="5003800" y="1341438"/>
            <a:ext cx="3535363" cy="684212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/>
              <a:t>Контрольованість (верифікація</a:t>
            </a:r>
          </a:p>
        </p:txBody>
      </p:sp>
      <p:sp>
        <p:nvSpPr>
          <p:cNvPr id="24" name="Прямоугольник с двумя вырезанными противолежащими углами 13">
            <a:extLst>
              <a:ext uri="{FF2B5EF4-FFF2-40B4-BE49-F238E27FC236}">
                <a16:creationId xmlns:a16="http://schemas.microsoft.com/office/drawing/2014/main" id="{83578A36-DB68-5FF4-4267-159E420BEF4B}"/>
              </a:ext>
            </a:extLst>
          </p:cNvPr>
          <p:cNvSpPr/>
          <p:nvPr/>
        </p:nvSpPr>
        <p:spPr>
          <a:xfrm>
            <a:off x="5027613" y="3716338"/>
            <a:ext cx="3511550" cy="496887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/>
              <a:t>Об’єктивність</a:t>
            </a:r>
          </a:p>
        </p:txBody>
      </p:sp>
      <p:sp>
        <p:nvSpPr>
          <p:cNvPr id="25" name="Прямоугольник с двумя вырезанными противолежащими углами 12">
            <a:extLst>
              <a:ext uri="{FF2B5EF4-FFF2-40B4-BE49-F238E27FC236}">
                <a16:creationId xmlns:a16="http://schemas.microsoft.com/office/drawing/2014/main" id="{7084779E-EA84-E206-FAAE-B7BEDE138CA6}"/>
              </a:ext>
            </a:extLst>
          </p:cNvPr>
          <p:cNvSpPr/>
          <p:nvPr/>
        </p:nvSpPr>
        <p:spPr>
          <a:xfrm>
            <a:off x="5011738" y="2960688"/>
            <a:ext cx="3513137" cy="679450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/>
              <a:t>Нейтральність</a:t>
            </a:r>
          </a:p>
        </p:txBody>
      </p:sp>
      <p:sp>
        <p:nvSpPr>
          <p:cNvPr id="26" name="Прямоугольник с двумя вырезанными противолежащими углами 6">
            <a:extLst>
              <a:ext uri="{FF2B5EF4-FFF2-40B4-BE49-F238E27FC236}">
                <a16:creationId xmlns:a16="http://schemas.microsoft.com/office/drawing/2014/main" id="{4C86F315-042C-81E2-5934-F28DF0BE943D}"/>
              </a:ext>
            </a:extLst>
          </p:cNvPr>
          <p:cNvSpPr/>
          <p:nvPr/>
        </p:nvSpPr>
        <p:spPr>
          <a:xfrm>
            <a:off x="4976813" y="2085975"/>
            <a:ext cx="3548062" cy="779463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/>
              <a:t>Контекст врівноваженого розвитку</a:t>
            </a:r>
          </a:p>
        </p:txBody>
      </p:sp>
      <p:sp>
        <p:nvSpPr>
          <p:cNvPr id="28" name="Прямоугольник с двумя вырезанными противолежащими углами 6">
            <a:extLst>
              <a:ext uri="{FF2B5EF4-FFF2-40B4-BE49-F238E27FC236}">
                <a16:creationId xmlns:a16="http://schemas.microsoft.com/office/drawing/2014/main" id="{5AC43F24-EB7B-9051-A10D-5A01C9BAE356}"/>
              </a:ext>
            </a:extLst>
          </p:cNvPr>
          <p:cNvSpPr/>
          <p:nvPr/>
        </p:nvSpPr>
        <p:spPr>
          <a:xfrm>
            <a:off x="4976813" y="4305300"/>
            <a:ext cx="3548062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/>
              <a:t>Повнота</a:t>
            </a:r>
          </a:p>
        </p:txBody>
      </p:sp>
      <p:sp>
        <p:nvSpPr>
          <p:cNvPr id="34" name="Прямоугольник с двумя вырезанными противолежащими углами 12">
            <a:extLst>
              <a:ext uri="{FF2B5EF4-FFF2-40B4-BE49-F238E27FC236}">
                <a16:creationId xmlns:a16="http://schemas.microsoft.com/office/drawing/2014/main" id="{E0CF1515-BC67-F23A-02BF-081FD9D26427}"/>
              </a:ext>
            </a:extLst>
          </p:cNvPr>
          <p:cNvSpPr/>
          <p:nvPr/>
        </p:nvSpPr>
        <p:spPr>
          <a:xfrm>
            <a:off x="4959350" y="5133975"/>
            <a:ext cx="3514725" cy="514350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/>
              <a:t>Процесуальність</a:t>
            </a:r>
          </a:p>
        </p:txBody>
      </p:sp>
      <p:sp>
        <p:nvSpPr>
          <p:cNvPr id="36" name="Прямоугольник с двумя вырезанными противолежащими углами 12">
            <a:extLst>
              <a:ext uri="{FF2B5EF4-FFF2-40B4-BE49-F238E27FC236}">
                <a16:creationId xmlns:a16="http://schemas.microsoft.com/office/drawing/2014/main" id="{9C2B85B8-DE2D-0FBD-7E6B-F6980BFA3A4B}"/>
              </a:ext>
            </a:extLst>
          </p:cNvPr>
          <p:cNvSpPr/>
          <p:nvPr/>
        </p:nvSpPr>
        <p:spPr>
          <a:xfrm>
            <a:off x="755650" y="5683250"/>
            <a:ext cx="3513138" cy="514350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 err="1"/>
              <a:t>Релевантність</a:t>
            </a:r>
            <a:endParaRPr lang="uk-UA" sz="2000" dirty="0"/>
          </a:p>
        </p:txBody>
      </p:sp>
      <p:sp>
        <p:nvSpPr>
          <p:cNvPr id="40" name="Прямоугольник с двумя вырезанными противолежащими углами 12">
            <a:extLst>
              <a:ext uri="{FF2B5EF4-FFF2-40B4-BE49-F238E27FC236}">
                <a16:creationId xmlns:a16="http://schemas.microsoft.com/office/drawing/2014/main" id="{3141CADD-5762-89FE-0B73-B75D4B371522}"/>
              </a:ext>
            </a:extLst>
          </p:cNvPr>
          <p:cNvSpPr/>
          <p:nvPr/>
        </p:nvSpPr>
        <p:spPr>
          <a:xfrm>
            <a:off x="4959350" y="5683250"/>
            <a:ext cx="3514725" cy="406400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/>
              <a:t>Точність </a:t>
            </a:r>
          </a:p>
        </p:txBody>
      </p:sp>
      <p:sp>
        <p:nvSpPr>
          <p:cNvPr id="41" name="Прямоугольник с двумя вырезанными противолежащими углами 12">
            <a:extLst>
              <a:ext uri="{FF2B5EF4-FFF2-40B4-BE49-F238E27FC236}">
                <a16:creationId xmlns:a16="http://schemas.microsoft.com/office/drawing/2014/main" id="{AD5AB581-09C6-A96B-BBA9-ADA838DEA8AA}"/>
              </a:ext>
            </a:extLst>
          </p:cNvPr>
          <p:cNvSpPr/>
          <p:nvPr/>
        </p:nvSpPr>
        <p:spPr>
          <a:xfrm>
            <a:off x="755650" y="6230938"/>
            <a:ext cx="3513138" cy="514350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/>
              <a:t>Транспарентність</a:t>
            </a:r>
          </a:p>
        </p:txBody>
      </p:sp>
      <p:sp>
        <p:nvSpPr>
          <p:cNvPr id="42" name="Прямоугольник с двумя вырезанными противолежащими углами 12">
            <a:extLst>
              <a:ext uri="{FF2B5EF4-FFF2-40B4-BE49-F238E27FC236}">
                <a16:creationId xmlns:a16="http://schemas.microsoft.com/office/drawing/2014/main" id="{6CE86326-2E19-816F-7C38-7A49039AC8C0}"/>
              </a:ext>
            </a:extLst>
          </p:cNvPr>
          <p:cNvSpPr/>
          <p:nvPr/>
        </p:nvSpPr>
        <p:spPr>
          <a:xfrm>
            <a:off x="4959350" y="6230938"/>
            <a:ext cx="3514725" cy="407987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/>
              <a:t>Ясність </a:t>
            </a:r>
          </a:p>
        </p:txBody>
      </p:sp>
    </p:spTree>
  </p:cSld>
  <p:clrMapOvr>
    <a:masterClrMapping/>
  </p:clrMapOvr>
  <p:transition>
    <p:wheel spokes="8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2098</TotalTime>
  <Words>1270</Words>
  <Application>Microsoft Macintosh PowerPoint</Application>
  <PresentationFormat>Экран (4:3)</PresentationFormat>
  <Paragraphs>156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4" baseType="lpstr">
      <vt:lpstr>Arial</vt:lpstr>
      <vt:lpstr>Century Gothic</vt:lpstr>
      <vt:lpstr>Wingdings 2</vt:lpstr>
      <vt:lpstr>Verdana</vt:lpstr>
      <vt:lpstr>Calibri</vt:lpstr>
      <vt:lpstr>Times New Roman</vt:lpstr>
      <vt:lpstr>Bookman Old Style</vt:lpstr>
      <vt:lpstr>Wingdings</vt:lpstr>
      <vt:lpstr>Яркая</vt:lpstr>
      <vt:lpstr>Лекція 6</vt:lpstr>
      <vt:lpstr>План заняття</vt:lpstr>
      <vt:lpstr>Принципи соціальної відповідальності бізнесу</vt:lpstr>
      <vt:lpstr>Основні складові соціальної відповідальності бізнесу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 ПРИЙНЯТТІ СУБ’ЄКТОМ ГОСПОДАРЮВАННЯ РІШЕННЯ ПРО СКЛАДАННЯ СОЦІАЛЬНОГО ЗВІТУ АКТУАЛЬНИМИ Є НАСТУПНІ ПИТАННЯ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Таня</dc:creator>
  <cp:lastModifiedBy>Оля Федорова</cp:lastModifiedBy>
  <cp:revision>197</cp:revision>
  <dcterms:created xsi:type="dcterms:W3CDTF">2011-01-24T06:38:36Z</dcterms:created>
  <dcterms:modified xsi:type="dcterms:W3CDTF">2025-09-22T11:11:03Z</dcterms:modified>
</cp:coreProperties>
</file>