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84" r:id="rId11"/>
    <p:sldId id="283" r:id="rId12"/>
    <p:sldId id="285" r:id="rId13"/>
    <p:sldId id="286" r:id="rId14"/>
    <p:sldId id="287" r:id="rId15"/>
    <p:sldId id="288" r:id="rId16"/>
    <p:sldId id="294" r:id="rId17"/>
    <p:sldId id="269" r:id="rId18"/>
    <p:sldId id="268" r:id="rId19"/>
    <p:sldId id="270" r:id="rId20"/>
    <p:sldId id="271" r:id="rId21"/>
    <p:sldId id="272" r:id="rId22"/>
    <p:sldId id="273" r:id="rId23"/>
    <p:sldId id="274" r:id="rId24"/>
    <p:sldId id="289" r:id="rId25"/>
    <p:sldId id="290" r:id="rId26"/>
    <p:sldId id="275" r:id="rId27"/>
    <p:sldId id="291" r:id="rId28"/>
    <p:sldId id="276" r:id="rId29"/>
    <p:sldId id="277" r:id="rId30"/>
    <p:sldId id="292" r:id="rId31"/>
    <p:sldId id="278" r:id="rId32"/>
    <p:sldId id="279" r:id="rId33"/>
    <p:sldId id="280" r:id="rId34"/>
    <p:sldId id="281" r:id="rId35"/>
    <p:sldId id="293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4" r:id="rId44"/>
    <p:sldId id="305" r:id="rId45"/>
    <p:sldId id="306" r:id="rId46"/>
    <p:sldId id="307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2" y="1949335"/>
            <a:ext cx="8915399" cy="2262781"/>
          </a:xfrm>
        </p:spPr>
        <p:txBody>
          <a:bodyPr>
            <a:normAutofit/>
          </a:bodyPr>
          <a:lstStyle/>
          <a:p>
            <a:r>
              <a:rPr lang="uk-UA" sz="3000" b="1" dirty="0" smtClean="0"/>
              <a:t>Лекція № 3. Парадигма управління потенціалом за вартісними критеріями</a:t>
            </a:r>
            <a:r>
              <a:rPr lang="uk-UA" sz="3000" dirty="0" smtClean="0"/>
              <a:t/>
            </a:r>
            <a:br>
              <a:rPr lang="uk-UA" sz="3000" dirty="0" smtClean="0"/>
            </a:br>
            <a:endParaRPr lang="uk-UA" sz="30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589212" y="4212116"/>
            <a:ext cx="8915399" cy="1126283"/>
          </a:xfrm>
        </p:spPr>
        <p:txBody>
          <a:bodyPr>
            <a:normAutofit lnSpcReduction="10000"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Поняття </a:t>
            </a:r>
            <a:r>
              <a:rPr lang="uk-UA" dirty="0"/>
              <a:t>вартості та її </a:t>
            </a:r>
            <a:r>
              <a:rPr lang="uk-UA" dirty="0" smtClean="0"/>
              <a:t>модифікації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Оцінка </a:t>
            </a:r>
            <a:r>
              <a:rPr lang="uk-UA" dirty="0"/>
              <a:t>потенціалу підприємства з погляду параметрів його </a:t>
            </a:r>
            <a:r>
              <a:rPr lang="uk-UA" dirty="0" smtClean="0"/>
              <a:t>вартості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 smtClean="0"/>
              <a:t>Управління </a:t>
            </a:r>
            <a:r>
              <a:rPr lang="uk-UA" dirty="0"/>
              <a:t>потенціалом підприємства за критеріями його </a:t>
            </a:r>
            <a:r>
              <a:rPr lang="uk-UA" dirty="0" smtClean="0"/>
              <a:t>вартості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79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3200" b="1" dirty="0"/>
              <a:t>2. Оцінка потенціалу підприємства з погляду параметрів його вартості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168004" y="2172353"/>
            <a:ext cx="93366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dirty="0"/>
          </a:p>
          <a:p>
            <a:pPr algn="just"/>
            <a:r>
              <a:rPr lang="uk-UA" dirty="0" smtClean="0"/>
              <a:t>Підприємство </a:t>
            </a:r>
            <a:r>
              <a:rPr lang="uk-UA" dirty="0"/>
              <a:t>виступає товаром із усіма характерними для нього властивостями: </a:t>
            </a:r>
            <a:endParaRPr lang="uk-UA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b="1" i="1" dirty="0" smtClean="0">
                <a:solidFill>
                  <a:srgbClr val="00B050"/>
                </a:solidFill>
              </a:rPr>
              <a:t>корисністю </a:t>
            </a:r>
            <a:r>
              <a:rPr lang="uk-UA" b="1" i="1" dirty="0">
                <a:solidFill>
                  <a:srgbClr val="00B050"/>
                </a:solidFill>
              </a:rPr>
              <a:t>для покупця</a:t>
            </a:r>
            <a:r>
              <a:rPr lang="uk-UA" dirty="0"/>
              <a:t>, що виявляється в користуванні та відповідає задоволенню потреби в одержанні доходів. Якщо потенціал підприємства не становить цінності і, отже, підприємство не приносить доход власнику, воно втрачає для нього свою корисність і підлягає продажу. В той же час, якщо хтось інший бачить нові способи його використання і реалізації сформованого потенціалу, то підприємство стає товаром; </a:t>
            </a:r>
            <a:endParaRPr lang="uk-UA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b="1" i="1" dirty="0">
                <a:solidFill>
                  <a:srgbClr val="00B050"/>
                </a:solidFill>
              </a:rPr>
              <a:t>витратами на створення (формування)</a:t>
            </a:r>
            <a:r>
              <a:rPr lang="uk-UA" dirty="0"/>
              <a:t>. Дана властивість означає, що одержання доходу, відтворення елементів потенціалу або формування альтернативного бізнесу, нового підприємства супроводжується певними </a:t>
            </a:r>
            <a:r>
              <a:rPr lang="uk-UA" dirty="0" smtClean="0"/>
              <a:t>витратами.</a:t>
            </a:r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98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1422401" y="2167466"/>
            <a:ext cx="9787466" cy="2440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uk-UA" dirty="0"/>
              <a:t>по-перше, </a:t>
            </a:r>
            <a:r>
              <a:rPr lang="uk-UA" b="1" dirty="0">
                <a:solidFill>
                  <a:srgbClr val="00B050"/>
                </a:solidFill>
              </a:rPr>
              <a:t>це товар інвестиційний</a:t>
            </a:r>
            <a:r>
              <a:rPr lang="uk-UA" dirty="0"/>
              <a:t>, тобто товар, вкладення в який здійснюються з метою віддачі в майбутньому. Процеси здійснення витрат і одержання доходів роз’єднані в часі, а розмір останніх невідомий і має імовірнісний характер. Якщо майбутні доходи з урахуванням часу їхнього одержання виявляються меншими за витрати на придбання інвестиційного товару, він втрачає свою інвестиційну привабливість і потенціал його знецінюється. Таким чином, поточна вартість майбутніх доходів, які може одержати власник, є верхньою межею ринкової ціни з боку покупця;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Особливості підприємства як об'єкта ринкових угод</a:t>
            </a:r>
            <a:endParaRPr lang="uk-UA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4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1600201" y="2438399"/>
            <a:ext cx="9787466" cy="1551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uk-UA" dirty="0"/>
              <a:t>по-друге, </a:t>
            </a:r>
            <a:r>
              <a:rPr lang="uk-UA" b="1" dirty="0">
                <a:solidFill>
                  <a:srgbClr val="00B050"/>
                </a:solidFill>
              </a:rPr>
              <a:t>підприємство є системою</a:t>
            </a:r>
            <a:r>
              <a:rPr lang="uk-UA" dirty="0"/>
              <a:t>, але продаватися може як система в цілому, так і окремі її підсистеми й елементи. У цьому випадку руйнується його зв’язок з конкретною організаційно-економічною формою, елементи потенціалу підприємства стають основою формування іншої, якісно нової системи. Фактично товаром стає не саме підприємство, а окремі його складові;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Особливості підприємства як об'єкта ринкових угод</a:t>
            </a:r>
            <a:endParaRPr lang="uk-UA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45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1422401" y="2167466"/>
            <a:ext cx="9787466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endParaRPr lang="uk-UA" dirty="0" smtClean="0"/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/>
              <a:t>по-третє</a:t>
            </a:r>
            <a:r>
              <a:rPr lang="uk-UA" dirty="0"/>
              <a:t>, </a:t>
            </a:r>
            <a:r>
              <a:rPr lang="uk-UA" b="1" dirty="0">
                <a:solidFill>
                  <a:srgbClr val="00B050"/>
                </a:solidFill>
              </a:rPr>
              <a:t>потреба в цьому товарі залежить від процесів, що відбуваються як усередині нього самого, так і в зовнішньому середовищі</a:t>
            </a:r>
            <a:r>
              <a:rPr lang="uk-UA" dirty="0"/>
              <a:t>. Причому, з одного боку, нестабільність у суспільстві обумовлює нестійке становище підприємства, з іншого боку, нестійкість самого підприємства спричиняє подальше наростання нестабільності й у самім суспільстві. З цього випливає ще одна особливість підприємства як об’єкта ринкових угод – потреба в регулюванні купівлі-продажу.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Особливості підприємства як об'єкта ринкових угод</a:t>
            </a:r>
            <a:endParaRPr lang="uk-UA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2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1422401" y="2167466"/>
            <a:ext cx="9787466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endParaRPr lang="uk-UA" dirty="0" smtClean="0"/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/>
              <a:t>по-третє</a:t>
            </a:r>
            <a:r>
              <a:rPr lang="uk-UA" dirty="0"/>
              <a:t>, </a:t>
            </a:r>
            <a:r>
              <a:rPr lang="uk-UA" b="1" dirty="0">
                <a:solidFill>
                  <a:srgbClr val="00B050"/>
                </a:solidFill>
              </a:rPr>
              <a:t>потреба в цьому товарі залежить від процесів, що відбуваються як усередині нього самого, так і в зовнішньому середовищі</a:t>
            </a:r>
            <a:r>
              <a:rPr lang="uk-UA" dirty="0"/>
              <a:t>. Причому, з одного боку, нестабільність у суспільстві обумовлює нестійке становище підприємства, з іншого боку, нестійкість самого підприємства спричиняє подальше наростання нестабільності й у самім суспільстві. З цього випливає ще одна особливість підприємства як об’єкта ринкових угод – потреба в регулюванні купівлі-продажу.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Особливості підприємства як об'єкта ринкових угод</a:t>
            </a:r>
            <a:endParaRPr lang="uk-UA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9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8399242" y="2743199"/>
            <a:ext cx="2675466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endParaRPr lang="uk-UA" dirty="0" smtClean="0"/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en-GB" dirty="0"/>
              <a:t>https://uto.com.ua/</a:t>
            </a:r>
            <a:endParaRPr lang="uk-UA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717" y="542395"/>
            <a:ext cx="6362700" cy="3114675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1549400" y="4007511"/>
            <a:ext cx="10642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в </a:t>
            </a:r>
            <a:r>
              <a:rPr lang="uk-UA" dirty="0"/>
              <a:t>Україні </a:t>
            </a:r>
            <a:r>
              <a:rPr lang="uk-UA" dirty="0" smtClean="0"/>
              <a:t>розпочалась активізація оцінної </a:t>
            </a:r>
            <a:r>
              <a:rPr lang="uk-UA" dirty="0"/>
              <a:t>діяльності в 1991-1992 </a:t>
            </a:r>
            <a:r>
              <a:rPr lang="uk-UA" dirty="0" smtClean="0"/>
              <a:t>роках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прийняття </a:t>
            </a:r>
            <a:r>
              <a:rPr lang="uk-UA" dirty="0"/>
              <a:t>в березні 1992 року Законів України “Про приватизацію майна державних підприємств” і “Про приватизацію невеликих державних підприємств (малу приватизацію)”, а також інших законодавчих і нормативних документів, що вимагало оцінки будинків, споруджень, приміщень, цілісних майнових комплексів невеликих державних підприємств, об’єктів незавершеного будівництва і т. ін</a:t>
            </a:r>
            <a:r>
              <a:rPr lang="uk-UA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у </a:t>
            </a:r>
            <a:r>
              <a:rPr lang="uk-UA" dirty="0"/>
              <a:t>лютому 1995 року українські оцінювачі за прикладом оцінювачів інших країн об’єдналися в суспільну професійну організацію – Українське товариство оцінювачів (УТО</a:t>
            </a:r>
            <a:r>
              <a:rPr lang="uk-UA" dirty="0" smtClean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662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8754842" y="667465"/>
            <a:ext cx="3284758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lnSpc>
                <a:spcPct val="107000"/>
              </a:lnSpc>
              <a:spcAft>
                <a:spcPts val="0"/>
              </a:spcAft>
            </a:pPr>
            <a:endParaRPr lang="uk-UA" dirty="0" smtClean="0"/>
          </a:p>
          <a:p>
            <a:pPr indent="215900" algn="just">
              <a:lnSpc>
                <a:spcPct val="107000"/>
              </a:lnSpc>
              <a:spcAft>
                <a:spcPts val="0"/>
              </a:spcAft>
            </a:pPr>
            <a:r>
              <a:rPr lang="en-GB" dirty="0"/>
              <a:t>https://www.spfu.gov.ua/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440" y="1652822"/>
            <a:ext cx="8419502" cy="5205178"/>
          </a:xfrm>
          <a:prstGeom prst="rect">
            <a:avLst/>
          </a:prstGeom>
        </p:spPr>
      </p:pic>
      <p:sp>
        <p:nvSpPr>
          <p:cNvPr id="7" name="Заголовок 4"/>
          <p:cNvSpPr>
            <a:spLocks noGrp="1"/>
          </p:cNvSpPr>
          <p:nvPr>
            <p:ph type="title"/>
          </p:nvPr>
        </p:nvSpPr>
        <p:spPr>
          <a:xfrm>
            <a:off x="3227926" y="874389"/>
            <a:ext cx="5619742" cy="728414"/>
          </a:xfrm>
        </p:spPr>
        <p:txBody>
          <a:bodyPr>
            <a:normAutofit fontScale="90000"/>
          </a:bodyPr>
          <a:lstStyle/>
          <a:p>
            <a:r>
              <a:rPr lang="uk-UA" sz="3000" b="1" dirty="0" smtClean="0">
                <a:solidFill>
                  <a:schemeClr val="tx1"/>
                </a:solidFill>
              </a:rPr>
              <a:t>ФОНД ДЕРЖАВНОГО МАЙНА</a:t>
            </a:r>
            <a:endParaRPr lang="uk-UA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54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/>
              <a:t>Механізм</a:t>
            </a:r>
            <a:r>
              <a:rPr lang="ru-RU" sz="3200" b="1" dirty="0"/>
              <a:t> </a:t>
            </a:r>
            <a:r>
              <a:rPr lang="ru-RU" sz="3200" b="1" dirty="0" err="1"/>
              <a:t>процесу</a:t>
            </a:r>
            <a:r>
              <a:rPr lang="ru-RU" sz="3200" b="1" dirty="0"/>
              <a:t> </a:t>
            </a:r>
            <a:r>
              <a:rPr lang="ru-RU" sz="3200" b="1" dirty="0" err="1"/>
              <a:t>оцінки</a:t>
            </a:r>
            <a:r>
              <a:rPr lang="ru-RU" sz="3200" b="1" dirty="0"/>
              <a:t> </a:t>
            </a:r>
            <a:r>
              <a:rPr lang="ru-RU" sz="3200" b="1" dirty="0" err="1"/>
              <a:t>елементів</a:t>
            </a:r>
            <a:r>
              <a:rPr lang="ru-RU" sz="3200" b="1" dirty="0"/>
              <a:t> </a:t>
            </a:r>
            <a:r>
              <a:rPr lang="ru-RU" sz="3200" b="1" dirty="0" err="1"/>
              <a:t>потенціалу</a:t>
            </a:r>
            <a:r>
              <a:rPr lang="ru-RU" sz="3200" b="1" dirty="0"/>
              <a:t> </a:t>
            </a:r>
            <a:r>
              <a:rPr lang="ru-RU" sz="3200" b="1" dirty="0" err="1"/>
              <a:t>підприємства</a:t>
            </a:r>
            <a:r>
              <a:rPr lang="uk-UA" sz="3200" b="1" dirty="0"/>
              <a:t/>
            </a:r>
            <a:br>
              <a:rPr lang="uk-UA" sz="3200" b="1" dirty="0"/>
            </a:br>
            <a:endParaRPr lang="uk-UA" sz="3200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Механізм процесу оцінки, відповідно до Закону України “Про оцінку майна, майнових прав та професійну оціночну діяльність в Україні” від 12 липня 2001 року, регламентується Національним Стандартом № 1 “Загальні засади оцінки майна і майнових прав” і включає </a:t>
            </a:r>
            <a:r>
              <a:rPr lang="uk-UA" b="1" dirty="0">
                <a:solidFill>
                  <a:schemeClr val="accent2"/>
                </a:solidFill>
              </a:rPr>
              <a:t>наступні процедури</a:t>
            </a:r>
            <a:r>
              <a:rPr lang="uk-UA" dirty="0"/>
              <a:t>: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Підготовчий етап (ознайомлення з об’єктом оцінки, характерними умовами угоди, для укладання якої здійснюється оцінка, визначення бази оцінки, надання замовнику пропозицій із приводу істотних умов договору на проведення оцінки).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Укладення договору на проведення оцінки.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Ознайомлення з об’єктом оцінки, збирання та опрацювання вихідних даних та іншої інформації, необхідної для проведення оцінки.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Ідентифікація об’єкта оцінки та пов’язаних з ним прав, аналіз можливих обмежень та застережень, які можуть супроводжувати процедуру проведення оцінки та використання її результатів.</a:t>
            </a:r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92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uk-UA" dirty="0" smtClean="0"/>
              <a:t>Вибір </a:t>
            </a:r>
            <a:r>
              <a:rPr lang="uk-UA" dirty="0"/>
              <a:t>необхідних методичних підходів, методів та оціночних процедур, що найбільш повно відповідають меті оцінки та обраній базі, визначеним у договорі на проведення оцінки, та їх застосування.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uk-UA" dirty="0"/>
              <a:t>Узгодження результатів оцінки, отриманих із застосуванням різних методичних підходів.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uk-UA" dirty="0"/>
              <a:t>Складання звіту про оцінку майна та висновку про вартість об’єкта оцінки на дату оцінки.</a:t>
            </a:r>
          </a:p>
          <a:p>
            <a:pPr marL="342900" lvl="0" indent="-342900">
              <a:buFont typeface="+mj-lt"/>
              <a:buAutoNum type="arabicPeriod" startAt="5"/>
            </a:pPr>
            <a:r>
              <a:rPr lang="uk-UA" dirty="0"/>
              <a:t>Доопрацювання (актуалізація) звіту та висновку про вартість об’єкта оцінки на нову дату (у разі потреби).</a:t>
            </a:r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1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accent2"/>
                </a:solidFill>
              </a:rPr>
              <a:t>Обов’язкові </a:t>
            </a:r>
            <a:r>
              <a:rPr lang="uk-UA" b="1" dirty="0">
                <a:solidFill>
                  <a:schemeClr val="accent2"/>
                </a:solidFill>
              </a:rPr>
              <a:t>випадки проведення вартісної </a:t>
            </a:r>
            <a:r>
              <a:rPr lang="uk-UA" b="1" dirty="0" smtClean="0">
                <a:solidFill>
                  <a:schemeClr val="accent2"/>
                </a:solidFill>
              </a:rPr>
              <a:t>оцінки (Закон </a:t>
            </a:r>
            <a:r>
              <a:rPr lang="uk-UA" b="1" dirty="0">
                <a:solidFill>
                  <a:schemeClr val="accent2"/>
                </a:solidFill>
              </a:rPr>
              <a:t>“Про оцінку майна, майнових прав та професійну оціночну діяльність в Україні</a:t>
            </a:r>
            <a:r>
              <a:rPr lang="uk-UA" b="1" dirty="0" smtClean="0">
                <a:solidFill>
                  <a:schemeClr val="accent2"/>
                </a:solidFill>
              </a:rPr>
              <a:t>”):</a:t>
            </a:r>
            <a:endParaRPr lang="uk-UA" b="1" dirty="0">
              <a:solidFill>
                <a:schemeClr val="accent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створення підприємств на базі державного майна або майна, що є в комунальній власності;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реорганізації, банкрутства, ліквідації державних, комунальних підприємств та підприємств з державною часткою майна (часткою комунального майна);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виділення або визначення частки майна в спільному майні, у якому є державна частка (частка комунального майна);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визначення вартості внесків учасників та засновників господарського товариства, якщо до зазначеного товариства вноситься майно господарських товариств з державною часткою (часткою комунального майна), а також у разі виходу (виключення) учасника або засновника зі складу такого товариства;</a:t>
            </a:r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3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9525" y="123531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Еволюція показників ефективності управління:</a:t>
            </a:r>
            <a:br>
              <a:rPr lang="uk-UA" b="1" dirty="0" smtClean="0">
                <a:solidFill>
                  <a:srgbClr val="0070C0"/>
                </a:solidFill>
              </a:rPr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82533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" name="Прямокутник 2"/>
          <p:cNvSpPr/>
          <p:nvPr/>
        </p:nvSpPr>
        <p:spPr>
          <a:xfrm>
            <a:off x="1913467" y="2512929"/>
            <a:ext cx="9770534" cy="3906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/>
              <a:t>- 1920-ті роки – модель Дюпона, рентабельність інвестицій (ROI);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/>
              <a:t>- 1970-ті роки – чистий прибуток на одну акцію (EPS), коефіцієнт «ціна акції / прибуток» (R/E);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/>
              <a:t>- 1980-ті роки – співвідношення ринкової та балансової вартостей акцій (Р/ВV), рентабельність акціонерного капіталу (ROЕ), рентабельність чистих активів (RONA), грошовий потік (</a:t>
            </a:r>
            <a:r>
              <a:rPr lang="uk-UA" dirty="0" err="1" smtClean="0"/>
              <a:t>CashFlow</a:t>
            </a:r>
            <a:r>
              <a:rPr lang="uk-UA" dirty="0" smtClean="0"/>
              <a:t>);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/>
              <a:t>- 1990-ті роки - економічна додана вартість (EVA), прибуток до виплати відсотків, податків і амортизації (ЕВІТDA), ринкова додана вартість (MVA), створена акціонерна вартість (SVA), система збалансованих показників/індикаторів (BSC),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/>
              <a:t>показник сукупності акціонерної дохідності (TSR), грошовий потік на інвестований капітал (CFROI);</a:t>
            </a:r>
          </a:p>
          <a:p>
            <a:r>
              <a:rPr lang="uk-UA" dirty="0" smtClean="0"/>
              <a:t>- 2000-ні роки - ринкова, фундаментальна, інвестиційна вартості підприємства (</a:t>
            </a:r>
            <a:r>
              <a:rPr lang="uk-UA" dirty="0" err="1" smtClean="0"/>
              <a:t>Vp</a:t>
            </a:r>
            <a:r>
              <a:rPr lang="uk-UA" dirty="0" smtClean="0"/>
              <a:t>).</a:t>
            </a:r>
            <a:endParaRPr lang="uk-UA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205583" y="369551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b="1" dirty="0" smtClean="0"/>
              <a:t>1. Поняття вартості та її модифікації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945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accent2"/>
                </a:solidFill>
              </a:rPr>
              <a:t>Обов’язкові </a:t>
            </a:r>
            <a:r>
              <a:rPr lang="uk-UA" b="1" dirty="0">
                <a:solidFill>
                  <a:schemeClr val="accent2"/>
                </a:solidFill>
              </a:rPr>
              <a:t>випадки проведення вартісної </a:t>
            </a:r>
            <a:r>
              <a:rPr lang="uk-UA" b="1" dirty="0" smtClean="0">
                <a:solidFill>
                  <a:schemeClr val="accent2"/>
                </a:solidFill>
              </a:rPr>
              <a:t>оцінки (Закон </a:t>
            </a:r>
            <a:r>
              <a:rPr lang="uk-UA" b="1" dirty="0">
                <a:solidFill>
                  <a:schemeClr val="accent2"/>
                </a:solidFill>
              </a:rPr>
              <a:t>“Про оцінку майна, майнових прав та професійну оціночну діяльність в Україні</a:t>
            </a:r>
            <a:r>
              <a:rPr lang="uk-UA" b="1" dirty="0" smtClean="0">
                <a:solidFill>
                  <a:schemeClr val="accent2"/>
                </a:solidFill>
              </a:rPr>
              <a:t>”):</a:t>
            </a:r>
            <a:endParaRPr lang="uk-UA" b="1" dirty="0">
              <a:solidFill>
                <a:schemeClr val="accent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smtClean="0"/>
              <a:t>приватизації </a:t>
            </a:r>
            <a:r>
              <a:rPr lang="uk-UA" dirty="0"/>
              <a:t>та іншого відчуження у випадках, встановлених законом, оренди, обміну, страхування державного майна, майна, що є в комунальній власності, а також повернення цього майна на підставі рішення суду;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переоцінки основних фондів для цілей бухгалтерського обліку;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оподаткування майна та визначення розміру державного мита згідно з законом;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передачі майна під заставу;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визначення збитків або розміру відшкодування у випадках, встановлених законом;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 інших випадках за рішенням суду або в зв’язку з необхідністю захисту суспільних інтересів.</a:t>
            </a:r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64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accent2"/>
                </a:solidFill>
              </a:rPr>
              <a:t>Обов’язкові </a:t>
            </a:r>
            <a:r>
              <a:rPr lang="uk-UA" b="1" dirty="0">
                <a:solidFill>
                  <a:schemeClr val="accent2"/>
                </a:solidFill>
              </a:rPr>
              <a:t>випадки проведення вартісної </a:t>
            </a:r>
            <a:r>
              <a:rPr lang="uk-UA" b="1" dirty="0" smtClean="0">
                <a:solidFill>
                  <a:schemeClr val="accent2"/>
                </a:solidFill>
              </a:rPr>
              <a:t>оцінки (Закон </a:t>
            </a:r>
            <a:r>
              <a:rPr lang="uk-UA" b="1" dirty="0">
                <a:solidFill>
                  <a:schemeClr val="accent2"/>
                </a:solidFill>
              </a:rPr>
              <a:t>“Про оцінку майна, майнових прав та професійну оціночну діяльність в Україні</a:t>
            </a:r>
            <a:r>
              <a:rPr lang="uk-UA" b="1" dirty="0" smtClean="0">
                <a:solidFill>
                  <a:schemeClr val="accent2"/>
                </a:solidFill>
              </a:rPr>
              <a:t>”):</a:t>
            </a:r>
            <a:endParaRPr lang="uk-UA" b="1" dirty="0">
              <a:solidFill>
                <a:schemeClr val="accent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smtClean="0"/>
              <a:t>приватизації </a:t>
            </a:r>
            <a:r>
              <a:rPr lang="uk-UA" dirty="0"/>
              <a:t>та іншого відчуження у випадках, встановлених законом, оренди, обміну, страхування державного майна, майна, що є в комунальній власності, а також повернення цього майна на підставі рішення суду;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переоцінки основних фондів для цілей бухгалтерського обліку;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оподаткування майна та визначення розміру державного мита згідно з законом;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передачі майна під заставу;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визначення збитків або розміру відшкодування у випадках, встановлених законом;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 інших випадках за рішенням суду або в зв’язку з необхідністю захисту суспільних інтересів.</a:t>
            </a:r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36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accent2"/>
                </a:solidFill>
              </a:rPr>
              <a:t>Крім обов’язкових </a:t>
            </a:r>
            <a:r>
              <a:rPr lang="uk-UA" b="1" dirty="0">
                <a:solidFill>
                  <a:schemeClr val="accent2"/>
                </a:solidFill>
              </a:rPr>
              <a:t>випадків, оцінка може здійснюватися також з метою: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формування статутного фонду господарчого товариства (без пайової участі держави);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розробки плану розвитку підприємства;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оцінки ефективності управління;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вибору варіанта розпорядження власністю;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обґрунтування ціни купівлі-продажу або підприємства його частки;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перевірки фінансової дієздатності позичальника;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установлення розміру страхового внеску і страхових виплат;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перевірки обґрунтованості котирувань цінних паперів;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перевірки доцільності інвестиційних вкладень і ін. </a:t>
            </a:r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84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B050"/>
                </a:solidFill>
              </a:rPr>
              <a:t>1.Оцінка </a:t>
            </a:r>
            <a:r>
              <a:rPr lang="ru-RU" dirty="0" err="1">
                <a:solidFill>
                  <a:srgbClr val="00B050"/>
                </a:solidFill>
              </a:rPr>
              <a:t>вартості</a:t>
            </a:r>
            <a:r>
              <a:rPr lang="ru-RU" dirty="0">
                <a:solidFill>
                  <a:srgbClr val="00B050"/>
                </a:solidFill>
              </a:rPr>
              <a:t> майна проводиться за: </a:t>
            </a:r>
          </a:p>
          <a:p>
            <a:pPr algn="just"/>
            <a:r>
              <a:rPr lang="ru-RU" dirty="0" smtClean="0"/>
              <a:t>а</a:t>
            </a:r>
            <a:r>
              <a:rPr lang="ru-RU" dirty="0"/>
              <a:t>) продажу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; </a:t>
            </a:r>
          </a:p>
          <a:p>
            <a:pPr algn="just"/>
            <a:r>
              <a:rPr lang="ru-RU" dirty="0" smtClean="0"/>
              <a:t>б</a:t>
            </a:r>
            <a:r>
              <a:rPr lang="ru-RU" dirty="0"/>
              <a:t>) </a:t>
            </a:r>
            <a:r>
              <a:rPr lang="ru-RU" dirty="0" err="1"/>
              <a:t>отримання</a:t>
            </a:r>
            <a:r>
              <a:rPr lang="ru-RU" dirty="0"/>
              <a:t> кредиту </a:t>
            </a:r>
            <a:r>
              <a:rPr lang="ru-RU" dirty="0" err="1"/>
              <a:t>під</a:t>
            </a:r>
            <a:r>
              <a:rPr lang="ru-RU" dirty="0"/>
              <a:t> заставу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в</a:t>
            </a:r>
            <a:r>
              <a:rPr lang="ru-RU" dirty="0"/>
              <a:t>)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і </a:t>
            </a:r>
            <a:r>
              <a:rPr lang="ru-RU" dirty="0" err="1"/>
              <a:t>визначення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г</a:t>
            </a:r>
            <a:r>
              <a:rPr lang="ru-RU" dirty="0"/>
              <a:t>) </a:t>
            </a:r>
            <a:r>
              <a:rPr lang="ru-RU" dirty="0" err="1"/>
              <a:t>передавання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в </a:t>
            </a:r>
            <a:r>
              <a:rPr lang="ru-RU" dirty="0" err="1"/>
              <a:t>оренду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д</a:t>
            </a:r>
            <a:r>
              <a:rPr lang="ru-RU" dirty="0"/>
              <a:t>)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як </a:t>
            </a:r>
            <a:r>
              <a:rPr lang="ru-RU" dirty="0" err="1"/>
              <a:t>внеску</a:t>
            </a:r>
            <a:r>
              <a:rPr lang="ru-RU" dirty="0"/>
              <a:t> до статутного фонду </a:t>
            </a:r>
            <a:r>
              <a:rPr lang="ru-RU" dirty="0" err="1"/>
              <a:t>новостворюваного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е</a:t>
            </a:r>
            <a:r>
              <a:rPr lang="ru-RU" dirty="0"/>
              <a:t>)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як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 в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46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B050"/>
                </a:solidFill>
              </a:rPr>
              <a:t>2</a:t>
            </a:r>
            <a:r>
              <a:rPr lang="ru-RU" dirty="0">
                <a:solidFill>
                  <a:srgbClr val="00B050"/>
                </a:solidFill>
              </a:rPr>
              <a:t>. </a:t>
            </a:r>
            <a:r>
              <a:rPr lang="ru-RU" dirty="0" err="1">
                <a:solidFill>
                  <a:srgbClr val="00B050"/>
                </a:solidFill>
              </a:rPr>
              <a:t>Оцінка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вартості</a:t>
            </a:r>
            <a:r>
              <a:rPr lang="ru-RU" dirty="0">
                <a:solidFill>
                  <a:srgbClr val="00B050"/>
                </a:solidFill>
              </a:rPr>
              <a:t> машин і </a:t>
            </a:r>
            <a:r>
              <a:rPr lang="ru-RU" dirty="0" err="1">
                <a:solidFill>
                  <a:srgbClr val="00B050"/>
                </a:solidFill>
              </a:rPr>
              <a:t>обладнання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/>
              <a:t>проводиться в таких </a:t>
            </a:r>
            <a:r>
              <a:rPr lang="ru-RU" dirty="0" err="1"/>
              <a:t>випадках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а</a:t>
            </a:r>
            <a:r>
              <a:rPr lang="ru-RU" dirty="0"/>
              <a:t>) продаж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б</a:t>
            </a:r>
            <a:r>
              <a:rPr lang="ru-RU" dirty="0"/>
              <a:t>)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в</a:t>
            </a:r>
            <a:r>
              <a:rPr lang="ru-RU" dirty="0"/>
              <a:t>)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майна; </a:t>
            </a:r>
            <a:endParaRPr lang="ru-RU" dirty="0" smtClean="0"/>
          </a:p>
          <a:p>
            <a:pPr algn="just"/>
            <a:r>
              <a:rPr lang="ru-RU" dirty="0" smtClean="0"/>
              <a:t>г</a:t>
            </a:r>
            <a:r>
              <a:rPr lang="ru-RU" dirty="0"/>
              <a:t>) </a:t>
            </a:r>
            <a:r>
              <a:rPr lang="ru-RU" dirty="0" err="1"/>
              <a:t>передавання</a:t>
            </a:r>
            <a:r>
              <a:rPr lang="ru-RU" dirty="0"/>
              <a:t> машин, </a:t>
            </a:r>
            <a:r>
              <a:rPr lang="ru-RU" dirty="0" err="1"/>
              <a:t>обладнання</a:t>
            </a:r>
            <a:r>
              <a:rPr lang="ru-RU" dirty="0"/>
              <a:t> в </a:t>
            </a:r>
            <a:r>
              <a:rPr lang="ru-RU" dirty="0" err="1"/>
              <a:t>оренду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д</a:t>
            </a:r>
            <a:r>
              <a:rPr lang="ru-RU" dirty="0"/>
              <a:t>)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лізингу</a:t>
            </a:r>
            <a:r>
              <a:rPr lang="ru-RU" dirty="0"/>
              <a:t> машин, </a:t>
            </a:r>
            <a:r>
              <a:rPr lang="ru-RU" dirty="0" err="1"/>
              <a:t>обладнання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е</a:t>
            </a:r>
            <a:r>
              <a:rPr lang="ru-RU" dirty="0"/>
              <a:t>)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амортизаційних</a:t>
            </a:r>
            <a:r>
              <a:rPr lang="ru-RU" dirty="0"/>
              <a:t> </a:t>
            </a:r>
            <a:r>
              <a:rPr lang="ru-RU" dirty="0" err="1"/>
              <a:t>відрахувань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є</a:t>
            </a:r>
            <a:r>
              <a:rPr lang="ru-RU" dirty="0"/>
              <a:t>) </a:t>
            </a:r>
            <a:r>
              <a:rPr lang="ru-RU" dirty="0" err="1"/>
              <a:t>оформлення</a:t>
            </a:r>
            <a:r>
              <a:rPr lang="ru-RU" dirty="0"/>
              <a:t> машин і </a:t>
            </a:r>
            <a:r>
              <a:rPr lang="ru-RU" dirty="0" err="1"/>
              <a:t>обладнання</a:t>
            </a:r>
            <a:r>
              <a:rPr lang="ru-RU" dirty="0"/>
              <a:t> як </a:t>
            </a:r>
            <a:r>
              <a:rPr lang="ru-RU" dirty="0" err="1"/>
              <a:t>внеску</a:t>
            </a:r>
            <a:r>
              <a:rPr lang="ru-RU" dirty="0"/>
              <a:t> до статутного фонду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ж</a:t>
            </a:r>
            <a:r>
              <a:rPr lang="ru-RU" dirty="0"/>
              <a:t>) за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інвестиційного</a:t>
            </a:r>
            <a:r>
              <a:rPr lang="ru-RU" dirty="0"/>
              <a:t> проекту.</a:t>
            </a:r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22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solidFill>
                  <a:srgbClr val="00B050"/>
                </a:solidFill>
              </a:rPr>
              <a:t>3</a:t>
            </a:r>
            <a:r>
              <a:rPr lang="uk-UA" dirty="0">
                <a:solidFill>
                  <a:srgbClr val="00B050"/>
                </a:solidFill>
              </a:rPr>
              <a:t>. Оцінка вартості гудвілу проводиться за: </a:t>
            </a:r>
            <a:endParaRPr lang="uk-UA" dirty="0" smtClean="0">
              <a:solidFill>
                <a:srgbClr val="00B050"/>
              </a:solidFill>
            </a:endParaRPr>
          </a:p>
          <a:p>
            <a:pPr algn="just"/>
            <a:r>
              <a:rPr lang="uk-UA" dirty="0" smtClean="0"/>
              <a:t>а</a:t>
            </a:r>
            <a:r>
              <a:rPr lang="uk-UA" dirty="0"/>
              <a:t>) передання або продажу іншому підприємству; </a:t>
            </a:r>
            <a:endParaRPr lang="uk-UA" dirty="0" smtClean="0"/>
          </a:p>
          <a:p>
            <a:pPr algn="just"/>
            <a:r>
              <a:rPr lang="uk-UA" dirty="0" smtClean="0"/>
              <a:t>б</a:t>
            </a:r>
            <a:r>
              <a:rPr lang="uk-UA" dirty="0"/>
              <a:t>) надання франшизи іншим компаньйонам; </a:t>
            </a:r>
            <a:endParaRPr lang="uk-UA" dirty="0" smtClean="0"/>
          </a:p>
          <a:p>
            <a:pPr algn="just"/>
            <a:r>
              <a:rPr lang="uk-UA" dirty="0" smtClean="0"/>
              <a:t>в</a:t>
            </a:r>
            <a:r>
              <a:rPr lang="uk-UA" dirty="0"/>
              <a:t>) визначення збитку, який було завдано діловій репутації підприємства незаконними діями інших підприємств; </a:t>
            </a:r>
            <a:endParaRPr lang="uk-UA" dirty="0" smtClean="0"/>
          </a:p>
          <a:p>
            <a:pPr algn="just"/>
            <a:r>
              <a:rPr lang="uk-UA" dirty="0" smtClean="0"/>
              <a:t>г</a:t>
            </a:r>
            <a:r>
              <a:rPr lang="uk-UA" dirty="0"/>
              <a:t>) використання гудвілу як внеску до статутного капіталу; </a:t>
            </a:r>
            <a:endParaRPr lang="uk-UA" dirty="0" smtClean="0"/>
          </a:p>
          <a:p>
            <a:pPr algn="just"/>
            <a:r>
              <a:rPr lang="uk-UA" dirty="0" smtClean="0"/>
              <a:t>д</a:t>
            </a:r>
            <a:r>
              <a:rPr lang="uk-UA" dirty="0"/>
              <a:t>) за визначення вартості всіх нематеріальних активів для оцінки вартості підприємства.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9243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321992" y="2807353"/>
            <a:ext cx="9336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solidFill>
                  <a:srgbClr val="0070C0"/>
                </a:solidFill>
              </a:rPr>
              <a:t>Оцінка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вартості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потенціалу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підприємства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упорядкований</a:t>
            </a:r>
            <a:r>
              <a:rPr lang="ru-RU" dirty="0"/>
              <a:t>, </a:t>
            </a:r>
            <a:r>
              <a:rPr lang="ru-RU" dirty="0" err="1"/>
              <a:t>цілеспрямований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в грошовому </a:t>
            </a:r>
            <a:r>
              <a:rPr lang="ru-RU" dirty="0" err="1"/>
              <a:t>виразі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потенційного</a:t>
            </a:r>
            <a:r>
              <a:rPr lang="ru-RU" dirty="0"/>
              <a:t> і реального доходу,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часу за умов конкретного </a:t>
            </a:r>
            <a:r>
              <a:rPr lang="ru-RU" dirty="0" smtClean="0"/>
              <a:t>ринку.</a:t>
            </a:r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01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415126" y="6394599"/>
            <a:ext cx="93366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Рис. 2.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Структурно-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логічна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схема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формування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потенціалу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підприємства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складових</a:t>
            </a:r>
            <a:endParaRPr lang="uk-U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658" y="305941"/>
            <a:ext cx="6687483" cy="5982535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9160935" y="3449718"/>
            <a:ext cx="259079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Зацікавлені сторони в оцінці потенціалу: інвестори; держава; акціонери; управлінці; постачальники; страхові фірми. Всі вони бажають реалізувати свої економічні інтереси.</a:t>
            </a:r>
          </a:p>
        </p:txBody>
      </p:sp>
    </p:spTree>
    <p:extLst>
      <p:ext uri="{BB962C8B-B14F-4D97-AF65-F5344CB8AC3E}">
        <p14:creationId xmlns:p14="http://schemas.microsoft.com/office/powerpoint/2010/main" val="50002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4. Принципи оцінки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i="1" dirty="0" err="1"/>
              <a:t>Оцінка</a:t>
            </a:r>
            <a:r>
              <a:rPr lang="ru-RU" b="1" i="1" dirty="0"/>
              <a:t>   майна   </a:t>
            </a:r>
            <a:r>
              <a:rPr lang="ru-RU" b="1" i="1" dirty="0" err="1"/>
              <a:t>проводитися</a:t>
            </a:r>
            <a:r>
              <a:rPr lang="ru-RU" b="1" i="1" dirty="0"/>
              <a:t>   з   </a:t>
            </a:r>
            <a:r>
              <a:rPr lang="ru-RU" b="1" i="1" dirty="0" err="1"/>
              <a:t>дотриманням</a:t>
            </a:r>
            <a:r>
              <a:rPr lang="ru-RU" b="1" i="1" dirty="0"/>
              <a:t>   </a:t>
            </a:r>
            <a:r>
              <a:rPr lang="ru-RU" b="1" i="1" dirty="0" err="1"/>
              <a:t>принципів</a:t>
            </a:r>
            <a:r>
              <a:rPr lang="ru-RU" b="1" i="1" dirty="0"/>
              <a:t>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корисності</a:t>
            </a:r>
            <a:r>
              <a:rPr lang="ru-RU" dirty="0"/>
              <a:t>,  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попиту</a:t>
            </a:r>
            <a:r>
              <a:rPr lang="ru-RU" dirty="0"/>
              <a:t> і  </a:t>
            </a:r>
            <a:r>
              <a:rPr lang="ru-RU" dirty="0" err="1"/>
              <a:t>пропонування</a:t>
            </a:r>
            <a:r>
              <a:rPr lang="ru-RU" dirty="0"/>
              <a:t>,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заміщення</a:t>
            </a:r>
            <a:r>
              <a:rPr lang="ru-RU" dirty="0"/>
              <a:t>,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очікування</a:t>
            </a:r>
            <a:r>
              <a:rPr lang="ru-RU" dirty="0"/>
              <a:t>,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граничної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внеску</a:t>
            </a:r>
            <a:r>
              <a:rPr lang="ru-RU" dirty="0"/>
              <a:t>,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 </a:t>
            </a:r>
            <a:endParaRPr lang="uk-UA" dirty="0"/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4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i="1" dirty="0" err="1"/>
              <a:t>Оцінка</a:t>
            </a:r>
            <a:r>
              <a:rPr lang="ru-RU" b="1" i="1" dirty="0"/>
              <a:t>   майна   </a:t>
            </a:r>
            <a:r>
              <a:rPr lang="ru-RU" b="1" i="1" dirty="0" err="1"/>
              <a:t>проводитися</a:t>
            </a:r>
            <a:r>
              <a:rPr lang="ru-RU" b="1" i="1" dirty="0"/>
              <a:t>   з   </a:t>
            </a:r>
            <a:r>
              <a:rPr lang="ru-RU" b="1" i="1" dirty="0" err="1"/>
              <a:t>дотриманням</a:t>
            </a:r>
            <a:r>
              <a:rPr lang="ru-RU" b="1" i="1" dirty="0"/>
              <a:t>   </a:t>
            </a:r>
            <a:r>
              <a:rPr lang="ru-RU" b="1" i="1" dirty="0" err="1"/>
              <a:t>принципів</a:t>
            </a:r>
            <a:r>
              <a:rPr lang="ru-RU" b="1" i="1" dirty="0"/>
              <a:t>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корисності</a:t>
            </a:r>
            <a:r>
              <a:rPr lang="ru-RU" dirty="0"/>
              <a:t>,  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попиту</a:t>
            </a:r>
            <a:r>
              <a:rPr lang="ru-RU" dirty="0"/>
              <a:t> і  </a:t>
            </a:r>
            <a:r>
              <a:rPr lang="ru-RU" dirty="0" err="1"/>
              <a:t>пропонування</a:t>
            </a:r>
            <a:r>
              <a:rPr lang="ru-RU" dirty="0"/>
              <a:t>,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заміщення</a:t>
            </a:r>
            <a:r>
              <a:rPr lang="ru-RU" dirty="0"/>
              <a:t>,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очікування</a:t>
            </a:r>
            <a:r>
              <a:rPr lang="ru-RU" dirty="0"/>
              <a:t>,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граничної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внеску</a:t>
            </a:r>
            <a:r>
              <a:rPr lang="ru-RU" dirty="0"/>
              <a:t>,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 </a:t>
            </a:r>
            <a:endParaRPr lang="uk-UA" dirty="0"/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054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0725" y="1536839"/>
            <a:ext cx="8911687" cy="1280890"/>
          </a:xfrm>
        </p:spPr>
        <p:txBody>
          <a:bodyPr/>
          <a:lstStyle/>
          <a:p>
            <a:r>
              <a:rPr lang="uk-UA" b="1" dirty="0" smtClean="0"/>
              <a:t>Сутність вартості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895599" y="2817729"/>
            <a:ext cx="8492067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b="1" i="1" dirty="0" smtClean="0">
                <a:solidFill>
                  <a:srgbClr val="0070C0"/>
                </a:solidFill>
              </a:rPr>
              <a:t>Вартість</a:t>
            </a:r>
            <a:r>
              <a:rPr lang="uk-UA" b="1" i="1" dirty="0" smtClean="0"/>
              <a:t> </a:t>
            </a:r>
            <a:r>
              <a:rPr lang="uk-UA" b="1" i="1" dirty="0"/>
              <a:t>– </a:t>
            </a:r>
            <a:r>
              <a:rPr lang="uk-UA" dirty="0"/>
              <a:t>це </a:t>
            </a:r>
            <a:r>
              <a:rPr lang="uk-UA" i="1" dirty="0"/>
              <a:t>грошовий еквівалент цінності об’єкту, який покупець готовий обміняти на право власності на цей об’єкт</a:t>
            </a:r>
            <a:r>
              <a:rPr lang="uk-UA" dirty="0"/>
              <a:t>. </a:t>
            </a:r>
            <a:endParaRPr lang="uk-UA" dirty="0" smtClean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dirty="0" smtClean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>
                <a:solidFill>
                  <a:srgbClr val="00B050"/>
                </a:solidFill>
              </a:rPr>
              <a:t>Вартість</a:t>
            </a:r>
            <a:r>
              <a:rPr lang="uk-UA" dirty="0" smtClean="0"/>
              <a:t> – </a:t>
            </a:r>
            <a:r>
              <a:rPr lang="uk-UA" dirty="0"/>
              <a:t>це очікувана ціна як результат прояву конкретних </a:t>
            </a:r>
            <a:r>
              <a:rPr lang="uk-UA" dirty="0" smtClean="0"/>
              <a:t>умов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dirty="0"/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dirty="0" smtClean="0">
                <a:solidFill>
                  <a:srgbClr val="7030A0"/>
                </a:solidFill>
              </a:rPr>
              <a:t>Ціна</a:t>
            </a:r>
            <a:r>
              <a:rPr lang="uk-UA" dirty="0" smtClean="0"/>
              <a:t> - відображає </a:t>
            </a:r>
            <a:r>
              <a:rPr lang="uk-UA" dirty="0"/>
              <a:t>факт витрат, що відбувся, на покупку аналогічних об’єктів за минулими угодами.</a:t>
            </a:r>
          </a:p>
        </p:txBody>
      </p:sp>
    </p:spTree>
    <p:extLst>
      <p:ext uri="{BB962C8B-B14F-4D97-AF65-F5344CB8AC3E}">
        <p14:creationId xmlns:p14="http://schemas.microsoft.com/office/powerpoint/2010/main" val="306923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1686991" y="1304835"/>
            <a:ext cx="9336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uk-UA" dirty="0"/>
              <a:t>Незважаючи на те, що залежно від конкретної ситуації для кожного окремо взятого об’єкта оцінки можуть бути використані найбільш значущі принципи й реалізація того чи іншого принципу відбудеться не в повному обсязі, між принципами як системним утворенням існують тісні взаємозв’язки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058" y="2505164"/>
            <a:ext cx="5561352" cy="4062205"/>
          </a:xfrm>
          <a:prstGeom prst="rect">
            <a:avLst/>
          </a:prstGeom>
        </p:spPr>
      </p:pic>
      <p:sp>
        <p:nvSpPr>
          <p:cNvPr id="6" name="Прямокутник 5"/>
          <p:cNvSpPr/>
          <p:nvPr/>
        </p:nvSpPr>
        <p:spPr>
          <a:xfrm>
            <a:off x="2415126" y="6394599"/>
            <a:ext cx="93366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Рис. 3.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Принципи оцінки ринкової вартості потенціалу підприємства та їх взаємозв’язок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451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93366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>
                <a:solidFill>
                  <a:schemeClr val="accent2"/>
                </a:solidFill>
              </a:rPr>
              <a:t>Принцип  </a:t>
            </a:r>
            <a:r>
              <a:rPr lang="ru-RU" b="1" i="1" dirty="0" err="1">
                <a:solidFill>
                  <a:schemeClr val="accent2"/>
                </a:solidFill>
              </a:rPr>
              <a:t>корисності</a:t>
            </a:r>
            <a:r>
              <a:rPr lang="ru-RU" b="1" dirty="0">
                <a:solidFill>
                  <a:schemeClr val="accent2"/>
                </a:solidFill>
              </a:rPr>
              <a:t>  </a:t>
            </a:r>
            <a:r>
              <a:rPr lang="ru-RU" dirty="0" err="1"/>
              <a:t>ґрунтується</a:t>
            </a:r>
            <a:r>
              <a:rPr lang="ru-RU" dirty="0"/>
              <a:t>  на  тому,  </a:t>
            </a:r>
            <a:r>
              <a:rPr lang="ru-RU" dirty="0" err="1"/>
              <a:t>що</a:t>
            </a:r>
            <a:r>
              <a:rPr lang="ru-RU" dirty="0"/>
              <a:t> 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корисності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для </a:t>
            </a:r>
            <a:r>
              <a:rPr lang="ru-RU" dirty="0" err="1"/>
              <a:t>потенційного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 </a:t>
            </a:r>
            <a:r>
              <a:rPr lang="ru-RU" dirty="0" err="1"/>
              <a:t>користувача</a:t>
            </a:r>
            <a:r>
              <a:rPr lang="ru-RU" dirty="0"/>
              <a:t>.  </a:t>
            </a:r>
            <a:r>
              <a:rPr lang="ru-RU" dirty="0" err="1"/>
              <a:t>Під</a:t>
            </a:r>
            <a:r>
              <a:rPr lang="ru-RU" dirty="0"/>
              <a:t>  </a:t>
            </a:r>
            <a:r>
              <a:rPr lang="ru-RU" dirty="0" err="1"/>
              <a:t>корисністю</a:t>
            </a:r>
            <a:r>
              <a:rPr lang="ru-RU" dirty="0"/>
              <a:t>  </a:t>
            </a:r>
            <a:r>
              <a:rPr lang="ru-RU" dirty="0" err="1"/>
              <a:t>слід</a:t>
            </a:r>
            <a:r>
              <a:rPr lang="ru-RU" dirty="0"/>
              <a:t>  </a:t>
            </a:r>
            <a:r>
              <a:rPr lang="ru-RU" dirty="0" err="1"/>
              <a:t>розуміти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майна </a:t>
            </a:r>
            <a:r>
              <a:rPr lang="ru-RU" dirty="0" err="1"/>
              <a:t>задовольняти</a:t>
            </a:r>
            <a:r>
              <a:rPr lang="ru-RU" dirty="0"/>
              <a:t> потреби </a:t>
            </a:r>
            <a:r>
              <a:rPr lang="ru-RU" dirty="0" err="1"/>
              <a:t>власника</a:t>
            </a:r>
            <a:r>
              <a:rPr lang="ru-RU" dirty="0"/>
              <a:t>  </a:t>
            </a:r>
            <a:r>
              <a:rPr lang="ru-RU" dirty="0" err="1"/>
              <a:t>або</a:t>
            </a:r>
            <a:r>
              <a:rPr lang="ru-RU" dirty="0"/>
              <a:t>  </a:t>
            </a:r>
            <a:r>
              <a:rPr lang="ru-RU" dirty="0" err="1"/>
              <a:t>користувача</a:t>
            </a:r>
            <a:r>
              <a:rPr lang="ru-RU" dirty="0"/>
              <a:t>  </a:t>
            </a:r>
            <a:r>
              <a:rPr lang="ru-RU" dirty="0" err="1"/>
              <a:t>протягом</a:t>
            </a:r>
            <a:r>
              <a:rPr lang="ru-RU" dirty="0"/>
              <a:t>  </a:t>
            </a:r>
            <a:r>
              <a:rPr lang="ru-RU" dirty="0" err="1"/>
              <a:t>певного</a:t>
            </a:r>
            <a:r>
              <a:rPr lang="ru-RU" dirty="0"/>
              <a:t> часу. </a:t>
            </a:r>
            <a:endParaRPr lang="uk-UA" dirty="0"/>
          </a:p>
          <a:p>
            <a:pPr fontAlgn="base"/>
            <a:r>
              <a:rPr lang="ru-RU" b="1" dirty="0"/>
              <a:t>З метою </a:t>
            </a:r>
            <a:r>
              <a:rPr lang="ru-RU" b="1" dirty="0" err="1"/>
              <a:t>визначення</a:t>
            </a:r>
            <a:r>
              <a:rPr lang="ru-RU" b="1" dirty="0"/>
              <a:t> </a:t>
            </a:r>
            <a:r>
              <a:rPr lang="ru-RU" b="1" dirty="0" err="1"/>
              <a:t>корисності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оцінки</a:t>
            </a:r>
            <a:r>
              <a:rPr lang="ru-RU" b="1" dirty="0"/>
              <a:t>: </a:t>
            </a:r>
            <a:endParaRPr lang="uk-UA" b="1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розглядається</a:t>
            </a:r>
            <a:r>
              <a:rPr lang="ru-RU" dirty="0"/>
              <a:t> </a:t>
            </a:r>
            <a:r>
              <a:rPr lang="ru-RU" dirty="0" err="1"/>
              <a:t>корисність</a:t>
            </a:r>
            <a:r>
              <a:rPr lang="ru-RU" dirty="0"/>
              <a:t>  </a:t>
            </a:r>
            <a:r>
              <a:rPr lang="ru-RU" dirty="0" err="1"/>
              <a:t>окремого</a:t>
            </a:r>
            <a:r>
              <a:rPr lang="ru-RU" dirty="0"/>
              <a:t>  майна  у  </a:t>
            </a:r>
            <a:r>
              <a:rPr lang="ru-RU" dirty="0" err="1"/>
              <a:t>складі</a:t>
            </a:r>
            <a:r>
              <a:rPr lang="ru-RU" dirty="0"/>
              <a:t> 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як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корисності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в  </a:t>
            </a:r>
            <a:r>
              <a:rPr lang="ru-RU" dirty="0" err="1"/>
              <a:t>цілому</a:t>
            </a:r>
            <a:r>
              <a:rPr lang="ru-RU" dirty="0"/>
              <a:t>  та </a:t>
            </a:r>
            <a:r>
              <a:rPr lang="ru-RU" dirty="0" err="1"/>
              <a:t>корисність</a:t>
            </a:r>
            <a:r>
              <a:rPr lang="ru-RU" dirty="0"/>
              <a:t> майна як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;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враховується</a:t>
            </a:r>
            <a:r>
              <a:rPr lang="ru-RU" dirty="0"/>
              <a:t> </a:t>
            </a:r>
            <a:r>
              <a:rPr lang="ru-RU" dirty="0" err="1"/>
              <a:t>сучасний</a:t>
            </a:r>
            <a:r>
              <a:rPr lang="ru-RU" dirty="0"/>
              <a:t>  стан 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, 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 не   </a:t>
            </a:r>
            <a:r>
              <a:rPr lang="ru-RU" dirty="0" err="1"/>
              <a:t>відповідати</a:t>
            </a:r>
            <a:r>
              <a:rPr lang="ru-RU" dirty="0"/>
              <a:t>   </a:t>
            </a:r>
            <a:r>
              <a:rPr lang="ru-RU" dirty="0" err="1"/>
              <a:t>його</a:t>
            </a:r>
            <a:r>
              <a:rPr lang="ru-RU" dirty="0"/>
              <a:t>   </a:t>
            </a:r>
            <a:r>
              <a:rPr lang="ru-RU" dirty="0" err="1"/>
              <a:t>можливому</a:t>
            </a:r>
            <a:r>
              <a:rPr lang="ru-RU" dirty="0"/>
              <a:t>   </a:t>
            </a:r>
            <a:r>
              <a:rPr lang="ru-RU" dirty="0" err="1"/>
              <a:t>найбільш</a:t>
            </a:r>
            <a:r>
              <a:rPr lang="ru-RU" dirty="0"/>
              <a:t>   </a:t>
            </a:r>
            <a:r>
              <a:rPr lang="ru-RU" dirty="0" err="1"/>
              <a:t>ефективному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, 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,  коли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 </a:t>
            </a:r>
            <a:r>
              <a:rPr lang="ru-RU" dirty="0" err="1"/>
              <a:t>зайвими</a:t>
            </a:r>
            <a:r>
              <a:rPr lang="ru-RU" dirty="0"/>
              <a:t>,  </a:t>
            </a:r>
            <a:r>
              <a:rPr lang="ru-RU" dirty="0" err="1"/>
              <a:t>використовуються</a:t>
            </a:r>
            <a:r>
              <a:rPr lang="ru-RU" dirty="0"/>
              <a:t>  з  </a:t>
            </a:r>
            <a:r>
              <a:rPr lang="ru-RU" dirty="0" err="1"/>
              <a:t>іншою</a:t>
            </a:r>
            <a:r>
              <a:rPr lang="ru-RU" dirty="0"/>
              <a:t>   метою   </a:t>
            </a:r>
            <a:r>
              <a:rPr lang="ru-RU" dirty="0" err="1"/>
              <a:t>або</a:t>
            </a:r>
            <a:r>
              <a:rPr lang="ru-RU" dirty="0"/>
              <a:t>   не </a:t>
            </a:r>
            <a:r>
              <a:rPr lang="ru-RU" dirty="0" err="1"/>
              <a:t>використовуються</a:t>
            </a:r>
            <a:r>
              <a:rPr lang="ru-RU" dirty="0"/>
              <a:t>;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прогнозується</a:t>
            </a:r>
            <a:r>
              <a:rPr lang="ru-RU" dirty="0"/>
              <a:t> </a:t>
            </a:r>
            <a:r>
              <a:rPr lang="ru-RU" dirty="0" err="1"/>
              <a:t>можливий</a:t>
            </a:r>
            <a:r>
              <a:rPr lang="ru-RU" dirty="0"/>
              <a:t>  </a:t>
            </a:r>
            <a:r>
              <a:rPr lang="ru-RU" dirty="0" err="1"/>
              <a:t>вплив</a:t>
            </a:r>
            <a:r>
              <a:rPr lang="ru-RU" dirty="0"/>
              <a:t>  </a:t>
            </a:r>
            <a:r>
              <a:rPr lang="ru-RU" dirty="0" err="1"/>
              <a:t>соціально-економічних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на </a:t>
            </a: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/>
              <a:t>корисності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; </a:t>
            </a:r>
            <a:endParaRPr lang="uk-UA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err="1"/>
              <a:t>оцінюються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</a:t>
            </a:r>
            <a:endParaRPr lang="uk-UA" dirty="0"/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033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82190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b="1" dirty="0">
                <a:solidFill>
                  <a:schemeClr val="accent2"/>
                </a:solidFill>
              </a:rPr>
              <a:t>Принцип  </a:t>
            </a:r>
            <a:r>
              <a:rPr lang="ru-RU" b="1" dirty="0" err="1">
                <a:solidFill>
                  <a:schemeClr val="accent2"/>
                </a:solidFill>
              </a:rPr>
              <a:t>попиту</a:t>
            </a:r>
            <a:r>
              <a:rPr lang="ru-RU" b="1" dirty="0">
                <a:solidFill>
                  <a:schemeClr val="accent2"/>
                </a:solidFill>
              </a:rPr>
              <a:t>  та </a:t>
            </a:r>
            <a:r>
              <a:rPr lang="ru-RU" b="1" dirty="0" err="1">
                <a:solidFill>
                  <a:schemeClr val="accent2"/>
                </a:solidFill>
              </a:rPr>
              <a:t>пропонування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пропонування</a:t>
            </a:r>
            <a:r>
              <a:rPr lang="ru-RU" dirty="0"/>
              <a:t> та </a:t>
            </a:r>
            <a:r>
              <a:rPr lang="ru-RU" dirty="0" err="1"/>
              <a:t>попиту</a:t>
            </a:r>
            <a:r>
              <a:rPr lang="ru-RU" dirty="0"/>
              <a:t>  на  </a:t>
            </a:r>
            <a:r>
              <a:rPr lang="ru-RU" dirty="0" err="1"/>
              <a:t>подібне</a:t>
            </a:r>
            <a:r>
              <a:rPr lang="ru-RU" dirty="0"/>
              <a:t>  </a:t>
            </a:r>
            <a:r>
              <a:rPr lang="ru-RU" dirty="0" err="1"/>
              <a:t>майно</a:t>
            </a:r>
            <a:r>
              <a:rPr lang="ru-RU" dirty="0"/>
              <a:t>.  </a:t>
            </a:r>
            <a:r>
              <a:rPr lang="ru-RU" dirty="0" err="1"/>
              <a:t>Відповідно</a:t>
            </a:r>
            <a:r>
              <a:rPr lang="ru-RU" dirty="0"/>
              <a:t>  до  </a:t>
            </a:r>
            <a:r>
              <a:rPr lang="ru-RU" dirty="0" err="1"/>
              <a:t>цього</a:t>
            </a:r>
            <a:r>
              <a:rPr lang="ru-RU" dirty="0"/>
              <a:t> принципу 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враховуються</a:t>
            </a:r>
            <a:r>
              <a:rPr lang="ru-RU" dirty="0"/>
              <a:t>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на </a:t>
            </a:r>
            <a:r>
              <a:rPr lang="ru-RU" dirty="0" err="1"/>
              <a:t>подібне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змін</a:t>
            </a:r>
            <a:r>
              <a:rPr lang="ru-RU" dirty="0"/>
              <a:t> у </a:t>
            </a:r>
            <a:r>
              <a:rPr lang="ru-RU" dirty="0" err="1"/>
              <a:t>співвідношенні</a:t>
            </a:r>
            <a:r>
              <a:rPr lang="ru-RU" dirty="0"/>
              <a:t> </a:t>
            </a:r>
            <a:r>
              <a:rPr lang="ru-RU" dirty="0" err="1"/>
              <a:t>пропонування</a:t>
            </a:r>
            <a:r>
              <a:rPr lang="ru-RU" dirty="0"/>
              <a:t> та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подібне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 </a:t>
            </a:r>
            <a:endParaRPr lang="ru-RU" dirty="0" smtClean="0"/>
          </a:p>
          <a:p>
            <a:pPr algn="just" fontAlgn="base"/>
            <a:endParaRPr lang="uk-UA" dirty="0"/>
          </a:p>
          <a:p>
            <a:pPr algn="just" fontAlgn="base"/>
            <a:r>
              <a:rPr lang="ru-RU" b="1" dirty="0">
                <a:solidFill>
                  <a:schemeClr val="accent2"/>
                </a:solidFill>
              </a:rPr>
              <a:t>Принцип </a:t>
            </a:r>
            <a:r>
              <a:rPr lang="ru-RU" b="1" dirty="0" err="1">
                <a:solidFill>
                  <a:schemeClr val="accent2"/>
                </a:solidFill>
              </a:rPr>
              <a:t>заміщення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покупців</a:t>
            </a:r>
            <a:r>
              <a:rPr lang="ru-RU" dirty="0"/>
              <a:t> на ринку, яка </a:t>
            </a:r>
            <a:r>
              <a:rPr lang="ru-RU" dirty="0" err="1"/>
              <a:t>полягає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придбання</a:t>
            </a:r>
            <a:r>
              <a:rPr lang="ru-RU" dirty="0"/>
              <a:t> майна не </a:t>
            </a:r>
            <a:r>
              <a:rPr lang="ru-RU" dirty="0" err="1"/>
              <a:t>сплачується</a:t>
            </a:r>
            <a:r>
              <a:rPr lang="ru-RU" dirty="0"/>
              <a:t> сума,  </a:t>
            </a:r>
            <a:r>
              <a:rPr lang="ru-RU" dirty="0" err="1"/>
              <a:t>більша</a:t>
            </a:r>
            <a:r>
              <a:rPr lang="ru-RU" dirty="0"/>
              <a:t> 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мінімальної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майна </a:t>
            </a:r>
            <a:r>
              <a:rPr lang="ru-RU" dirty="0" err="1"/>
              <a:t>такої</a:t>
            </a:r>
            <a:r>
              <a:rPr lang="ru-RU" dirty="0"/>
              <a:t> ж </a:t>
            </a:r>
            <a:r>
              <a:rPr lang="ru-RU" dirty="0" err="1"/>
              <a:t>корисності</a:t>
            </a:r>
            <a:r>
              <a:rPr lang="ru-RU" dirty="0"/>
              <a:t>,  яке </a:t>
            </a:r>
            <a:r>
              <a:rPr lang="ru-RU" dirty="0" err="1"/>
              <a:t>продається</a:t>
            </a:r>
            <a:r>
              <a:rPr lang="ru-RU" dirty="0"/>
              <a:t> на ринку. </a:t>
            </a:r>
            <a:endParaRPr lang="uk-UA" dirty="0"/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28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82190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b="1" dirty="0" smtClean="0">
                <a:solidFill>
                  <a:schemeClr val="accent2"/>
                </a:solidFill>
              </a:rPr>
              <a:t>Принцип </a:t>
            </a:r>
            <a:r>
              <a:rPr lang="ru-RU" b="1" dirty="0" err="1" smtClean="0">
                <a:solidFill>
                  <a:schemeClr val="accent2"/>
                </a:solidFill>
              </a:rPr>
              <a:t>очікування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dirty="0" err="1" smtClean="0"/>
              <a:t>передбачає</a:t>
            </a:r>
            <a:r>
              <a:rPr lang="ru-RU" dirty="0"/>
              <a:t>, 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  </a:t>
            </a:r>
            <a:r>
              <a:rPr lang="ru-RU" dirty="0" err="1"/>
              <a:t>розміром</a:t>
            </a:r>
            <a:r>
              <a:rPr lang="ru-RU" dirty="0"/>
              <a:t>  </a:t>
            </a:r>
            <a:r>
              <a:rPr lang="ru-RU" dirty="0" err="1"/>
              <a:t>економічних</a:t>
            </a:r>
            <a:r>
              <a:rPr lang="ru-RU" dirty="0"/>
              <a:t>  </a:t>
            </a:r>
            <a:r>
              <a:rPr lang="ru-RU" dirty="0" err="1"/>
              <a:t>вигод</a:t>
            </a:r>
            <a:r>
              <a:rPr lang="ru-RU" dirty="0"/>
              <a:t>,  </a:t>
            </a:r>
            <a:r>
              <a:rPr lang="ru-RU" dirty="0" err="1"/>
              <a:t>які</a:t>
            </a:r>
            <a:r>
              <a:rPr lang="ru-RU" dirty="0"/>
              <a:t>  </a:t>
            </a:r>
            <a:r>
              <a:rPr lang="ru-RU" dirty="0" err="1"/>
              <a:t>очікуються</a:t>
            </a:r>
            <a:r>
              <a:rPr lang="ru-RU" dirty="0"/>
              <a:t> 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розпорядження</a:t>
            </a:r>
            <a:r>
              <a:rPr lang="ru-RU" dirty="0"/>
              <a:t> ним</a:t>
            </a:r>
            <a:r>
              <a:rPr lang="ru-RU" dirty="0" smtClean="0"/>
              <a:t>.</a:t>
            </a:r>
          </a:p>
          <a:p>
            <a:pPr algn="just" fontAlgn="base"/>
            <a:endParaRPr lang="uk-UA" dirty="0"/>
          </a:p>
          <a:p>
            <a:pPr algn="just"/>
            <a:r>
              <a:rPr lang="ru-RU" b="1" dirty="0">
                <a:solidFill>
                  <a:schemeClr val="accent2"/>
                </a:solidFill>
              </a:rPr>
              <a:t>Принцип  </a:t>
            </a:r>
            <a:r>
              <a:rPr lang="ru-RU" b="1" dirty="0" err="1">
                <a:solidFill>
                  <a:schemeClr val="accent2"/>
                </a:solidFill>
              </a:rPr>
              <a:t>внеску</a:t>
            </a:r>
            <a:r>
              <a:rPr lang="ru-RU" b="1" dirty="0">
                <a:solidFill>
                  <a:schemeClr val="accent2"/>
                </a:solidFill>
              </a:rPr>
              <a:t>  (</a:t>
            </a:r>
            <a:r>
              <a:rPr lang="ru-RU" b="1" dirty="0" err="1">
                <a:solidFill>
                  <a:schemeClr val="accent2"/>
                </a:solidFill>
              </a:rPr>
              <a:t>граничної</a:t>
            </a:r>
            <a:r>
              <a:rPr lang="ru-RU" b="1" dirty="0">
                <a:solidFill>
                  <a:schemeClr val="accent2"/>
                </a:solidFill>
              </a:rPr>
              <a:t>   </a:t>
            </a:r>
            <a:r>
              <a:rPr lang="ru-RU" b="1" dirty="0" err="1">
                <a:solidFill>
                  <a:schemeClr val="accent2"/>
                </a:solidFill>
              </a:rPr>
              <a:t>продуктивності</a:t>
            </a:r>
            <a:r>
              <a:rPr lang="ru-RU" b="1" dirty="0">
                <a:solidFill>
                  <a:schemeClr val="accent2"/>
                </a:solidFill>
              </a:rPr>
              <a:t>)  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врахування</a:t>
            </a:r>
            <a:r>
              <a:rPr lang="ru-RU" dirty="0"/>
              <a:t>  </a:t>
            </a:r>
            <a:r>
              <a:rPr lang="ru-RU" dirty="0" err="1"/>
              <a:t>впливу</a:t>
            </a:r>
            <a:r>
              <a:rPr lang="ru-RU" dirty="0"/>
              <a:t>  на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таких </a:t>
            </a:r>
            <a:r>
              <a:rPr lang="ru-RU" dirty="0" err="1"/>
              <a:t>факторів</a:t>
            </a:r>
            <a:r>
              <a:rPr lang="ru-RU" dirty="0"/>
              <a:t>,  як </a:t>
            </a:r>
            <a:r>
              <a:rPr lang="ru-RU" dirty="0" err="1"/>
              <a:t>праця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капітал</a:t>
            </a:r>
            <a:r>
              <a:rPr lang="ru-RU" dirty="0"/>
              <a:t> та земля,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пропорційним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внеску</a:t>
            </a:r>
            <a:r>
              <a:rPr lang="ru-RU" dirty="0"/>
              <a:t> у </a:t>
            </a:r>
            <a:r>
              <a:rPr lang="ru-RU" dirty="0" err="1"/>
              <a:t>загальний</a:t>
            </a:r>
            <a:r>
              <a:rPr lang="ru-RU" dirty="0"/>
              <a:t>  </a:t>
            </a:r>
            <a:r>
              <a:rPr lang="ru-RU" dirty="0" err="1"/>
              <a:t>дохід</a:t>
            </a:r>
            <a:r>
              <a:rPr lang="ru-RU" dirty="0"/>
              <a:t>.  </a:t>
            </a:r>
            <a:r>
              <a:rPr lang="ru-RU" dirty="0" err="1"/>
              <a:t>Вплив</a:t>
            </a:r>
            <a:r>
              <a:rPr lang="ru-RU" dirty="0"/>
              <a:t>  </a:t>
            </a:r>
            <a:r>
              <a:rPr lang="ru-RU" dirty="0" err="1"/>
              <a:t>окремого</a:t>
            </a:r>
            <a:r>
              <a:rPr lang="ru-RU" dirty="0"/>
              <a:t>  фактора  </a:t>
            </a:r>
            <a:r>
              <a:rPr lang="ru-RU" dirty="0" err="1"/>
              <a:t>вимірюється</a:t>
            </a:r>
            <a:r>
              <a:rPr lang="ru-RU" dirty="0"/>
              <a:t> як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як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,  на  яку 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зменшиться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.</a:t>
            </a:r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71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711458" y="2062286"/>
            <a:ext cx="821900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b="1" dirty="0">
                <a:solidFill>
                  <a:schemeClr val="accent2"/>
                </a:solidFill>
              </a:rPr>
              <a:t>Принцип   </a:t>
            </a:r>
            <a:r>
              <a:rPr lang="ru-RU" b="1" dirty="0" err="1">
                <a:solidFill>
                  <a:schemeClr val="accent2"/>
                </a:solidFill>
              </a:rPr>
              <a:t>найбільш</a:t>
            </a:r>
            <a:r>
              <a:rPr lang="ru-RU" b="1" dirty="0">
                <a:solidFill>
                  <a:schemeClr val="accent2"/>
                </a:solidFill>
              </a:rPr>
              <a:t>  </a:t>
            </a:r>
            <a:r>
              <a:rPr lang="ru-RU" b="1" dirty="0" err="1">
                <a:solidFill>
                  <a:schemeClr val="accent2"/>
                </a:solidFill>
              </a:rPr>
              <a:t>ефективного</a:t>
            </a:r>
            <a:r>
              <a:rPr lang="ru-RU" b="1" dirty="0">
                <a:solidFill>
                  <a:schemeClr val="accent2"/>
                </a:solidFill>
              </a:rPr>
              <a:t>  </a:t>
            </a:r>
            <a:r>
              <a:rPr lang="ru-RU" b="1" dirty="0" err="1">
                <a:solidFill>
                  <a:schemeClr val="accent2"/>
                </a:solidFill>
              </a:rPr>
              <a:t>використання</a:t>
            </a:r>
            <a:r>
              <a:rPr lang="ru-RU" b="1" dirty="0">
                <a:solidFill>
                  <a:schemeClr val="accent2"/>
                </a:solidFill>
              </a:rPr>
              <a:t>  </a:t>
            </a:r>
            <a:r>
              <a:rPr lang="ru-RU" dirty="0" err="1"/>
              <a:t>полягає</a:t>
            </a:r>
            <a:r>
              <a:rPr lang="ru-RU" dirty="0"/>
              <a:t>  в </a:t>
            </a:r>
            <a:r>
              <a:rPr lang="ru-RU" dirty="0" err="1"/>
              <a:t>урахуванні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 </a:t>
            </a:r>
            <a:r>
              <a:rPr lang="ru-RU" dirty="0" err="1"/>
              <a:t>оцінки</a:t>
            </a:r>
            <a:r>
              <a:rPr lang="ru-RU" dirty="0"/>
              <a:t>  </a:t>
            </a:r>
            <a:r>
              <a:rPr lang="ru-RU" dirty="0" err="1"/>
              <a:t>від</a:t>
            </a:r>
            <a:r>
              <a:rPr lang="ru-RU" dirty="0"/>
              <a:t> 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  </a:t>
            </a:r>
            <a:r>
              <a:rPr lang="ru-RU" dirty="0" err="1"/>
              <a:t>ефективного</a:t>
            </a:r>
            <a:r>
              <a:rPr lang="ru-RU" dirty="0"/>
              <a:t>   </a:t>
            </a:r>
            <a:r>
              <a:rPr lang="ru-RU" dirty="0" err="1"/>
              <a:t>використання</a:t>
            </a:r>
            <a:r>
              <a:rPr lang="ru-RU" dirty="0"/>
              <a:t>.   </a:t>
            </a:r>
            <a:endParaRPr lang="ru-RU" dirty="0" smtClean="0"/>
          </a:p>
          <a:p>
            <a:pPr algn="just" fontAlgn="base"/>
            <a:endParaRPr lang="ru-RU" dirty="0"/>
          </a:p>
          <a:p>
            <a:pPr algn="just" fontAlgn="base"/>
            <a:r>
              <a:rPr lang="ru-RU" b="1" dirty="0" err="1">
                <a:solidFill>
                  <a:schemeClr val="accent2"/>
                </a:solidFill>
              </a:rPr>
              <a:t>Під</a:t>
            </a:r>
            <a:r>
              <a:rPr lang="ru-RU" b="1" dirty="0">
                <a:solidFill>
                  <a:schemeClr val="accent2"/>
                </a:solidFill>
              </a:rPr>
              <a:t>  </a:t>
            </a:r>
            <a:r>
              <a:rPr lang="ru-RU" b="1" dirty="0" err="1">
                <a:solidFill>
                  <a:schemeClr val="accent2"/>
                </a:solidFill>
              </a:rPr>
              <a:t>найбільш</a:t>
            </a:r>
            <a:r>
              <a:rPr lang="ru-RU" b="1" dirty="0">
                <a:solidFill>
                  <a:schemeClr val="accent2"/>
                </a:solidFill>
              </a:rPr>
              <a:t>  </a:t>
            </a:r>
            <a:r>
              <a:rPr lang="ru-RU" b="1" dirty="0" err="1">
                <a:solidFill>
                  <a:schemeClr val="accent2"/>
                </a:solidFill>
              </a:rPr>
              <a:t>ефективним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використанням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майна,  в </a:t>
            </a:r>
            <a:r>
              <a:rPr lang="ru-RU" dirty="0" err="1"/>
              <a:t>результаті</a:t>
            </a:r>
            <a:r>
              <a:rPr lang="ru-RU" dirty="0"/>
              <a:t> 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 </a:t>
            </a:r>
            <a:r>
              <a:rPr lang="ru-RU" dirty="0" err="1"/>
              <a:t>об'єкта</a:t>
            </a:r>
            <a:r>
              <a:rPr lang="ru-RU" dirty="0"/>
              <a:t>  </a:t>
            </a:r>
            <a:r>
              <a:rPr lang="ru-RU" dirty="0" err="1"/>
              <a:t>оцінки</a:t>
            </a:r>
            <a:r>
              <a:rPr lang="ru-RU" dirty="0"/>
              <a:t> є максимальною. 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розглядаються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майна, 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технічно</a:t>
            </a:r>
            <a:r>
              <a:rPr lang="ru-RU" dirty="0"/>
              <a:t>  </a:t>
            </a:r>
            <a:r>
              <a:rPr lang="ru-RU" dirty="0" err="1"/>
              <a:t>можливими</a:t>
            </a:r>
            <a:r>
              <a:rPr lang="ru-RU" dirty="0"/>
              <a:t>, </a:t>
            </a:r>
            <a:r>
              <a:rPr lang="ru-RU" dirty="0" err="1"/>
              <a:t>дозволеними</a:t>
            </a:r>
            <a:r>
              <a:rPr lang="ru-RU" dirty="0"/>
              <a:t> та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доцільними</a:t>
            </a:r>
            <a:r>
              <a:rPr lang="ru-RU" dirty="0"/>
              <a:t>. </a:t>
            </a:r>
            <a:endParaRPr lang="uk-UA" dirty="0"/>
          </a:p>
          <a:p>
            <a:pPr algn="just" fontAlgn="base"/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39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3.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потенціалом</a:t>
            </a:r>
            <a:r>
              <a:rPr lang="ru-RU" b="1" dirty="0"/>
              <a:t> </a:t>
            </a:r>
            <a:r>
              <a:rPr lang="ru-RU" b="1" dirty="0" err="1"/>
              <a:t>підприємства</a:t>
            </a:r>
            <a:r>
              <a:rPr lang="ru-RU" b="1" dirty="0"/>
              <a:t> за </a:t>
            </a:r>
            <a:r>
              <a:rPr lang="ru-RU" b="1" dirty="0" err="1"/>
              <a:t>критеріями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вартості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148946" y="2219111"/>
            <a:ext cx="93556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err="1" smtClean="0"/>
              <a:t>Найоб’єктивнішим</a:t>
            </a:r>
            <a:r>
              <a:rPr lang="uk-UA" dirty="0" smtClean="0"/>
              <a:t> критерієм </a:t>
            </a:r>
            <a:r>
              <a:rPr lang="uk-UA" dirty="0"/>
              <a:t>оцінки потенціалу підприємств є їх ринкова вартість.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Будь-яку </a:t>
            </a:r>
            <a:r>
              <a:rPr lang="uk-UA" dirty="0"/>
              <a:t>вартість можна розглядати з позицій колишніх, сучасних та майбутніх результатів з урахуванням того, що розширене відтворення можливе тільки тоді, коли в грошовому еквіваленті отримані результати покривають понесені для їх досягнення витрати.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Тобто </a:t>
            </a:r>
            <a:r>
              <a:rPr lang="uk-UA" dirty="0"/>
              <a:t>залежно від умов розв’язання конкретного практичного завдання</a:t>
            </a:r>
            <a:r>
              <a:rPr lang="uk-UA" dirty="0">
                <a:solidFill>
                  <a:srgbClr val="FF0000"/>
                </a:solidFill>
              </a:rPr>
              <a:t> вартість </a:t>
            </a:r>
            <a:r>
              <a:rPr lang="uk-UA" dirty="0"/>
              <a:t>об’єкта нерухомості чи земельної ділянки </a:t>
            </a:r>
            <a:r>
              <a:rPr lang="uk-UA" dirty="0">
                <a:solidFill>
                  <a:srgbClr val="FF0000"/>
                </a:solidFill>
              </a:rPr>
              <a:t>формується або колишніми витратами на створення (упорядкування) об’єкта, або вартістю сучасних чи майбутніх грошових потоків, очікуваних від його використання</a:t>
            </a:r>
          </a:p>
        </p:txBody>
      </p:sp>
    </p:spTree>
    <p:extLst>
      <p:ext uri="{BB962C8B-B14F-4D97-AF65-F5344CB8AC3E}">
        <p14:creationId xmlns:p14="http://schemas.microsoft.com/office/powerpoint/2010/main" val="206118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Підходи</a:t>
            </a:r>
            <a:r>
              <a:rPr lang="ru-RU" b="1" dirty="0" smtClean="0"/>
              <a:t> до </a:t>
            </a:r>
            <a:r>
              <a:rPr lang="ru-RU" b="1" dirty="0" err="1" smtClean="0"/>
              <a:t>оцінки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592925" y="2837177"/>
            <a:ext cx="80666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rgbClr val="0070C0"/>
                </a:solidFill>
              </a:rPr>
              <a:t>витратний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(</a:t>
            </a:r>
            <a:r>
              <a:rPr lang="ru-RU" dirty="0" err="1">
                <a:solidFill>
                  <a:srgbClr val="0070C0"/>
                </a:solidFill>
              </a:rPr>
              <a:t>майновий</a:t>
            </a:r>
            <a:r>
              <a:rPr lang="ru-RU" dirty="0"/>
              <a:t>) –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за сумою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та </a:t>
            </a:r>
            <a:r>
              <a:rPr lang="ru-RU" dirty="0" err="1" smtClean="0"/>
              <a:t>використання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rgbClr val="0070C0"/>
                </a:solidFill>
              </a:rPr>
              <a:t>порівняльний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(</a:t>
            </a:r>
            <a:r>
              <a:rPr lang="ru-RU" dirty="0" err="1">
                <a:solidFill>
                  <a:srgbClr val="0070C0"/>
                </a:solidFill>
              </a:rPr>
              <a:t>ринковий</a:t>
            </a:r>
            <a:r>
              <a:rPr lang="ru-RU" dirty="0">
                <a:solidFill>
                  <a:srgbClr val="0070C0"/>
                </a:solidFill>
              </a:rPr>
              <a:t>)</a:t>
            </a:r>
            <a:r>
              <a:rPr lang="ru-RU" dirty="0"/>
              <a:t> –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зіставлення</a:t>
            </a:r>
            <a:r>
              <a:rPr lang="ru-RU" dirty="0"/>
              <a:t> з аналогами,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об’єктами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 smtClean="0"/>
              <a:t>угод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rgbClr val="0070C0"/>
                </a:solidFill>
              </a:rPr>
              <a:t>результатний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(</a:t>
            </a:r>
            <a:r>
              <a:rPr lang="ru-RU" dirty="0" err="1">
                <a:solidFill>
                  <a:srgbClr val="0070C0"/>
                </a:solidFill>
              </a:rPr>
              <a:t>дохідний</a:t>
            </a:r>
            <a:r>
              <a:rPr lang="ru-RU" dirty="0">
                <a:solidFill>
                  <a:srgbClr val="0070C0"/>
                </a:solidFill>
              </a:rPr>
              <a:t>)</a:t>
            </a:r>
            <a:r>
              <a:rPr lang="ru-RU" dirty="0"/>
              <a:t> – </a:t>
            </a:r>
            <a:r>
              <a:rPr lang="ru-RU" dirty="0" err="1"/>
              <a:t>оцінює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на </a:t>
            </a:r>
            <a:r>
              <a:rPr lang="ru-RU" dirty="0" err="1"/>
              <a:t>засаді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чистого потоку </a:t>
            </a:r>
            <a:r>
              <a:rPr lang="ru-RU" dirty="0" err="1"/>
              <a:t>позитивних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1168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Витратний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262725" y="2062286"/>
            <a:ext cx="80666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Витратний підхід базується на постулаті, що </a:t>
            </a:r>
            <a:r>
              <a:rPr lang="uk-UA" dirty="0">
                <a:solidFill>
                  <a:srgbClr val="FF0000"/>
                </a:solidFill>
              </a:rPr>
              <a:t>потенційний </a:t>
            </a:r>
            <a:r>
              <a:rPr lang="uk-UA" dirty="0" smtClean="0">
                <a:solidFill>
                  <a:srgbClr val="FF0000"/>
                </a:solidFill>
              </a:rPr>
              <a:t>власник-користувач </a:t>
            </a:r>
            <a:r>
              <a:rPr lang="uk-UA" dirty="0">
                <a:solidFill>
                  <a:srgbClr val="FF0000"/>
                </a:solidFill>
              </a:rPr>
              <a:t>не погодиться витратити на формування та реалізацію власних внутрішніх чи зовнішніх можливостей більше, ніж вартість очікуваного фінансово-майнового результату</a:t>
            </a:r>
            <a:r>
              <a:rPr lang="uk-UA" dirty="0"/>
              <a:t>.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методи </a:t>
            </a:r>
            <a:r>
              <a:rPr lang="uk-UA" dirty="0"/>
              <a:t>цієї групи передбачають ресурсну оцінку всіх складових цілісного земельно-майнового та соціально-організаційного комплексу підприємства, на підставі </a:t>
            </a:r>
            <a:r>
              <a:rPr lang="uk-UA" dirty="0">
                <a:solidFill>
                  <a:srgbClr val="FF0000"/>
                </a:solidFill>
              </a:rPr>
              <a:t>обліку всіх витрат</a:t>
            </a:r>
            <a:r>
              <a:rPr lang="uk-UA" dirty="0"/>
              <a:t>, необхідних для його відтворення (заміщення) на конкретну дату в робочому стані.</a:t>
            </a:r>
          </a:p>
        </p:txBody>
      </p:sp>
    </p:spTree>
    <p:extLst>
      <p:ext uri="{BB962C8B-B14F-4D97-AF65-F5344CB8AC3E}">
        <p14:creationId xmlns:p14="http://schemas.microsoft.com/office/powerpoint/2010/main" val="272361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Кошториси</a:t>
            </a: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3253325" y="2163886"/>
            <a:ext cx="80666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Напевно найбільш специфічним елементом витратних методів оцінки потенціалу є різновиди кошторисів, які складаються з метою визначення повних витрат на той чи інший компонент земельно-майнової та </a:t>
            </a:r>
            <a:r>
              <a:rPr lang="uk-UA" dirty="0" smtClean="0"/>
              <a:t>соціально-організаційної </a:t>
            </a:r>
            <a:r>
              <a:rPr lang="uk-UA" dirty="0"/>
              <a:t>системи підприємства.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Базою </a:t>
            </a:r>
            <a:r>
              <a:rPr lang="uk-UA" dirty="0"/>
              <a:t>для складання кошторисів служить проектна документація, установлені нормативи витрат, робочі креслення, договори на придбання чи виконання робіт тощо. </a:t>
            </a:r>
          </a:p>
        </p:txBody>
      </p:sp>
    </p:spTree>
    <p:extLst>
      <p:ext uri="{BB962C8B-B14F-4D97-AF65-F5344CB8AC3E}">
        <p14:creationId xmlns:p14="http://schemas.microsoft.com/office/powerpoint/2010/main" val="160932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Види/рівні кошторисів</a:t>
            </a: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262725" y="2062286"/>
            <a:ext cx="948054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rgbClr val="0070C0"/>
                </a:solidFill>
              </a:rPr>
              <a:t>локальні </a:t>
            </a:r>
            <a:r>
              <a:rPr lang="uk-UA" b="1" dirty="0">
                <a:solidFill>
                  <a:srgbClr val="0070C0"/>
                </a:solidFill>
              </a:rPr>
              <a:t>кошториси </a:t>
            </a:r>
            <a:r>
              <a:rPr lang="uk-UA" dirty="0"/>
              <a:t>– документи, які фіксують повні витрати (незалежно відносять їх на собівартість чи ні) на виконання окремих робіт, </a:t>
            </a:r>
            <a:r>
              <a:rPr lang="uk-UA" dirty="0" smtClean="0"/>
              <a:t>проведення </a:t>
            </a:r>
            <a:r>
              <a:rPr lang="uk-UA" dirty="0"/>
              <a:t>окремих комерційних угод, купівлю та монтаж певних об’єктів;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rgbClr val="0070C0"/>
                </a:solidFill>
              </a:rPr>
              <a:t>об’єктні </a:t>
            </a:r>
            <a:r>
              <a:rPr lang="uk-UA" b="1" dirty="0">
                <a:solidFill>
                  <a:srgbClr val="0070C0"/>
                </a:solidFill>
              </a:rPr>
              <a:t>кошториси </a:t>
            </a:r>
            <a:r>
              <a:rPr lang="uk-UA" dirty="0"/>
              <a:t>– зведені документи, які акумулюють інформацію локальних кошторисів у розрізі цілісних об’єктів;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rgbClr val="0070C0"/>
                </a:solidFill>
              </a:rPr>
              <a:t>зведені </a:t>
            </a:r>
            <a:r>
              <a:rPr lang="uk-UA" b="1" dirty="0">
                <a:solidFill>
                  <a:srgbClr val="0070C0"/>
                </a:solidFill>
              </a:rPr>
              <a:t>кошториси </a:t>
            </a:r>
            <a:r>
              <a:rPr lang="uk-UA" dirty="0"/>
              <a:t>– це загальні звіти про суму повних витрат </a:t>
            </a:r>
            <a:r>
              <a:rPr lang="uk-UA" dirty="0" smtClean="0"/>
              <a:t>на </a:t>
            </a:r>
            <a:r>
              <a:rPr lang="uk-UA" dirty="0"/>
              <a:t>створення (використання), які включають дані об’єктних кошторисів та дають змогу оцінити суми витрат у цілому по підприємству.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Визначивши </a:t>
            </a:r>
            <a:r>
              <a:rPr lang="uk-UA" dirty="0"/>
              <a:t>на підставі кошторисів суму витрат на створення об’єкта оцінки, слід оцінити суму нагромадженого зносу різних видів, кожен з яких можна або усунути, або ні. Традиційно виділяють фізичний знос, функціональне, технологічне та зовнішнє (економічне) старіння майна.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rgbClr val="FF0000"/>
                </a:solidFill>
              </a:rPr>
              <a:t>найпоширеніший у </a:t>
            </a:r>
            <a:r>
              <a:rPr lang="uk-UA" dirty="0">
                <a:solidFill>
                  <a:srgbClr val="FF0000"/>
                </a:solidFill>
              </a:rPr>
              <a:t>вітчизняній оціночній </a:t>
            </a:r>
            <a:r>
              <a:rPr lang="uk-UA" dirty="0" smtClean="0">
                <a:solidFill>
                  <a:srgbClr val="FF0000"/>
                </a:solidFill>
              </a:rPr>
              <a:t>практиці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51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Модифікації вартості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387" y="1395882"/>
            <a:ext cx="6582694" cy="4620270"/>
          </a:xfrm>
          <a:prstGeom prst="rect">
            <a:avLst/>
          </a:prstGeom>
        </p:spPr>
      </p:pic>
      <p:sp>
        <p:nvSpPr>
          <p:cNvPr id="38" name="Прямокутник 37"/>
          <p:cNvSpPr/>
          <p:nvPr/>
        </p:nvSpPr>
        <p:spPr>
          <a:xfrm>
            <a:off x="3640975" y="6016152"/>
            <a:ext cx="6096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uk-UA" dirty="0"/>
              <a:t>Рис. </a:t>
            </a:r>
            <a:r>
              <a:rPr lang="uk-UA" dirty="0" smtClean="0"/>
              <a:t>1. </a:t>
            </a:r>
            <a:r>
              <a:rPr lang="uk-UA" dirty="0"/>
              <a:t>Видова характеристика вартості в обміні та користуванні</a:t>
            </a:r>
          </a:p>
        </p:txBody>
      </p:sp>
    </p:spTree>
    <p:extLst>
      <p:ext uri="{BB962C8B-B14F-4D97-AF65-F5344CB8AC3E}">
        <p14:creationId xmlns:p14="http://schemas.microsoft.com/office/powerpoint/2010/main" val="155098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Порівняльний підхід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262725" y="2062286"/>
            <a:ext cx="91080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Порівняльний підхід базується на </a:t>
            </a:r>
            <a:r>
              <a:rPr lang="uk-UA" dirty="0">
                <a:solidFill>
                  <a:srgbClr val="FF0000"/>
                </a:solidFill>
              </a:rPr>
              <a:t>інформації про недавні ринкові угоди з аналогічними об’єктами та її використання як бази визначення вартості об’єкта оцінки. </a:t>
            </a:r>
            <a:endParaRPr lang="uk-UA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В </a:t>
            </a:r>
            <a:r>
              <a:rPr lang="uk-UA" dirty="0"/>
              <a:t>основу методів даної групи покладено допущення про те, що суб’єкти ринкових відносин укладають угоди по аналогії із заведеними традиціями чи колишнім досвідом.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Об’єктивною </a:t>
            </a:r>
            <a:r>
              <a:rPr lang="uk-UA" dirty="0"/>
              <a:t>необхідною умовою використання методів цієї групи є наявність розвинутого ринку об’єкта оцінки та існування на ньому об’єктів-аналогів. На жаль, абсолютних аналогів окремих елементів потенціалу не існує, тому слід використовувати різні механізми коригування вартості аналога.</a:t>
            </a:r>
          </a:p>
        </p:txBody>
      </p:sp>
    </p:spTree>
    <p:extLst>
      <p:ext uri="{BB962C8B-B14F-4D97-AF65-F5344CB8AC3E}">
        <p14:creationId xmlns:p14="http://schemas.microsoft.com/office/powerpoint/2010/main" val="368173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Порівняльний підхід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262725" y="2062286"/>
            <a:ext cx="91080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>
                <a:solidFill>
                  <a:srgbClr val="0070C0"/>
                </a:solidFill>
              </a:rPr>
              <a:t>Сукупність усіх можливих критеріїв порівняння можна розбити на такі групи: </a:t>
            </a:r>
            <a:endParaRPr lang="uk-UA" b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1</a:t>
            </a:r>
            <a:r>
              <a:rPr lang="uk-UA" dirty="0"/>
              <a:t>) загальні показники сфери діяльності підприємства;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2</a:t>
            </a:r>
            <a:r>
              <a:rPr lang="uk-UA" dirty="0"/>
              <a:t>) показники масштабу діяльності;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3</a:t>
            </a:r>
            <a:r>
              <a:rPr lang="uk-UA" dirty="0"/>
              <a:t>) показники фінансово-економічного стану;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4</a:t>
            </a:r>
            <a:r>
              <a:rPr lang="uk-UA" dirty="0"/>
              <a:t>) показники якості менеджменту;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5</a:t>
            </a:r>
            <a:r>
              <a:rPr lang="uk-UA" dirty="0"/>
              <a:t>) показники ринкової позиції.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За </a:t>
            </a:r>
            <a:r>
              <a:rPr lang="uk-UA" dirty="0"/>
              <a:t>базу порівняння традиційно беруть </a:t>
            </a:r>
            <a:r>
              <a:rPr lang="uk-UA" dirty="0" smtClean="0"/>
              <a:t>фінансово-економічні показники, наприклад, </a:t>
            </a:r>
            <a:r>
              <a:rPr lang="uk-UA" dirty="0"/>
              <a:t>сукупний капітал підприємства, сума його чистих активів, </a:t>
            </a:r>
            <a:r>
              <a:rPr lang="uk-UA" dirty="0" smtClean="0"/>
              <a:t>доход </a:t>
            </a:r>
            <a:r>
              <a:rPr lang="uk-UA" dirty="0"/>
              <a:t>від операційної діяльності (загальний валовий </a:t>
            </a:r>
            <a:r>
              <a:rPr lang="uk-UA" dirty="0" smtClean="0"/>
              <a:t>доход</a:t>
            </a:r>
            <a:r>
              <a:rPr lang="uk-UA" dirty="0"/>
              <a:t>), грошовий потік від </a:t>
            </a:r>
            <a:r>
              <a:rPr lang="uk-UA" dirty="0" smtClean="0"/>
              <a:t>діяльності, </a:t>
            </a:r>
            <a:r>
              <a:rPr lang="uk-UA" dirty="0"/>
              <a:t>чистий прибуток, середня сума виплачуваних дивідендів тощо.</a:t>
            </a:r>
          </a:p>
        </p:txBody>
      </p:sp>
    </p:spTree>
    <p:extLst>
      <p:ext uri="{BB962C8B-B14F-4D97-AF65-F5344CB8AC3E}">
        <p14:creationId xmlns:p14="http://schemas.microsoft.com/office/powerpoint/2010/main" val="344107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Порівняльний підхід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262725" y="2062286"/>
            <a:ext cx="91080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Ефективність порівняльного підходу знижується, якщо кількість угод незначна, момент їх здійснення й оцінки розподіляє тривалий період або якщо ринок знаходиться в аномальному стані і швидкі зміни на ринку призводять до викривлення показників.</a:t>
            </a:r>
          </a:p>
        </p:txBody>
      </p:sp>
    </p:spTree>
    <p:extLst>
      <p:ext uri="{BB962C8B-B14F-4D97-AF65-F5344CB8AC3E}">
        <p14:creationId xmlns:p14="http://schemas.microsoft.com/office/powerpoint/2010/main" val="51391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Результатний </a:t>
            </a:r>
            <a:r>
              <a:rPr lang="uk-UA" dirty="0" smtClean="0"/>
              <a:t>підхід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262725" y="2062286"/>
            <a:ext cx="91080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Результатний підхід базується </a:t>
            </a:r>
            <a:r>
              <a:rPr lang="uk-UA" dirty="0">
                <a:solidFill>
                  <a:srgbClr val="FF0000"/>
                </a:solidFill>
              </a:rPr>
              <a:t>на залежності вартості об’єкта оцінки від можливостей його ефективного використання, тобто можливих результатів. </a:t>
            </a:r>
            <a:endParaRPr lang="uk-UA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Це </a:t>
            </a:r>
            <a:r>
              <a:rPr lang="uk-UA" dirty="0"/>
              <a:t>твердження випливає з тієї думки, що потенційний </a:t>
            </a:r>
            <a:r>
              <a:rPr lang="uk-UA" dirty="0" smtClean="0"/>
              <a:t>власник-користувач </a:t>
            </a:r>
            <a:r>
              <a:rPr lang="uk-UA" dirty="0"/>
              <a:t>не заплатить за об’єкт більше, ніж він очікує отримати від його господарського використання. Отже, оцінка потенціалу згідно з результатною концепцією виходить з позицій корисності певних можливостей об’єкта.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Оцінка вартості потенціалу </a:t>
            </a:r>
            <a:r>
              <a:rPr lang="uk-UA" dirty="0">
                <a:solidFill>
                  <a:srgbClr val="FF0000"/>
                </a:solidFill>
              </a:rPr>
              <a:t>безпосередньо пов’язана з теорією зміни вартості грошей у часі</a:t>
            </a:r>
            <a:r>
              <a:rPr lang="uk-UA" dirty="0"/>
              <a:t>, тому для усунення впливу </a:t>
            </a:r>
            <a:r>
              <a:rPr lang="uk-UA" dirty="0" err="1"/>
              <a:t>фактора</a:t>
            </a:r>
            <a:r>
              <a:rPr lang="uk-UA" dirty="0"/>
              <a:t> часу та забезпечення порівняння вартісних показників, які прогнозуються на різні моменти часу застосовується часова оцінка грошових потоків.</a:t>
            </a:r>
          </a:p>
        </p:txBody>
      </p:sp>
    </p:spTree>
    <p:extLst>
      <p:ext uri="{BB962C8B-B14F-4D97-AF65-F5344CB8AC3E}">
        <p14:creationId xmlns:p14="http://schemas.microsoft.com/office/powerpoint/2010/main" val="355254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Результатний </a:t>
            </a:r>
            <a:r>
              <a:rPr lang="uk-UA" dirty="0" smtClean="0"/>
              <a:t>підхід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396604" y="1238596"/>
            <a:ext cx="910800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Проведення такої оцінки ґрунтується на припущеннях: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грошовий </a:t>
            </a:r>
            <a:r>
              <a:rPr lang="uk-UA" dirty="0"/>
              <a:t>потік – це грошові суми, що виникають в певній хронологічній послідовності;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звичайний </a:t>
            </a:r>
            <a:r>
              <a:rPr lang="uk-UA" dirty="0"/>
              <a:t>грошовий потік – потік, в якому всі суми розрізняються за величиною;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err="1" smtClean="0"/>
              <a:t>аннуїтет</a:t>
            </a:r>
            <a:r>
              <a:rPr lang="uk-UA" dirty="0" smtClean="0"/>
              <a:t> </a:t>
            </a:r>
            <a:r>
              <a:rPr lang="uk-UA" dirty="0"/>
              <a:t>– грошовий потік у якому всі суми рівновеликі та виникають через однакові проміжки часу</a:t>
            </a:r>
            <a:r>
              <a:rPr lang="uk-UA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грошовий потік може виникати наприкінці, на початку та в середині періоду;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дохід</a:t>
            </a:r>
            <a:r>
              <a:rPr lang="uk-UA" dirty="0"/>
              <a:t>, одержуваний на інвестований капітал, з господарського обороту не вилучається, а приєднується до основного капіталу;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часова </a:t>
            </a:r>
            <a:r>
              <a:rPr lang="uk-UA" dirty="0"/>
              <a:t>оцінка грошових потоків враховує ризики, пов’язані з інвестуванням;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ризик </a:t>
            </a:r>
            <a:r>
              <a:rPr lang="uk-UA" dirty="0"/>
              <a:t>– це вірогідність отримання в майбутньому доходу, що співпадає з прогнозною величиною; </a:t>
            </a:r>
            <a:endParaRPr lang="uk-U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ставка </a:t>
            </a:r>
            <a:r>
              <a:rPr lang="uk-UA" dirty="0"/>
              <a:t>доходу на інвестиції – це процентне співвідношення між чистим доходом і вкладеним капіталом. </a:t>
            </a:r>
            <a:endParaRPr lang="uk-UA" dirty="0" smtClean="0"/>
          </a:p>
          <a:p>
            <a:r>
              <a:rPr lang="uk-UA" dirty="0" smtClean="0">
                <a:solidFill>
                  <a:srgbClr val="FF0000"/>
                </a:solidFill>
              </a:rPr>
              <a:t>Часова </a:t>
            </a:r>
            <a:r>
              <a:rPr lang="uk-UA" dirty="0">
                <a:solidFill>
                  <a:srgbClr val="FF0000"/>
                </a:solidFill>
              </a:rPr>
              <a:t>оцінка грошових потоків передбачає використання 6 стандартних функцій складного %, або 6 функцій грошової </a:t>
            </a:r>
            <a:r>
              <a:rPr lang="uk-UA" dirty="0" smtClean="0">
                <a:solidFill>
                  <a:srgbClr val="FF0000"/>
                </a:solidFill>
              </a:rPr>
              <a:t>одиниці (практика)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98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Результатний </a:t>
            </a:r>
            <a:r>
              <a:rPr lang="uk-UA" dirty="0" smtClean="0"/>
              <a:t>підхід</a:t>
            </a:r>
            <a:r>
              <a:rPr lang="ru-RU" b="1" dirty="0" smtClean="0"/>
              <a:t>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396604" y="2062286"/>
            <a:ext cx="91080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Часова </a:t>
            </a:r>
            <a:r>
              <a:rPr lang="uk-UA" dirty="0">
                <a:solidFill>
                  <a:srgbClr val="FF0000"/>
                </a:solidFill>
              </a:rPr>
              <a:t>оцінка грошових потоків передбачає використання 6 стандартних функцій складного %, або 6 функцій грошової </a:t>
            </a:r>
            <a:r>
              <a:rPr lang="uk-UA" dirty="0" smtClean="0">
                <a:solidFill>
                  <a:srgbClr val="FF0000"/>
                </a:solidFill>
              </a:rPr>
              <a:t>одиниці (практика)</a:t>
            </a:r>
          </a:p>
          <a:p>
            <a:pPr marL="342900" indent="-342900">
              <a:buAutoNum type="arabicPeriod"/>
            </a:pPr>
            <a:r>
              <a:rPr lang="ru-RU" dirty="0" err="1" smtClean="0"/>
              <a:t>Майбутня</a:t>
            </a:r>
            <a:r>
              <a:rPr lang="ru-RU" dirty="0" smtClean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(</a:t>
            </a:r>
            <a:r>
              <a:rPr lang="ru-RU" dirty="0" err="1"/>
              <a:t>складний</a:t>
            </a:r>
            <a:r>
              <a:rPr lang="ru-RU" dirty="0"/>
              <a:t> процент</a:t>
            </a:r>
            <a:r>
              <a:rPr lang="ru-RU" dirty="0" smtClean="0"/>
              <a:t>).</a:t>
            </a:r>
          </a:p>
          <a:p>
            <a:pPr marL="342900" indent="-342900">
              <a:buAutoNum type="arabicPeriod"/>
            </a:pPr>
            <a:r>
              <a:rPr lang="ru-RU" dirty="0" err="1" smtClean="0"/>
              <a:t>Поточна</a:t>
            </a:r>
            <a:r>
              <a:rPr lang="ru-RU" dirty="0" smtClean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(</a:t>
            </a:r>
            <a:r>
              <a:rPr lang="ru-RU" dirty="0" err="1"/>
              <a:t>дисконтування</a:t>
            </a:r>
            <a:r>
              <a:rPr lang="ru-RU" dirty="0" smtClean="0"/>
              <a:t>)</a:t>
            </a:r>
          </a:p>
          <a:p>
            <a:pPr marL="342900" indent="-342900">
              <a:buAutoNum type="arabicPeriod"/>
            </a:pPr>
            <a:r>
              <a:rPr lang="uk-UA" dirty="0"/>
              <a:t>Поточна вартість </a:t>
            </a:r>
            <a:r>
              <a:rPr lang="uk-UA" dirty="0" err="1" smtClean="0"/>
              <a:t>аннуітету</a:t>
            </a:r>
            <a:endParaRPr lang="uk-UA" dirty="0" smtClean="0"/>
          </a:p>
          <a:p>
            <a:pPr marL="342900" indent="-342900">
              <a:buAutoNum type="arabicPeriod"/>
            </a:pPr>
            <a:r>
              <a:rPr lang="ru-RU" dirty="0" err="1"/>
              <a:t>Періодичний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на </a:t>
            </a:r>
            <a:r>
              <a:rPr lang="ru-RU" dirty="0" err="1"/>
              <a:t>погашення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(</a:t>
            </a:r>
            <a:r>
              <a:rPr lang="ru-RU" dirty="0" err="1"/>
              <a:t>внесок</a:t>
            </a:r>
            <a:r>
              <a:rPr lang="ru-RU" dirty="0"/>
              <a:t> на </a:t>
            </a:r>
            <a:r>
              <a:rPr lang="ru-RU" dirty="0" err="1"/>
              <a:t>амортизацію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 smtClean="0"/>
              <a:t>)</a:t>
            </a:r>
          </a:p>
          <a:p>
            <a:pPr marL="342900" indent="-342900">
              <a:buAutoNum type="arabicPeriod"/>
            </a:pPr>
            <a:r>
              <a:rPr lang="uk-UA" dirty="0"/>
              <a:t>Майбутня вартість </a:t>
            </a:r>
            <a:r>
              <a:rPr lang="uk-UA" dirty="0" err="1" smtClean="0"/>
              <a:t>аннуітету</a:t>
            </a:r>
            <a:endParaRPr lang="uk-UA" dirty="0" smtClean="0"/>
          </a:p>
          <a:p>
            <a:pPr marL="342900" indent="-342900">
              <a:buAutoNum type="arabicPeriod"/>
            </a:pPr>
            <a:r>
              <a:rPr lang="ru-RU" dirty="0" err="1"/>
              <a:t>Періодичний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до фонду </a:t>
            </a:r>
            <a:r>
              <a:rPr lang="ru-RU" dirty="0" err="1"/>
              <a:t>нагромадження</a:t>
            </a:r>
            <a:r>
              <a:rPr lang="ru-RU" dirty="0"/>
              <a:t> (фактор фонду </a:t>
            </a:r>
            <a:r>
              <a:rPr lang="ru-RU" dirty="0" err="1"/>
              <a:t>відшкодування</a:t>
            </a:r>
            <a:r>
              <a:rPr lang="ru-RU" dirty="0"/>
              <a:t>)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Реальність: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659071" y="2062286"/>
            <a:ext cx="91080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Міжнародні стандарти оцінки та Норми професійної діяльності оцінювача України вимагають застосування в процесі оцінки об’єктів власності декількох підходів із наступним узгодженням результатів.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Це </a:t>
            </a:r>
            <a:r>
              <a:rPr lang="uk-UA" dirty="0"/>
              <a:t>пов’язане з тим, що кількість і якість інформації для використання того чи іншого підходу в різних ситуаціях не завжди відповідає необхідному рівню, тому об’єктивність результатів досягається тільки в процесі їх інтеграції.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8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Вартість в обміні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592925" y="146212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b="1" dirty="0">
                <a:solidFill>
                  <a:srgbClr val="00B0F0"/>
                </a:solidFill>
              </a:rPr>
              <a:t>Вартість в обміні </a:t>
            </a:r>
            <a:r>
              <a:rPr lang="uk-UA" dirty="0"/>
              <a:t>– це ціна, яка переважає на вільному, відкритому конкурентному ринку. Вона визначається на основі реальних економічних факторів, тому її називають об’єктивною вартістю. 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2592925" y="2743011"/>
            <a:ext cx="9336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rgbClr val="00B050"/>
                </a:solidFill>
              </a:rPr>
              <a:t>Ринкова вартість </a:t>
            </a:r>
            <a:r>
              <a:rPr lang="uk-UA" dirty="0" smtClean="0"/>
              <a:t>- найвища грошова сума </a:t>
            </a:r>
            <a:r>
              <a:rPr lang="uk-UA" dirty="0"/>
              <a:t>(</a:t>
            </a:r>
            <a:r>
              <a:rPr lang="uk-UA" dirty="0" smtClean="0"/>
              <a:t>ціна), </a:t>
            </a:r>
            <a:r>
              <a:rPr lang="uk-UA" dirty="0"/>
              <a:t>за яку передається майно (титул власності) в результаті комерційної угоди між добровільним покупцем і продавцем на дійсну дату оцінки за дотримання таких умов: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відкритості та конкурентоспроможності ринку, на якому вільно взаємодіє достатня кількість контрагентів, пов’язаних з </a:t>
            </a:r>
            <a:r>
              <a:rPr lang="uk-UA" dirty="0" err="1"/>
              <a:t>продажем</a:t>
            </a:r>
            <a:r>
              <a:rPr lang="uk-UA" dirty="0"/>
              <a:t> і купівлею аналогічних об’єктів власності;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покупець і продавець оцінюваної власності точно поінформовані про основні характеристики нерухомості та стан ринку, діють розважливо, зі знанням справи і без примусу;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термін експозиції об’єкта власності на ринку має бути достатнім для залучення необхідної кількості потенційних покупців, які утворюють даний сегмент ринку.</a:t>
            </a:r>
          </a:p>
          <a:p>
            <a:r>
              <a:rPr lang="uk-UA" dirty="0"/>
              <a:t>Ринкова вартість як ідеальний стандарт не завжди може бути досяжною, тому реальна ринкова ціна угоди часто суттєво відрізняється від ринкової вартості.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938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Вартість в обміні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592925" y="146212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b="1" dirty="0">
                <a:solidFill>
                  <a:srgbClr val="00B0F0"/>
                </a:solidFill>
              </a:rPr>
              <a:t>Вартість в обміні </a:t>
            </a:r>
            <a:r>
              <a:rPr lang="uk-UA" dirty="0"/>
              <a:t>– це ціна, яка переважає на вільному, відкритому конкурентному ринку. Вона визначається на основі реальних економічних факторів, тому її називають об’єктивною вартістю. 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2592925" y="2743011"/>
            <a:ext cx="93366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B050"/>
                </a:solidFill>
              </a:rPr>
              <a:t>Ліквідаційна вартість </a:t>
            </a:r>
            <a:r>
              <a:rPr lang="uk-UA" dirty="0"/>
              <a:t>– це грошова сума, яку реально можна отримати від продажу оцінюваної власності, коли бракує часу для проведення адекватного маркетингу і визначення її ринкової вартості.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Заставна вартість </a:t>
            </a:r>
            <a:r>
              <a:rPr lang="uk-UA" dirty="0"/>
              <a:t>– це оцінка за ринковою вартістю майна (майнових прав), що передаються як гарантія забезпечення боргових чи інших зобов’язань.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Страхова вартість </a:t>
            </a:r>
            <a:r>
              <a:rPr lang="uk-UA" dirty="0"/>
              <a:t>– базується на вартості заміщення (відтворення) об’єкта оцінки в цілому чи окремих його </a:t>
            </a:r>
            <a:r>
              <a:rPr lang="uk-UA" dirty="0" smtClean="0"/>
              <a:t>елементів. На </a:t>
            </a:r>
            <a:r>
              <a:rPr lang="uk-UA" dirty="0"/>
              <a:t>основі страхової вартості визначаються страхові суми, страхові виплати та страхові відсотки.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Орендна вартість </a:t>
            </a:r>
            <a:r>
              <a:rPr lang="uk-UA" dirty="0"/>
              <a:t>– розрахункова величина вартості об’єкта оцінки, яка використовується для визначення нормативу орендної плати. За базу орендної вартості беруть переважно ринкову вартість об’єкта нерухомості за умови дальшого його використання в такий самий спосіб, що і на дату </a:t>
            </a:r>
            <a:r>
              <a:rPr lang="uk-UA" dirty="0" smtClean="0"/>
              <a:t>оцінки.</a:t>
            </a:r>
            <a:endParaRPr lang="uk-UA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237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Вартість у користуванні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592925" y="146212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b="1" dirty="0">
                <a:solidFill>
                  <a:srgbClr val="00B0F0"/>
                </a:solidFill>
              </a:rPr>
              <a:t>Вартість </a:t>
            </a:r>
            <a:r>
              <a:rPr lang="uk-UA" b="1" dirty="0" smtClean="0">
                <a:solidFill>
                  <a:srgbClr val="00B0F0"/>
                </a:solidFill>
              </a:rPr>
              <a:t>у користуванні </a:t>
            </a:r>
            <a:r>
              <a:rPr lang="uk-UA" dirty="0" smtClean="0"/>
              <a:t>– вартість власності для індивідуального користувача або групи користувачів (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єктивна</a:t>
            </a:r>
            <a:r>
              <a:rPr lang="uk-UA" dirty="0" smtClean="0"/>
              <a:t> вартість)</a:t>
            </a:r>
            <a:endParaRPr lang="uk-UA" dirty="0"/>
          </a:p>
        </p:txBody>
      </p:sp>
      <p:sp>
        <p:nvSpPr>
          <p:cNvPr id="7" name="Прямокутник 6"/>
          <p:cNvSpPr/>
          <p:nvPr/>
        </p:nvSpPr>
        <p:spPr>
          <a:xfrm>
            <a:off x="2592925" y="2743011"/>
            <a:ext cx="93366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B050"/>
                </a:solidFill>
              </a:rPr>
              <a:t>Інвестиційна вартість </a:t>
            </a:r>
            <a:r>
              <a:rPr lang="uk-UA" i="1" dirty="0" smtClean="0"/>
              <a:t>- </a:t>
            </a:r>
            <a:r>
              <a:rPr lang="uk-UA" dirty="0" smtClean="0"/>
              <a:t>вартість </a:t>
            </a:r>
            <a:r>
              <a:rPr lang="uk-UA" dirty="0"/>
              <a:t>об’єкта нерухомості, визначену за конкретних умов, мети та результативності інвестування.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Балансова вартість </a:t>
            </a:r>
            <a:r>
              <a:rPr lang="uk-UA" dirty="0"/>
              <a:t>– відображена в бухгалтерській звітності первинна вартість активів, проіндексована на дату останньої переоцінки і зменшена на суму амортизаційних відрахувань.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Податкова вартість </a:t>
            </a:r>
            <a:r>
              <a:rPr lang="uk-UA" dirty="0"/>
              <a:t>– вартість, розрахована згідно з порядком, визначеним законодавством про оподаткування власності.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Вартість заміщення </a:t>
            </a:r>
            <a:r>
              <a:rPr lang="uk-UA" dirty="0"/>
              <a:t>– сукупність витрат у поточних ринкових цінах на створення нового функціонального аналога, який має еквівалентну з оцінюваним об’єктом корисність.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Вартість відтворення </a:t>
            </a:r>
            <a:r>
              <a:rPr lang="uk-UA" dirty="0"/>
              <a:t>– сукупність витрат на створення точної копії об’єкта оцінки з урахуванням існуючих ринкових цін на дату оцінки.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834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Вартість у користуванні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592925" y="146212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b="1" dirty="0">
                <a:solidFill>
                  <a:srgbClr val="00B0F0"/>
                </a:solidFill>
              </a:rPr>
              <a:t>Вартість </a:t>
            </a:r>
            <a:r>
              <a:rPr lang="uk-UA" b="1" dirty="0" smtClean="0">
                <a:solidFill>
                  <a:srgbClr val="00B0F0"/>
                </a:solidFill>
              </a:rPr>
              <a:t>у користуванні </a:t>
            </a:r>
            <a:r>
              <a:rPr lang="uk-UA" dirty="0" smtClean="0"/>
              <a:t>– вартість власності для індивідуального користувача або групи користувачів (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єктивна</a:t>
            </a:r>
            <a:r>
              <a:rPr lang="uk-UA" dirty="0" smtClean="0"/>
              <a:t> вартість)</a:t>
            </a:r>
            <a:endParaRPr lang="uk-UA" dirty="0"/>
          </a:p>
        </p:txBody>
      </p:sp>
      <p:sp>
        <p:nvSpPr>
          <p:cNvPr id="7" name="Прямокутник 6"/>
          <p:cNvSpPr/>
          <p:nvPr/>
        </p:nvSpPr>
        <p:spPr>
          <a:xfrm>
            <a:off x="2592925" y="2743011"/>
            <a:ext cx="9336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B050"/>
                </a:solidFill>
              </a:rPr>
              <a:t>Залишкова вартість заміщення </a:t>
            </a:r>
            <a:r>
              <a:rPr lang="uk-UA" i="1" dirty="0"/>
              <a:t>–</a:t>
            </a:r>
            <a:r>
              <a:rPr lang="uk-UA" dirty="0"/>
              <a:t> сумарна величина ринкової вартості земельної ділянки за її дальшого такого самого використання та вартості заміщення розташованих на ділянці будинків і споруд з урахуванням усіх видів їх зносу (знецінення). Цей різновид вартості заміщення використовується як база оцінки об’єктів нерухомості спеціального призначення, які не мають ринкового попиту.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Утилізаційна вартість </a:t>
            </a:r>
            <a:r>
              <a:rPr lang="uk-UA" dirty="0"/>
              <a:t>– грошовий еквівалент, який розраховують отримати від продажу вибулих матеріальних активів чи їх складових для альтернативного використання. Цю вартість також називають остаточною ліквідаційною вартістю.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Митна </a:t>
            </a:r>
            <a:r>
              <a:rPr lang="uk-UA" b="1" dirty="0">
                <a:solidFill>
                  <a:srgbClr val="00B050"/>
                </a:solidFill>
              </a:rPr>
              <a:t>вартість </a:t>
            </a:r>
            <a:r>
              <a:rPr lang="uk-UA" dirty="0"/>
              <a:t>– еквівалент вартості імпортованих об’єктів, що використовується для розрахунків мита, зборів та інших митних і пов’язаних з ними платежів.</a:t>
            </a:r>
          </a:p>
        </p:txBody>
      </p:sp>
    </p:spTree>
    <p:extLst>
      <p:ext uri="{BB962C8B-B14F-4D97-AF65-F5344CB8AC3E}">
        <p14:creationId xmlns:p14="http://schemas.microsoft.com/office/powerpoint/2010/main" val="387162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3200" b="1" dirty="0"/>
              <a:t>2. Оцінка потенціалу підприємства з погляду параметрів його вартості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40975" y="78139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2380464" y="2731153"/>
            <a:ext cx="9336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Концепція вартісної оцінки</a:t>
            </a:r>
            <a:r>
              <a:rPr lang="uk-UA" dirty="0"/>
              <a:t> враховує всі необхідні вимоги до потенціалу як об’єкту оцінки, а саме: </a:t>
            </a:r>
            <a:endParaRPr lang="uk-UA" dirty="0" smtClean="0"/>
          </a:p>
          <a:p>
            <a:pPr marL="342900" indent="-342900" algn="just">
              <a:buAutoNum type="arabicParenR"/>
            </a:pPr>
            <a:r>
              <a:rPr lang="uk-UA" dirty="0" smtClean="0"/>
              <a:t>комплексність</a:t>
            </a:r>
            <a:r>
              <a:rPr lang="uk-UA" dirty="0"/>
              <a:t>, що виявляється в сукупності взаємозалежних елементів і синергічного ефекту від їхньої взаємодії; </a:t>
            </a:r>
            <a:endParaRPr lang="uk-UA" dirty="0" smtClean="0"/>
          </a:p>
          <a:p>
            <a:pPr marL="342900" indent="-342900" algn="just">
              <a:buAutoNum type="arabicParenR"/>
            </a:pPr>
            <a:r>
              <a:rPr lang="uk-UA" dirty="0" smtClean="0"/>
              <a:t>поточні </a:t>
            </a:r>
            <a:r>
              <a:rPr lang="uk-UA" dirty="0"/>
              <a:t>та майбутні результати, пов’язані з його реалізацією; </a:t>
            </a:r>
            <a:endParaRPr lang="uk-UA" dirty="0" smtClean="0"/>
          </a:p>
          <a:p>
            <a:pPr marL="342900" indent="-342900" algn="just">
              <a:buAutoNum type="arabicParenR"/>
            </a:pPr>
            <a:r>
              <a:rPr lang="uk-UA" dirty="0" smtClean="0"/>
              <a:t>поточний </a:t>
            </a:r>
            <a:r>
              <a:rPr lang="uk-UA" dirty="0"/>
              <a:t>стан і перспективи розвитку зовнішнього середовища</a:t>
            </a:r>
            <a:r>
              <a:rPr lang="uk-UA" dirty="0" smtClean="0"/>
              <a:t>.</a:t>
            </a:r>
          </a:p>
          <a:p>
            <a:pPr marL="342900" indent="-342900" algn="just">
              <a:buAutoNum type="arabicParenR"/>
            </a:pPr>
            <a:endParaRPr lang="uk-UA" dirty="0">
              <a:solidFill>
                <a:srgbClr val="00B050"/>
              </a:solidFill>
            </a:endParaRPr>
          </a:p>
          <a:p>
            <a:pPr algn="just"/>
            <a:r>
              <a:rPr lang="uk-UA" i="1" dirty="0"/>
              <a:t>Вихідною передумовою вартісної оцінки є те, що </a:t>
            </a:r>
            <a:r>
              <a:rPr lang="uk-UA" i="1" dirty="0">
                <a:solidFill>
                  <a:srgbClr val="FF0000"/>
                </a:solidFill>
              </a:rPr>
              <a:t>підприємство як об’єкт, що характеризується певним рівнем потенціалу, може бути джерелом доходу й об’єктом ринкової угоди</a:t>
            </a:r>
            <a:r>
              <a:rPr lang="uk-UA" i="1" dirty="0"/>
              <a:t>, тобто власник підприємства має право продати його, закласти, застрахувати і т. ін. </a:t>
            </a:r>
          </a:p>
          <a:p>
            <a:pPr algn="just"/>
            <a:endParaRPr lang="uk-U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13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</TotalTime>
  <Words>3761</Words>
  <Application>Microsoft Office PowerPoint</Application>
  <PresentationFormat>Широкий екран</PresentationFormat>
  <Paragraphs>250</Paragraphs>
  <Slides>46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46</vt:i4>
      </vt:variant>
    </vt:vector>
  </HeadingPairs>
  <TitlesOfParts>
    <vt:vector size="51" baseType="lpstr">
      <vt:lpstr>Arial</vt:lpstr>
      <vt:lpstr>Century Gothic</vt:lpstr>
      <vt:lpstr>Times New Roman</vt:lpstr>
      <vt:lpstr>Wingdings 3</vt:lpstr>
      <vt:lpstr>Пасмо</vt:lpstr>
      <vt:lpstr>Лекція № 3. Парадигма управління потенціалом за вартісними критеріями </vt:lpstr>
      <vt:lpstr>Еволюція показників ефективності управління:  </vt:lpstr>
      <vt:lpstr>Сутність вартості </vt:lpstr>
      <vt:lpstr>Модифікації вартості </vt:lpstr>
      <vt:lpstr>Вартість в обміні </vt:lpstr>
      <vt:lpstr>Вартість в обміні </vt:lpstr>
      <vt:lpstr>Вартість у користуванні </vt:lpstr>
      <vt:lpstr>Вартість у користуванні </vt:lpstr>
      <vt:lpstr>2. Оцінка потенціалу підприємства з погляду параметрів його вартості</vt:lpstr>
      <vt:lpstr>2. Оцінка потенціалу підприємства з погляду параметрів його вартості</vt:lpstr>
      <vt:lpstr>Особливості підприємства як об'єкта ринкових угод</vt:lpstr>
      <vt:lpstr>Особливості підприємства як об'єкта ринкових угод</vt:lpstr>
      <vt:lpstr>Особливості підприємства як об'єкта ринкових угод</vt:lpstr>
      <vt:lpstr>Особливості підприємства як об'єкта ринкових угод</vt:lpstr>
      <vt:lpstr>Презентація PowerPoint</vt:lpstr>
      <vt:lpstr>ФОНД ДЕРЖАВНОГО МАЙНА</vt:lpstr>
      <vt:lpstr>Механізм процесу оцінки елементів потенціалу підприємства </vt:lpstr>
      <vt:lpstr>Презентація PowerPoint</vt:lpstr>
      <vt:lpstr> </vt:lpstr>
      <vt:lpstr> </vt:lpstr>
      <vt:lpstr>Презентація PowerPoint</vt:lpstr>
      <vt:lpstr>Презентація PowerPoint</vt:lpstr>
      <vt:lpstr> </vt:lpstr>
      <vt:lpstr> </vt:lpstr>
      <vt:lpstr> </vt:lpstr>
      <vt:lpstr>Презентація PowerPoint</vt:lpstr>
      <vt:lpstr>Презентація PowerPoint</vt:lpstr>
      <vt:lpstr>4. Принципи оцінки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3. Управління потенціалом підприємства за критеріями його вартості </vt:lpstr>
      <vt:lpstr>Підходи до оцінки: </vt:lpstr>
      <vt:lpstr>Витратний підхід: </vt:lpstr>
      <vt:lpstr>Кошториси</vt:lpstr>
      <vt:lpstr>Види/рівні кошторисів</vt:lpstr>
      <vt:lpstr>Порівняльний підхід: </vt:lpstr>
      <vt:lpstr>Порівняльний підхід: </vt:lpstr>
      <vt:lpstr>Порівняльний підхід: </vt:lpstr>
      <vt:lpstr>Результатний підхід: </vt:lpstr>
      <vt:lpstr>Результатний підхід: </vt:lpstr>
      <vt:lpstr>Результатний підхід: </vt:lpstr>
      <vt:lpstr>Реальність: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Поняття, мета і процедура оцінки вартості підприємства</dc:title>
  <dc:creator>Денисюк Олена Григорівна</dc:creator>
  <cp:lastModifiedBy>Денисюк Олена Григорівна</cp:lastModifiedBy>
  <cp:revision>41</cp:revision>
  <dcterms:created xsi:type="dcterms:W3CDTF">2021-09-09T11:36:39Z</dcterms:created>
  <dcterms:modified xsi:type="dcterms:W3CDTF">2023-02-27T08:14:33Z</dcterms:modified>
</cp:coreProperties>
</file>