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15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08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3831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628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4128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630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063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5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7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26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3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5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02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402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E1260-9A8A-4502-A201-CA9EE2BE3FD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6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32-1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31-14" TargetMode="External"/><Relationship Id="rId2" Type="http://schemas.openxmlformats.org/officeDocument/2006/relationships/hyperlink" Target="https://zakon.rada.gov.ua/laws/show/330-1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981_003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984-12#n17" TargetMode="External"/><Relationship Id="rId2" Type="http://schemas.openxmlformats.org/officeDocument/2006/relationships/hyperlink" Target="https://zakon.rada.gov.ua/laws/show/4495-17#Te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akon.rada.gov.ua/rada/show/v0528832-10#Text" TargetMode="External"/><Relationship Id="rId4" Type="http://schemas.openxmlformats.org/officeDocument/2006/relationships/hyperlink" Target="https://zakon.rada.gov.ua/laws/show/z0883-12#n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4.rada.gov.ua/laws/show/z0984-12/paran17#n1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286603"/>
            <a:ext cx="9124539" cy="5691116"/>
          </a:xfrm>
        </p:spPr>
        <p:txBody>
          <a:bodyPr/>
          <a:lstStyle/>
          <a:p>
            <a:pPr algn="l"/>
            <a:r>
              <a:rPr lang="ru-RU" sz="2800" dirty="0"/>
              <a:t>Тема 2. </a:t>
            </a:r>
            <a:r>
              <a:rPr lang="ru-RU" sz="2800" dirty="0" err="1"/>
              <a:t>Митні</a:t>
            </a:r>
            <a:r>
              <a:rPr lang="ru-RU" sz="2800" dirty="0"/>
              <a:t> </a:t>
            </a:r>
            <a:r>
              <a:rPr lang="ru-RU" sz="2800" dirty="0" err="1"/>
              <a:t>платежі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1.	</a:t>
            </a:r>
            <a:r>
              <a:rPr lang="ru-RU" sz="2800" dirty="0" err="1"/>
              <a:t>Поняття</a:t>
            </a:r>
            <a:r>
              <a:rPr lang="ru-RU" sz="2800" dirty="0"/>
              <a:t> та </a:t>
            </a:r>
            <a:r>
              <a:rPr lang="ru-RU" sz="2800" dirty="0" err="1"/>
              <a:t>основне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2.	Система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3.	</a:t>
            </a:r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митних</a:t>
            </a:r>
            <a:r>
              <a:rPr lang="ru-RU" sz="2800" dirty="0"/>
              <a:t> </a:t>
            </a:r>
            <a:r>
              <a:rPr lang="ru-RU" sz="2800" dirty="0" err="1"/>
              <a:t>платежів</a:t>
            </a:r>
            <a:r>
              <a:rPr lang="ru-RU" sz="2800" dirty="0"/>
              <a:t>.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розрахунку</a:t>
            </a:r>
            <a:r>
              <a:rPr lang="ru-RU" sz="2800" dirty="0"/>
              <a:t> і </a:t>
            </a:r>
            <a:r>
              <a:rPr lang="ru-RU" sz="2800" dirty="0" err="1"/>
              <a:t>стягнення</a:t>
            </a:r>
            <a:r>
              <a:rPr lang="ru-RU" sz="2800" dirty="0"/>
              <a:t> </a:t>
            </a:r>
            <a:r>
              <a:rPr lang="ru-RU" sz="2800" dirty="0" err="1"/>
              <a:t>митних</a:t>
            </a:r>
            <a:r>
              <a:rPr lang="ru-RU" sz="2800" dirty="0"/>
              <a:t> </a:t>
            </a:r>
            <a:r>
              <a:rPr lang="ru-RU" sz="2800" dirty="0" err="1"/>
              <a:t>платежів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4.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</a:t>
            </a:r>
            <a:r>
              <a:rPr lang="ru-RU" sz="2800" dirty="0" err="1"/>
              <a:t>мита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5.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</a:t>
            </a:r>
            <a:r>
              <a:rPr lang="ru-RU" sz="2800" dirty="0" err="1"/>
              <a:t>податку</a:t>
            </a:r>
            <a:r>
              <a:rPr lang="ru-RU" sz="2800" dirty="0"/>
              <a:t> на </a:t>
            </a:r>
            <a:r>
              <a:rPr lang="ru-RU" sz="2800" dirty="0" err="1"/>
              <a:t>додану</a:t>
            </a:r>
            <a:r>
              <a:rPr lang="ru-RU" sz="2800" dirty="0"/>
              <a:t> </a:t>
            </a:r>
            <a:r>
              <a:rPr lang="ru-RU" sz="2800" dirty="0" err="1" smtClean="0"/>
              <a:t>вартість</a:t>
            </a:r>
            <a:r>
              <a:rPr lang="ru-RU" sz="2800" dirty="0" smtClean="0"/>
              <a:t> (д/з).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6.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акцизного </a:t>
            </a:r>
            <a:r>
              <a:rPr lang="ru-RU" sz="2800" dirty="0" err="1" smtClean="0"/>
              <a:t>податку</a:t>
            </a:r>
            <a:r>
              <a:rPr lang="ru-RU" sz="2800" smtClean="0"/>
              <a:t>  (д/з)</a:t>
            </a:r>
            <a:r>
              <a:rPr lang="ru-RU" sz="280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44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125"/>
            <a:ext cx="10636660" cy="6441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/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нижчезазначених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включена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деталей,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комплектувальних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увійшли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штампів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мастильні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дослідно-конструкторських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344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10049806" cy="5950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роялті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106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95785"/>
            <a:ext cx="10391000" cy="585489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нижчезазначені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плата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за </a:t>
            </a:r>
            <a:r>
              <a:rPr lang="ru-RU" dirty="0" err="1"/>
              <a:t>ціною</a:t>
            </a:r>
            <a:r>
              <a:rPr lang="ru-RU" dirty="0"/>
              <a:t> договору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ідентичних</a:t>
            </a:r>
            <a:r>
              <a:rPr lang="ru-RU" dirty="0"/>
              <a:t> </a:t>
            </a:r>
            <a:r>
              <a:rPr lang="ru-RU" dirty="0" err="1" smtClean="0"/>
              <a:t>товарів</a:t>
            </a:r>
            <a:endParaRPr lang="ru-RU" dirty="0" smtClean="0"/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основу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за основу </a:t>
            </a:r>
            <a:r>
              <a:rPr lang="ru-RU" dirty="0" err="1"/>
              <a:t>береться</a:t>
            </a:r>
            <a:r>
              <a:rPr lang="ru-RU" dirty="0"/>
              <a:t> </a:t>
            </a:r>
            <a:r>
              <a:rPr lang="ru-RU" dirty="0" err="1"/>
              <a:t>прийнята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ідентичними</a:t>
            </a:r>
            <a:r>
              <a:rPr lang="ru-RU" dirty="0"/>
              <a:t> </a:t>
            </a:r>
            <a:r>
              <a:rPr lang="ru-RU" dirty="0" smtClean="0"/>
              <a:t>товарами.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613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27547"/>
            <a:ext cx="9981567" cy="6018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товарами, у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такими, як: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основу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ввезено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тих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1732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364"/>
            <a:ext cx="11073388" cy="6168787"/>
          </a:xfrm>
        </p:spPr>
        <p:txBody>
          <a:bodyPr>
            <a:noAutofit/>
          </a:bodyPr>
          <a:lstStyle/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взаємозамінними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основу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ввезено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на тих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продажу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товарами,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бути документально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7502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32013"/>
            <a:ext cx="10240875" cy="620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дослідно-конструкторські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58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479"/>
            <a:ext cx="10650308" cy="59048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за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час,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надбавок,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виду.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045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5"/>
            <a:ext cx="10268170" cy="588218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повинна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682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2"/>
            <a:ext cx="10527478" cy="58775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контрактом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країни-експортера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країни-експортера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методом, повинна максимально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вартостях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рахунку-фактурі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рахунку-проформі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130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86603"/>
            <a:ext cx="10377353" cy="6086901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3.	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і </a:t>
            </a:r>
            <a:r>
              <a:rPr lang="ru-RU" dirty="0" err="1"/>
              <a:t>стягнення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  <a:br>
              <a:rPr lang="ru-RU" dirty="0"/>
            </a:br>
            <a:endParaRPr lang="uk-UA" dirty="0" smtClean="0"/>
          </a:p>
          <a:p>
            <a:pPr marL="0" indent="0" fontAlgn="base">
              <a:buNone/>
            </a:pPr>
            <a:r>
              <a:rPr lang="uk-UA" dirty="0" smtClean="0"/>
              <a:t>Відповідно </a:t>
            </a:r>
            <a:r>
              <a:rPr lang="uk-UA" dirty="0"/>
              <a:t>до МКУ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uk-UA" dirty="0"/>
              <a:t> включають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акцизний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в) </a:t>
            </a:r>
            <a:r>
              <a:rPr lang="ru-RU" dirty="0" err="1"/>
              <a:t>податок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 </a:t>
            </a:r>
            <a:r>
              <a:rPr lang="ru-RU" dirty="0" err="1"/>
              <a:t>спеціальне</a:t>
            </a:r>
            <a:r>
              <a:rPr lang="ru-RU" dirty="0"/>
              <a:t>, </a:t>
            </a:r>
            <a:r>
              <a:rPr lang="ru-RU" dirty="0" err="1"/>
              <a:t>антидемпінгове</a:t>
            </a:r>
            <a:r>
              <a:rPr lang="ru-RU" dirty="0"/>
              <a:t>, </a:t>
            </a:r>
            <a:r>
              <a:rPr lang="ru-RU" dirty="0" err="1"/>
              <a:t>компенсаційне</a:t>
            </a:r>
            <a:r>
              <a:rPr lang="ru-RU" dirty="0"/>
              <a:t>,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.</a:t>
            </a:r>
          </a:p>
          <a:p>
            <a:r>
              <a:rPr lang="ru-RU" dirty="0" err="1"/>
              <a:t>Ввізне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/>
              <a:t>Вивізне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 на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законом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на строк не </a:t>
            </a:r>
            <a:r>
              <a:rPr lang="ru-RU" dirty="0" err="1"/>
              <a:t>менше</a:t>
            </a:r>
            <a:r>
              <a:rPr lang="ru-RU" dirty="0"/>
              <a:t> 60 та не </a:t>
            </a:r>
            <a:r>
              <a:rPr lang="ru-RU" dirty="0" err="1"/>
              <a:t>більше</a:t>
            </a:r>
            <a:r>
              <a:rPr lang="ru-RU" dirty="0"/>
              <a:t> 120 </a:t>
            </a:r>
            <a:r>
              <a:rPr lang="ru-RU" dirty="0" err="1"/>
              <a:t>послідовних</a:t>
            </a:r>
            <a:r>
              <a:rPr lang="ru-RU" dirty="0"/>
              <a:t>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встановлення</a:t>
            </a:r>
            <a:r>
              <a:rPr lang="ru-RU" dirty="0"/>
              <a:t> сезонного </a:t>
            </a:r>
            <a:r>
              <a:rPr lang="ru-RU" dirty="0" err="1"/>
              <a:t>мита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26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64024"/>
            <a:ext cx="10431944" cy="5936775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та основне призначення митної вартості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3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Митною вартістю товарів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які переміщуються через митний кордон України, є вартість товарів, що використовується для митних цілей, яка базується на ціні, що фактично сплачена або підлягає сплаті за ці товари.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вартість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використовуються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нарахування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зовнішньоекономічної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податкового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зобов’язання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результатами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перевірки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Заявлення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декларантом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уповноваженою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ним особою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декларування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766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00251"/>
            <a:ext cx="10077102" cy="5741111"/>
          </a:xfrm>
        </p:spPr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договорами,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), з метою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товаровиробників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антидемпінгове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компенсаційне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.</a:t>
            </a:r>
          </a:p>
          <a:p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 smtClean="0"/>
              <a:t>":</a:t>
            </a:r>
          </a:p>
          <a:p>
            <a:r>
              <a:rPr lang="ru-RU" dirty="0"/>
              <a:t>1) як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товаровиробника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таких умов,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/>
              <a:t>;</a:t>
            </a:r>
          </a:p>
          <a:p>
            <a:r>
              <a:rPr lang="ru-RU" dirty="0"/>
              <a:t>2) як заходи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дискримінаційні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недружні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союзів</a:t>
            </a:r>
            <a:r>
              <a:rPr lang="ru-RU" dirty="0"/>
              <a:t> та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угруповань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законних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884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10431944" cy="6100548"/>
          </a:xfrm>
        </p:spPr>
        <p:txBody>
          <a:bodyPr/>
          <a:lstStyle/>
          <a:p>
            <a:r>
              <a:rPr lang="ru-RU" dirty="0" err="1"/>
              <a:t>Антидемпінгове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u="sng" dirty="0">
                <a:hlinkClick r:id="rId2"/>
              </a:rPr>
              <a:t> "Про </a:t>
            </a:r>
            <a:r>
              <a:rPr lang="ru-RU" u="sng" dirty="0" err="1">
                <a:hlinkClick r:id="rId2"/>
              </a:rPr>
              <a:t>захист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національного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товаровиробника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від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демпінгового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імпорту</a:t>
            </a:r>
            <a:r>
              <a:rPr lang="ru-RU" u="sng" dirty="0">
                <a:hlinkClick r:id="rId2"/>
              </a:rPr>
              <a:t>"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демпінгу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шкоду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 smtClean="0"/>
              <a:t>.</a:t>
            </a:r>
          </a:p>
          <a:p>
            <a:r>
              <a:rPr lang="ru-RU" dirty="0" err="1"/>
              <a:t>Компенсаційне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3"/>
              </a:rPr>
              <a:t>Закону </a:t>
            </a:r>
            <a:r>
              <a:rPr lang="ru-RU" u="sng" dirty="0" err="1">
                <a:hlinkClick r:id="rId3"/>
              </a:rPr>
              <a:t>України</a:t>
            </a:r>
            <a:r>
              <a:rPr lang="ru-RU" u="sng" dirty="0">
                <a:hlinkClick r:id="rId3"/>
              </a:rPr>
              <a:t> "Про </a:t>
            </a:r>
            <a:r>
              <a:rPr lang="ru-RU" u="sng" dirty="0" err="1">
                <a:hlinkClick r:id="rId3"/>
              </a:rPr>
              <a:t>захист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національного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товаровиробника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від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субсидованого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імпорту</a:t>
            </a:r>
            <a:r>
              <a:rPr lang="ru-RU" u="sng" dirty="0">
                <a:hlinkClick r:id="rId3"/>
              </a:rPr>
              <a:t>"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субсидованого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шкоду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/>
              <a:t>.</a:t>
            </a:r>
          </a:p>
          <a:p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en-US" dirty="0"/>
              <a:t>XII </a:t>
            </a:r>
            <a:r>
              <a:rPr lang="ru-RU" u="sng" dirty="0" err="1">
                <a:hlinkClick r:id="rId4"/>
              </a:rPr>
              <a:t>Генеральної</a:t>
            </a:r>
            <a:r>
              <a:rPr lang="ru-RU" u="sng" dirty="0">
                <a:hlinkClick r:id="rId4"/>
              </a:rPr>
              <a:t> угоди з </a:t>
            </a:r>
            <a:r>
              <a:rPr lang="ru-RU" u="sng" dirty="0" err="1">
                <a:hlinkClick r:id="rId4"/>
              </a:rPr>
              <a:t>тарифів</a:t>
            </a:r>
            <a:r>
              <a:rPr lang="ru-RU" u="sng" dirty="0">
                <a:hlinkClick r:id="rId4"/>
              </a:rPr>
              <a:t> і </a:t>
            </a:r>
            <a:r>
              <a:rPr lang="ru-RU" u="sng" dirty="0" err="1">
                <a:hlinkClick r:id="rId4"/>
              </a:rPr>
              <a:t>торгівлі</a:t>
            </a:r>
            <a:r>
              <a:rPr lang="ru-RU" u="sng" dirty="0">
                <a:hlinkClick r:id="rId4"/>
              </a:rPr>
              <a:t> 1994 року</a:t>
            </a:r>
            <a:r>
              <a:rPr lang="ru-RU" dirty="0"/>
              <a:t> (</a:t>
            </a:r>
            <a:r>
              <a:rPr lang="ru-RU" dirty="0" err="1"/>
              <a:t>далі</a:t>
            </a:r>
            <a:r>
              <a:rPr lang="ru-RU" dirty="0"/>
              <a:t> - ГАТТ-1994) та </a:t>
            </a:r>
            <a:r>
              <a:rPr lang="ru-RU" u="sng" dirty="0" err="1">
                <a:hlinkClick r:id="rId4"/>
              </a:rPr>
              <a:t>Домовленості</a:t>
            </a:r>
            <a:r>
              <a:rPr lang="ru-RU" u="sng" dirty="0">
                <a:hlinkClick r:id="rId4"/>
              </a:rPr>
              <a:t> про </a:t>
            </a:r>
            <a:r>
              <a:rPr lang="ru-RU" u="sng" dirty="0" err="1">
                <a:hlinkClick r:id="rId4"/>
              </a:rPr>
              <a:t>положення</a:t>
            </a:r>
            <a:r>
              <a:rPr lang="ru-RU" u="sng" dirty="0">
                <a:hlinkClick r:id="rId4"/>
              </a:rPr>
              <a:t> ГАТТ-1994 </a:t>
            </a:r>
            <a:r>
              <a:rPr lang="ru-RU" u="sng" dirty="0" err="1">
                <a:hlinkClick r:id="rId4"/>
              </a:rPr>
              <a:t>щодо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платіжного</a:t>
            </a:r>
            <a:r>
              <a:rPr lang="ru-RU" u="sng" dirty="0">
                <a:hlinkClick r:id="rId4"/>
              </a:rPr>
              <a:t> балансу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погіршення</a:t>
            </a:r>
            <a:r>
              <a:rPr lang="ru-RU" dirty="0"/>
              <a:t> стану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золотовалютних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ними </a:t>
            </a:r>
            <a:r>
              <a:rPr lang="ru-RU" dirty="0" err="1"/>
              <a:t>мінімального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балансу та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золотовалютних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923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10158988" cy="5991366"/>
          </a:xfrm>
        </p:spPr>
        <p:txBody>
          <a:bodyPr/>
          <a:lstStyle/>
          <a:p>
            <a:r>
              <a:rPr lang="ru-RU" dirty="0" err="1"/>
              <a:t>Платниками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є:</a:t>
            </a:r>
          </a:p>
          <a:p>
            <a:r>
              <a:rPr lang="ru-RU" dirty="0"/>
              <a:t>1) особа, яка ввозить </a:t>
            </a:r>
            <a:r>
              <a:rPr lang="ru-RU" dirty="0" err="1"/>
              <a:t>товари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вивозить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порядку та на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Кодексом;</a:t>
            </a:r>
          </a:p>
          <a:p>
            <a:r>
              <a:rPr lang="ru-RU" dirty="0"/>
              <a:t>2) особа, на адресу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(</a:t>
            </a:r>
            <a:r>
              <a:rPr lang="ru-RU" dirty="0" err="1"/>
              <a:t>пересилаються</a:t>
            </a:r>
            <a:r>
              <a:rPr lang="ru-RU" dirty="0"/>
              <a:t>)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експрес-відправленнях</a:t>
            </a:r>
            <a:r>
              <a:rPr lang="ru-RU" dirty="0"/>
              <a:t>, </a:t>
            </a:r>
            <a:r>
              <a:rPr lang="ru-RU" dirty="0" err="1"/>
              <a:t>несупроводжуваному</a:t>
            </a:r>
            <a:r>
              <a:rPr lang="ru-RU" dirty="0"/>
              <a:t> </a:t>
            </a:r>
            <a:r>
              <a:rPr lang="ru-RU" dirty="0" err="1"/>
              <a:t>багажі</a:t>
            </a:r>
            <a:r>
              <a:rPr lang="ru-RU" dirty="0"/>
              <a:t>,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відправленнях</a:t>
            </a:r>
            <a:r>
              <a:rPr lang="ru-RU" dirty="0"/>
              <a:t>;</a:t>
            </a:r>
          </a:p>
          <a:p>
            <a:r>
              <a:rPr lang="ru-RU" dirty="0"/>
              <a:t>3) особа, на яку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таких </a:t>
            </a:r>
            <a:r>
              <a:rPr lang="ru-RU" dirty="0" err="1"/>
              <a:t>вимог</a:t>
            </a:r>
            <a:r>
              <a:rPr lang="ru-RU" dirty="0"/>
              <a:t>;</a:t>
            </a:r>
          </a:p>
          <a:p>
            <a:r>
              <a:rPr lang="ru-RU" dirty="0"/>
              <a:t>4) особа, яка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з </a:t>
            </a:r>
            <a:r>
              <a:rPr lang="ru-RU" dirty="0" err="1"/>
              <a:t>умовним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, не 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призначенням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такого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безпідставно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(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пільгу</a:t>
            </a:r>
            <a:r>
              <a:rPr lang="ru-RU" dirty="0"/>
              <a:t>);</a:t>
            </a:r>
          </a:p>
          <a:p>
            <a:r>
              <a:rPr lang="ru-RU" dirty="0"/>
              <a:t>5) особа, яка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передає</a:t>
            </a:r>
            <a:r>
              <a:rPr lang="ru-RU" dirty="0"/>
              <a:t> у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випущені</a:t>
            </a:r>
            <a:r>
              <a:rPr lang="ru-RU" dirty="0"/>
              <a:t> у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платежами, до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визначеного</a:t>
            </a:r>
            <a:r>
              <a:rPr lang="ru-RU" dirty="0"/>
              <a:t> законом;</a:t>
            </a:r>
          </a:p>
          <a:p>
            <a:r>
              <a:rPr lang="ru-RU" dirty="0"/>
              <a:t>6) особа, яка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4295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995215" cy="5991368"/>
          </a:xfrm>
        </p:spPr>
        <p:txBody>
          <a:bodyPr>
            <a:normAutofit/>
          </a:bodyPr>
          <a:lstStyle/>
          <a:p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еквівалент</a:t>
            </a:r>
            <a:r>
              <a:rPr lang="ru-RU" dirty="0"/>
              <a:t> 150 </a:t>
            </a:r>
            <a:r>
              <a:rPr lang="ru-RU" dirty="0" err="1"/>
              <a:t>євро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(</a:t>
            </a:r>
            <a:r>
              <a:rPr lang="ru-RU" dirty="0" err="1"/>
              <a:t>пересилаються</a:t>
            </a:r>
            <a:r>
              <a:rPr lang="ru-RU" dirty="0"/>
              <a:t>)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оподаткуванню</a:t>
            </a:r>
            <a:r>
              <a:rPr lang="ru-RU" dirty="0"/>
              <a:t> </a:t>
            </a:r>
            <a:r>
              <a:rPr lang="ru-RU" dirty="0" err="1" smtClean="0"/>
              <a:t>митними</a:t>
            </a:r>
            <a:r>
              <a:rPr lang="ru-RU" dirty="0" smtClean="0"/>
              <a:t> платежами</a:t>
            </a:r>
          </a:p>
          <a:p>
            <a:r>
              <a:rPr lang="ru-RU" dirty="0"/>
              <a:t>Датою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дата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органу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дата </a:t>
            </a:r>
            <a:r>
              <a:rPr lang="ru-RU" dirty="0" err="1"/>
              <a:t>нарахування</a:t>
            </a:r>
            <a:r>
              <a:rPr lang="ru-RU" dirty="0"/>
              <a:t> такого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smtClean="0"/>
              <a:t>Базою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є:</a:t>
            </a:r>
          </a:p>
          <a:p>
            <a:r>
              <a:rPr lang="ru-RU" dirty="0"/>
              <a:t>1) 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адвалорні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-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2) 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- </a:t>
            </a:r>
            <a:r>
              <a:rPr lang="ru-RU" dirty="0" err="1"/>
              <a:t>кількість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встановлених</a:t>
            </a:r>
            <a:r>
              <a:rPr lang="ru-RU" dirty="0"/>
              <a:t> законом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виміру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комбіновані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база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пунктів</a:t>
            </a:r>
            <a:r>
              <a:rPr lang="ru-RU" dirty="0"/>
              <a:t> 1 і </a:t>
            </a:r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09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9"/>
            <a:ext cx="10418296" cy="5677468"/>
          </a:xfrm>
        </p:spPr>
        <p:txBody>
          <a:bodyPr/>
          <a:lstStyle/>
          <a:p>
            <a:r>
              <a:rPr lang="ru-RU" dirty="0"/>
              <a:t>Ставки </a:t>
            </a:r>
            <a:r>
              <a:rPr lang="ru-RU" dirty="0" err="1" smtClean="0"/>
              <a:t>мита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ставок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адвалорна</a:t>
            </a:r>
            <a:r>
              <a:rPr lang="ru-RU" dirty="0"/>
              <a:t> - у </a:t>
            </a:r>
            <a:r>
              <a:rPr lang="ru-RU" dirty="0" err="1"/>
              <a:t>відсотках</a:t>
            </a:r>
            <a:r>
              <a:rPr lang="ru-RU" dirty="0"/>
              <a:t> до </a:t>
            </a:r>
            <a:r>
              <a:rPr lang="ru-RU" dirty="0" err="1"/>
              <a:t>встановленої</a:t>
            </a:r>
            <a:r>
              <a:rPr lang="ru-RU" dirty="0"/>
              <a:t> 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/>
              <a:t>оподаткування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специфічна</a:t>
            </a:r>
            <a:r>
              <a:rPr lang="ru-RU" dirty="0"/>
              <a:t> - у грошовому </a:t>
            </a:r>
            <a:r>
              <a:rPr lang="ru-RU" dirty="0" err="1"/>
              <a:t>розмірі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smtClean="0"/>
              <a:t>оподаткування;</a:t>
            </a:r>
            <a:endParaRPr lang="ru-RU" dirty="0"/>
          </a:p>
          <a:p>
            <a:r>
              <a:rPr lang="ru-RU" dirty="0"/>
              <a:t>3) </a:t>
            </a:r>
            <a:r>
              <a:rPr lang="ru-RU" dirty="0" err="1"/>
              <a:t>комбінована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адвалорної</a:t>
            </a:r>
            <a:r>
              <a:rPr lang="ru-RU" dirty="0"/>
              <a:t> та </a:t>
            </a:r>
            <a:r>
              <a:rPr lang="ru-RU" dirty="0" err="1"/>
              <a:t>специфічної</a:t>
            </a:r>
            <a:r>
              <a:rPr lang="ru-RU" dirty="0"/>
              <a:t> ставок </a:t>
            </a:r>
            <a:r>
              <a:rPr lang="ru-RU" dirty="0" err="1"/>
              <a:t>мита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8437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365"/>
            <a:ext cx="8596668" cy="5822998"/>
          </a:xfrm>
        </p:spPr>
        <p:txBody>
          <a:bodyPr/>
          <a:lstStyle/>
          <a:p>
            <a:r>
              <a:rPr lang="uk-UA" dirty="0" smtClean="0"/>
              <a:t>Література:</a:t>
            </a:r>
          </a:p>
          <a:p>
            <a:r>
              <a:rPr lang="uk-UA" dirty="0" smtClean="0"/>
              <a:t>Митний кодекс України (</a:t>
            </a:r>
            <a:r>
              <a:rPr lang="en-US" dirty="0">
                <a:hlinkClick r:id="rId2"/>
              </a:rPr>
              <a:t>https://zakon.rada.gov.ua/laws/show/4495-17#Text</a:t>
            </a:r>
            <a:r>
              <a:rPr lang="uk-UA" dirty="0" smtClean="0"/>
              <a:t>)</a:t>
            </a:r>
          </a:p>
          <a:p>
            <a:r>
              <a:rPr lang="ru-RU" b="1" dirty="0" smtClean="0"/>
              <a:t>Наказ МФУ «Про </a:t>
            </a:r>
            <a:r>
              <a:rPr lang="ru-RU" b="1" dirty="0" err="1"/>
              <a:t>затвердження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декларації</a:t>
            </a:r>
            <a:r>
              <a:rPr lang="ru-RU" b="1" dirty="0"/>
              <a:t> </a:t>
            </a:r>
            <a:r>
              <a:rPr lang="ru-RU" b="1" dirty="0" err="1"/>
              <a:t>митної</a:t>
            </a:r>
            <a:r>
              <a:rPr lang="ru-RU" b="1" dirty="0"/>
              <a:t> </a:t>
            </a:r>
            <a:r>
              <a:rPr lang="ru-RU" b="1" dirty="0" err="1"/>
              <a:t>вартості</a:t>
            </a:r>
            <a:r>
              <a:rPr lang="ru-RU" b="1" dirty="0"/>
              <a:t> та Правил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 smtClean="0"/>
              <a:t>заповнення</a:t>
            </a:r>
            <a:r>
              <a:rPr lang="ru-RU" b="1" dirty="0" smtClean="0"/>
              <a:t>» (</a:t>
            </a:r>
            <a:r>
              <a:rPr lang="en-US" b="1" dirty="0">
                <a:hlinkClick r:id="rId3"/>
              </a:rPr>
              <a:t>https://zakon.rada.gov.ua/laws/show/z0984-12#n17</a:t>
            </a:r>
            <a:r>
              <a:rPr lang="ru-RU" b="1" dirty="0" smtClean="0"/>
              <a:t>)</a:t>
            </a:r>
          </a:p>
          <a:p>
            <a:r>
              <a:rPr lang="ru-RU" b="1" dirty="0"/>
              <a:t>Наказ </a:t>
            </a:r>
            <a:r>
              <a:rPr lang="ru-RU" b="1" dirty="0" smtClean="0"/>
              <a:t>МФУ «</a:t>
            </a:r>
            <a:r>
              <a:rPr lang="ru-RU" b="1" dirty="0"/>
              <a:t>Про </a:t>
            </a:r>
            <a:r>
              <a:rPr lang="ru-RU" b="1" dirty="0" err="1"/>
              <a:t>затвердження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рішення</a:t>
            </a:r>
            <a:r>
              <a:rPr lang="ru-RU" b="1" dirty="0"/>
              <a:t> про </a:t>
            </a:r>
            <a:r>
              <a:rPr lang="ru-RU" b="1" dirty="0" err="1"/>
              <a:t>коригування</a:t>
            </a:r>
            <a:r>
              <a:rPr lang="ru-RU" b="1" dirty="0"/>
              <a:t> </a:t>
            </a:r>
            <a:r>
              <a:rPr lang="ru-RU" b="1" dirty="0" err="1"/>
              <a:t>митної</a:t>
            </a:r>
            <a:r>
              <a:rPr lang="ru-RU" b="1" dirty="0"/>
              <a:t> </a:t>
            </a:r>
            <a:r>
              <a:rPr lang="ru-RU" b="1" dirty="0" err="1"/>
              <a:t>вартості</a:t>
            </a:r>
            <a:r>
              <a:rPr lang="ru-RU" b="1" dirty="0"/>
              <a:t> </a:t>
            </a:r>
            <a:r>
              <a:rPr lang="ru-RU" b="1" dirty="0" err="1"/>
              <a:t>товарів</a:t>
            </a:r>
            <a:r>
              <a:rPr lang="ru-RU" b="1" dirty="0"/>
              <a:t>, Правил </a:t>
            </a:r>
            <a:r>
              <a:rPr lang="ru-RU" b="1" dirty="0" err="1"/>
              <a:t>заповнення</a:t>
            </a:r>
            <a:r>
              <a:rPr lang="ru-RU" b="1" dirty="0"/>
              <a:t> </a:t>
            </a:r>
            <a:r>
              <a:rPr lang="ru-RU" b="1" dirty="0" err="1"/>
              <a:t>рішення</a:t>
            </a:r>
            <a:r>
              <a:rPr lang="ru-RU" b="1" dirty="0"/>
              <a:t> про </a:t>
            </a:r>
            <a:r>
              <a:rPr lang="ru-RU" b="1" dirty="0" err="1"/>
              <a:t>коригування</a:t>
            </a:r>
            <a:r>
              <a:rPr lang="ru-RU" b="1" dirty="0"/>
              <a:t> </a:t>
            </a:r>
            <a:r>
              <a:rPr lang="ru-RU" b="1" dirty="0" err="1"/>
              <a:t>митної</a:t>
            </a:r>
            <a:r>
              <a:rPr lang="ru-RU" b="1" dirty="0"/>
              <a:t> </a:t>
            </a:r>
            <a:r>
              <a:rPr lang="ru-RU" b="1" dirty="0" err="1"/>
              <a:t>вартості</a:t>
            </a:r>
            <a:r>
              <a:rPr lang="ru-RU" b="1" dirty="0"/>
              <a:t> </a:t>
            </a:r>
            <a:r>
              <a:rPr lang="ru-RU" b="1" dirty="0" err="1"/>
              <a:t>товарів</a:t>
            </a:r>
            <a:r>
              <a:rPr lang="ru-RU" b="1" dirty="0"/>
              <a:t> та </a:t>
            </a:r>
            <a:r>
              <a:rPr lang="ru-RU" b="1" dirty="0" err="1"/>
              <a:t>Переліку</a:t>
            </a:r>
            <a:r>
              <a:rPr lang="ru-RU" b="1" dirty="0"/>
              <a:t> </a:t>
            </a:r>
            <a:r>
              <a:rPr lang="ru-RU" b="1" dirty="0" err="1"/>
              <a:t>додаткових</a:t>
            </a:r>
            <a:r>
              <a:rPr lang="ru-RU" b="1" dirty="0"/>
              <a:t> </a:t>
            </a:r>
            <a:r>
              <a:rPr lang="ru-RU" b="1" dirty="0" err="1"/>
              <a:t>складових</a:t>
            </a:r>
            <a:r>
              <a:rPr lang="ru-RU" b="1" dirty="0"/>
              <a:t> до </a:t>
            </a:r>
            <a:r>
              <a:rPr lang="ru-RU" b="1" dirty="0" err="1"/>
              <a:t>ціни</a:t>
            </a:r>
            <a:r>
              <a:rPr lang="ru-RU" b="1" dirty="0"/>
              <a:t> договору</a:t>
            </a:r>
            <a:r>
              <a:rPr lang="ru-RU" b="1" dirty="0" smtClean="0"/>
              <a:t>» (</a:t>
            </a:r>
            <a:r>
              <a:rPr lang="en-US" b="1" dirty="0">
                <a:hlinkClick r:id="rId4"/>
              </a:rPr>
              <a:t>https://zakon.rada.gov.ua/laws/show/z0883-12#n21</a:t>
            </a:r>
            <a:r>
              <a:rPr lang="ru-RU" b="1" dirty="0" smtClean="0"/>
              <a:t>)</a:t>
            </a:r>
          </a:p>
          <a:p>
            <a:r>
              <a:rPr lang="ru-RU" b="1" dirty="0" smtClean="0"/>
              <a:t>Наказ Державного </a:t>
            </a:r>
            <a:r>
              <a:rPr lang="ru-RU" b="1" dirty="0" err="1" smtClean="0"/>
              <a:t>комітету</a:t>
            </a:r>
            <a:r>
              <a:rPr lang="ru-RU" b="1" dirty="0" smtClean="0"/>
              <a:t> статистики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</a:t>
            </a:r>
            <a:r>
              <a:rPr lang="ru-RU" b="1" dirty="0"/>
              <a:t>Про </a:t>
            </a:r>
            <a:r>
              <a:rPr lang="ru-RU" b="1" dirty="0" err="1"/>
              <a:t>затвердження</a:t>
            </a:r>
            <a:r>
              <a:rPr lang="ru-RU" b="1" dirty="0"/>
              <a:t> </a:t>
            </a:r>
            <a:r>
              <a:rPr lang="ru-RU" b="1" dirty="0" err="1"/>
              <a:t>Класифікації</a:t>
            </a:r>
            <a:r>
              <a:rPr lang="ru-RU" b="1" dirty="0"/>
              <a:t> валют</a:t>
            </a:r>
            <a:r>
              <a:rPr lang="ru-RU" b="1" dirty="0" smtClean="0"/>
              <a:t>» (</a:t>
            </a:r>
            <a:r>
              <a:rPr lang="en-US" b="1" dirty="0">
                <a:hlinkClick r:id="rId5"/>
              </a:rPr>
              <a:t>https://zakon.rada.gov.ua/rada/show/v0528832-10#Text</a:t>
            </a:r>
            <a:r>
              <a:rPr lang="ru-RU" b="1" dirty="0" smtClean="0"/>
              <a:t>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994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10281818" cy="5991366"/>
          </a:xfrm>
        </p:spPr>
        <p:txBody>
          <a:bodyPr/>
          <a:lstStyle/>
          <a:p>
            <a:pPr marL="0" indent="0" fontAlgn="base">
              <a:buNone/>
            </a:pPr>
            <a:r>
              <a:rPr lang="ru-RU" sz="2800" dirty="0"/>
              <a:t>Декларант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уповноважена</a:t>
            </a:r>
            <a:r>
              <a:rPr lang="ru-RU" sz="2800" dirty="0"/>
              <a:t> ним особа,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заявляють</a:t>
            </a:r>
            <a:r>
              <a:rPr lang="ru-RU" sz="2800" dirty="0"/>
              <a:t> </a:t>
            </a:r>
            <a:r>
              <a:rPr lang="ru-RU" sz="2800" dirty="0" err="1"/>
              <a:t>митну</a:t>
            </a:r>
            <a:r>
              <a:rPr lang="ru-RU" sz="2800" dirty="0"/>
              <a:t> </a:t>
            </a:r>
            <a:r>
              <a:rPr lang="ru-RU" sz="2800" dirty="0" err="1"/>
              <a:t>вартість</a:t>
            </a:r>
            <a:r>
              <a:rPr lang="ru-RU" sz="2800" dirty="0"/>
              <a:t> товару, </a:t>
            </a:r>
            <a:r>
              <a:rPr lang="ru-RU" sz="2800" dirty="0" err="1"/>
              <a:t>зобов’язані</a:t>
            </a:r>
            <a:r>
              <a:rPr lang="ru-RU" sz="2800" dirty="0"/>
              <a:t>:</a:t>
            </a:r>
          </a:p>
          <a:p>
            <a:pPr fontAlgn="base"/>
            <a:r>
              <a:rPr lang="ru-RU" sz="2800" dirty="0"/>
              <a:t>1) </a:t>
            </a:r>
            <a:r>
              <a:rPr lang="ru-RU" sz="2800" dirty="0" err="1"/>
              <a:t>заявляти</a:t>
            </a:r>
            <a:r>
              <a:rPr lang="ru-RU" sz="2800" dirty="0"/>
              <a:t> </a:t>
            </a:r>
            <a:r>
              <a:rPr lang="ru-RU" sz="2800" dirty="0" err="1"/>
              <a:t>митну</a:t>
            </a:r>
            <a:r>
              <a:rPr lang="ru-RU" sz="2800" dirty="0"/>
              <a:t> </a:t>
            </a:r>
            <a:r>
              <a:rPr lang="ru-RU" sz="2800" dirty="0" err="1"/>
              <a:t>вартість</a:t>
            </a:r>
            <a:r>
              <a:rPr lang="ru-RU" sz="2800" dirty="0"/>
              <a:t>, </a:t>
            </a:r>
            <a:r>
              <a:rPr lang="ru-RU" sz="2800" dirty="0" err="1"/>
              <a:t>визначену</a:t>
            </a:r>
            <a:r>
              <a:rPr lang="ru-RU" sz="2800" dirty="0"/>
              <a:t> ними </a:t>
            </a:r>
            <a:r>
              <a:rPr lang="ru-RU" sz="2800" dirty="0" err="1"/>
              <a:t>самостійно</a:t>
            </a:r>
            <a:r>
              <a:rPr lang="ru-RU" sz="2800" dirty="0"/>
              <a:t>, у тому </a:t>
            </a:r>
            <a:r>
              <a:rPr lang="ru-RU" sz="2800" dirty="0" err="1"/>
              <a:t>числі</a:t>
            </a:r>
            <a:r>
              <a:rPr lang="ru-RU" sz="2800" dirty="0"/>
              <a:t> за результатами </a:t>
            </a:r>
            <a:r>
              <a:rPr lang="ru-RU" sz="2800" dirty="0" err="1" smtClean="0"/>
              <a:t>консультацій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митним</a:t>
            </a:r>
            <a:r>
              <a:rPr lang="ru-RU" sz="2800" dirty="0"/>
              <a:t> органом</a:t>
            </a:r>
            <a:r>
              <a:rPr lang="ru-RU" sz="2800" dirty="0" smtClean="0"/>
              <a:t>;</a:t>
            </a:r>
            <a:endParaRPr lang="ru-RU" sz="2800" dirty="0"/>
          </a:p>
          <a:p>
            <a:pPr fontAlgn="base"/>
            <a:r>
              <a:rPr lang="ru-RU" sz="2800" dirty="0"/>
              <a:t>2) </a:t>
            </a:r>
            <a:r>
              <a:rPr lang="ru-RU" sz="2800" dirty="0" err="1"/>
              <a:t>подавати</a:t>
            </a:r>
            <a:r>
              <a:rPr lang="ru-RU" sz="2800" dirty="0"/>
              <a:t> </a:t>
            </a:r>
            <a:r>
              <a:rPr lang="ru-RU" sz="2800" dirty="0" err="1"/>
              <a:t>митному</a:t>
            </a:r>
            <a:r>
              <a:rPr lang="ru-RU" sz="2800" dirty="0"/>
              <a:t> органу</a:t>
            </a:r>
            <a:r>
              <a:rPr lang="ru-RU" sz="2800" dirty="0" smtClean="0"/>
              <a:t> </a:t>
            </a:r>
            <a:r>
              <a:rPr lang="ru-RU" sz="2800" dirty="0" err="1"/>
              <a:t>достовірні</a:t>
            </a:r>
            <a:r>
              <a:rPr lang="ru-RU" sz="2800" dirty="0"/>
              <a:t> </a:t>
            </a:r>
            <a:r>
              <a:rPr lang="ru-RU" sz="2800" dirty="0" err="1"/>
              <a:t>відомості</a:t>
            </a:r>
            <a:r>
              <a:rPr lang="ru-RU" sz="2800" dirty="0"/>
              <a:t> про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базуватися</a:t>
            </a:r>
            <a:r>
              <a:rPr lang="ru-RU" sz="2800" dirty="0"/>
              <a:t> на </a:t>
            </a:r>
            <a:r>
              <a:rPr lang="ru-RU" sz="2800" dirty="0" err="1"/>
              <a:t>об’єктивних</a:t>
            </a:r>
            <a:r>
              <a:rPr lang="ru-RU" sz="2800" dirty="0"/>
              <a:t>, документально </a:t>
            </a:r>
            <a:r>
              <a:rPr lang="ru-RU" sz="2800" dirty="0" err="1"/>
              <a:t>підтверджених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піддаються</a:t>
            </a:r>
            <a:r>
              <a:rPr lang="ru-RU" sz="2800" dirty="0"/>
              <a:t> </a:t>
            </a:r>
            <a:r>
              <a:rPr lang="ru-RU" sz="2800" dirty="0" err="1"/>
              <a:t>обчисленню</a:t>
            </a:r>
            <a:r>
              <a:rPr lang="ru-RU" sz="2800" dirty="0"/>
              <a:t>;</a:t>
            </a:r>
          </a:p>
          <a:p>
            <a:pPr fontAlgn="base"/>
            <a:r>
              <a:rPr lang="ru-RU" sz="2800" dirty="0"/>
              <a:t>3) нести </a:t>
            </a:r>
            <a:r>
              <a:rPr lang="ru-RU" sz="2800" dirty="0" err="1"/>
              <a:t>всі</a:t>
            </a:r>
            <a:r>
              <a:rPr lang="ru-RU" sz="2800" dirty="0"/>
              <a:t> </a:t>
            </a:r>
            <a:r>
              <a:rPr lang="ru-RU" sz="2800" dirty="0" err="1"/>
              <a:t>додаткові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, </a:t>
            </a:r>
            <a:r>
              <a:rPr lang="ru-RU" sz="2800" dirty="0" err="1"/>
              <a:t>пов’язані</a:t>
            </a:r>
            <a:r>
              <a:rPr lang="ru-RU" sz="2800" dirty="0"/>
              <a:t> з </a:t>
            </a:r>
            <a:r>
              <a:rPr lang="ru-RU" sz="2800" dirty="0" err="1"/>
              <a:t>коригуванням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наданням</a:t>
            </a:r>
            <a:r>
              <a:rPr lang="ru-RU" sz="2800" dirty="0"/>
              <a:t> </a:t>
            </a:r>
            <a:r>
              <a:rPr lang="ru-RU" sz="2800" dirty="0" err="1"/>
              <a:t>митному</a:t>
            </a:r>
            <a:r>
              <a:rPr lang="ru-RU" sz="2800" dirty="0"/>
              <a:t> </a:t>
            </a:r>
            <a:r>
              <a:rPr lang="ru-RU" sz="2800" dirty="0" smtClean="0"/>
              <a:t>органу </a:t>
            </a:r>
            <a:r>
              <a:rPr lang="ru-RU" sz="2800" dirty="0" err="1" smtClean="0"/>
              <a:t>додаткової</a:t>
            </a:r>
            <a:r>
              <a:rPr lang="ru-RU" sz="2800" dirty="0" smtClean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810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64025"/>
            <a:ext cx="10459239" cy="5745706"/>
          </a:xfrm>
        </p:spPr>
        <p:txBody>
          <a:bodyPr/>
          <a:lstStyle/>
          <a:p>
            <a:pPr marL="0" indent="0" fontAlgn="base">
              <a:buNone/>
            </a:pPr>
            <a:r>
              <a:rPr lang="ru-RU" u="sng" dirty="0" err="1" smtClean="0">
                <a:hlinkClick r:id="rId2"/>
              </a:rPr>
              <a:t>Декларація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</a:t>
            </a:r>
            <a:r>
              <a:rPr lang="ru-RU" dirty="0" err="1"/>
              <a:t>подається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якщо</a:t>
            </a:r>
            <a:r>
              <a:rPr lang="ru-RU" dirty="0"/>
              <a:t> до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оцінювані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додаються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визначены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і 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включалися</a:t>
            </a:r>
            <a:r>
              <a:rPr lang="ru-RU" dirty="0"/>
              <a:t> до </a:t>
            </a:r>
            <a:r>
              <a:rPr lang="ru-RU" dirty="0" err="1"/>
              <a:t>ціни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якщо</a:t>
            </a:r>
            <a:r>
              <a:rPr lang="ru-RU" dirty="0"/>
              <a:t> з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оцінювані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виділено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визначен</a:t>
            </a:r>
            <a:r>
              <a:rPr lang="uk-UA" dirty="0"/>
              <a:t>і чинним законодавством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покупець</a:t>
            </a:r>
            <a:r>
              <a:rPr lang="ru-RU" dirty="0"/>
              <a:t> та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</a:t>
            </a:r>
          </a:p>
          <a:p>
            <a:pPr fontAlgn="base"/>
            <a:r>
              <a:rPr lang="ru-RU" dirty="0"/>
              <a:t>6.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декларація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 декларанта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особи.</a:t>
            </a:r>
          </a:p>
          <a:p>
            <a:pPr marL="0" indent="0" fontAlgn="base">
              <a:buNone/>
            </a:pPr>
            <a:r>
              <a:rPr lang="ru-RU" u="sng" dirty="0" err="1" smtClean="0">
                <a:hlinkClick r:id="rId2"/>
              </a:rPr>
              <a:t>Декларація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не </a:t>
            </a:r>
            <a:r>
              <a:rPr lang="ru-RU" dirty="0" err="1" smtClean="0"/>
              <a:t>подається</a:t>
            </a:r>
            <a:r>
              <a:rPr lang="ru-RU" dirty="0" smtClean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декларування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5000 </a:t>
            </a:r>
            <a:r>
              <a:rPr lang="ru-RU" dirty="0" err="1"/>
              <a:t>євро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 У </a:t>
            </a:r>
            <a:r>
              <a:rPr lang="ru-RU" dirty="0" err="1"/>
              <a:t>декларації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наводяться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числове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зовнішньоекономічного</a:t>
            </a:r>
            <a:r>
              <a:rPr lang="ru-RU" dirty="0"/>
              <a:t> договору,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та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зазначене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06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41194"/>
            <a:ext cx="9981567" cy="593677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 </a:t>
            </a:r>
            <a:r>
              <a:rPr lang="ru-RU" i="1" dirty="0" err="1"/>
              <a:t>Заявлення</a:t>
            </a:r>
            <a:r>
              <a:rPr lang="ru-RU" i="1" dirty="0"/>
              <a:t> </a:t>
            </a:r>
            <a:r>
              <a:rPr lang="ru-RU" i="1" dirty="0" err="1"/>
              <a:t>митної</a:t>
            </a:r>
            <a:r>
              <a:rPr lang="ru-RU" i="1" dirty="0"/>
              <a:t> </a:t>
            </a:r>
            <a:r>
              <a:rPr lang="ru-RU" i="1" dirty="0" err="1"/>
              <a:t>вартості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переміщуються</a:t>
            </a:r>
            <a:r>
              <a:rPr lang="ru-RU" i="1" dirty="0"/>
              <a:t> через </a:t>
            </a:r>
            <a:r>
              <a:rPr lang="ru-RU" i="1" dirty="0" err="1"/>
              <a:t>митний</a:t>
            </a:r>
            <a:r>
              <a:rPr lang="ru-RU" i="1" dirty="0"/>
              <a:t> кордон </a:t>
            </a:r>
            <a:r>
              <a:rPr lang="ru-RU" i="1" dirty="0" err="1"/>
              <a:t>України</a:t>
            </a:r>
            <a:r>
              <a:rPr lang="ru-RU" i="1" dirty="0"/>
              <a:t> в режимах, </a:t>
            </a:r>
            <a:r>
              <a:rPr lang="ru-RU" i="1" dirty="0" err="1"/>
              <a:t>відмінних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режиму </a:t>
            </a:r>
            <a:r>
              <a:rPr lang="ru-RU" i="1" dirty="0" err="1"/>
              <a:t>імпорту</a:t>
            </a:r>
            <a:r>
              <a:rPr lang="ru-RU" i="1" dirty="0"/>
              <a:t>, </a:t>
            </a:r>
            <a:r>
              <a:rPr lang="ru-RU" i="1" dirty="0" err="1"/>
              <a:t>здійснюється</a:t>
            </a:r>
            <a:r>
              <a:rPr lang="ru-RU" i="1" dirty="0"/>
              <a:t> при </a:t>
            </a:r>
            <a:r>
              <a:rPr lang="ru-RU" i="1" dirty="0" err="1"/>
              <a:t>декларуванні</a:t>
            </a:r>
            <a:r>
              <a:rPr lang="ru-RU" i="1" dirty="0"/>
              <a:t> </a:t>
            </a:r>
            <a:r>
              <a:rPr lang="ru-RU" i="1" dirty="0" err="1"/>
              <a:t>цих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 шляхом </a:t>
            </a:r>
            <a:r>
              <a:rPr lang="ru-RU" i="1" dirty="0" err="1"/>
              <a:t>заявлення</a:t>
            </a:r>
            <a:r>
              <a:rPr lang="ru-RU" i="1" dirty="0"/>
              <a:t> в </a:t>
            </a:r>
            <a:r>
              <a:rPr lang="ru-RU" i="1" dirty="0" err="1"/>
              <a:t>митній</a:t>
            </a:r>
            <a:r>
              <a:rPr lang="ru-RU" i="1" dirty="0"/>
              <a:t> </a:t>
            </a:r>
            <a:r>
              <a:rPr lang="ru-RU" i="1" dirty="0" err="1"/>
              <a:t>декларації</a:t>
            </a:r>
            <a:r>
              <a:rPr lang="ru-RU" i="1" dirty="0"/>
              <a:t> </a:t>
            </a:r>
            <a:r>
              <a:rPr lang="ru-RU" i="1" dirty="0" err="1"/>
              <a:t>відомостей</a:t>
            </a:r>
            <a:r>
              <a:rPr lang="ru-RU" i="1" dirty="0"/>
              <a:t> про </a:t>
            </a:r>
            <a:r>
              <a:rPr lang="ru-RU" i="1" dirty="0" err="1"/>
              <a:t>числове</a:t>
            </a:r>
            <a:r>
              <a:rPr lang="ru-RU" i="1" dirty="0"/>
              <a:t> </a:t>
            </a:r>
            <a:r>
              <a:rPr lang="ru-RU" i="1" dirty="0" err="1"/>
              <a:t>значення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митної</a:t>
            </a:r>
            <a:r>
              <a:rPr lang="ru-RU" i="1" dirty="0"/>
              <a:t> </a:t>
            </a:r>
            <a:r>
              <a:rPr lang="ru-RU" i="1" dirty="0" err="1"/>
              <a:t>вартості</a:t>
            </a:r>
            <a:r>
              <a:rPr lang="ru-RU" i="1" dirty="0"/>
              <a:t> та про </a:t>
            </a:r>
            <a:r>
              <a:rPr lang="ru-RU" i="1" dirty="0" err="1"/>
              <a:t>документи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підтверджують</a:t>
            </a:r>
            <a:r>
              <a:rPr lang="ru-RU" i="1" dirty="0"/>
              <a:t>.</a:t>
            </a:r>
            <a:endParaRPr lang="ru-RU" dirty="0"/>
          </a:p>
          <a:p>
            <a:pPr fontAlgn="base"/>
            <a:r>
              <a:rPr lang="ru-RU" dirty="0"/>
              <a:t>Контроль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основним</a:t>
            </a:r>
            <a:r>
              <a:rPr lang="ru-RU" dirty="0"/>
              <a:t> методом - за </a:t>
            </a:r>
            <a:r>
              <a:rPr lang="ru-RU" dirty="0" err="1"/>
              <a:t>ціною</a:t>
            </a:r>
            <a:r>
              <a:rPr lang="ru-RU" dirty="0"/>
              <a:t> договору (контракту)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митного</a:t>
            </a:r>
            <a:r>
              <a:rPr lang="ru-RU" dirty="0"/>
              <a:t> режиму </a:t>
            </a:r>
            <a:r>
              <a:rPr lang="ru-RU" dirty="0" err="1"/>
              <a:t>імпорту</a:t>
            </a:r>
            <a:r>
              <a:rPr lang="ru-RU" dirty="0"/>
              <a:t> (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), </a:t>
            </a:r>
            <a:r>
              <a:rPr lang="ru-RU" dirty="0" err="1"/>
              <a:t>здійснюється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шляхом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, </a:t>
            </a:r>
            <a:r>
              <a:rPr lang="ru-RU" dirty="0" err="1"/>
              <a:t>здійсненого</a:t>
            </a:r>
            <a:r>
              <a:rPr lang="ru-RU" dirty="0"/>
              <a:t> декларантом,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застережень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</a:t>
            </a:r>
          </a:p>
          <a:p>
            <a:pPr fontAlgn="base"/>
            <a:r>
              <a:rPr lang="ru-RU" dirty="0"/>
              <a:t>За результатами </a:t>
            </a:r>
            <a:r>
              <a:rPr lang="ru-RU" dirty="0" err="1"/>
              <a:t>здійснення</a:t>
            </a:r>
            <a:r>
              <a:rPr lang="ru-RU" dirty="0"/>
              <a:t> контролю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визнає</a:t>
            </a:r>
            <a:r>
              <a:rPr lang="ru-RU" dirty="0"/>
              <a:t> </a:t>
            </a:r>
            <a:r>
              <a:rPr lang="ru-RU" dirty="0" err="1"/>
              <a:t>заявлену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endParaRPr lang="ru-RU" dirty="0"/>
          </a:p>
          <a:p>
            <a:pPr fontAlgn="base"/>
            <a:r>
              <a:rPr lang="ru-RU" dirty="0"/>
              <a:t>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</a:t>
            </a:r>
            <a:r>
              <a:rPr lang="ru-RU" dirty="0"/>
              <a:t> у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заявленою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митною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обґрунтованих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заявлено </a:t>
            </a:r>
            <a:r>
              <a:rPr lang="ru-RU" dirty="0" err="1"/>
              <a:t>неповні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недостовірні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невірно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невірно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  </a:t>
            </a:r>
            <a:r>
              <a:rPr lang="ru-RU" dirty="0" err="1"/>
              <a:t>неподання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переліком</a:t>
            </a:r>
            <a:r>
              <a:rPr lang="ru-RU" dirty="0"/>
              <a:t> та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smtClean="0"/>
              <a:t>умов, </a:t>
            </a:r>
            <a:r>
              <a:rPr lang="ru-RU" dirty="0" err="1" smtClean="0"/>
              <a:t>встановлених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документах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числові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невідповідності</a:t>
            </a:r>
            <a:r>
              <a:rPr lang="ru-RU" dirty="0"/>
              <a:t> </a:t>
            </a:r>
            <a:r>
              <a:rPr lang="ru-RU" dirty="0" err="1"/>
              <a:t>обраного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методу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товару </a:t>
            </a:r>
            <a:r>
              <a:rPr lang="ru-RU" dirty="0" err="1" smtClean="0"/>
              <a:t>умовам</a:t>
            </a:r>
            <a:r>
              <a:rPr lang="ru-RU" dirty="0" smtClean="0"/>
              <a:t>;</a:t>
            </a:r>
            <a:endParaRPr lang="ru-RU" dirty="0"/>
          </a:p>
          <a:p>
            <a:pPr fontAlgn="base"/>
            <a:r>
              <a:rPr lang="ru-RU" dirty="0"/>
              <a:t>4) </a:t>
            </a:r>
            <a:r>
              <a:rPr lang="ru-RU" dirty="0" err="1"/>
              <a:t>надходження</a:t>
            </a:r>
            <a:r>
              <a:rPr lang="ru-RU" dirty="0"/>
              <a:t> до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документально </a:t>
            </a:r>
            <a:r>
              <a:rPr lang="ru-RU" dirty="0" err="1"/>
              <a:t>підтвердженої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недостовірності</a:t>
            </a:r>
            <a:r>
              <a:rPr lang="ru-RU" dirty="0"/>
              <a:t> </a:t>
            </a:r>
            <a:r>
              <a:rPr lang="ru-RU" dirty="0" err="1"/>
              <a:t>заявленої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22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04717"/>
            <a:ext cx="10131693" cy="6073253"/>
          </a:xfrm>
        </p:spPr>
        <p:txBody>
          <a:bodyPr/>
          <a:lstStyle/>
          <a:p>
            <a:pPr marL="0" lvl="0" indent="0"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визначення митної вартості.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методами: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(контракту)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за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за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на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7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95785"/>
            <a:ext cx="10309114" cy="5936776"/>
          </a:xfrm>
        </p:spPr>
        <p:txBody>
          <a:bodyPr/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перший метод -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декларанта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особи.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90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27546"/>
            <a:ext cx="10445591" cy="6086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(контракту)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унеможливлюють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перепродажу,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особи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вплинули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295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7546"/>
            <a:ext cx="10623012" cy="6086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скоригована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потреби.</a:t>
            </a: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платою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кордоном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ящиків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яку упаковано товар,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09970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1340</TotalTime>
  <Words>2634</Words>
  <Application>Microsoft Office PowerPoint</Application>
  <PresentationFormat>Широкоэкранный</PresentationFormat>
  <Paragraphs>160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Times New Roman</vt:lpstr>
      <vt:lpstr>Trebuchet MS</vt:lpstr>
      <vt:lpstr>Wingdings 3</vt:lpstr>
      <vt:lpstr>Грань</vt:lpstr>
      <vt:lpstr>Тема 2. Митні платежі  1. Поняття та основне призначення митної вартості. 2. Система методів визначення митної вартості. 3. Класифікація митних платежів. Механізм розрахунку і стягнення митних платежів. 4. Порядок нарахування і сплати мита. 5. Порядок нарахування і сплати податку на додану вартість (д/з). 6. Порядок нарахування і сплати акцизного податку  (д/з).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Митні платежі  1. Поняття та основне призначення митної вартості. 2. Система методів визначення митної вартості. 3. Класифікація митних платежів. Механізм розрахунку і стягнення митних платежів. 4. Порядок нарахування і сплати мита. 5. Порядок нарахування і сплати податку на додану вартість. 6. Порядок нарахування і сплати акцизного збору. </dc:title>
  <dc:creator>Оксана</dc:creator>
  <cp:lastModifiedBy>Оксана</cp:lastModifiedBy>
  <cp:revision>21</cp:revision>
  <dcterms:created xsi:type="dcterms:W3CDTF">2021-02-18T08:01:58Z</dcterms:created>
  <dcterms:modified xsi:type="dcterms:W3CDTF">2023-02-24T07:19:13Z</dcterms:modified>
</cp:coreProperties>
</file>