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370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ysa Sergiienko" userId="e6ee1ebd2127b032" providerId="LiveId" clId="{D2B85352-53C2-414E-8243-3EC5499C5168}"/>
    <pc:docChg chg="custSel modSld">
      <pc:chgData name="Larysa Sergiienko" userId="e6ee1ebd2127b032" providerId="LiveId" clId="{D2B85352-53C2-414E-8243-3EC5499C5168}" dt="2023-09-06T08:46:06.535" v="150" actId="1076"/>
      <pc:docMkLst>
        <pc:docMk/>
      </pc:docMkLst>
      <pc:sldChg chg="modSp mod">
        <pc:chgData name="Larysa Sergiienko" userId="e6ee1ebd2127b032" providerId="LiveId" clId="{D2B85352-53C2-414E-8243-3EC5499C5168}" dt="2023-09-06T08:46:06.535" v="150" actId="1076"/>
        <pc:sldMkLst>
          <pc:docMk/>
          <pc:sldMk cId="3888783591" sldId="256"/>
        </pc:sldMkLst>
        <pc:spChg chg="mod">
          <ac:chgData name="Larysa Sergiienko" userId="e6ee1ebd2127b032" providerId="LiveId" clId="{D2B85352-53C2-414E-8243-3EC5499C5168}" dt="2023-09-06T08:46:06.535" v="150" actId="1076"/>
          <ac:spMkLst>
            <pc:docMk/>
            <pc:sldMk cId="3888783591" sldId="256"/>
            <ac:spMk id="2" creationId="{6922891A-BDD8-3996-E15C-F0A021C7113F}"/>
          </ac:spMkLst>
        </pc:spChg>
        <pc:spChg chg="mod">
          <ac:chgData name="Larysa Sergiienko" userId="e6ee1ebd2127b032" providerId="LiveId" clId="{D2B85352-53C2-414E-8243-3EC5499C5168}" dt="2023-09-06T08:44:47.163" v="36" actId="20577"/>
          <ac:spMkLst>
            <pc:docMk/>
            <pc:sldMk cId="3888783591" sldId="256"/>
            <ac:spMk id="3" creationId="{39F26C30-9404-6602-8E95-9BB8AEDFA0B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02722-FACD-431B-915F-B531A04DF4F0}" type="datetimeFigureOut">
              <a:rPr lang="uk-UA" smtClean="0"/>
              <a:t>24.03.2025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8B79A-AF36-4DFD-AC52-62E4DC6212B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75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8B79A-AF36-4DFD-AC52-62E4DC6212B1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753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22891A-BDD8-3996-E15C-F0A021C71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53067"/>
            <a:ext cx="12279086" cy="4986866"/>
          </a:xfrm>
        </p:spPr>
        <p:txBody>
          <a:bodyPr>
            <a:norm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i="1" u="sng" dirty="0"/>
              <a:t>Тема 4. Роль </a:t>
            </a:r>
            <a:r>
              <a:rPr lang="ru-RU" sz="3600" b="1" i="1" u="sng" dirty="0" err="1"/>
              <a:t>міжнародних</a:t>
            </a:r>
            <a:r>
              <a:rPr lang="ru-RU" sz="3600" b="1" i="1" u="sng" dirty="0"/>
              <a:t> </a:t>
            </a:r>
            <a:r>
              <a:rPr lang="ru-RU" sz="3600" b="1" i="1" u="sng" dirty="0" err="1"/>
              <a:t>організацій</a:t>
            </a:r>
            <a:r>
              <a:rPr lang="ru-RU" sz="3600" b="1" i="1" u="sng" dirty="0"/>
              <a:t> у </a:t>
            </a:r>
            <a:r>
              <a:rPr lang="ru-RU" sz="3600" b="1" i="1" u="sng" dirty="0" err="1"/>
              <a:t>забезпеченні</a:t>
            </a:r>
            <a:r>
              <a:rPr lang="ru-RU" sz="3600" b="1" i="1" u="sng" dirty="0"/>
              <a:t> </a:t>
            </a:r>
            <a:r>
              <a:rPr lang="ru-RU" sz="3600" b="1" i="1" u="sng" dirty="0" err="1"/>
              <a:t>сталого</a:t>
            </a:r>
            <a:r>
              <a:rPr lang="ru-RU" sz="3600" b="1" i="1" u="sng" dirty="0"/>
              <a:t> </a:t>
            </a:r>
            <a:r>
              <a:rPr lang="ru-RU" sz="3600" b="1" i="1" u="sng" dirty="0" err="1"/>
              <a:t>розвитку</a:t>
            </a:r>
            <a:r>
              <a:rPr lang="uk-UA" sz="3600" b="1" dirty="0">
                <a:solidFill>
                  <a:srgbClr val="FF0000"/>
                </a:solidFill>
              </a:rPr>
              <a:t/>
            </a:r>
            <a:br>
              <a:rPr lang="uk-UA" sz="3600" b="1" dirty="0">
                <a:solidFill>
                  <a:srgbClr val="FF0000"/>
                </a:solidFill>
              </a:rPr>
            </a:b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200" dirty="0">
                <a:latin typeface="Times New Roman" pitchFamily="18" charset="0"/>
                <a:cs typeface="Times New Roman" pitchFamily="18" charset="0"/>
              </a:rPr>
            </a:br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39F26C30-9404-6602-8E95-9BB8AEDFA0B4}"/>
              </a:ext>
            </a:extLst>
          </p:cNvPr>
          <p:cNvSpPr txBox="1">
            <a:spLocks/>
          </p:cNvSpPr>
          <p:nvPr/>
        </p:nvSpPr>
        <p:spPr>
          <a:xfrm>
            <a:off x="1839686" y="3657987"/>
            <a:ext cx="10178143" cy="1893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8878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43933" y="93134"/>
            <a:ext cx="11713105" cy="5677430"/>
          </a:xfrm>
        </p:spPr>
        <p:txBody>
          <a:bodyPr/>
          <a:lstStyle/>
          <a:p>
            <a:pPr marL="0" indent="0" algn="ctr">
              <a:buNone/>
            </a:pPr>
            <a:r>
              <a:rPr lang="uk-UA" sz="1800" dirty="0" smtClean="0"/>
              <a:t>Підготуйте доповідь за темами:</a:t>
            </a:r>
            <a:endParaRPr lang="uk-UA" sz="1800" dirty="0" smtClean="0"/>
          </a:p>
          <a:p>
            <a:pPr marL="0" indent="0">
              <a:buNone/>
            </a:pPr>
            <a:r>
              <a:rPr lang="uk-UA" sz="1800" b="0" dirty="0" smtClean="0">
                <a:solidFill>
                  <a:srgbClr val="000000"/>
                </a:solidFill>
              </a:rPr>
              <a:t>1</a:t>
            </a:r>
            <a:r>
              <a:rPr lang="uk-UA" sz="1800" b="0" dirty="0">
                <a:solidFill>
                  <a:srgbClr val="000000"/>
                </a:solidFill>
              </a:rPr>
              <a:t>. Провідна роль ООН у реалізації концепції сталого розвитку. </a:t>
            </a:r>
          </a:p>
          <a:p>
            <a:pPr marL="0" indent="0">
              <a:buNone/>
            </a:pPr>
            <a:r>
              <a:rPr lang="uk-UA" sz="1800" b="0" dirty="0">
                <a:solidFill>
                  <a:srgbClr val="000000"/>
                </a:solidFill>
              </a:rPr>
              <a:t>2. Світова організація торгівлі та її діяльність у сфері сталого розвитку.</a:t>
            </a:r>
          </a:p>
          <a:p>
            <a:pPr marL="0" indent="0">
              <a:buNone/>
            </a:pPr>
            <a:r>
              <a:rPr lang="uk-UA" sz="1800" b="0" dirty="0">
                <a:solidFill>
                  <a:srgbClr val="000000"/>
                </a:solidFill>
              </a:rPr>
              <a:t>3. Роль МВФ у досягненні цілей сталого розвитку.</a:t>
            </a:r>
          </a:p>
          <a:p>
            <a:pPr marL="0" indent="0">
              <a:buNone/>
            </a:pPr>
            <a:r>
              <a:rPr lang="uk-UA" sz="1800" b="0" dirty="0">
                <a:solidFill>
                  <a:srgbClr val="000000"/>
                </a:solidFill>
              </a:rPr>
              <a:t>4. Цілі сталого розвитку Світового банку.</a:t>
            </a:r>
          </a:p>
          <a:p>
            <a:pPr marL="0" indent="0">
              <a:buNone/>
            </a:pPr>
            <a:r>
              <a:rPr lang="uk-UA" sz="1800" b="0" dirty="0">
                <a:solidFill>
                  <a:srgbClr val="000000"/>
                </a:solidFill>
              </a:rPr>
              <a:t>5. Міжнародна організація сталого розвитку (</a:t>
            </a:r>
            <a:r>
              <a:rPr lang="en-US" sz="1800" b="0" dirty="0">
                <a:solidFill>
                  <a:srgbClr val="000000"/>
                </a:solidFill>
              </a:rPr>
              <a:t>IOSD).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1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858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211667" y="228600"/>
            <a:ext cx="11645371" cy="5541963"/>
          </a:xfrm>
        </p:spPr>
        <p:txBody>
          <a:bodyPr/>
          <a:lstStyle/>
          <a:p>
            <a:pPr marL="0" indent="0" algn="ctr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Кейс 1. Світова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організація торгівлі (СОТ) та сталий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розвиток</a:t>
            </a:r>
          </a:p>
          <a:p>
            <a:pPr marL="0" indent="0" algn="ctr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Ситуація:Країна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X,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що розвивається, стикається з тиском з боку СОТ для гармонізації екологічних стандартів у відповідності до нової угоди про "зелену" торгівлю. Водночас уряд побоюється, що це вдарить по її промисловості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Питання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для аналізу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ctr">
              <a:buNone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Які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аргументи може навести країна </a:t>
            </a:r>
            <a:r>
              <a:rPr lang="en-US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захисту своїх інтересів на переговорах у СОТ</a:t>
            </a: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 algn="ctr">
              <a:buNone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Як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поєднати екологічні вимоги СОТ із внутрішньою потребою країни в економічному зростанні</a:t>
            </a: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 algn="ctr">
              <a:buNone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Чи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має СОТ впроваджувати єдині </a:t>
            </a:r>
            <a:r>
              <a:rPr lang="uk-UA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екостандарти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всіх, чи адаптувати їх до рівня розвитку країн?</a:t>
            </a:r>
            <a:endParaRPr lang="uk-UA" sz="20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277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279401" y="211668"/>
            <a:ext cx="11577638" cy="5558896"/>
          </a:xfrm>
        </p:spPr>
        <p:txBody>
          <a:bodyPr/>
          <a:lstStyle/>
          <a:p>
            <a:pPr marL="0" indent="0" algn="ctr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Кейс 2. МВФ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і цілі сталого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розвитку</a:t>
            </a:r>
          </a:p>
          <a:p>
            <a:pPr marL="0" indent="0" algn="ctr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Ситуація:МВФ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запропонував програму фінансової допомоги країні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Y,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що пережила економічну кризу. Проте деякі положення програми (зокрема скорочення соціальних витрат) суперечать Цілям сталого розвитку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Питання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для аналізу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 algn="ctr">
              <a:buAutoNum type="arabicPeriod"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країна </a:t>
            </a:r>
            <a:r>
              <a:rPr lang="en-US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може вести перемовини з МВФ, щоб зберегти фінансову підтримку і водночас забезпечити соціальний </a:t>
            </a: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захист?</a:t>
            </a:r>
          </a:p>
          <a:p>
            <a:pPr marL="457200" indent="-457200" algn="ctr">
              <a:buAutoNum type="arabicPeriod"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альтернативні моделі співпраці з МВФ могли б краще відповідати цілям сталого розвитку</a:t>
            </a: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457200" indent="-457200" algn="ctr">
              <a:buAutoNum type="arabicPeriod"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має МВФ відповідати за негативні наслідки своїх реформ для соціального добробуту?</a:t>
            </a:r>
            <a:endParaRPr lang="uk-UA" sz="20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878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203201" y="177800"/>
            <a:ext cx="11653838" cy="5592763"/>
          </a:xfrm>
        </p:spPr>
        <p:txBody>
          <a:bodyPr/>
          <a:lstStyle/>
          <a:p>
            <a:pPr marL="0" indent="0" algn="ctr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Кейс 3. Світовий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банк і сталий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розвиток</a:t>
            </a:r>
          </a:p>
          <a:p>
            <a:pPr marL="0" indent="0" algn="ctr">
              <a:buNone/>
            </a:pPr>
            <a:r>
              <a:rPr lang="uk-UA" sz="24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Ситуація:Світовий банк інвестує в інфраструктурний </a:t>
            </a:r>
            <a:r>
              <a:rPr lang="uk-UA" sz="2400" b="0" dirty="0" err="1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проєкт</a:t>
            </a:r>
            <a:r>
              <a:rPr lang="uk-UA" sz="24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сільському регіоні країни А</a:t>
            </a:r>
            <a:r>
              <a:rPr lang="en-US" sz="24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uk-UA" sz="24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sz="2400" b="0" dirty="0" err="1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Проєкт</a:t>
            </a:r>
            <a:r>
              <a:rPr lang="uk-UA" sz="24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передбачає будівництво гідроелектростанції, що створить робочі місця, але також загрожує переміщенням місцевих громад.</a:t>
            </a:r>
          </a:p>
          <a:p>
            <a:pPr marL="0" indent="0">
              <a:buNone/>
            </a:pP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Питання для аналізу:</a:t>
            </a:r>
          </a:p>
          <a:p>
            <a:pPr marL="457200" indent="-457200">
              <a:buAutoNum type="arabicPeriod"/>
            </a:pPr>
            <a:r>
              <a:rPr lang="uk-UA" sz="2500" b="0" dirty="0" smtClean="0">
                <a:latin typeface="Times New Roman" pitchFamily="18" charset="0"/>
                <a:cs typeface="Times New Roman" pitchFamily="18" charset="0"/>
              </a:rPr>
              <a:t>Як знайти баланс між економічною вигодою </a:t>
            </a:r>
            <a:r>
              <a:rPr lang="uk-UA" sz="2500" b="0" dirty="0" err="1" smtClean="0">
                <a:latin typeface="Times New Roman" pitchFamily="18" charset="0"/>
                <a:cs typeface="Times New Roman" pitchFamily="18" charset="0"/>
              </a:rPr>
              <a:t>проєкту</a:t>
            </a:r>
            <a:r>
              <a:rPr lang="uk-UA" sz="2500" b="0" dirty="0" smtClean="0">
                <a:latin typeface="Times New Roman" pitchFamily="18" charset="0"/>
                <a:cs typeface="Times New Roman" pitchFamily="18" charset="0"/>
              </a:rPr>
              <a:t> та правами місцевого населення?</a:t>
            </a:r>
          </a:p>
          <a:p>
            <a:pPr marL="457200" indent="-457200">
              <a:buAutoNum type="arabicPeriod"/>
            </a:pPr>
            <a:r>
              <a:rPr lang="uk-UA" sz="2500" b="0" dirty="0" smtClean="0">
                <a:latin typeface="Times New Roman" pitchFamily="18" charset="0"/>
                <a:cs typeface="Times New Roman" pitchFamily="18" charset="0"/>
              </a:rPr>
              <a:t>Чи повинен Світовий банк фінансувати </a:t>
            </a:r>
            <a:r>
              <a:rPr lang="uk-UA" sz="2500" b="0" dirty="0" err="1" smtClean="0">
                <a:latin typeface="Times New Roman" pitchFamily="18" charset="0"/>
                <a:cs typeface="Times New Roman" pitchFamily="18" charset="0"/>
              </a:rPr>
              <a:t>проєкти</a:t>
            </a:r>
            <a:r>
              <a:rPr lang="uk-UA" sz="2500" b="0" dirty="0" smtClean="0">
                <a:latin typeface="Times New Roman" pitchFamily="18" charset="0"/>
                <a:cs typeface="Times New Roman" pitchFamily="18" charset="0"/>
              </a:rPr>
              <a:t>, які викликають соціальні конфлікти?</a:t>
            </a:r>
          </a:p>
          <a:p>
            <a:pPr marL="457200" indent="-457200">
              <a:buAutoNum type="arabicPeriod"/>
            </a:pPr>
            <a:r>
              <a:rPr lang="uk-UA" sz="2500" b="0" dirty="0" smtClean="0">
                <a:latin typeface="Times New Roman" pitchFamily="18" charset="0"/>
                <a:cs typeface="Times New Roman" pitchFamily="18" charset="0"/>
              </a:rPr>
              <a:t>Які індикатори сталого розвитку можна застосувати для оцінки ефективності цього </a:t>
            </a:r>
            <a:r>
              <a:rPr lang="uk-UA" sz="2500" b="0" dirty="0" err="1" smtClean="0">
                <a:latin typeface="Times New Roman" pitchFamily="18" charset="0"/>
                <a:cs typeface="Times New Roman" pitchFamily="18" charset="0"/>
              </a:rPr>
              <a:t>проєкту</a:t>
            </a:r>
            <a:r>
              <a:rPr lang="uk-UA" sz="2500" b="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uk-UA" sz="25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811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43933" y="110068"/>
            <a:ext cx="11713105" cy="5660496"/>
          </a:xfrm>
        </p:spPr>
        <p:txBody>
          <a:bodyPr/>
          <a:lstStyle/>
          <a:p>
            <a:pPr marL="0" indent="0" algn="ctr">
              <a:buNone/>
            </a:pP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КЕЙС 4. Міжнародна 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організація сталого розвитку (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IOSD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uk-UA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sz="24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Ситуація: </a:t>
            </a:r>
            <a:r>
              <a:rPr lang="en-US" sz="24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IOSD </a:t>
            </a:r>
            <a:r>
              <a:rPr lang="uk-UA" sz="24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пропонує партнерство з урядом країни </a:t>
            </a:r>
            <a:r>
              <a:rPr lang="en-US" sz="24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uk-UA" sz="24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впровадження програми сталого сільського господарства. Але виникає конфлікт інтересів між іноземними інвесторами і місцевими екологічними ініціативами</a:t>
            </a:r>
            <a:r>
              <a:rPr lang="uk-UA" sz="24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Питання 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для аналізу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AutoNum type="arabicPeriod"/>
            </a:pPr>
            <a:r>
              <a:rPr lang="uk-UA" sz="2500" b="0" dirty="0" smtClean="0"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uk-UA" sz="2500" b="0" dirty="0">
                <a:latin typeface="Times New Roman" pitchFamily="18" charset="0"/>
                <a:cs typeface="Times New Roman" pitchFamily="18" charset="0"/>
              </a:rPr>
              <a:t>політики країни </a:t>
            </a:r>
            <a:r>
              <a:rPr lang="en-US" sz="2500" b="0" dirty="0"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uk-UA" sz="2500" b="0" dirty="0">
                <a:latin typeface="Times New Roman" pitchFamily="18" charset="0"/>
                <a:cs typeface="Times New Roman" pitchFamily="18" charset="0"/>
              </a:rPr>
              <a:t>можуть збалансувати інтереси інвесторів та екологічних активістів</a:t>
            </a:r>
            <a:r>
              <a:rPr lang="uk-UA" sz="2500" b="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457200" indent="-457200">
              <a:buAutoNum type="arabicPeriod"/>
            </a:pPr>
            <a:r>
              <a:rPr lang="uk-UA" sz="2500" b="0" dirty="0" smtClean="0">
                <a:latin typeface="Times New Roman" pitchFamily="18" charset="0"/>
                <a:cs typeface="Times New Roman" pitchFamily="18" charset="0"/>
              </a:rPr>
              <a:t>Яку </a:t>
            </a:r>
            <a:r>
              <a:rPr lang="uk-UA" sz="2500" b="0" dirty="0">
                <a:latin typeface="Times New Roman" pitchFamily="18" charset="0"/>
                <a:cs typeface="Times New Roman" pitchFamily="18" charset="0"/>
              </a:rPr>
              <a:t>роль може відігравати </a:t>
            </a:r>
            <a:r>
              <a:rPr lang="en-US" sz="2500" b="0" dirty="0">
                <a:latin typeface="Times New Roman" pitchFamily="18" charset="0"/>
                <a:cs typeface="Times New Roman" pitchFamily="18" charset="0"/>
              </a:rPr>
              <a:t>IOSD </a:t>
            </a:r>
            <a:r>
              <a:rPr lang="uk-UA" sz="2500" b="0" dirty="0">
                <a:latin typeface="Times New Roman" pitchFamily="18" charset="0"/>
                <a:cs typeface="Times New Roman" pitchFamily="18" charset="0"/>
              </a:rPr>
              <a:t>як посередник у конфлікті</a:t>
            </a:r>
            <a:r>
              <a:rPr lang="uk-UA" sz="2500" b="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457200" indent="-457200">
              <a:buAutoNum type="arabicPeriod"/>
            </a:pPr>
            <a:r>
              <a:rPr lang="uk-UA" sz="2500" b="0" dirty="0" smtClean="0">
                <a:latin typeface="Times New Roman" pitchFamily="18" charset="0"/>
                <a:cs typeface="Times New Roman" pitchFamily="18" charset="0"/>
              </a:rPr>
              <a:t>Чи </a:t>
            </a:r>
            <a:r>
              <a:rPr lang="uk-UA" sz="2500" b="0" dirty="0">
                <a:latin typeface="Times New Roman" pitchFamily="18" charset="0"/>
                <a:cs typeface="Times New Roman" pitchFamily="18" charset="0"/>
              </a:rPr>
              <a:t>можуть подібні партнерства змінити зовнішню політику країн у сфері екології?</a:t>
            </a:r>
          </a:p>
        </p:txBody>
      </p:sp>
    </p:spTree>
    <p:extLst>
      <p:ext uri="{BB962C8B-B14F-4D97-AF65-F5344CB8AC3E}">
        <p14:creationId xmlns:p14="http://schemas.microsoft.com/office/powerpoint/2010/main" val="696096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1784</TotalTime>
  <Words>401</Words>
  <Application>Microsoft Office PowerPoint</Application>
  <PresentationFormat>Довільний</PresentationFormat>
  <Paragraphs>37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7" baseType="lpstr">
      <vt:lpstr>Тема Office</vt:lpstr>
      <vt:lpstr> Тема 4. Роль міжнародних організацій у забезпеченні сталого розвитку 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User</cp:lastModifiedBy>
  <cp:revision>166</cp:revision>
  <dcterms:created xsi:type="dcterms:W3CDTF">2023-01-12T09:20:21Z</dcterms:created>
  <dcterms:modified xsi:type="dcterms:W3CDTF">2025-03-24T08:05:34Z</dcterms:modified>
</cp:coreProperties>
</file>