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24.03.2025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i="1" u="sng" dirty="0"/>
              <a:t>Тема 4. Роль </a:t>
            </a:r>
            <a:r>
              <a:rPr lang="ru-RU" sz="3600" b="1" i="1" u="sng" dirty="0" err="1"/>
              <a:t>міжнародних</a:t>
            </a:r>
            <a:r>
              <a:rPr lang="ru-RU" sz="3600" b="1" i="1" u="sng" dirty="0"/>
              <a:t> </a:t>
            </a:r>
            <a:r>
              <a:rPr lang="ru-RU" sz="3600" b="1" i="1" u="sng" dirty="0" err="1"/>
              <a:t>організацій</a:t>
            </a:r>
            <a:r>
              <a:rPr lang="ru-RU" sz="3600" b="1" i="1" u="sng" dirty="0"/>
              <a:t> у </a:t>
            </a:r>
            <a:r>
              <a:rPr lang="ru-RU" sz="3600" b="1" i="1" u="sng" dirty="0" err="1"/>
              <a:t>забезпеченні</a:t>
            </a:r>
            <a:r>
              <a:rPr lang="ru-RU" sz="3600" b="1" i="1" u="sng" dirty="0"/>
              <a:t> </a:t>
            </a:r>
            <a:r>
              <a:rPr lang="ru-RU" sz="3600" b="1" i="1" u="sng" dirty="0" err="1"/>
              <a:t>сталого</a:t>
            </a:r>
            <a:r>
              <a:rPr lang="ru-RU" sz="3600" b="1" i="1" u="sng" dirty="0"/>
              <a:t> </a:t>
            </a:r>
            <a:r>
              <a:rPr lang="ru-RU" sz="3600" b="1" i="1" u="sng" dirty="0" err="1"/>
              <a:t>розвитку</a:t>
            </a:r>
            <a:r>
              <a:rPr lang="uk-UA" sz="3600" b="1" dirty="0">
                <a:solidFill>
                  <a:srgbClr val="FF0000"/>
                </a:solidFill>
              </a:rPr>
              <a:t/>
            </a:r>
            <a:br>
              <a:rPr lang="uk-UA" sz="3600" b="1" dirty="0">
                <a:solidFill>
                  <a:srgbClr val="FF0000"/>
                </a:solidFill>
              </a:rPr>
            </a:b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43933" y="93134"/>
            <a:ext cx="11713105" cy="5677430"/>
          </a:xfrm>
        </p:spPr>
        <p:txBody>
          <a:bodyPr/>
          <a:lstStyle/>
          <a:p>
            <a:pPr marL="0" indent="0" algn="ctr">
              <a:buNone/>
            </a:pPr>
            <a:r>
              <a:rPr lang="uk-UA" sz="1800" dirty="0" smtClean="0"/>
              <a:t>Підготуйте доповідь за темами: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b="0" dirty="0" smtClean="0">
                <a:solidFill>
                  <a:srgbClr val="000000"/>
                </a:solidFill>
              </a:rPr>
              <a:t>1</a:t>
            </a:r>
            <a:r>
              <a:rPr lang="uk-UA" sz="1800" b="0" dirty="0">
                <a:solidFill>
                  <a:srgbClr val="000000"/>
                </a:solidFill>
              </a:rPr>
              <a:t>. Провідна роль ООН у реалізації концепції сталого розвитку. </a:t>
            </a:r>
          </a:p>
          <a:p>
            <a:pPr marL="0" indent="0">
              <a:buNone/>
            </a:pPr>
            <a:r>
              <a:rPr lang="uk-UA" sz="1800" b="0" dirty="0">
                <a:solidFill>
                  <a:srgbClr val="000000"/>
                </a:solidFill>
              </a:rPr>
              <a:t>2. Світова організація торгівлі та її діяльність у сфері сталого розвитку.</a:t>
            </a:r>
          </a:p>
          <a:p>
            <a:pPr marL="0" indent="0">
              <a:buNone/>
            </a:pPr>
            <a:r>
              <a:rPr lang="uk-UA" sz="1800" b="0" dirty="0">
                <a:solidFill>
                  <a:srgbClr val="000000"/>
                </a:solidFill>
              </a:rPr>
              <a:t>3. Роль МВФ у досягненні цілей сталого розвитку.</a:t>
            </a:r>
          </a:p>
          <a:p>
            <a:pPr marL="0" indent="0">
              <a:buNone/>
            </a:pPr>
            <a:r>
              <a:rPr lang="uk-UA" sz="1800" b="0" dirty="0">
                <a:solidFill>
                  <a:srgbClr val="000000"/>
                </a:solidFill>
              </a:rPr>
              <a:t>4. Цілі сталого розвитку Світового банку.</a:t>
            </a:r>
          </a:p>
          <a:p>
            <a:pPr marL="0" indent="0">
              <a:buNone/>
            </a:pPr>
            <a:r>
              <a:rPr lang="uk-UA" sz="1800" b="0" dirty="0">
                <a:solidFill>
                  <a:srgbClr val="000000"/>
                </a:solidFill>
              </a:rPr>
              <a:t>5. Міжнародна організація сталого розвитку (</a:t>
            </a:r>
            <a:r>
              <a:rPr lang="en-US" sz="1800" b="0" dirty="0">
                <a:solidFill>
                  <a:srgbClr val="000000"/>
                </a:solidFill>
              </a:rPr>
              <a:t>IOSD).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85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228600"/>
            <a:ext cx="11645371" cy="55419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Кейс 1. Світова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організація торгівлі (СОТ) та сталий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розвиток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Ситуація:Країна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що розвивається, стикається з тиском з боку СОТ для гармонізації екологічних стандартів у відповідності до нової угоди про "зелену" торгівлю. Водночас уряд побоюється, що це вдарить по її промисловості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Питання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для аналізу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Які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аргументи може навести країна </a:t>
            </a:r>
            <a:r>
              <a:rPr lang="en-US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захисту своїх інтересів на переговорах у СОТ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ctr"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Як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поєднати екологічні вимоги СОТ із внутрішньою потребою країни в економічному зростанні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ctr">
              <a:buNone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Чи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 СОТ впроваджувати єдині </a:t>
            </a:r>
            <a:r>
              <a:rPr lang="uk-UA" sz="20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екостандарти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всіх, чи адаптувати їх до рівня розвитку країн?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7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79401" y="211668"/>
            <a:ext cx="11577638" cy="5558896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Кейс 2. МВФ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і цілі сталого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розвитку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Ситуація:МВФ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запропонував програму фінансової допомоги країні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що пережила економічну кризу. Проте деякі положення програми (зокрема скорочення соціальних витрат) суперечать Цілям сталого розвитку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Питання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для аналізу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ctr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країна </a:t>
            </a:r>
            <a:r>
              <a:rPr lang="en-US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 вести перемовини з МВФ, щоб зберегти фінансову підтримку і водночас забезпечити соціальний 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захист?</a:t>
            </a:r>
          </a:p>
          <a:p>
            <a:pPr marL="457200" indent="-457200" algn="ctr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альтернативні моделі співпраці з МВФ могли б краще відповідати цілям сталого розвитку</a:t>
            </a: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ctr">
              <a:buAutoNum type="arabicPeriod"/>
            </a:pPr>
            <a:r>
              <a:rPr lang="uk-UA" sz="20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 </a:t>
            </a:r>
            <a:r>
              <a:rPr lang="uk-UA" sz="20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 МВФ відповідати за негативні наслідки своїх реформ для соціального добробуту?</a:t>
            </a:r>
            <a:endParaRPr lang="uk-UA" sz="20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878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1" y="177800"/>
            <a:ext cx="11653838" cy="55927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Кейс 3. Світовий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банк і сталий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розвиток</a:t>
            </a:r>
          </a:p>
          <a:p>
            <a:pPr marL="0" indent="0" algn="ctr">
              <a:buNone/>
            </a:pP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Ситуація:Світовий банк інвестує в інфраструктурний </a:t>
            </a:r>
            <a:r>
              <a:rPr lang="uk-UA" sz="24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проєкт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сільському регіоні країни А</a:t>
            </a:r>
            <a:r>
              <a:rPr lang="en-US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Проєкт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передбачає будівництво гідроелектростанції, що створить робочі місця, але також загрожує переміщенням місцевих громад.</a:t>
            </a:r>
          </a:p>
          <a:p>
            <a:pPr marL="0" indent="0">
              <a:buNone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Питання для аналізу:</a:t>
            </a:r>
          </a:p>
          <a:p>
            <a:pPr marL="457200" indent="-457200">
              <a:buAutoNum type="arabicPeriod"/>
            </a:pP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Як знайти баланс між економічною вигодою </a:t>
            </a:r>
            <a:r>
              <a:rPr lang="uk-UA" sz="2500" b="0" dirty="0" err="1" smtClean="0">
                <a:latin typeface="Times New Roman" pitchFamily="18" charset="0"/>
                <a:cs typeface="Times New Roman" pitchFamily="18" charset="0"/>
              </a:rPr>
              <a:t>проєкту</a:t>
            </a: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 та правами місцевого населення?</a:t>
            </a:r>
          </a:p>
          <a:p>
            <a:pPr marL="457200" indent="-457200">
              <a:buAutoNum type="arabicPeriod"/>
            </a:pP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Чи повинен Світовий банк фінансувати </a:t>
            </a:r>
            <a:r>
              <a:rPr lang="uk-UA" sz="2500" b="0" dirty="0" err="1" smtClean="0">
                <a:latin typeface="Times New Roman" pitchFamily="18" charset="0"/>
                <a:cs typeface="Times New Roman" pitchFamily="18" charset="0"/>
              </a:rPr>
              <a:t>проєкти</a:t>
            </a: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, які викликають соціальні конфлікти?</a:t>
            </a:r>
          </a:p>
          <a:p>
            <a:pPr marL="457200" indent="-457200">
              <a:buAutoNum type="arabicPeriod"/>
            </a:pP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Які індикатори сталого розвитку можна застосувати для оцінки ефективності цього </a:t>
            </a:r>
            <a:r>
              <a:rPr lang="uk-UA" sz="2500" b="0" dirty="0" err="1" smtClean="0">
                <a:latin typeface="Times New Roman" pitchFamily="18" charset="0"/>
                <a:cs typeface="Times New Roman" pitchFamily="18" charset="0"/>
              </a:rPr>
              <a:t>проєкту</a:t>
            </a: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uk-UA" sz="25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11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43933" y="110068"/>
            <a:ext cx="11713105" cy="5660496"/>
          </a:xfrm>
        </p:spPr>
        <p:txBody>
          <a:bodyPr/>
          <a:lstStyle/>
          <a:p>
            <a:pPr marL="0" indent="0" algn="ctr">
              <a:buNone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КЕЙС 4. Міжнародна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організація сталого розвитку (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IOSD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Ситуація: </a:t>
            </a:r>
            <a:r>
              <a:rPr lang="en-US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IOSD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пропонує партнерство з урядом країни </a:t>
            </a:r>
            <a:r>
              <a:rPr lang="en-US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uk-UA" sz="24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впровадження програми сталого сільського господарства. Але виникає конфлікт інтересів між іноземними інвесторами і місцевими екологічними ініціативами</a:t>
            </a:r>
            <a:r>
              <a:rPr lang="uk-UA" sz="24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Питання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для аналізу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2500" b="0" dirty="0">
                <a:latin typeface="Times New Roman" pitchFamily="18" charset="0"/>
                <a:cs typeface="Times New Roman" pitchFamily="18" charset="0"/>
              </a:rPr>
              <a:t>політики країни </a:t>
            </a:r>
            <a:r>
              <a:rPr lang="en-US" sz="2500" b="0" dirty="0"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uk-UA" sz="2500" b="0" dirty="0">
                <a:latin typeface="Times New Roman" pitchFamily="18" charset="0"/>
                <a:cs typeface="Times New Roman" pitchFamily="18" charset="0"/>
              </a:rPr>
              <a:t>можуть збалансувати інтереси інвесторів та екологічних активістів</a:t>
            </a: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AutoNum type="arabicPeriod"/>
            </a:pP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Яку </a:t>
            </a:r>
            <a:r>
              <a:rPr lang="uk-UA" sz="2500" b="0" dirty="0">
                <a:latin typeface="Times New Roman" pitchFamily="18" charset="0"/>
                <a:cs typeface="Times New Roman" pitchFamily="18" charset="0"/>
              </a:rPr>
              <a:t>роль може відігравати </a:t>
            </a:r>
            <a:r>
              <a:rPr lang="en-US" sz="2500" b="0" dirty="0">
                <a:latin typeface="Times New Roman" pitchFamily="18" charset="0"/>
                <a:cs typeface="Times New Roman" pitchFamily="18" charset="0"/>
              </a:rPr>
              <a:t>IOSD </a:t>
            </a:r>
            <a:r>
              <a:rPr lang="uk-UA" sz="2500" b="0" dirty="0">
                <a:latin typeface="Times New Roman" pitchFamily="18" charset="0"/>
                <a:cs typeface="Times New Roman" pitchFamily="18" charset="0"/>
              </a:rPr>
              <a:t>як посередник у конфлікті</a:t>
            </a: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AutoNum type="arabicPeriod"/>
            </a:pPr>
            <a:r>
              <a:rPr lang="uk-UA" sz="2500" b="0" dirty="0" smtClean="0">
                <a:latin typeface="Times New Roman" pitchFamily="18" charset="0"/>
                <a:cs typeface="Times New Roman" pitchFamily="18" charset="0"/>
              </a:rPr>
              <a:t>Чи </a:t>
            </a:r>
            <a:r>
              <a:rPr lang="uk-UA" sz="2500" b="0" dirty="0">
                <a:latin typeface="Times New Roman" pitchFamily="18" charset="0"/>
                <a:cs typeface="Times New Roman" pitchFamily="18" charset="0"/>
              </a:rPr>
              <a:t>можуть подібні партнерства змінити зовнішню політику країн у сфері екології?</a:t>
            </a:r>
          </a:p>
        </p:txBody>
      </p:sp>
    </p:spTree>
    <p:extLst>
      <p:ext uri="{BB962C8B-B14F-4D97-AF65-F5344CB8AC3E}">
        <p14:creationId xmlns:p14="http://schemas.microsoft.com/office/powerpoint/2010/main" val="6960969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</TotalTime>
  <Words>401</Words>
  <Application>Microsoft Office PowerPoint</Application>
  <PresentationFormat>Довільний</PresentationFormat>
  <Paragraphs>37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Тема Office</vt:lpstr>
      <vt:lpstr> Тема 4. Роль міжнародних організацій у забезпеченні сталого розвитку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166</cp:revision>
  <dcterms:created xsi:type="dcterms:W3CDTF">2023-01-12T09:20:21Z</dcterms:created>
  <dcterms:modified xsi:type="dcterms:W3CDTF">2025-03-24T08:05:34Z</dcterms:modified>
</cp:coreProperties>
</file>