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4" r:id="rId3"/>
    <p:sldId id="285" r:id="rId4"/>
    <p:sldId id="286" r:id="rId5"/>
    <p:sldId id="287" r:id="rId6"/>
    <p:sldId id="288" r:id="rId7"/>
    <p:sldId id="289" r:id="rId8"/>
    <p:sldId id="291" r:id="rId9"/>
    <p:sldId id="292" r:id="rId10"/>
    <p:sldId id="294" r:id="rId11"/>
    <p:sldId id="295" r:id="rId12"/>
    <p:sldId id="296" r:id="rId13"/>
    <p:sldId id="297" r:id="rId14"/>
    <p:sldId id="298" r:id="rId15"/>
    <p:sldId id="299" r:id="rId16"/>
    <p:sldId id="300" r:id="rId17"/>
    <p:sldId id="301" r:id="rId18"/>
    <p:sldId id="302"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8123FF-8EFF-4785-8BA9-E4BF9EDFDB14}"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uk-UA"/>
        </a:p>
      </dgm:t>
    </dgm:pt>
    <dgm:pt modelId="{2B1CD09F-7B69-4DA4-9D3E-EF0C9957F0AC}">
      <dgm:prSet phldrT="[Текст]"/>
      <dgm:spPr/>
      <dgm:t>
        <a:bodyPr/>
        <a:lstStyle/>
        <a:p>
          <a:r>
            <a:rPr lang="uk-UA" dirty="0"/>
            <a:t>Залучення зовнішнього капіталу</a:t>
          </a:r>
        </a:p>
      </dgm:t>
    </dgm:pt>
    <dgm:pt modelId="{3FDD4721-6AB0-4AD9-9F4F-88807083DEA2}" type="parTrans" cxnId="{36515BE2-A078-4001-A6B5-40FF68761B16}">
      <dgm:prSet/>
      <dgm:spPr/>
      <dgm:t>
        <a:bodyPr/>
        <a:lstStyle/>
        <a:p>
          <a:endParaRPr lang="uk-UA"/>
        </a:p>
      </dgm:t>
    </dgm:pt>
    <dgm:pt modelId="{DEC567EA-103D-4A63-80D7-415E4B2CFB9A}" type="sibTrans" cxnId="{36515BE2-A078-4001-A6B5-40FF68761B16}">
      <dgm:prSet/>
      <dgm:spPr/>
      <dgm:t>
        <a:bodyPr/>
        <a:lstStyle/>
        <a:p>
          <a:endParaRPr lang="uk-UA"/>
        </a:p>
      </dgm:t>
    </dgm:pt>
    <dgm:pt modelId="{0B3F0F27-512C-4427-8E91-2697EA335BF9}">
      <dgm:prSet phldrT="[Текст]"/>
      <dgm:spPr/>
      <dgm:t>
        <a:bodyPr/>
        <a:lstStyle/>
        <a:p>
          <a:r>
            <a:rPr lang="uk-UA" dirty="0"/>
            <a:t>Обґрунтування ідей розвитку бізнесу</a:t>
          </a:r>
        </a:p>
      </dgm:t>
    </dgm:pt>
    <dgm:pt modelId="{B916CA19-212F-4D46-A2E7-DAA23EAB9FC8}" type="parTrans" cxnId="{802D2A85-8EF3-469B-8606-94A813A3B962}">
      <dgm:prSet/>
      <dgm:spPr/>
      <dgm:t>
        <a:bodyPr/>
        <a:lstStyle/>
        <a:p>
          <a:endParaRPr lang="uk-UA"/>
        </a:p>
      </dgm:t>
    </dgm:pt>
    <dgm:pt modelId="{223F60BD-78BB-4868-8B08-D363A999A0EB}" type="sibTrans" cxnId="{802D2A85-8EF3-469B-8606-94A813A3B962}">
      <dgm:prSet/>
      <dgm:spPr/>
      <dgm:t>
        <a:bodyPr/>
        <a:lstStyle/>
        <a:p>
          <a:endParaRPr lang="uk-UA"/>
        </a:p>
      </dgm:t>
    </dgm:pt>
    <dgm:pt modelId="{8B6871AF-6C62-4823-89EC-081D6660223C}">
      <dgm:prSet phldrT="[Текст]"/>
      <dgm:spPr/>
      <dgm:t>
        <a:bodyPr/>
        <a:lstStyle/>
        <a:p>
          <a:r>
            <a:rPr lang="uk-UA" dirty="0"/>
            <a:t>Моделювання системи управління бізнесом</a:t>
          </a:r>
        </a:p>
      </dgm:t>
    </dgm:pt>
    <dgm:pt modelId="{2F11A6C0-E7EF-4031-A4A0-BE1219F47170}" type="parTrans" cxnId="{21A5A9F5-1586-4962-983B-904F57D7EE3E}">
      <dgm:prSet/>
      <dgm:spPr/>
      <dgm:t>
        <a:bodyPr/>
        <a:lstStyle/>
        <a:p>
          <a:endParaRPr lang="uk-UA"/>
        </a:p>
      </dgm:t>
    </dgm:pt>
    <dgm:pt modelId="{B6A162E1-BBC8-42C9-91A5-9B2056B4CB89}" type="sibTrans" cxnId="{21A5A9F5-1586-4962-983B-904F57D7EE3E}">
      <dgm:prSet/>
      <dgm:spPr/>
      <dgm:t>
        <a:bodyPr/>
        <a:lstStyle/>
        <a:p>
          <a:endParaRPr lang="uk-UA"/>
        </a:p>
      </dgm:t>
    </dgm:pt>
    <dgm:pt modelId="{3F95C2A2-E5C0-4417-85BE-FA0DA6F861D6}" type="pres">
      <dgm:prSet presAssocID="{798123FF-8EFF-4785-8BA9-E4BF9EDFDB14}" presName="compositeShape" presStyleCnt="0">
        <dgm:presLayoutVars>
          <dgm:dir/>
          <dgm:resizeHandles/>
        </dgm:presLayoutVars>
      </dgm:prSet>
      <dgm:spPr/>
    </dgm:pt>
    <dgm:pt modelId="{69F09F8C-621D-40EE-9D89-191F13A62F25}" type="pres">
      <dgm:prSet presAssocID="{798123FF-8EFF-4785-8BA9-E4BF9EDFDB14}" presName="pyramid" presStyleLbl="node1" presStyleIdx="0" presStyleCnt="1"/>
      <dgm:spPr/>
    </dgm:pt>
    <dgm:pt modelId="{B31313C2-3307-4657-AA82-ECC915EAE7EC}" type="pres">
      <dgm:prSet presAssocID="{798123FF-8EFF-4785-8BA9-E4BF9EDFDB14}" presName="theList" presStyleCnt="0"/>
      <dgm:spPr/>
    </dgm:pt>
    <dgm:pt modelId="{5FA79760-B3F5-4F98-9F4F-4199C8CD0BB4}" type="pres">
      <dgm:prSet presAssocID="{2B1CD09F-7B69-4DA4-9D3E-EF0C9957F0AC}" presName="aNode" presStyleLbl="fgAcc1" presStyleIdx="0" presStyleCnt="3">
        <dgm:presLayoutVars>
          <dgm:bulletEnabled val="1"/>
        </dgm:presLayoutVars>
      </dgm:prSet>
      <dgm:spPr/>
    </dgm:pt>
    <dgm:pt modelId="{7E2333C4-BAD3-44D2-B691-48F31F1C0C9F}" type="pres">
      <dgm:prSet presAssocID="{2B1CD09F-7B69-4DA4-9D3E-EF0C9957F0AC}" presName="aSpace" presStyleCnt="0"/>
      <dgm:spPr/>
    </dgm:pt>
    <dgm:pt modelId="{DCC3CD67-5FD2-4C07-9656-1731E1CB0EFB}" type="pres">
      <dgm:prSet presAssocID="{0B3F0F27-512C-4427-8E91-2697EA335BF9}" presName="aNode" presStyleLbl="fgAcc1" presStyleIdx="1" presStyleCnt="3">
        <dgm:presLayoutVars>
          <dgm:bulletEnabled val="1"/>
        </dgm:presLayoutVars>
      </dgm:prSet>
      <dgm:spPr/>
    </dgm:pt>
    <dgm:pt modelId="{42D156A6-BF2A-4C95-8E4E-C67535FD80E3}" type="pres">
      <dgm:prSet presAssocID="{0B3F0F27-512C-4427-8E91-2697EA335BF9}" presName="aSpace" presStyleCnt="0"/>
      <dgm:spPr/>
    </dgm:pt>
    <dgm:pt modelId="{D78DB39A-25CC-4C86-8896-8E843CF24A28}" type="pres">
      <dgm:prSet presAssocID="{8B6871AF-6C62-4823-89EC-081D6660223C}" presName="aNode" presStyleLbl="fgAcc1" presStyleIdx="2" presStyleCnt="3">
        <dgm:presLayoutVars>
          <dgm:bulletEnabled val="1"/>
        </dgm:presLayoutVars>
      </dgm:prSet>
      <dgm:spPr/>
    </dgm:pt>
    <dgm:pt modelId="{79C6552B-985D-4019-BADE-FEE414307F55}" type="pres">
      <dgm:prSet presAssocID="{8B6871AF-6C62-4823-89EC-081D6660223C}" presName="aSpace" presStyleCnt="0"/>
      <dgm:spPr/>
    </dgm:pt>
  </dgm:ptLst>
  <dgm:cxnLst>
    <dgm:cxn modelId="{4BD3A038-B451-44BA-89AD-195705A864E0}" type="presOf" srcId="{0B3F0F27-512C-4427-8E91-2697EA335BF9}" destId="{DCC3CD67-5FD2-4C07-9656-1731E1CB0EFB}" srcOrd="0" destOrd="0" presId="urn:microsoft.com/office/officeart/2005/8/layout/pyramid2"/>
    <dgm:cxn modelId="{56AC0954-102D-4DA9-A87A-D13628552EE3}" type="presOf" srcId="{2B1CD09F-7B69-4DA4-9D3E-EF0C9957F0AC}" destId="{5FA79760-B3F5-4F98-9F4F-4199C8CD0BB4}" srcOrd="0" destOrd="0" presId="urn:microsoft.com/office/officeart/2005/8/layout/pyramid2"/>
    <dgm:cxn modelId="{802D2A85-8EF3-469B-8606-94A813A3B962}" srcId="{798123FF-8EFF-4785-8BA9-E4BF9EDFDB14}" destId="{0B3F0F27-512C-4427-8E91-2697EA335BF9}" srcOrd="1" destOrd="0" parTransId="{B916CA19-212F-4D46-A2E7-DAA23EAB9FC8}" sibTransId="{223F60BD-78BB-4868-8B08-D363A999A0EB}"/>
    <dgm:cxn modelId="{4E64758D-EF81-45A7-B2D9-8FDF4F8FF9BA}" type="presOf" srcId="{798123FF-8EFF-4785-8BA9-E4BF9EDFDB14}" destId="{3F95C2A2-E5C0-4417-85BE-FA0DA6F861D6}" srcOrd="0" destOrd="0" presId="urn:microsoft.com/office/officeart/2005/8/layout/pyramid2"/>
    <dgm:cxn modelId="{B5B358D1-5E4B-4C47-B453-9DA1F604BFCB}" type="presOf" srcId="{8B6871AF-6C62-4823-89EC-081D6660223C}" destId="{D78DB39A-25CC-4C86-8896-8E843CF24A28}" srcOrd="0" destOrd="0" presId="urn:microsoft.com/office/officeart/2005/8/layout/pyramid2"/>
    <dgm:cxn modelId="{36515BE2-A078-4001-A6B5-40FF68761B16}" srcId="{798123FF-8EFF-4785-8BA9-E4BF9EDFDB14}" destId="{2B1CD09F-7B69-4DA4-9D3E-EF0C9957F0AC}" srcOrd="0" destOrd="0" parTransId="{3FDD4721-6AB0-4AD9-9F4F-88807083DEA2}" sibTransId="{DEC567EA-103D-4A63-80D7-415E4B2CFB9A}"/>
    <dgm:cxn modelId="{21A5A9F5-1586-4962-983B-904F57D7EE3E}" srcId="{798123FF-8EFF-4785-8BA9-E4BF9EDFDB14}" destId="{8B6871AF-6C62-4823-89EC-081D6660223C}" srcOrd="2" destOrd="0" parTransId="{2F11A6C0-E7EF-4031-A4A0-BE1219F47170}" sibTransId="{B6A162E1-BBC8-42C9-91A5-9B2056B4CB89}"/>
    <dgm:cxn modelId="{3D914E8F-3C5B-4A9B-A665-9171D8867130}" type="presParOf" srcId="{3F95C2A2-E5C0-4417-85BE-FA0DA6F861D6}" destId="{69F09F8C-621D-40EE-9D89-191F13A62F25}" srcOrd="0" destOrd="0" presId="urn:microsoft.com/office/officeart/2005/8/layout/pyramid2"/>
    <dgm:cxn modelId="{B03B8CBB-DE17-4275-BFF8-55931B4A6EDB}" type="presParOf" srcId="{3F95C2A2-E5C0-4417-85BE-FA0DA6F861D6}" destId="{B31313C2-3307-4657-AA82-ECC915EAE7EC}" srcOrd="1" destOrd="0" presId="urn:microsoft.com/office/officeart/2005/8/layout/pyramid2"/>
    <dgm:cxn modelId="{E5DDC57D-FAF6-485E-95E1-3C1133D3F1D9}" type="presParOf" srcId="{B31313C2-3307-4657-AA82-ECC915EAE7EC}" destId="{5FA79760-B3F5-4F98-9F4F-4199C8CD0BB4}" srcOrd="0" destOrd="0" presId="urn:microsoft.com/office/officeart/2005/8/layout/pyramid2"/>
    <dgm:cxn modelId="{273ED384-2B49-4E1E-B495-62792EFF4B81}" type="presParOf" srcId="{B31313C2-3307-4657-AA82-ECC915EAE7EC}" destId="{7E2333C4-BAD3-44D2-B691-48F31F1C0C9F}" srcOrd="1" destOrd="0" presId="urn:microsoft.com/office/officeart/2005/8/layout/pyramid2"/>
    <dgm:cxn modelId="{41E9BF45-BED2-4143-BC40-F3E79107B00B}" type="presParOf" srcId="{B31313C2-3307-4657-AA82-ECC915EAE7EC}" destId="{DCC3CD67-5FD2-4C07-9656-1731E1CB0EFB}" srcOrd="2" destOrd="0" presId="urn:microsoft.com/office/officeart/2005/8/layout/pyramid2"/>
    <dgm:cxn modelId="{086B62D6-C940-4263-B2BC-3C2E95EF8E85}" type="presParOf" srcId="{B31313C2-3307-4657-AA82-ECC915EAE7EC}" destId="{42D156A6-BF2A-4C95-8E4E-C67535FD80E3}" srcOrd="3" destOrd="0" presId="urn:microsoft.com/office/officeart/2005/8/layout/pyramid2"/>
    <dgm:cxn modelId="{012296C9-1D32-478D-8D96-030E0F94E9E0}" type="presParOf" srcId="{B31313C2-3307-4657-AA82-ECC915EAE7EC}" destId="{D78DB39A-25CC-4C86-8896-8E843CF24A28}" srcOrd="4" destOrd="0" presId="urn:microsoft.com/office/officeart/2005/8/layout/pyramid2"/>
    <dgm:cxn modelId="{5054B472-C63B-4C08-AC5C-0EA2E40FFB89}" type="presParOf" srcId="{B31313C2-3307-4657-AA82-ECC915EAE7EC}" destId="{79C6552B-985D-4019-BADE-FEE414307F5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09F8C-621D-40EE-9D89-191F13A62F25}">
      <dsp:nvSpPr>
        <dsp:cNvPr id="0" name=""/>
        <dsp:cNvSpPr/>
      </dsp:nvSpPr>
      <dsp:spPr>
        <a:xfrm>
          <a:off x="1631585" y="0"/>
          <a:ext cx="4230286" cy="4230286"/>
        </a:xfrm>
        <a:prstGeom prst="triangl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A79760-B3F5-4F98-9F4F-4199C8CD0BB4}">
      <dsp:nvSpPr>
        <dsp:cNvPr id="0" name=""/>
        <dsp:cNvSpPr/>
      </dsp:nvSpPr>
      <dsp:spPr>
        <a:xfrm>
          <a:off x="3746728" y="425300"/>
          <a:ext cx="2749685" cy="1001388"/>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dirty="0"/>
            <a:t>Залучення зовнішнього капіталу</a:t>
          </a:r>
        </a:p>
      </dsp:txBody>
      <dsp:txXfrm>
        <a:off x="3795612" y="474184"/>
        <a:ext cx="2651917" cy="903620"/>
      </dsp:txXfrm>
    </dsp:sp>
    <dsp:sp modelId="{DCC3CD67-5FD2-4C07-9656-1731E1CB0EFB}">
      <dsp:nvSpPr>
        <dsp:cNvPr id="0" name=""/>
        <dsp:cNvSpPr/>
      </dsp:nvSpPr>
      <dsp:spPr>
        <a:xfrm>
          <a:off x="3746728" y="1551862"/>
          <a:ext cx="2749685" cy="1001388"/>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dirty="0"/>
            <a:t>Обґрунтування ідей розвитку бізнесу</a:t>
          </a:r>
        </a:p>
      </dsp:txBody>
      <dsp:txXfrm>
        <a:off x="3795612" y="1600746"/>
        <a:ext cx="2651917" cy="903620"/>
      </dsp:txXfrm>
    </dsp:sp>
    <dsp:sp modelId="{D78DB39A-25CC-4C86-8896-8E843CF24A28}">
      <dsp:nvSpPr>
        <dsp:cNvPr id="0" name=""/>
        <dsp:cNvSpPr/>
      </dsp:nvSpPr>
      <dsp:spPr>
        <a:xfrm>
          <a:off x="3746728" y="2678423"/>
          <a:ext cx="2749685" cy="1001388"/>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dirty="0"/>
            <a:t>Моделювання системи управління бізнесом</a:t>
          </a:r>
        </a:p>
      </dsp:txBody>
      <dsp:txXfrm>
        <a:off x="3795612" y="2727307"/>
        <a:ext cx="2651917" cy="9036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3/7/2025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F1FAB8-5F27-41B3-AE13-900092AD766C}"/>
              </a:ext>
            </a:extLst>
          </p:cNvPr>
          <p:cNvSpPr>
            <a:spLocks noGrp="1"/>
          </p:cNvSpPr>
          <p:nvPr>
            <p:ph type="ctrTitle"/>
          </p:nvPr>
        </p:nvSpPr>
        <p:spPr>
          <a:xfrm>
            <a:off x="5125092" y="377325"/>
            <a:ext cx="6526405" cy="2262781"/>
          </a:xfrm>
        </p:spPr>
        <p:txBody>
          <a:bodyPr>
            <a:normAutofit/>
          </a:bodyPr>
          <a:lstStyle/>
          <a:p>
            <a:pPr algn="ctr"/>
            <a:r>
              <a:rPr lang="uk-UA" sz="3200" dirty="0">
                <a:latin typeface="Times New Roman" panose="02020603050405020304" pitchFamily="18" charset="0"/>
                <a:cs typeface="Times New Roman" panose="02020603050405020304" pitchFamily="18" charset="0"/>
              </a:rPr>
              <a:t>Тема 4. </a:t>
            </a:r>
            <a:r>
              <a:rPr lang="ru-RU" sz="3200" dirty="0" err="1">
                <a:latin typeface="Times New Roman" panose="02020603050405020304" pitchFamily="18" charset="0"/>
                <a:cs typeface="Times New Roman" panose="02020603050405020304" pitchFamily="18" charset="0"/>
              </a:rPr>
              <a:t>Організація</a:t>
            </a:r>
            <a:r>
              <a:rPr lang="ru-RU" sz="3200" dirty="0">
                <a:latin typeface="Times New Roman" panose="02020603050405020304" pitchFamily="18" charset="0"/>
                <a:cs typeface="Times New Roman" panose="02020603050405020304" pitchFamily="18" charset="0"/>
              </a:rPr>
              <a:t> маркетингу та </a:t>
            </a:r>
            <a:r>
              <a:rPr lang="ru-RU" sz="3200" dirty="0" err="1">
                <a:latin typeface="Times New Roman" panose="02020603050405020304" pitchFamily="18" charset="0"/>
                <a:cs typeface="Times New Roman" panose="02020603050405020304" pitchFamily="18" charset="0"/>
              </a:rPr>
              <a:t>особливості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розробки</a:t>
            </a:r>
            <a:r>
              <a:rPr lang="ru-RU" sz="3200" dirty="0">
                <a:latin typeface="Times New Roman" panose="02020603050405020304" pitchFamily="18" charset="0"/>
                <a:cs typeface="Times New Roman" panose="02020603050405020304" pitchFamily="18" charset="0"/>
              </a:rPr>
              <a:t> </a:t>
            </a:r>
            <a:br>
              <a:rPr lang="ru-RU" sz="3200" dirty="0">
                <a:latin typeface="Times New Roman" panose="02020603050405020304" pitchFamily="18" charset="0"/>
                <a:cs typeface="Times New Roman" panose="02020603050405020304" pitchFamily="18" charset="0"/>
              </a:rPr>
            </a:br>
            <a:r>
              <a:rPr lang="ru-RU" sz="3200" dirty="0" err="1">
                <a:latin typeface="Times New Roman" panose="02020603050405020304" pitchFamily="18" charset="0"/>
                <a:cs typeface="Times New Roman" panose="02020603050405020304" pitchFamily="18" charset="0"/>
              </a:rPr>
              <a:t>бізнес-планів</a:t>
            </a:r>
            <a:endParaRPr lang="uk-UA" sz="3200" dirty="0">
              <a:latin typeface="Times New Roman" panose="02020603050405020304" pitchFamily="18" charset="0"/>
              <a:cs typeface="Times New Roman" panose="02020603050405020304" pitchFamily="18" charset="0"/>
            </a:endParaRPr>
          </a:p>
        </p:txBody>
      </p:sp>
      <p:sp>
        <p:nvSpPr>
          <p:cNvPr id="3" name="Підзаголовок 2">
            <a:extLst>
              <a:ext uri="{FF2B5EF4-FFF2-40B4-BE49-F238E27FC236}">
                <a16:creationId xmlns:a16="http://schemas.microsoft.com/office/drawing/2014/main" id="{B74FBE97-4304-4721-923F-D0A012405D5A}"/>
              </a:ext>
            </a:extLst>
          </p:cNvPr>
          <p:cNvSpPr>
            <a:spLocks noGrp="1"/>
          </p:cNvSpPr>
          <p:nvPr>
            <p:ph type="subTitle" idx="1"/>
          </p:nvPr>
        </p:nvSpPr>
        <p:spPr>
          <a:xfrm>
            <a:off x="5531955" y="2865858"/>
            <a:ext cx="5999551" cy="1126283"/>
          </a:xfrm>
        </p:spPr>
        <p:txBody>
          <a:bodyPr>
            <a:noAutofit/>
          </a:bodyPr>
          <a:lstStyle/>
          <a:p>
            <a:pPr marL="342900" indent="-342900">
              <a:buAutoNum type="arabicPeriod"/>
            </a:pPr>
            <a:endParaRPr lang="uk-UA" sz="2000" dirty="0"/>
          </a:p>
          <a:p>
            <a:pPr marL="342900" indent="-342900">
              <a:buAutoNum type="arabicPeriod"/>
            </a:pPr>
            <a:r>
              <a:rPr lang="uk-UA" sz="2000" dirty="0"/>
              <a:t>Основні принципи організації маркетингової діяльності</a:t>
            </a:r>
          </a:p>
          <a:p>
            <a:pPr marL="342900" indent="-342900">
              <a:buAutoNum type="arabicPeriod"/>
            </a:pPr>
            <a:r>
              <a:rPr lang="uk-UA" sz="2000" dirty="0"/>
              <a:t>Стратегія і тактика маркетингу</a:t>
            </a:r>
          </a:p>
          <a:p>
            <a:pPr marL="342900" indent="-342900">
              <a:buFont typeface="Wingdings 3" charset="2"/>
              <a:buAutoNum type="arabicPeriod"/>
            </a:pPr>
            <a:r>
              <a:rPr lang="uk-UA" sz="2000" b="0" i="0" dirty="0">
                <a:effectLst/>
                <a:latin typeface="Montserrat" panose="00000500000000000000" pitchFamily="2" charset="-52"/>
              </a:rPr>
              <a:t>Цінова політика підприємства у системі маркетингу </a:t>
            </a:r>
            <a:endParaRPr lang="uk-UA" sz="2000" dirty="0"/>
          </a:p>
          <a:p>
            <a:pPr marL="342900" indent="-342900">
              <a:buAutoNum type="arabicPeriod"/>
            </a:pPr>
            <a:r>
              <a:rPr lang="uk-UA" sz="2000" dirty="0"/>
              <a:t>Особливості бізнес-планування та характеристика бізнес-плану</a:t>
            </a:r>
          </a:p>
          <a:p>
            <a:pPr marL="342900" indent="-342900">
              <a:buAutoNum type="arabicPeriod"/>
            </a:pPr>
            <a:r>
              <a:rPr lang="uk-UA" sz="2000" dirty="0"/>
              <a:t>Методика розробки бізнес-плану</a:t>
            </a:r>
          </a:p>
        </p:txBody>
      </p:sp>
      <p:pic>
        <p:nvPicPr>
          <p:cNvPr id="4" name="Image 0" descr="preencoded.png">
            <a:extLst>
              <a:ext uri="{FF2B5EF4-FFF2-40B4-BE49-F238E27FC236}">
                <a16:creationId xmlns:a16="http://schemas.microsoft.com/office/drawing/2014/main" id="{D8F9BE87-CD08-47CD-9E8B-24EBFC769E1C}"/>
              </a:ext>
            </a:extLst>
          </p:cNvPr>
          <p:cNvPicPr>
            <a:picLocks noChangeAspect="1"/>
          </p:cNvPicPr>
          <p:nvPr/>
        </p:nvPicPr>
        <p:blipFill>
          <a:blip r:embed="rId2"/>
          <a:stretch>
            <a:fillRect/>
          </a:stretch>
        </p:blipFill>
        <p:spPr>
          <a:xfrm>
            <a:off x="0" y="13096"/>
            <a:ext cx="4563269" cy="6844904"/>
          </a:xfrm>
          <a:prstGeom prst="rect">
            <a:avLst/>
          </a:prstGeom>
        </p:spPr>
      </p:pic>
    </p:spTree>
    <p:extLst>
      <p:ext uri="{BB962C8B-B14F-4D97-AF65-F5344CB8AC3E}">
        <p14:creationId xmlns:p14="http://schemas.microsoft.com/office/powerpoint/2010/main" val="2852369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9085F3-9B59-46FC-826D-1930CC3BC13F}"/>
              </a:ext>
            </a:extLst>
          </p:cNvPr>
          <p:cNvSpPr txBox="1"/>
          <p:nvPr/>
        </p:nvSpPr>
        <p:spPr>
          <a:xfrm>
            <a:off x="1916981" y="993219"/>
            <a:ext cx="8715159" cy="3693319"/>
          </a:xfrm>
          <a:prstGeom prst="rect">
            <a:avLst/>
          </a:prstGeom>
          <a:noFill/>
        </p:spPr>
        <p:txBody>
          <a:bodyPr wrap="square">
            <a:spAutoFit/>
          </a:bodyPr>
          <a:lstStyle/>
          <a:p>
            <a:pPr algn="just" fontAlgn="base"/>
            <a:r>
              <a:rPr lang="uk-UA" b="0" i="0" dirty="0">
                <a:effectLst/>
                <a:latin typeface="Montserrat" panose="00000500000000000000" pitchFamily="2" charset="-52"/>
              </a:rPr>
              <a:t>Ринок як сукупність покупців може бути </a:t>
            </a:r>
            <a:r>
              <a:rPr lang="uk-UA" b="0" i="0" dirty="0" err="1">
                <a:effectLst/>
                <a:latin typeface="Montserrat" panose="00000500000000000000" pitchFamily="2" charset="-52"/>
              </a:rPr>
              <a:t>структуризований</a:t>
            </a:r>
            <a:r>
              <a:rPr lang="uk-UA" b="0" i="0" dirty="0">
                <a:effectLst/>
                <a:latin typeface="Montserrat" panose="00000500000000000000" pitchFamily="2" charset="-52"/>
              </a:rPr>
              <a:t>, тобто розподілений за певними ознаками на групи покупців — </a:t>
            </a:r>
            <a:r>
              <a:rPr lang="uk-UA" b="1" i="0" dirty="0">
                <a:effectLst/>
                <a:latin typeface="Montserrat" panose="00000500000000000000" pitchFamily="2" charset="-52"/>
              </a:rPr>
              <a:t>сегменти. </a:t>
            </a:r>
            <a:r>
              <a:rPr lang="uk-UA" b="0" i="0" dirty="0">
                <a:effectLst/>
                <a:latin typeface="Montserrat" panose="00000500000000000000" pitchFamily="2" charset="-52"/>
              </a:rPr>
              <a:t>Той чи інший сегмент ринку складається з покупців, які мають споріднені мотиви купівлі даного товару і приблизно однаково реагують на маркетингові дії підприємства (варіант продукції, рекламу, ціну тощо). </a:t>
            </a:r>
          </a:p>
          <a:p>
            <a:pPr algn="just" fontAlgn="base"/>
            <a:r>
              <a:rPr lang="uk-UA" b="1" i="0" dirty="0">
                <a:effectLst/>
                <a:latin typeface="Montserrat" panose="00000500000000000000" pitchFamily="2" charset="-52"/>
              </a:rPr>
              <a:t>Сегментація дозволяє </a:t>
            </a:r>
            <a:r>
              <a:rPr lang="uk-UA" b="0" i="0" dirty="0">
                <a:effectLst/>
                <a:latin typeface="Montserrat" panose="00000500000000000000" pitchFamily="2" charset="-52"/>
              </a:rPr>
              <a:t>вибрати привабливі для підприємства сфери ринку — цільові сегменти і сконцентрувати на них основну увагу.</a:t>
            </a:r>
          </a:p>
          <a:p>
            <a:pPr algn="just" fontAlgn="base"/>
            <a:r>
              <a:rPr lang="uk-UA" b="0" i="0" dirty="0">
                <a:effectLst/>
                <a:latin typeface="Montserrat" panose="00000500000000000000" pitchFamily="2" charset="-52"/>
              </a:rPr>
              <a:t>На основі аналізу сукупності покупців вибираються критерії сегментації, які відрізняються для ринку товарів народного споживання і ринку товарів виробничого призначення. Для предметів народного споживання такі критерії встановлюються за результатами мотиваційного аналізу покупців.</a:t>
            </a:r>
          </a:p>
        </p:txBody>
      </p:sp>
    </p:spTree>
    <p:extLst>
      <p:ext uri="{BB962C8B-B14F-4D97-AF65-F5344CB8AC3E}">
        <p14:creationId xmlns:p14="http://schemas.microsoft.com/office/powerpoint/2010/main" val="3641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579103-8B93-4B1F-BF71-BD88D123175C}"/>
              </a:ext>
            </a:extLst>
          </p:cNvPr>
          <p:cNvSpPr txBox="1"/>
          <p:nvPr/>
        </p:nvSpPr>
        <p:spPr>
          <a:xfrm>
            <a:off x="1658470" y="1037135"/>
            <a:ext cx="9717741" cy="4524315"/>
          </a:xfrm>
          <a:prstGeom prst="rect">
            <a:avLst/>
          </a:prstGeom>
          <a:noFill/>
        </p:spPr>
        <p:txBody>
          <a:bodyPr wrap="square">
            <a:spAutoFit/>
          </a:bodyPr>
          <a:lstStyle/>
          <a:p>
            <a:pPr algn="just" fontAlgn="base"/>
            <a:r>
              <a:rPr lang="uk-UA" b="1" i="0" dirty="0">
                <a:effectLst/>
                <a:latin typeface="Montserrat" panose="00000500000000000000" pitchFamily="2" charset="-52"/>
              </a:rPr>
              <a:t>До ринкових сегментів належать: </a:t>
            </a:r>
          </a:p>
          <a:p>
            <a:pPr algn="just" fontAlgn="base"/>
            <a:r>
              <a:rPr lang="uk-UA" b="0" i="0" dirty="0">
                <a:effectLst/>
                <a:latin typeface="Montserrat" panose="00000500000000000000" pitchFamily="2" charset="-52"/>
              </a:rPr>
              <a:t>географічні (ринок розмежовується територіальне), </a:t>
            </a:r>
          </a:p>
          <a:p>
            <a:pPr algn="just" fontAlgn="base"/>
            <a:r>
              <a:rPr lang="uk-UA" b="0" i="0" dirty="0">
                <a:effectLst/>
                <a:latin typeface="Montserrat" panose="00000500000000000000" pitchFamily="2" charset="-52"/>
              </a:rPr>
              <a:t>демографічні (стать, вік, рівень доходу, освіта людей тощо), </a:t>
            </a:r>
          </a:p>
          <a:p>
            <a:pPr algn="just" fontAlgn="base"/>
            <a:r>
              <a:rPr lang="uk-UA" b="0" i="0" dirty="0">
                <a:effectLst/>
                <a:latin typeface="Montserrat" panose="00000500000000000000" pitchFamily="2" charset="-52"/>
              </a:rPr>
              <a:t>соціальні (суспільні групи, партії), психологічні (тип особистості, характер поведінки, спосіб життя тощо). </a:t>
            </a:r>
          </a:p>
          <a:p>
            <a:pPr algn="just" fontAlgn="base"/>
            <a:r>
              <a:rPr lang="uk-UA" b="0" i="0" dirty="0">
                <a:effectLst/>
                <a:latin typeface="Montserrat" panose="00000500000000000000" pitchFamily="2" charset="-52"/>
              </a:rPr>
              <a:t>Критерії </a:t>
            </a:r>
            <a:r>
              <a:rPr lang="uk-UA" b="1" i="0" dirty="0">
                <a:effectLst/>
                <a:latin typeface="Montserrat" panose="00000500000000000000" pitchFamily="2" charset="-52"/>
              </a:rPr>
              <a:t>сегментації ринку товарів виробничого призначення </a:t>
            </a:r>
            <a:r>
              <a:rPr lang="uk-UA" b="0" i="0" dirty="0">
                <a:effectLst/>
                <a:latin typeface="Montserrat" panose="00000500000000000000" pitchFamily="2" charset="-52"/>
              </a:rPr>
              <a:t>вибираються у процесі профільного аналізу підприємств і організацій. Ними можуть бути:</a:t>
            </a:r>
          </a:p>
          <a:p>
            <a:pPr marL="285750" indent="-285750" algn="just" fontAlgn="base">
              <a:buFont typeface="Wingdings" panose="05000000000000000000" pitchFamily="2" charset="2"/>
              <a:buChar char="§"/>
            </a:pPr>
            <a:r>
              <a:rPr lang="uk-UA" b="0" i="0" dirty="0">
                <a:effectLst/>
                <a:latin typeface="Montserrat" panose="00000500000000000000" pitchFamily="2" charset="-52"/>
              </a:rPr>
              <a:t> географічні, </a:t>
            </a:r>
          </a:p>
          <a:p>
            <a:pPr marL="285750" indent="-285750" algn="just" fontAlgn="base">
              <a:buFont typeface="Wingdings" panose="05000000000000000000" pitchFamily="2" charset="2"/>
              <a:buChar char="§"/>
            </a:pPr>
            <a:r>
              <a:rPr lang="uk-UA" b="0" i="0" dirty="0">
                <a:effectLst/>
                <a:latin typeface="Montserrat" panose="00000500000000000000" pitchFamily="2" charset="-52"/>
              </a:rPr>
              <a:t>галузеві, </a:t>
            </a:r>
          </a:p>
          <a:p>
            <a:pPr marL="285750" indent="-285750" algn="just" fontAlgn="base">
              <a:buFont typeface="Wingdings" panose="05000000000000000000" pitchFamily="2" charset="2"/>
              <a:buChar char="§"/>
            </a:pPr>
            <a:r>
              <a:rPr lang="uk-UA" b="0" i="0" dirty="0">
                <a:effectLst/>
                <a:latin typeface="Montserrat" panose="00000500000000000000" pitchFamily="2" charset="-52"/>
              </a:rPr>
              <a:t>вагомість споживача (великі, середні, малі підприємства), </a:t>
            </a:r>
          </a:p>
          <a:p>
            <a:pPr marL="285750" indent="-285750" algn="just" fontAlgn="base">
              <a:buFont typeface="Wingdings" panose="05000000000000000000" pitchFamily="2" charset="2"/>
              <a:buChar char="§"/>
            </a:pPr>
            <a:r>
              <a:rPr lang="uk-UA" b="0" i="0" dirty="0">
                <a:effectLst/>
                <a:latin typeface="Montserrat" panose="00000500000000000000" pitchFamily="2" charset="-52"/>
              </a:rPr>
              <a:t>стабільність клієнтури (постійні, періодичні, епізодичні споживачі) та інше.</a:t>
            </a:r>
          </a:p>
          <a:p>
            <a:pPr algn="l" fontAlgn="base"/>
            <a:r>
              <a:rPr lang="uk-UA" b="0" i="0" dirty="0">
                <a:effectLst/>
                <a:latin typeface="Montserrat" panose="00000500000000000000" pitchFamily="2" charset="-52"/>
              </a:rPr>
              <a:t>Сегментація дозволяє вибрати стратегію охоплення ринку. </a:t>
            </a:r>
            <a:r>
              <a:rPr lang="uk-UA" b="1" i="0" dirty="0">
                <a:effectLst/>
                <a:latin typeface="Montserrat" panose="00000500000000000000" pitchFamily="2" charset="-52"/>
              </a:rPr>
              <a:t>До таких стратегій належать: </a:t>
            </a:r>
          </a:p>
          <a:p>
            <a:pPr marL="285750" indent="-285750" algn="l" fontAlgn="base">
              <a:buFont typeface="Wingdings" panose="05000000000000000000" pitchFamily="2" charset="2"/>
              <a:buChar char="§"/>
            </a:pPr>
            <a:r>
              <a:rPr lang="uk-UA" b="0" i="0" dirty="0">
                <a:effectLst/>
                <a:latin typeface="Montserrat" panose="00000500000000000000" pitchFamily="2" charset="-52"/>
              </a:rPr>
              <a:t>недиференційований, </a:t>
            </a:r>
          </a:p>
          <a:p>
            <a:pPr marL="285750" indent="-285750" algn="l" fontAlgn="base">
              <a:buFont typeface="Wingdings" panose="05000000000000000000" pitchFamily="2" charset="2"/>
              <a:buChar char="§"/>
            </a:pPr>
            <a:r>
              <a:rPr lang="uk-UA" b="0" i="0" dirty="0">
                <a:effectLst/>
                <a:latin typeface="Montserrat" panose="00000500000000000000" pitchFamily="2" charset="-52"/>
              </a:rPr>
              <a:t>диференційований,</a:t>
            </a:r>
          </a:p>
          <a:p>
            <a:pPr marL="285750" indent="-285750" algn="l" fontAlgn="base">
              <a:buFont typeface="Wingdings" panose="05000000000000000000" pitchFamily="2" charset="2"/>
              <a:buChar char="§"/>
            </a:pPr>
            <a:r>
              <a:rPr lang="uk-UA" b="0" i="0" dirty="0">
                <a:effectLst/>
                <a:latin typeface="Montserrat" panose="00000500000000000000" pitchFamily="2" charset="-52"/>
              </a:rPr>
              <a:t>концентрований маркетинг.</a:t>
            </a:r>
          </a:p>
        </p:txBody>
      </p:sp>
    </p:spTree>
    <p:extLst>
      <p:ext uri="{BB962C8B-B14F-4D97-AF65-F5344CB8AC3E}">
        <p14:creationId xmlns:p14="http://schemas.microsoft.com/office/powerpoint/2010/main" val="918705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13C485B-744B-439F-8222-4F8D1ED84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294" y="2190749"/>
            <a:ext cx="7162800" cy="3581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B5F116F-D629-43A6-9922-2BC936477E9B}"/>
              </a:ext>
            </a:extLst>
          </p:cNvPr>
          <p:cNvSpPr txBox="1"/>
          <p:nvPr/>
        </p:nvSpPr>
        <p:spPr>
          <a:xfrm>
            <a:off x="2052919" y="713422"/>
            <a:ext cx="9690846" cy="1477328"/>
          </a:xfrm>
          <a:prstGeom prst="rect">
            <a:avLst/>
          </a:prstGeom>
          <a:noFill/>
        </p:spPr>
        <p:txBody>
          <a:bodyPr wrap="square">
            <a:spAutoFit/>
          </a:bodyPr>
          <a:lstStyle/>
          <a:p>
            <a:pPr algn="just" fontAlgn="base"/>
            <a:r>
              <a:rPr lang="ru-RU" b="1" i="0" dirty="0" err="1">
                <a:effectLst/>
                <a:latin typeface="Montserrat" panose="00000500000000000000" pitchFamily="2" charset="-52"/>
              </a:rPr>
              <a:t>Недиференційований</a:t>
            </a:r>
            <a:r>
              <a:rPr lang="ru-RU" b="1" i="0" dirty="0">
                <a:effectLst/>
                <a:latin typeface="Montserrat" panose="00000500000000000000" pitchFamily="2" charset="-52"/>
              </a:rPr>
              <a:t> (</a:t>
            </a:r>
            <a:r>
              <a:rPr lang="ru-RU" b="1" i="0" dirty="0" err="1">
                <a:effectLst/>
                <a:latin typeface="Montserrat" panose="00000500000000000000" pitchFamily="2" charset="-52"/>
              </a:rPr>
              <a:t>масовий</a:t>
            </a:r>
            <a:r>
              <a:rPr lang="ru-RU" b="1" i="0" dirty="0">
                <a:effectLst/>
                <a:latin typeface="Montserrat" panose="00000500000000000000" pitchFamily="2" charset="-52"/>
              </a:rPr>
              <a:t>) маркетинг </a:t>
            </a:r>
            <a:r>
              <a:rPr lang="ru-RU" b="0" i="0" dirty="0" err="1">
                <a:effectLst/>
                <a:latin typeface="Montserrat" panose="00000500000000000000" pitchFamily="2" charset="-52"/>
              </a:rPr>
              <a:t>полягає</a:t>
            </a:r>
            <a:r>
              <a:rPr lang="ru-RU" b="0" i="0" dirty="0">
                <a:effectLst/>
                <a:latin typeface="Montserrat" panose="00000500000000000000" pitchFamily="2" charset="-52"/>
              </a:rPr>
              <a:t> в тому, </a:t>
            </a:r>
            <a:r>
              <a:rPr lang="ru-RU" b="0" i="0" dirty="0" err="1">
                <a:effectLst/>
                <a:latin typeface="Montserrat" panose="00000500000000000000" pitchFamily="2" charset="-52"/>
              </a:rPr>
              <a:t>що</a:t>
            </a:r>
            <a:r>
              <a:rPr lang="ru-RU" b="0" i="0" dirty="0">
                <a:effectLst/>
                <a:latin typeface="Montserrat" panose="00000500000000000000" pitchFamily="2" charset="-52"/>
              </a:rPr>
              <a:t> </a:t>
            </a:r>
            <a:r>
              <a:rPr lang="ru-RU" b="0" i="0" dirty="0" err="1">
                <a:effectLst/>
                <a:latin typeface="Montserrat" panose="00000500000000000000" pitchFamily="2" charset="-52"/>
              </a:rPr>
              <a:t>підприємство</a:t>
            </a:r>
            <a:r>
              <a:rPr lang="ru-RU" b="0" i="0" dirty="0">
                <a:effectLst/>
                <a:latin typeface="Montserrat" panose="00000500000000000000" pitchFamily="2" charset="-52"/>
              </a:rPr>
              <a:t> не </a:t>
            </a:r>
            <a:r>
              <a:rPr lang="ru-RU" b="0" i="0" dirty="0" err="1">
                <a:effectLst/>
                <a:latin typeface="Montserrat" panose="00000500000000000000" pitchFamily="2" charset="-52"/>
              </a:rPr>
              <a:t>виділяє</a:t>
            </a:r>
            <a:r>
              <a:rPr lang="ru-RU" b="0" i="0" dirty="0">
                <a:effectLst/>
                <a:latin typeface="Montserrat" panose="00000500000000000000" pitchFamily="2" charset="-52"/>
              </a:rPr>
              <a:t> </a:t>
            </a:r>
            <a:r>
              <a:rPr lang="ru-RU" b="0" i="0" dirty="0" err="1">
                <a:effectLst/>
                <a:latin typeface="Montserrat" panose="00000500000000000000" pitchFamily="2" charset="-52"/>
              </a:rPr>
              <a:t>конкретні</a:t>
            </a:r>
            <a:r>
              <a:rPr lang="ru-RU" b="0" i="0" dirty="0">
                <a:effectLst/>
                <a:latin typeface="Montserrat" panose="00000500000000000000" pitchFamily="2" charset="-52"/>
              </a:rPr>
              <a:t> </a:t>
            </a:r>
            <a:r>
              <a:rPr lang="ru-RU" b="0" i="0" dirty="0" err="1">
                <a:effectLst/>
                <a:latin typeface="Montserrat" panose="00000500000000000000" pitchFamily="2" charset="-52"/>
              </a:rPr>
              <a:t>сегменти</a:t>
            </a:r>
            <a:r>
              <a:rPr lang="ru-RU" b="0" i="0" dirty="0">
                <a:effectLst/>
                <a:latin typeface="Montserrat" panose="00000500000000000000" pitchFamily="2" charset="-52"/>
              </a:rPr>
              <a:t> ринку як </a:t>
            </a:r>
            <a:r>
              <a:rPr lang="ru-RU" b="0" i="0" dirty="0" err="1">
                <a:effectLst/>
                <a:latin typeface="Montserrat" panose="00000500000000000000" pitchFamily="2" charset="-52"/>
              </a:rPr>
              <a:t>цільові</a:t>
            </a:r>
            <a:r>
              <a:rPr lang="ru-RU" b="0" i="0" dirty="0">
                <a:effectLst/>
                <a:latin typeface="Montserrat" panose="00000500000000000000" pitchFamily="2" charset="-52"/>
              </a:rPr>
              <a:t>, а </a:t>
            </a:r>
            <a:r>
              <a:rPr lang="ru-RU" b="0" i="0" dirty="0" err="1">
                <a:effectLst/>
                <a:latin typeface="Montserrat" panose="00000500000000000000" pitchFamily="2" charset="-52"/>
              </a:rPr>
              <a:t>орієнтується</a:t>
            </a:r>
            <a:r>
              <a:rPr lang="ru-RU" b="0" i="0" dirty="0">
                <a:effectLst/>
                <a:latin typeface="Montserrat" panose="00000500000000000000" pitchFamily="2" charset="-52"/>
              </a:rPr>
              <a:t> на </a:t>
            </a:r>
            <a:r>
              <a:rPr lang="ru-RU" b="0" i="0" dirty="0" err="1">
                <a:effectLst/>
                <a:latin typeface="Montserrat" panose="00000500000000000000" pitchFamily="2" charset="-52"/>
              </a:rPr>
              <a:t>ринок</a:t>
            </a:r>
            <a:r>
              <a:rPr lang="ru-RU" b="0" i="0" dirty="0">
                <a:effectLst/>
                <a:latin typeface="Montserrat" panose="00000500000000000000" pitchFamily="2" charset="-52"/>
              </a:rPr>
              <a:t> в </a:t>
            </a:r>
            <a:r>
              <a:rPr lang="ru-RU" b="0" i="0" dirty="0" err="1">
                <a:effectLst/>
                <a:latin typeface="Montserrat" panose="00000500000000000000" pitchFamily="2" charset="-52"/>
              </a:rPr>
              <a:t>цілому</a:t>
            </a:r>
            <a:r>
              <a:rPr lang="ru-RU" b="0" i="0" dirty="0">
                <a:effectLst/>
                <a:latin typeface="Montserrat" panose="00000500000000000000" pitchFamily="2" charset="-52"/>
              </a:rPr>
              <a:t>, на </a:t>
            </a:r>
            <a:r>
              <a:rPr lang="ru-RU" b="0" i="0" dirty="0" err="1">
                <a:effectLst/>
                <a:latin typeface="Montserrat" panose="00000500000000000000" pitchFamily="2" charset="-52"/>
              </a:rPr>
              <a:t>широке</a:t>
            </a:r>
            <a:r>
              <a:rPr lang="ru-RU" b="0" i="0" dirty="0">
                <a:effectLst/>
                <a:latin typeface="Montserrat" panose="00000500000000000000" pitchFamily="2" charset="-52"/>
              </a:rPr>
              <a:t> коло </a:t>
            </a:r>
            <a:r>
              <a:rPr lang="ru-RU" b="0" i="0" dirty="0" err="1">
                <a:effectLst/>
                <a:latin typeface="Montserrat" panose="00000500000000000000" pitchFamily="2" charset="-52"/>
              </a:rPr>
              <a:t>покупців</a:t>
            </a:r>
            <a:r>
              <a:rPr lang="ru-RU" b="0" i="0" dirty="0">
                <a:effectLst/>
                <a:latin typeface="Montserrat" panose="00000500000000000000" pitchFamily="2" charset="-52"/>
              </a:rPr>
              <a:t> (рис).</a:t>
            </a:r>
          </a:p>
          <a:p>
            <a:pPr algn="just"/>
            <a:br>
              <a:rPr lang="ru-RU" dirty="0"/>
            </a:br>
            <a:endParaRPr lang="uk-UA" dirty="0"/>
          </a:p>
        </p:txBody>
      </p:sp>
    </p:spTree>
    <p:extLst>
      <p:ext uri="{BB962C8B-B14F-4D97-AF65-F5344CB8AC3E}">
        <p14:creationId xmlns:p14="http://schemas.microsoft.com/office/powerpoint/2010/main" val="908417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60996A-2E5A-4C03-93EB-57648FD49F56}"/>
              </a:ext>
            </a:extLst>
          </p:cNvPr>
          <p:cNvSpPr txBox="1"/>
          <p:nvPr/>
        </p:nvSpPr>
        <p:spPr>
          <a:xfrm>
            <a:off x="1703294" y="760136"/>
            <a:ext cx="9296400" cy="4801314"/>
          </a:xfrm>
          <a:prstGeom prst="rect">
            <a:avLst/>
          </a:prstGeom>
          <a:noFill/>
        </p:spPr>
        <p:txBody>
          <a:bodyPr wrap="square">
            <a:spAutoFit/>
          </a:bodyPr>
          <a:lstStyle/>
          <a:p>
            <a:pPr algn="just" fontAlgn="base"/>
            <a:r>
              <a:rPr lang="uk-UA" b="0" i="0" dirty="0">
                <a:effectLst/>
                <a:latin typeface="Montserrat" panose="00000500000000000000" pitchFamily="2" charset="-52"/>
              </a:rPr>
              <a:t>Дії підприємства в усіх сферах ринку виокремлюють однакові </a:t>
            </a:r>
            <a:r>
              <a:rPr lang="uk-UA" b="1" i="0" dirty="0">
                <a:effectLst/>
                <a:latin typeface="Montserrat" panose="00000500000000000000" pitchFamily="2" charset="-52"/>
              </a:rPr>
              <a:t>одиниці маркетингу: </a:t>
            </a:r>
          </a:p>
          <a:p>
            <a:pPr marL="285750" indent="-285750" algn="just" fontAlgn="base">
              <a:buFont typeface="Arial" panose="020B0604020202020204" pitchFamily="34" charset="0"/>
              <a:buChar char="•"/>
            </a:pPr>
            <a:r>
              <a:rPr lang="uk-UA" b="0" i="0" dirty="0">
                <a:effectLst/>
                <a:latin typeface="Montserrat" panose="00000500000000000000" pitchFamily="2" charset="-52"/>
              </a:rPr>
              <a:t>продукція, </a:t>
            </a:r>
          </a:p>
          <a:p>
            <a:pPr marL="285750" indent="-285750" algn="just" fontAlgn="base">
              <a:buFont typeface="Arial" panose="020B0604020202020204" pitchFamily="34" charset="0"/>
              <a:buChar char="•"/>
            </a:pPr>
            <a:r>
              <a:rPr lang="uk-UA" b="0" i="0" dirty="0">
                <a:effectLst/>
                <a:latin typeface="Montserrat" panose="00000500000000000000" pitchFamily="2" charset="-52"/>
              </a:rPr>
              <a:t>ціна, </a:t>
            </a:r>
          </a:p>
          <a:p>
            <a:pPr marL="285750" indent="-285750" algn="just" fontAlgn="base">
              <a:buFont typeface="Arial" panose="020B0604020202020204" pitchFamily="34" charset="0"/>
              <a:buChar char="•"/>
            </a:pPr>
            <a:r>
              <a:rPr lang="uk-UA" b="0" i="0" dirty="0">
                <a:effectLst/>
                <a:latin typeface="Montserrat" panose="00000500000000000000" pitchFamily="2" charset="-52"/>
              </a:rPr>
              <a:t>реклама, </a:t>
            </a:r>
          </a:p>
          <a:p>
            <a:pPr marL="285750" indent="-285750" algn="just" fontAlgn="base">
              <a:buFont typeface="Arial" panose="020B0604020202020204" pitchFamily="34" charset="0"/>
              <a:buChar char="•"/>
            </a:pPr>
            <a:r>
              <a:rPr lang="uk-UA" b="0" i="0" dirty="0">
                <a:effectLst/>
                <a:latin typeface="Montserrat" panose="00000500000000000000" pitchFamily="2" charset="-52"/>
              </a:rPr>
              <a:t>канали і його стимулювання.</a:t>
            </a:r>
          </a:p>
          <a:p>
            <a:pPr algn="just" fontAlgn="base"/>
            <a:r>
              <a:rPr lang="uk-UA" b="0" i="0" dirty="0">
                <a:effectLst/>
                <a:latin typeface="Montserrat" panose="00000500000000000000" pitchFamily="2" charset="-52"/>
              </a:rPr>
              <a:t>Ця стратегія характерна при виробництві однорідної продукції, яка являється у великих обсягах на широкий ринок (сталь, бензин, продукти тощо).</a:t>
            </a:r>
          </a:p>
          <a:p>
            <a:pPr algn="just" fontAlgn="base"/>
            <a:r>
              <a:rPr lang="uk-UA" b="1" i="0" dirty="0">
                <a:effectLst/>
                <a:latin typeface="Montserrat" panose="00000500000000000000" pitchFamily="2" charset="-52"/>
              </a:rPr>
              <a:t>Стратегія розширення меж ринку </a:t>
            </a:r>
            <a:r>
              <a:rPr lang="uk-UA" b="0" i="0" dirty="0">
                <a:effectLst/>
                <a:latin typeface="Montserrat" panose="00000500000000000000" pitchFamily="2" charset="-52"/>
              </a:rPr>
              <a:t>передбачає вихід зі старою продукцією на нові сегменти ринку, на яких вона раніше не продавалася. Ця стратегія потребує додаткових витрат на вивчення нових ринків, рекламу, організацію доставки і продажу продукції на них, які повинні окупатися прибутком від додаткового продажу. Доцільно її застосовувати тоді, коли існуючий ринок насичений товаром, а резерви виробничої потужності та конкурентоспроможність продукції дозволяють збільшити обсяг її виробництва і продажу.</a:t>
            </a:r>
          </a:p>
        </p:txBody>
      </p:sp>
    </p:spTree>
    <p:extLst>
      <p:ext uri="{BB962C8B-B14F-4D97-AF65-F5344CB8AC3E}">
        <p14:creationId xmlns:p14="http://schemas.microsoft.com/office/powerpoint/2010/main" val="51985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714F54-57A2-430D-B1B4-1447B5096857}"/>
              </a:ext>
            </a:extLst>
          </p:cNvPr>
          <p:cNvSpPr txBox="1"/>
          <p:nvPr/>
        </p:nvSpPr>
        <p:spPr>
          <a:xfrm>
            <a:off x="1613647" y="1519014"/>
            <a:ext cx="9610165" cy="2862322"/>
          </a:xfrm>
          <a:prstGeom prst="rect">
            <a:avLst/>
          </a:prstGeom>
          <a:noFill/>
        </p:spPr>
        <p:txBody>
          <a:bodyPr wrap="square">
            <a:spAutoFit/>
          </a:bodyPr>
          <a:lstStyle/>
          <a:p>
            <a:pPr algn="just" fontAlgn="base"/>
            <a:r>
              <a:rPr lang="uk-UA" b="1" i="0" dirty="0">
                <a:effectLst/>
                <a:latin typeface="Montserrat" panose="00000500000000000000" pitchFamily="2" charset="-52"/>
              </a:rPr>
              <a:t>Стратегія удосконалення продукції </a:t>
            </a:r>
            <a:r>
              <a:rPr lang="uk-UA" b="0" i="0" dirty="0">
                <a:effectLst/>
                <a:latin typeface="Montserrat" panose="00000500000000000000" pitchFamily="2" charset="-52"/>
              </a:rPr>
              <a:t>орієнтує підприємство на її модифікацію або заміну новою на існуючому ринку.</a:t>
            </a:r>
          </a:p>
          <a:p>
            <a:pPr algn="just" fontAlgn="base"/>
            <a:r>
              <a:rPr lang="uk-UA" b="0" i="0" dirty="0">
                <a:effectLst/>
                <a:latin typeface="Montserrat" panose="00000500000000000000" pitchFamily="2" charset="-52"/>
              </a:rPr>
              <a:t>Така продукція призначається для тієї ж групи покупців, але більше відповідає потребам споживачів за складом, конструкцією чи формою, досконаліша і відповідно більш конкурентоспроможна. Ця стратегія застосовується тоді,, коли продукція, яку виготовляє підприємство, застаріла і попит на неї падає, при витісненні її аналогічною продукцією конкурентів. Вона потребує істотних витрат на розробку і освоєння виробництва нової продукції, її рекламу. Позитивним в ній є орієнтація на перспективу і діяльність на добре вивченому ринку.</a:t>
            </a:r>
          </a:p>
        </p:txBody>
      </p:sp>
    </p:spTree>
    <p:extLst>
      <p:ext uri="{BB962C8B-B14F-4D97-AF65-F5344CB8AC3E}">
        <p14:creationId xmlns:p14="http://schemas.microsoft.com/office/powerpoint/2010/main" val="956313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AEF925-8A23-48C7-AC01-1E7FC7F08B1B}"/>
              </a:ext>
            </a:extLst>
          </p:cNvPr>
          <p:cNvSpPr txBox="1"/>
          <p:nvPr/>
        </p:nvSpPr>
        <p:spPr>
          <a:xfrm>
            <a:off x="1882587" y="1293990"/>
            <a:ext cx="9412941" cy="4524315"/>
          </a:xfrm>
          <a:prstGeom prst="rect">
            <a:avLst/>
          </a:prstGeom>
          <a:noFill/>
        </p:spPr>
        <p:txBody>
          <a:bodyPr wrap="square">
            <a:spAutoFit/>
          </a:bodyPr>
          <a:lstStyle/>
          <a:p>
            <a:pPr algn="just" fontAlgn="base"/>
            <a:r>
              <a:rPr lang="uk-UA" b="1" i="0" dirty="0">
                <a:effectLst/>
                <a:latin typeface="Montserrat" panose="00000500000000000000" pitchFamily="2" charset="-52"/>
              </a:rPr>
              <a:t>Стратегія диверсифікації </a:t>
            </a:r>
            <a:r>
              <a:rPr lang="uk-UA" b="0" i="0" dirty="0">
                <a:effectLst/>
                <a:latin typeface="Montserrat" panose="00000500000000000000" pitchFamily="2" charset="-52"/>
              </a:rPr>
              <a:t>означає, що підприємство розширює номенклатуру своєї продукції і виступає з новими товарами на нових ринках, освою є суміжні галузі виробництва. Диверсифікація може мати різні форми.</a:t>
            </a:r>
          </a:p>
          <a:p>
            <a:pPr algn="just" fontAlgn="base"/>
            <a:r>
              <a:rPr lang="uk-UA" b="0" i="0" dirty="0">
                <a:effectLst/>
                <a:latin typeface="Montserrat" panose="00000500000000000000" pitchFamily="2" charset="-52"/>
              </a:rPr>
              <a:t>Широко застосовується така форма диверсифікації як </a:t>
            </a:r>
            <a:r>
              <a:rPr lang="uk-UA" b="1" i="0" dirty="0">
                <a:effectLst/>
                <a:latin typeface="Montserrat" panose="00000500000000000000" pitchFamily="2" charset="-52"/>
              </a:rPr>
              <a:t>освоєння нової продукції,</a:t>
            </a:r>
            <a:r>
              <a:rPr lang="uk-UA" b="0" i="0" dirty="0">
                <a:effectLst/>
                <a:latin typeface="Montserrat" panose="00000500000000000000" pitchFamily="2" charset="-52"/>
              </a:rPr>
              <a:t> що стосовно технології виробництва, експлуатаційного призначення обслуговування тісно пов'язана з виготовлюваної продукцією. Іноді диверсифікація приймає </a:t>
            </a:r>
            <a:r>
              <a:rPr lang="uk-UA" b="1" i="0" dirty="0" err="1">
                <a:effectLst/>
                <a:latin typeface="Montserrat" panose="00000500000000000000" pitchFamily="2" charset="-52"/>
              </a:rPr>
              <a:t>конгломеративну</a:t>
            </a:r>
            <a:r>
              <a:rPr lang="uk-UA" b="1" i="0" dirty="0">
                <a:effectLst/>
                <a:latin typeface="Montserrat" panose="00000500000000000000" pitchFamily="2" charset="-52"/>
              </a:rPr>
              <a:t> форму</a:t>
            </a:r>
            <a:r>
              <a:rPr lang="uk-UA" b="0" i="0" dirty="0">
                <a:effectLst/>
                <a:latin typeface="Montserrat" panose="00000500000000000000" pitchFamily="2" charset="-52"/>
              </a:rPr>
              <a:t>, коли освоюються нові вироби і галузі діяльності, які не мають зв'язку з діючим виробництвом. Така диверсифікація організаційно складніша.</a:t>
            </a:r>
          </a:p>
          <a:p>
            <a:pPr algn="just" fontAlgn="base"/>
            <a:r>
              <a:rPr lang="uk-UA" b="0" i="0" dirty="0">
                <a:effectLst/>
                <a:latin typeface="Montserrat" panose="00000500000000000000" pitchFamily="2" charset="-52"/>
              </a:rPr>
              <a:t>Диверсифікація як стратегія виходу на ринок потребує великих витрат і повинна бути ретельно обґрунтована. Вона під силу фінансове сильним підприємствам і застосовується передусім у тих випадках, коли діяльність у межах однієї галузі виробництва обмежує ріст обсягу продаж і розвиток підприємства. Диверсифікація є також засобом підвищення стійкості підприємства на ринку і зниження ризику банкрутства.</a:t>
            </a:r>
          </a:p>
        </p:txBody>
      </p:sp>
    </p:spTree>
    <p:extLst>
      <p:ext uri="{BB962C8B-B14F-4D97-AF65-F5344CB8AC3E}">
        <p14:creationId xmlns:p14="http://schemas.microsoft.com/office/powerpoint/2010/main" val="3579011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060084-C059-4FBB-9107-114A9E4F8896}"/>
              </a:ext>
            </a:extLst>
          </p:cNvPr>
          <p:cNvSpPr txBox="1"/>
          <p:nvPr/>
        </p:nvSpPr>
        <p:spPr>
          <a:xfrm>
            <a:off x="1882588" y="1144711"/>
            <a:ext cx="9161930" cy="3693319"/>
          </a:xfrm>
          <a:prstGeom prst="rect">
            <a:avLst/>
          </a:prstGeom>
          <a:noFill/>
        </p:spPr>
        <p:txBody>
          <a:bodyPr wrap="square">
            <a:spAutoFit/>
          </a:bodyPr>
          <a:lstStyle/>
          <a:p>
            <a:pPr algn="ctr" fontAlgn="base"/>
            <a:r>
              <a:rPr lang="uk-UA" b="1" i="0" dirty="0">
                <a:effectLst/>
                <a:latin typeface="Montserrat" panose="00000500000000000000" pitchFamily="2" charset="-52"/>
              </a:rPr>
              <a:t>3. Цінова політика підприємства у системі маркетингу </a:t>
            </a:r>
          </a:p>
          <a:p>
            <a:pPr algn="ctr" fontAlgn="base"/>
            <a:endParaRPr lang="uk-UA" b="1" i="0" dirty="0">
              <a:effectLst/>
              <a:latin typeface="Montserrat" panose="00000500000000000000" pitchFamily="2" charset="-52"/>
            </a:endParaRPr>
          </a:p>
          <a:p>
            <a:pPr algn="just" fontAlgn="base"/>
            <a:r>
              <a:rPr lang="uk-UA" b="0" i="0" dirty="0">
                <a:effectLst/>
                <a:latin typeface="Montserrat" panose="00000500000000000000" pitchFamily="2" charset="-52"/>
              </a:rPr>
              <a:t>Важливим елементом стратегії і тактики маркетингу є встановлення цін на продукцію підприємства. </a:t>
            </a:r>
          </a:p>
          <a:p>
            <a:pPr algn="just" fontAlgn="base"/>
            <a:r>
              <a:rPr lang="uk-UA" b="1" i="0" dirty="0">
                <a:effectLst/>
                <a:latin typeface="Montserrat" panose="00000500000000000000" pitchFamily="2" charset="-52"/>
              </a:rPr>
              <a:t>Ціноутворення</a:t>
            </a:r>
            <a:r>
              <a:rPr lang="uk-UA" b="0" i="0" dirty="0">
                <a:effectLst/>
                <a:latin typeface="Montserrat" panose="00000500000000000000" pitchFamily="2" charset="-52"/>
              </a:rPr>
              <a:t> — складний процес, на який впливає ряд динамічних факторів. </a:t>
            </a:r>
          </a:p>
          <a:p>
            <a:pPr algn="just" fontAlgn="base"/>
            <a:r>
              <a:rPr lang="uk-UA" b="0" i="0" dirty="0">
                <a:effectLst/>
                <a:latin typeface="Montserrat" panose="00000500000000000000" pitchFamily="2" charset="-52"/>
              </a:rPr>
              <a:t>З їх врахуванням </a:t>
            </a:r>
            <a:r>
              <a:rPr lang="uk-UA" b="1" i="0" dirty="0">
                <a:effectLst/>
                <a:latin typeface="Montserrat" panose="00000500000000000000" pitchFamily="2" charset="-52"/>
              </a:rPr>
              <a:t>формування рівня ціни включає такі етапи</a:t>
            </a:r>
            <a:r>
              <a:rPr lang="uk-UA" b="0" i="0" dirty="0">
                <a:effectLst/>
                <a:latin typeface="Montserrat" panose="00000500000000000000" pitchFamily="2" charset="-52"/>
              </a:rPr>
              <a:t>:</a:t>
            </a:r>
          </a:p>
          <a:p>
            <a:pPr algn="just" fontAlgn="base">
              <a:buFont typeface="Arial" panose="020B0604020202020204" pitchFamily="34" charset="0"/>
              <a:buChar char="•"/>
            </a:pPr>
            <a:r>
              <a:rPr lang="uk-UA" b="0" i="0" dirty="0">
                <a:solidFill>
                  <a:srgbClr val="000000"/>
                </a:solidFill>
                <a:effectLst/>
                <a:latin typeface="Montserrat" panose="00000500000000000000" pitchFamily="2" charset="-52"/>
              </a:rPr>
              <a:t>формування вимог до політики ціноутворення, виходячи з маркетингових завдань щодо певної продукції;</a:t>
            </a:r>
          </a:p>
          <a:p>
            <a:pPr algn="just" fontAlgn="base">
              <a:buFont typeface="Arial" panose="020B0604020202020204" pitchFamily="34" charset="0"/>
              <a:buChar char="•"/>
            </a:pPr>
            <a:r>
              <a:rPr lang="uk-UA" b="0" i="0" dirty="0">
                <a:solidFill>
                  <a:srgbClr val="000000"/>
                </a:solidFill>
                <a:effectLst/>
                <a:latin typeface="Montserrat" panose="00000500000000000000" pitchFamily="2" charset="-52"/>
              </a:rPr>
              <a:t>визначення попиту на продукцію і його залежності від ціни;</a:t>
            </a:r>
          </a:p>
          <a:p>
            <a:pPr algn="just" fontAlgn="base">
              <a:buFont typeface="Arial" panose="020B0604020202020204" pitchFamily="34" charset="0"/>
              <a:buChar char="•"/>
            </a:pPr>
            <a:r>
              <a:rPr lang="uk-UA" b="0" i="0" dirty="0">
                <a:solidFill>
                  <a:srgbClr val="000000"/>
                </a:solidFill>
                <a:effectLst/>
                <a:latin typeface="Montserrat" panose="00000500000000000000" pitchFamily="2" charset="-52"/>
              </a:rPr>
              <a:t>аналіз конкуренції, цін і пропозиції конкурентів;</a:t>
            </a:r>
          </a:p>
          <a:p>
            <a:pPr algn="just" fontAlgn="base">
              <a:buFont typeface="Arial" panose="020B0604020202020204" pitchFamily="34" charset="0"/>
              <a:buChar char="•"/>
            </a:pPr>
            <a:r>
              <a:rPr lang="uk-UA" b="0" i="0" dirty="0">
                <a:solidFill>
                  <a:srgbClr val="000000"/>
                </a:solidFill>
                <a:effectLst/>
                <a:latin typeface="Montserrat" panose="00000500000000000000" pitchFamily="2" charset="-52"/>
              </a:rPr>
              <a:t>обчислення собівартості продукції;</a:t>
            </a:r>
          </a:p>
          <a:p>
            <a:pPr algn="just" fontAlgn="base">
              <a:buFont typeface="Arial" panose="020B0604020202020204" pitchFamily="34" charset="0"/>
              <a:buChar char="•"/>
            </a:pPr>
            <a:r>
              <a:rPr lang="uk-UA" b="0" i="0" dirty="0">
                <a:solidFill>
                  <a:srgbClr val="000000"/>
                </a:solidFill>
                <a:effectLst/>
                <a:latin typeface="Montserrat" panose="00000500000000000000" pitchFamily="2" charset="-52"/>
              </a:rPr>
              <a:t>вибір методу ціноутворення і встановлення ціни. </a:t>
            </a:r>
          </a:p>
        </p:txBody>
      </p:sp>
    </p:spTree>
    <p:extLst>
      <p:ext uri="{BB962C8B-B14F-4D97-AF65-F5344CB8AC3E}">
        <p14:creationId xmlns:p14="http://schemas.microsoft.com/office/powerpoint/2010/main" val="496567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0AC23C-A8F1-43B3-9D46-655F9160C092}"/>
              </a:ext>
            </a:extLst>
          </p:cNvPr>
          <p:cNvSpPr txBox="1"/>
          <p:nvPr/>
        </p:nvSpPr>
        <p:spPr>
          <a:xfrm>
            <a:off x="1855694" y="629294"/>
            <a:ext cx="9144000" cy="5078313"/>
          </a:xfrm>
          <a:prstGeom prst="rect">
            <a:avLst/>
          </a:prstGeom>
          <a:noFill/>
        </p:spPr>
        <p:txBody>
          <a:bodyPr wrap="square">
            <a:spAutoFit/>
          </a:bodyPr>
          <a:lstStyle/>
          <a:p>
            <a:pPr algn="just" fontAlgn="base"/>
            <a:r>
              <a:rPr lang="uk-UA" b="0" i="0" dirty="0">
                <a:effectLst/>
                <a:latin typeface="Montserrat" panose="00000500000000000000" pitchFamily="2" charset="-52"/>
              </a:rPr>
              <a:t>При розробці ціни повинні враховуватися </a:t>
            </a:r>
            <a:r>
              <a:rPr lang="uk-UA" b="1" i="0" dirty="0">
                <a:effectLst/>
                <a:latin typeface="Montserrat" panose="00000500000000000000" pitchFamily="2" charset="-52"/>
              </a:rPr>
              <a:t>завдання, які підприємство ставить на перспективний і поточний період</a:t>
            </a:r>
            <a:r>
              <a:rPr lang="uk-UA" b="0" i="0" dirty="0">
                <a:effectLst/>
                <a:latin typeface="Montserrat" panose="00000500000000000000" pitchFamily="2" charset="-52"/>
              </a:rPr>
              <a:t>: </a:t>
            </a:r>
          </a:p>
          <a:p>
            <a:pPr marL="285750" indent="-285750" algn="just" fontAlgn="base">
              <a:buFont typeface="Arial" panose="020B0604020202020204" pitchFamily="34" charset="0"/>
              <a:buChar char="•"/>
            </a:pPr>
            <a:r>
              <a:rPr lang="uk-UA" b="0" i="0" dirty="0">
                <a:effectLst/>
                <a:latin typeface="Montserrat" panose="00000500000000000000" pitchFamily="2" charset="-52"/>
              </a:rPr>
              <a:t>вихід у певний сегмент ринку, </a:t>
            </a:r>
          </a:p>
          <a:p>
            <a:pPr marL="285750" indent="-285750" algn="just" fontAlgn="base">
              <a:buFont typeface="Arial" panose="020B0604020202020204" pitchFamily="34" charset="0"/>
              <a:buChar char="•"/>
            </a:pPr>
            <a:r>
              <a:rPr lang="uk-UA" b="0" i="0" dirty="0">
                <a:effectLst/>
                <a:latin typeface="Montserrat" panose="00000500000000000000" pitchFamily="2" charset="-52"/>
              </a:rPr>
              <a:t>розширення меж ринку, </a:t>
            </a:r>
          </a:p>
          <a:p>
            <a:pPr marL="285750" indent="-285750" algn="just" fontAlgn="base">
              <a:buFont typeface="Arial" panose="020B0604020202020204" pitchFamily="34" charset="0"/>
              <a:buChar char="•"/>
            </a:pPr>
            <a:r>
              <a:rPr lang="uk-UA" b="0" i="0" dirty="0">
                <a:effectLst/>
                <a:latin typeface="Montserrat" panose="00000500000000000000" pitchFamily="2" charset="-52"/>
              </a:rPr>
              <a:t>одержання максимального прибутку за короткий період часу, </a:t>
            </a:r>
          </a:p>
          <a:p>
            <a:pPr marL="285750" indent="-285750" algn="just" fontAlgn="base">
              <a:buFont typeface="Arial" panose="020B0604020202020204" pitchFamily="34" charset="0"/>
              <a:buChar char="•"/>
            </a:pPr>
            <a:r>
              <a:rPr lang="uk-UA" b="0" i="0" dirty="0">
                <a:effectLst/>
                <a:latin typeface="Montserrat" panose="00000500000000000000" pitchFamily="2" charset="-52"/>
              </a:rPr>
              <a:t>виживання за умов гострої конкуренції або економічної кризи тощо. </a:t>
            </a:r>
          </a:p>
          <a:p>
            <a:pPr algn="just" fontAlgn="base"/>
            <a:r>
              <a:rPr lang="uk-UA" b="0" i="0" dirty="0">
                <a:effectLst/>
                <a:latin typeface="Montserrat" panose="00000500000000000000" pitchFamily="2" charset="-52"/>
              </a:rPr>
              <a:t>Кожне з цих завдань впливає на політику ціноутворення і рівень цін. В одних випадках ціни підтримуються на високому рівні (максимізація прибутку у поточному періоді), в інших — на низькому (завоювання ринку) або гранично низькому (виживання). Слід враховувати також державну політику в галузі ціноутворення, регулювання цін.</a:t>
            </a:r>
          </a:p>
          <a:p>
            <a:pPr algn="just" fontAlgn="base"/>
            <a:r>
              <a:rPr lang="uk-UA" b="0" i="0" dirty="0">
                <a:effectLst/>
                <a:latin typeface="Montserrat" panose="00000500000000000000" pitchFamily="2" charset="-52"/>
              </a:rPr>
              <a:t>У ціноутворенні особливе значення має співвідношення попиту і ціни. Для ринкової економіки властива закономірність, згідно з якою </a:t>
            </a:r>
            <a:r>
              <a:rPr lang="uk-UA" b="1" i="0" dirty="0">
                <a:effectLst/>
                <a:latin typeface="Montserrat" panose="00000500000000000000" pitchFamily="2" charset="-52"/>
              </a:rPr>
              <a:t>попит залежить від рівня ціни</a:t>
            </a:r>
            <a:r>
              <a:rPr lang="uk-UA" b="0" i="0" dirty="0">
                <a:effectLst/>
                <a:latin typeface="Montserrat" panose="00000500000000000000" pitchFamily="2" charset="-52"/>
              </a:rPr>
              <a:t>: її підвищення знижує попит і навпаки. Ця залежність у економічній теорії </a:t>
            </a:r>
            <a:r>
              <a:rPr lang="uk-UA" b="1" i="0" dirty="0">
                <a:effectLst/>
                <a:latin typeface="Montserrat" panose="00000500000000000000" pitchFamily="2" charset="-52"/>
              </a:rPr>
              <a:t>називається законом попиту. </a:t>
            </a:r>
            <a:r>
              <a:rPr lang="uk-UA" b="0" i="0" dirty="0">
                <a:effectLst/>
                <a:latin typeface="Montserrat" panose="00000500000000000000" pitchFamily="2" charset="-52"/>
              </a:rPr>
              <a:t>На рівні підприємства вона повинна бути конкретизована, як правило, у графічній формі щодо певної продукції й реальних умов за дослідними даними у процесі вивчення ринку.</a:t>
            </a:r>
          </a:p>
        </p:txBody>
      </p:sp>
    </p:spTree>
    <p:extLst>
      <p:ext uri="{BB962C8B-B14F-4D97-AF65-F5344CB8AC3E}">
        <p14:creationId xmlns:p14="http://schemas.microsoft.com/office/powerpoint/2010/main" val="1510623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29519A-EF9A-4454-936C-2D3DC787731D}"/>
              </a:ext>
            </a:extLst>
          </p:cNvPr>
          <p:cNvSpPr txBox="1"/>
          <p:nvPr/>
        </p:nvSpPr>
        <p:spPr>
          <a:xfrm>
            <a:off x="1990164" y="911629"/>
            <a:ext cx="8821271" cy="3416320"/>
          </a:xfrm>
          <a:prstGeom prst="rect">
            <a:avLst/>
          </a:prstGeom>
          <a:noFill/>
        </p:spPr>
        <p:txBody>
          <a:bodyPr wrap="square">
            <a:spAutoFit/>
          </a:bodyPr>
          <a:lstStyle/>
          <a:p>
            <a:pPr algn="just" fontAlgn="base"/>
            <a:r>
              <a:rPr lang="uk-UA" b="0" i="0" dirty="0">
                <a:effectLst/>
                <a:latin typeface="Montserrat" panose="00000500000000000000" pitchFamily="2" charset="-52"/>
              </a:rPr>
              <a:t>Вплив конкуренції на рівень ціни залежить від типу ринку. Якщо ринок складається з великої кількості продавців однорідної продукції (ринок чистої конкуренції), кожний окремий продавець не може істотно впливати на рівень ціни. Вона утворюється на ринку і визначає рівень ціни на продукцію конкретного продавця.</a:t>
            </a:r>
          </a:p>
          <a:p>
            <a:pPr algn="just" fontAlgn="base"/>
            <a:r>
              <a:rPr lang="uk-UA" b="0" i="0" dirty="0">
                <a:effectLst/>
                <a:latin typeface="Montserrat" panose="00000500000000000000" pitchFamily="2" charset="-52"/>
              </a:rPr>
              <a:t>Дещо інше становище на ринку, де багато продавців продукції одного призначення, але різних варіантів, модифікацій, рівнів якості (ринок монополістичної конкуренції).</a:t>
            </a:r>
          </a:p>
          <a:p>
            <a:pPr algn="just" fontAlgn="base"/>
            <a:r>
              <a:rPr lang="uk-UA" b="0" i="0" dirty="0">
                <a:effectLst/>
                <a:latin typeface="Montserrat" panose="00000500000000000000" pitchFamily="2" charset="-52"/>
              </a:rPr>
              <a:t>Тут ціни різні, вони істотно залежать від споживчих, експлуатаційних показників продукції, відповідності її вимогам споживачів певного сегменту ринку, реклами. Проте внаслідок великої кількості продавців ціни на їх продукцію мають обмежений взаємний вплив.</a:t>
            </a:r>
          </a:p>
        </p:txBody>
      </p:sp>
    </p:spTree>
    <p:extLst>
      <p:ext uri="{BB962C8B-B14F-4D97-AF65-F5344CB8AC3E}">
        <p14:creationId xmlns:p14="http://schemas.microsoft.com/office/powerpoint/2010/main" val="2242685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7402D3-139A-4D7E-8214-05BFFF9F04A1}"/>
              </a:ext>
            </a:extLst>
          </p:cNvPr>
          <p:cNvSpPr txBox="1"/>
          <p:nvPr/>
        </p:nvSpPr>
        <p:spPr>
          <a:xfrm>
            <a:off x="1909482" y="780211"/>
            <a:ext cx="8831670" cy="2739211"/>
          </a:xfrm>
          <a:prstGeom prst="rect">
            <a:avLst/>
          </a:prstGeom>
          <a:noFill/>
        </p:spPr>
        <p:txBody>
          <a:bodyPr wrap="square">
            <a:spAutoFit/>
          </a:bodyPr>
          <a:lstStyle/>
          <a:p>
            <a:pPr algn="ctr"/>
            <a:r>
              <a:rPr lang="uk-UA" sz="2400" b="1" dirty="0"/>
              <a:t>4. Особливості бізнес-планування та </a:t>
            </a:r>
            <a:br>
              <a:rPr lang="uk-UA" sz="2400" b="1" dirty="0"/>
            </a:br>
            <a:r>
              <a:rPr lang="uk-UA" sz="2400" b="1" dirty="0"/>
              <a:t>характеристика бізнес-плану</a:t>
            </a:r>
          </a:p>
          <a:p>
            <a:pPr marL="342900" indent="-342900" algn="ctr">
              <a:buAutoNum type="arabicPeriod"/>
            </a:pPr>
            <a:endParaRPr lang="uk-UA" sz="2400" b="1" dirty="0"/>
          </a:p>
          <a:p>
            <a:pPr algn="just"/>
            <a:r>
              <a:rPr lang="uk-UA" sz="2000" b="1" dirty="0"/>
              <a:t>Бізнес-план</a:t>
            </a:r>
            <a:r>
              <a:rPr lang="uk-UA" sz="2000" dirty="0"/>
              <a:t> – це письмовий документ, в якому викладено сутність та опис визначеної бізнес-ідеї, шляхи й засоби її реалізації та охарактеризовано ринкові, виробничі, організаційні та фінансові аспекти майбутнього бізнесу, ризики та прибутковість, пов’язані з її впровадженням, а також особливості управління ним.</a:t>
            </a:r>
            <a:endParaRPr lang="uk-UA" sz="2000" b="1" dirty="0"/>
          </a:p>
        </p:txBody>
      </p:sp>
    </p:spTree>
    <p:extLst>
      <p:ext uri="{BB962C8B-B14F-4D97-AF65-F5344CB8AC3E}">
        <p14:creationId xmlns:p14="http://schemas.microsoft.com/office/powerpoint/2010/main" val="659566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1C2542-C9A1-48E3-94D2-BA78DFA49313}"/>
              </a:ext>
            </a:extLst>
          </p:cNvPr>
          <p:cNvSpPr txBox="1"/>
          <p:nvPr/>
        </p:nvSpPr>
        <p:spPr>
          <a:xfrm>
            <a:off x="1591924" y="1423997"/>
            <a:ext cx="9935308" cy="3416320"/>
          </a:xfrm>
          <a:prstGeom prst="rect">
            <a:avLst/>
          </a:prstGeom>
          <a:noFill/>
        </p:spPr>
        <p:txBody>
          <a:bodyPr wrap="square">
            <a:spAutoFit/>
          </a:bodyPr>
          <a:lstStyle/>
          <a:p>
            <a:pPr algn="just" fontAlgn="base"/>
            <a:r>
              <a:rPr lang="uk-UA" b="1" i="0" dirty="0">
                <a:effectLst/>
                <a:latin typeface="Montserrat" panose="00000500000000000000" pitchFamily="2" charset="-52"/>
              </a:rPr>
              <a:t>Маркетинг</a:t>
            </a:r>
            <a:r>
              <a:rPr lang="uk-UA" b="0" i="0" dirty="0">
                <a:effectLst/>
                <a:latin typeface="Montserrat" panose="00000500000000000000" pitchFamily="2" charset="-52"/>
              </a:rPr>
              <a:t> — це виробнича-комерційна діяльність підприємства, спрямована на виявлення і задоволення потреб в його продукції (послугах) за допомогою обміну з метою одержання прибутку. </a:t>
            </a:r>
          </a:p>
          <a:p>
            <a:pPr algn="just" fontAlgn="base"/>
            <a:r>
              <a:rPr lang="uk-UA" b="0" i="0" dirty="0">
                <a:effectLst/>
                <a:latin typeface="Montserrat" panose="00000500000000000000" pitchFamily="2" charset="-52"/>
              </a:rPr>
              <a:t>Маркетинг як різновид діяльності, що є властивим для ринкової економіки, виконує такі </a:t>
            </a:r>
            <a:r>
              <a:rPr lang="uk-UA" b="1" i="0" dirty="0">
                <a:effectLst/>
                <a:latin typeface="Montserrat" panose="00000500000000000000" pitchFamily="2" charset="-52"/>
              </a:rPr>
              <a:t>функції:</a:t>
            </a:r>
          </a:p>
          <a:p>
            <a:pPr algn="just" fontAlgn="base">
              <a:buFont typeface="Arial" panose="020B0604020202020204" pitchFamily="34" charset="0"/>
              <a:buChar char="•"/>
            </a:pPr>
            <a:r>
              <a:rPr lang="uk-UA" b="0" i="0" dirty="0">
                <a:solidFill>
                  <a:srgbClr val="000000"/>
                </a:solidFill>
                <a:effectLst/>
                <a:latin typeface="Montserrat" panose="00000500000000000000" pitchFamily="2" charset="-52"/>
              </a:rPr>
              <a:t>вивчення ринку, його структуризація (сегментування), аналіз і прогнозування попиту;</a:t>
            </a:r>
          </a:p>
          <a:p>
            <a:pPr algn="just" fontAlgn="base">
              <a:buFont typeface="Arial" panose="020B0604020202020204" pitchFamily="34" charset="0"/>
              <a:buChar char="•"/>
            </a:pPr>
            <a:r>
              <a:rPr lang="uk-UA" b="0" i="0" dirty="0">
                <a:solidFill>
                  <a:srgbClr val="000000"/>
                </a:solidFill>
                <a:effectLst/>
                <a:latin typeface="Montserrat" panose="00000500000000000000" pitchFamily="2" charset="-52"/>
              </a:rPr>
              <a:t>вибір сегментів ринку, прийнятних для підприємства;</a:t>
            </a:r>
          </a:p>
          <a:p>
            <a:pPr algn="just" fontAlgn="base">
              <a:buFont typeface="Arial" panose="020B0604020202020204" pitchFamily="34" charset="0"/>
              <a:buChar char="•"/>
            </a:pPr>
            <a:r>
              <a:rPr lang="uk-UA" b="0" i="0" dirty="0">
                <a:solidFill>
                  <a:srgbClr val="000000"/>
                </a:solidFill>
                <a:effectLst/>
                <a:latin typeface="Montserrat" panose="00000500000000000000" pitchFamily="2" charset="-52"/>
              </a:rPr>
              <a:t>визначення номенклатури і асортименту продукції для ринку;</a:t>
            </a:r>
          </a:p>
          <a:p>
            <a:pPr algn="just" fontAlgn="base">
              <a:buFont typeface="Arial" panose="020B0604020202020204" pitchFamily="34" charset="0"/>
              <a:buChar char="•"/>
            </a:pPr>
            <a:r>
              <a:rPr lang="uk-UA" b="0" i="0" dirty="0">
                <a:solidFill>
                  <a:srgbClr val="000000"/>
                </a:solidFill>
                <a:effectLst/>
                <a:latin typeface="Montserrat" panose="00000500000000000000" pitchFamily="2" charset="-52"/>
              </a:rPr>
              <a:t>розробка стратегії виходу на ринок і реакції на дії конкурентів;</a:t>
            </a:r>
          </a:p>
          <a:p>
            <a:pPr algn="just" fontAlgn="base">
              <a:buFont typeface="Arial" panose="020B0604020202020204" pitchFamily="34" charset="0"/>
              <a:buChar char="•"/>
            </a:pPr>
            <a:r>
              <a:rPr lang="uk-UA" b="0" i="0" dirty="0">
                <a:solidFill>
                  <a:srgbClr val="000000"/>
                </a:solidFill>
                <a:effectLst/>
                <a:latin typeface="Montserrat" panose="00000500000000000000" pitchFamily="2" charset="-52"/>
              </a:rPr>
              <a:t>реклама, збут і його стимулювання;</a:t>
            </a:r>
          </a:p>
          <a:p>
            <a:pPr algn="just" fontAlgn="base">
              <a:buFont typeface="Arial" panose="020B0604020202020204" pitchFamily="34" charset="0"/>
              <a:buChar char="•"/>
            </a:pPr>
            <a:r>
              <a:rPr lang="uk-UA" b="0" i="0" dirty="0">
                <a:solidFill>
                  <a:srgbClr val="000000"/>
                </a:solidFill>
                <a:effectLst/>
                <a:latin typeface="Montserrat" panose="00000500000000000000" pitchFamily="2" charset="-52"/>
              </a:rPr>
              <a:t>політика ціноутворення.</a:t>
            </a:r>
          </a:p>
        </p:txBody>
      </p:sp>
      <p:sp>
        <p:nvSpPr>
          <p:cNvPr id="5" name="TextBox 4">
            <a:extLst>
              <a:ext uri="{FF2B5EF4-FFF2-40B4-BE49-F238E27FC236}">
                <a16:creationId xmlns:a16="http://schemas.microsoft.com/office/drawing/2014/main" id="{7FE75C00-9CF1-46B3-8048-AE8AA94BA47E}"/>
              </a:ext>
            </a:extLst>
          </p:cNvPr>
          <p:cNvSpPr txBox="1"/>
          <p:nvPr/>
        </p:nvSpPr>
        <p:spPr>
          <a:xfrm>
            <a:off x="2712427" y="777665"/>
            <a:ext cx="7029450" cy="369332"/>
          </a:xfrm>
          <a:prstGeom prst="rect">
            <a:avLst/>
          </a:prstGeom>
          <a:noFill/>
        </p:spPr>
        <p:txBody>
          <a:bodyPr wrap="square">
            <a:spAutoFit/>
          </a:bodyPr>
          <a:lstStyle/>
          <a:p>
            <a:pPr marL="342900" indent="-342900" algn="ctr">
              <a:buAutoNum type="arabicPeriod"/>
            </a:pPr>
            <a:r>
              <a:rPr lang="uk-UA" b="1" dirty="0"/>
              <a:t>Основні принципи організації маркетингової діяльності</a:t>
            </a:r>
          </a:p>
        </p:txBody>
      </p:sp>
    </p:spTree>
    <p:extLst>
      <p:ext uri="{BB962C8B-B14F-4D97-AF65-F5344CB8AC3E}">
        <p14:creationId xmlns:p14="http://schemas.microsoft.com/office/powerpoint/2010/main" val="957138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5C50D06D-D5E7-422D-B5A0-7290F3002497}"/>
              </a:ext>
            </a:extLst>
          </p:cNvPr>
          <p:cNvGraphicFramePr/>
          <p:nvPr>
            <p:extLst>
              <p:ext uri="{D42A27DB-BD31-4B8C-83A1-F6EECF244321}">
                <p14:modId xmlns:p14="http://schemas.microsoft.com/office/powerpoint/2010/main" val="3545248622"/>
              </p:ext>
            </p:extLst>
          </p:nvPr>
        </p:nvGraphicFramePr>
        <p:xfrm>
          <a:off x="2032000" y="719667"/>
          <a:ext cx="8128000" cy="4230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A4E2952-F586-4353-B314-D1AB083D6274}"/>
              </a:ext>
            </a:extLst>
          </p:cNvPr>
          <p:cNvSpPr txBox="1"/>
          <p:nvPr/>
        </p:nvSpPr>
        <p:spPr>
          <a:xfrm>
            <a:off x="3169920" y="5376595"/>
            <a:ext cx="6096000" cy="369332"/>
          </a:xfrm>
          <a:prstGeom prst="rect">
            <a:avLst/>
          </a:prstGeom>
          <a:noFill/>
        </p:spPr>
        <p:txBody>
          <a:bodyPr wrap="square">
            <a:spAutoFit/>
          </a:bodyPr>
          <a:lstStyle/>
          <a:p>
            <a:pPr algn="ctr"/>
            <a:r>
              <a:rPr lang="uk-UA" sz="1800" b="1" dirty="0">
                <a:solidFill>
                  <a:schemeClr val="accent1">
                    <a:lumMod val="75000"/>
                  </a:schemeClr>
                </a:solidFill>
              </a:rPr>
              <a:t>Рис. Цілі підготовки бізнес-плану</a:t>
            </a:r>
            <a:endParaRPr lang="uk-UA" b="1" dirty="0">
              <a:solidFill>
                <a:schemeClr val="accent1">
                  <a:lumMod val="75000"/>
                </a:schemeClr>
              </a:solidFill>
            </a:endParaRPr>
          </a:p>
        </p:txBody>
      </p:sp>
    </p:spTree>
    <p:extLst>
      <p:ext uri="{BB962C8B-B14F-4D97-AF65-F5344CB8AC3E}">
        <p14:creationId xmlns:p14="http://schemas.microsoft.com/office/powerpoint/2010/main" val="369532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1894B1-D3ED-49EA-8437-610B1C7B9B7F}"/>
              </a:ext>
            </a:extLst>
          </p:cNvPr>
          <p:cNvSpPr txBox="1"/>
          <p:nvPr/>
        </p:nvSpPr>
        <p:spPr>
          <a:xfrm>
            <a:off x="1840992" y="1341120"/>
            <a:ext cx="8900160" cy="2862322"/>
          </a:xfrm>
          <a:prstGeom prst="rect">
            <a:avLst/>
          </a:prstGeom>
          <a:noFill/>
        </p:spPr>
        <p:txBody>
          <a:bodyPr wrap="square">
            <a:spAutoFit/>
          </a:bodyPr>
          <a:lstStyle/>
          <a:p>
            <a:pPr algn="just"/>
            <a:r>
              <a:rPr lang="uk-UA" sz="2000" dirty="0"/>
              <a:t>У ринковій системі господарювання бізнес-план виконує дві </a:t>
            </a:r>
            <a:r>
              <a:rPr lang="uk-UA" sz="2000" b="1" dirty="0"/>
              <a:t>найважливіші функції: </a:t>
            </a:r>
          </a:p>
          <a:p>
            <a:pPr marL="457200" indent="-457200" algn="just">
              <a:buAutoNum type="arabicParenR"/>
            </a:pPr>
            <a:r>
              <a:rPr lang="uk-UA" sz="2000" b="1" dirty="0"/>
              <a:t>зовнішню</a:t>
            </a:r>
            <a:r>
              <a:rPr lang="uk-UA" sz="2000" dirty="0"/>
              <a:t> – ознайомити різних представників ділового світу із сутністю та основними аспектами реалізації конкретної підприємницької ідеї; </a:t>
            </a:r>
          </a:p>
          <a:p>
            <a:pPr marL="457200" indent="-457200" algn="just">
              <a:buAutoNum type="arabicParenR"/>
            </a:pPr>
            <a:r>
              <a:rPr lang="uk-UA" sz="2000" b="1" dirty="0"/>
              <a:t>внутрішню</a:t>
            </a:r>
            <a:r>
              <a:rPr lang="uk-UA" sz="2000" dirty="0"/>
              <a:t> (</a:t>
            </a:r>
            <a:r>
              <a:rPr lang="uk-UA" sz="2000" dirty="0" err="1"/>
              <a:t>життєво</a:t>
            </a:r>
            <a:r>
              <a:rPr lang="uk-UA" sz="2000" dirty="0"/>
              <a:t> важливу для діяльності самого підприємства) – опрацювати механізм самоорганізації, тобто цілісну, комплексну систему управління реалізацією підприємницького проекту. </a:t>
            </a:r>
          </a:p>
        </p:txBody>
      </p:sp>
    </p:spTree>
    <p:extLst>
      <p:ext uri="{BB962C8B-B14F-4D97-AF65-F5344CB8AC3E}">
        <p14:creationId xmlns:p14="http://schemas.microsoft.com/office/powerpoint/2010/main" val="1011416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9ADED2-52F0-4AA0-B9F2-2061C28F52D4}"/>
              </a:ext>
            </a:extLst>
          </p:cNvPr>
          <p:cNvSpPr txBox="1"/>
          <p:nvPr/>
        </p:nvSpPr>
        <p:spPr>
          <a:xfrm>
            <a:off x="1901952" y="732455"/>
            <a:ext cx="9436608" cy="5355312"/>
          </a:xfrm>
          <a:prstGeom prst="rect">
            <a:avLst/>
          </a:prstGeom>
          <a:noFill/>
        </p:spPr>
        <p:txBody>
          <a:bodyPr wrap="square">
            <a:spAutoFit/>
          </a:bodyPr>
          <a:lstStyle/>
          <a:p>
            <a:pPr algn="just"/>
            <a:r>
              <a:rPr lang="uk-UA" dirty="0"/>
              <a:t>Процес розробки бізнес-плану розпочинається з формування інформаційного поля, тобто зі збирання інформації щодо майбутнього бізнесу.</a:t>
            </a:r>
          </a:p>
          <a:p>
            <a:pPr algn="just"/>
            <a:r>
              <a:rPr lang="uk-UA" dirty="0"/>
              <a:t> </a:t>
            </a:r>
            <a:r>
              <a:rPr lang="uk-UA" b="1" dirty="0"/>
              <a:t>Інформаційне поле бізнес-плану </a:t>
            </a:r>
            <a:r>
              <a:rPr lang="uk-UA" dirty="0"/>
              <a:t>– це сукупність документів чи даних правового, політичного, економічного, комерційного, науково-технічного, зовнішньоекономічного та соціального характеру, які забезпечують підприємця необхідною інформацією в процесі опрацювання бізнес-плану. </a:t>
            </a:r>
          </a:p>
          <a:p>
            <a:pPr algn="just"/>
            <a:r>
              <a:rPr lang="uk-UA" dirty="0"/>
              <a:t>Підприємницька ідея, втілена в будь-якій продукції, може бути успішною лише тоді, коли ця </a:t>
            </a:r>
            <a:r>
              <a:rPr lang="uk-UA" dirty="0">
                <a:solidFill>
                  <a:srgbClr val="FF0000"/>
                </a:solidFill>
              </a:rPr>
              <a:t>продукція знайде споживача</a:t>
            </a:r>
            <a:r>
              <a:rPr lang="uk-UA" dirty="0"/>
              <a:t>. За умов ринкової економіки споживачам неможливо продати товар, який вони не хочуть купувати. Очевидним є й протилежне – легко продати те, що люди бажають і можуть купити. </a:t>
            </a:r>
          </a:p>
          <a:p>
            <a:pPr algn="just"/>
            <a:r>
              <a:rPr lang="uk-UA" dirty="0"/>
              <a:t>Саме для цього збирають </a:t>
            </a:r>
            <a:r>
              <a:rPr lang="uk-UA" b="1" dirty="0"/>
              <a:t>маркетингову інформацію</a:t>
            </a:r>
            <a:r>
              <a:rPr lang="uk-UA" dirty="0"/>
              <a:t>, тобто інформацію про: </a:t>
            </a:r>
          </a:p>
          <a:p>
            <a:pPr algn="just"/>
            <a:r>
              <a:rPr lang="uk-UA" dirty="0"/>
              <a:t>– потенційних споживачів продукції майбутнього бізнесу, їхні запити та незадоволені потреби; </a:t>
            </a:r>
          </a:p>
          <a:p>
            <a:pPr algn="just"/>
            <a:r>
              <a:rPr lang="uk-UA" dirty="0"/>
              <a:t>– технічні, експлуатаційні та споживчі якості аналогічних видів продукції, ціни на них; </a:t>
            </a:r>
          </a:p>
          <a:p>
            <a:pPr algn="just"/>
            <a:r>
              <a:rPr lang="uk-UA" dirty="0"/>
              <a:t>– особливості просування даної групи продукції на споживчий ринок, інші відомості, що характеризують ринок майбутнього бізнесу</a:t>
            </a:r>
          </a:p>
        </p:txBody>
      </p:sp>
    </p:spTree>
    <p:extLst>
      <p:ext uri="{BB962C8B-B14F-4D97-AF65-F5344CB8AC3E}">
        <p14:creationId xmlns:p14="http://schemas.microsoft.com/office/powerpoint/2010/main" val="3107492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D1988F-5436-4221-97B9-5014B09273B4}"/>
              </a:ext>
            </a:extLst>
          </p:cNvPr>
          <p:cNvSpPr txBox="1"/>
          <p:nvPr/>
        </p:nvSpPr>
        <p:spPr>
          <a:xfrm>
            <a:off x="2484300" y="1369540"/>
            <a:ext cx="8241792" cy="3693319"/>
          </a:xfrm>
          <a:prstGeom prst="rect">
            <a:avLst/>
          </a:prstGeom>
          <a:noFill/>
        </p:spPr>
        <p:txBody>
          <a:bodyPr wrap="square">
            <a:spAutoFit/>
          </a:bodyPr>
          <a:lstStyle/>
          <a:p>
            <a:pPr algn="just"/>
            <a:r>
              <a:rPr lang="uk-UA" dirty="0"/>
              <a:t>Раніше ніж вийти з товаром на ринок, товар необхідно спочатку виготовити. Часто приваблива з маркетингових позицій підприємницька ідея наражається на нездоланні перешкоди виробничого характеру, як от: відсутність необхідної сировини й матеріалів, машин та устаткування, робітників і фахівців відповідної кваліфікації тощо.</a:t>
            </a:r>
          </a:p>
          <a:p>
            <a:pPr algn="just"/>
            <a:r>
              <a:rPr lang="uk-UA" dirty="0"/>
              <a:t> Тому </a:t>
            </a:r>
            <a:r>
              <a:rPr lang="uk-UA" b="1" dirty="0"/>
              <a:t>збирання виробничої інформації </a:t>
            </a:r>
            <a:r>
              <a:rPr lang="uk-UA" dirty="0"/>
              <a:t>(технології виробництва даної продукції, машини та устаткування, сировина й матеріали, спеціальності та кваліфікація робітників, потреба у виробничих площах), встановлення контактів і проведення попередніх переговорів з потенційними постачальниками та партнерами по виробничій кооперації є необхідним елементом формування </a:t>
            </a:r>
            <a:r>
              <a:rPr lang="uk-UA" b="1" dirty="0"/>
              <a:t>інформаційного поля бізнес-плану. </a:t>
            </a:r>
          </a:p>
        </p:txBody>
      </p:sp>
    </p:spTree>
    <p:extLst>
      <p:ext uri="{BB962C8B-B14F-4D97-AF65-F5344CB8AC3E}">
        <p14:creationId xmlns:p14="http://schemas.microsoft.com/office/powerpoint/2010/main" val="967829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0A0E00-E57C-4FFB-B2D4-CE70457F74BF}"/>
              </a:ext>
            </a:extLst>
          </p:cNvPr>
          <p:cNvSpPr txBox="1"/>
          <p:nvPr/>
        </p:nvSpPr>
        <p:spPr>
          <a:xfrm>
            <a:off x="2060448" y="1723888"/>
            <a:ext cx="8278368" cy="3477875"/>
          </a:xfrm>
          <a:prstGeom prst="rect">
            <a:avLst/>
          </a:prstGeom>
          <a:noFill/>
        </p:spPr>
        <p:txBody>
          <a:bodyPr wrap="square">
            <a:spAutoFit/>
          </a:bodyPr>
          <a:lstStyle/>
          <a:p>
            <a:pPr algn="just"/>
            <a:r>
              <a:rPr lang="uk-UA" sz="2000" dirty="0"/>
              <a:t>Завдання підприємства полягає не лише в тому, щоб виготовити й довести свій продукт до споживача. Зробити це треба так, щоб окупити всі витрати на виробництво та реалізацію продукту та ще й отримати певний прибуток. Інакше підприємницька ідея просто не має права на реалізацію. </a:t>
            </a:r>
          </a:p>
          <a:p>
            <a:pPr algn="just"/>
            <a:r>
              <a:rPr lang="uk-UA" sz="2000" dirty="0"/>
              <a:t>З цього погляду підприємця цікавить також і фінансова інформація (рівень рентабельності аналогічної продукції, необхідний стартовий капітал, потреби в короткострокових та довгострокових кредитах, особливості руху готівки, оподаткування, страхування тощо).</a:t>
            </a:r>
          </a:p>
        </p:txBody>
      </p:sp>
    </p:spTree>
    <p:extLst>
      <p:ext uri="{BB962C8B-B14F-4D97-AF65-F5344CB8AC3E}">
        <p14:creationId xmlns:p14="http://schemas.microsoft.com/office/powerpoint/2010/main" val="126220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F8D518-B90A-46A7-93B7-5992638305CA}"/>
              </a:ext>
            </a:extLst>
          </p:cNvPr>
          <p:cNvSpPr txBox="1"/>
          <p:nvPr/>
        </p:nvSpPr>
        <p:spPr>
          <a:xfrm>
            <a:off x="1828800" y="1244013"/>
            <a:ext cx="8948928" cy="2554545"/>
          </a:xfrm>
          <a:prstGeom prst="rect">
            <a:avLst/>
          </a:prstGeom>
          <a:noFill/>
        </p:spPr>
        <p:txBody>
          <a:bodyPr wrap="square">
            <a:spAutoFit/>
          </a:bodyPr>
          <a:lstStyle/>
          <a:p>
            <a:pPr algn="just"/>
            <a:r>
              <a:rPr lang="uk-UA" sz="2000" b="1" dirty="0"/>
              <a:t>Основні етапи розробки бізнес-плану: </a:t>
            </a:r>
            <a:endParaRPr lang="uk-UA" sz="2000" dirty="0"/>
          </a:p>
          <a:p>
            <a:pPr algn="just"/>
            <a:r>
              <a:rPr lang="uk-UA" sz="2000" dirty="0"/>
              <a:t>– визначення мети написання бізнес-плану. Як правило, мета бізнес-плану визначається переліком проблем, для вирішення яких розробляється бізнес-план; </a:t>
            </a:r>
          </a:p>
          <a:p>
            <a:pPr algn="just"/>
            <a:r>
              <a:rPr lang="uk-UA" sz="2000" dirty="0"/>
              <a:t>– чітке визначення списку тих, хто буде ознайомлений з бізнес-планом; </a:t>
            </a:r>
          </a:p>
          <a:p>
            <a:pPr algn="just"/>
            <a:r>
              <a:rPr lang="uk-UA" sz="2000" dirty="0"/>
              <a:t>– збирання інформації, необхідної для написання бізнес-плану; </a:t>
            </a:r>
          </a:p>
          <a:p>
            <a:pPr algn="just"/>
            <a:r>
              <a:rPr lang="uk-UA" sz="2000" dirty="0"/>
              <a:t>– вибір структури бізнес-плану та його розробка.</a:t>
            </a:r>
          </a:p>
        </p:txBody>
      </p:sp>
    </p:spTree>
    <p:extLst>
      <p:ext uri="{BB962C8B-B14F-4D97-AF65-F5344CB8AC3E}">
        <p14:creationId xmlns:p14="http://schemas.microsoft.com/office/powerpoint/2010/main" val="2372855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6011F0E-E51D-4278-B637-7C8B7FBF67D2}"/>
              </a:ext>
            </a:extLst>
          </p:cNvPr>
          <p:cNvPicPr>
            <a:picLocks noChangeAspect="1"/>
          </p:cNvPicPr>
          <p:nvPr/>
        </p:nvPicPr>
        <p:blipFill rotWithShape="1">
          <a:blip r:embed="rId2"/>
          <a:srcRect l="9600" t="38223" r="56700" b="21955"/>
          <a:stretch/>
        </p:blipFill>
        <p:spPr>
          <a:xfrm>
            <a:off x="2627648" y="1036320"/>
            <a:ext cx="7467328" cy="4963446"/>
          </a:xfrm>
          <a:prstGeom prst="rect">
            <a:avLst/>
          </a:prstGeom>
        </p:spPr>
      </p:pic>
    </p:spTree>
    <p:extLst>
      <p:ext uri="{BB962C8B-B14F-4D97-AF65-F5344CB8AC3E}">
        <p14:creationId xmlns:p14="http://schemas.microsoft.com/office/powerpoint/2010/main" val="1935076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E398DE-7FA8-4985-BBEE-F40FAA91EA2B}"/>
              </a:ext>
            </a:extLst>
          </p:cNvPr>
          <p:cNvSpPr txBox="1"/>
          <p:nvPr/>
        </p:nvSpPr>
        <p:spPr>
          <a:xfrm>
            <a:off x="1481328" y="943094"/>
            <a:ext cx="9229344" cy="3785652"/>
          </a:xfrm>
          <a:prstGeom prst="rect">
            <a:avLst/>
          </a:prstGeom>
          <a:noFill/>
        </p:spPr>
        <p:txBody>
          <a:bodyPr wrap="square">
            <a:spAutoFit/>
          </a:bodyPr>
          <a:lstStyle/>
          <a:p>
            <a:pPr algn="ctr"/>
            <a:r>
              <a:rPr lang="uk-UA" sz="2400" b="1" dirty="0"/>
              <a:t>5. Методика розробки бізнес-плану</a:t>
            </a:r>
          </a:p>
          <a:p>
            <a:endParaRPr lang="uk-UA" sz="2400" b="1" dirty="0"/>
          </a:p>
          <a:p>
            <a:pPr algn="just"/>
            <a:r>
              <a:rPr lang="uk-UA" sz="2400" dirty="0"/>
              <a:t>Традиційно розглядають три основні </a:t>
            </a:r>
            <a:r>
              <a:rPr lang="uk-UA" sz="2400" b="1" dirty="0"/>
              <a:t>способи започаткування бізнесу: </a:t>
            </a:r>
          </a:p>
          <a:p>
            <a:pPr marL="342900" indent="-342900" algn="just">
              <a:buFont typeface="Wingdings" panose="05000000000000000000" pitchFamily="2" charset="2"/>
              <a:buChar char="v"/>
            </a:pPr>
            <a:r>
              <a:rPr lang="uk-UA" sz="2400" dirty="0"/>
              <a:t>створення нового підприємства «з нуля»;</a:t>
            </a:r>
          </a:p>
          <a:p>
            <a:pPr marL="342900" indent="-342900" algn="just">
              <a:buFont typeface="Wingdings" panose="05000000000000000000" pitchFamily="2" charset="2"/>
              <a:buChar char="v"/>
            </a:pPr>
            <a:r>
              <a:rPr lang="uk-UA" sz="2400" dirty="0"/>
              <a:t>придбання фірми, що вже існує; </a:t>
            </a:r>
          </a:p>
          <a:p>
            <a:pPr marL="342900" indent="-342900" algn="just">
              <a:buFont typeface="Wingdings" panose="05000000000000000000" pitchFamily="2" charset="2"/>
              <a:buChar char="v"/>
            </a:pPr>
            <a:r>
              <a:rPr lang="uk-UA" sz="2400" dirty="0"/>
              <a:t>придбання франшизи, тобто ліцензії, яка надає підприємцеві (фірмі) право на продаж (виробництво, здійснення певної діяльності) товарів чи послуг великої фірми, яка вже добре відома споживачам.</a:t>
            </a:r>
            <a:endParaRPr lang="uk-UA" sz="2400" b="1" dirty="0"/>
          </a:p>
        </p:txBody>
      </p:sp>
    </p:spTree>
    <p:extLst>
      <p:ext uri="{BB962C8B-B14F-4D97-AF65-F5344CB8AC3E}">
        <p14:creationId xmlns:p14="http://schemas.microsoft.com/office/powerpoint/2010/main" val="1520042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543215-F68F-43CC-A304-D11527EEBD41}"/>
              </a:ext>
            </a:extLst>
          </p:cNvPr>
          <p:cNvSpPr txBox="1"/>
          <p:nvPr/>
        </p:nvSpPr>
        <p:spPr>
          <a:xfrm>
            <a:off x="1840992" y="937736"/>
            <a:ext cx="9192768" cy="2677656"/>
          </a:xfrm>
          <a:prstGeom prst="rect">
            <a:avLst/>
          </a:prstGeom>
          <a:noFill/>
        </p:spPr>
        <p:txBody>
          <a:bodyPr wrap="square">
            <a:spAutoFit/>
          </a:bodyPr>
          <a:lstStyle/>
          <a:p>
            <a:r>
              <a:rPr lang="uk-UA" sz="2400" dirty="0"/>
              <a:t>В бізнес-плануванні, як упорядкованій сукупності дій, виділяють </a:t>
            </a:r>
            <a:r>
              <a:rPr lang="uk-UA" sz="2400" b="1" dirty="0"/>
              <a:t>такі основні стадії: </a:t>
            </a:r>
          </a:p>
          <a:p>
            <a:pPr marL="342900" indent="-342900">
              <a:buFont typeface="Wingdings" panose="05000000000000000000" pitchFamily="2" charset="2"/>
              <a:buChar char="v"/>
            </a:pPr>
            <a:r>
              <a:rPr lang="uk-UA" sz="2400" dirty="0"/>
              <a:t>підготовча стадія; </a:t>
            </a:r>
          </a:p>
          <a:p>
            <a:pPr marL="342900" indent="-342900">
              <a:buFont typeface="Wingdings" panose="05000000000000000000" pitchFamily="2" charset="2"/>
              <a:buChar char="v"/>
            </a:pPr>
            <a:r>
              <a:rPr lang="uk-UA" sz="2400" dirty="0"/>
              <a:t>стадія розроблення бізнес-плану; </a:t>
            </a:r>
          </a:p>
          <a:p>
            <a:pPr marL="342900" indent="-342900">
              <a:buFont typeface="Wingdings" panose="05000000000000000000" pitchFamily="2" charset="2"/>
              <a:buChar char="v"/>
            </a:pPr>
            <a:r>
              <a:rPr lang="uk-UA" sz="2400" dirty="0"/>
              <a:t>стадія просування бізнес-плану на ринок інтелектуальної власності; </a:t>
            </a:r>
          </a:p>
          <a:p>
            <a:pPr marL="342900" indent="-342900">
              <a:buFont typeface="Wingdings" panose="05000000000000000000" pitchFamily="2" charset="2"/>
              <a:buChar char="v"/>
            </a:pPr>
            <a:r>
              <a:rPr lang="uk-UA" sz="2400" dirty="0"/>
              <a:t>стадія реалізації бізнес-плану.</a:t>
            </a:r>
          </a:p>
        </p:txBody>
      </p:sp>
    </p:spTree>
    <p:extLst>
      <p:ext uri="{BB962C8B-B14F-4D97-AF65-F5344CB8AC3E}">
        <p14:creationId xmlns:p14="http://schemas.microsoft.com/office/powerpoint/2010/main" val="2827073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48D5C2-7979-49D8-B51D-F1D70F18204C}"/>
              </a:ext>
            </a:extLst>
          </p:cNvPr>
          <p:cNvSpPr txBox="1"/>
          <p:nvPr/>
        </p:nvSpPr>
        <p:spPr>
          <a:xfrm>
            <a:off x="2353056" y="1171831"/>
            <a:ext cx="8534400" cy="3785652"/>
          </a:xfrm>
          <a:prstGeom prst="rect">
            <a:avLst/>
          </a:prstGeom>
          <a:noFill/>
        </p:spPr>
        <p:txBody>
          <a:bodyPr wrap="square">
            <a:spAutoFit/>
          </a:bodyPr>
          <a:lstStyle/>
          <a:p>
            <a:pPr algn="just"/>
            <a:r>
              <a:rPr lang="uk-UA" sz="2000" b="1" dirty="0"/>
              <a:t>Підготовча стадія</a:t>
            </a:r>
            <a:r>
              <a:rPr lang="uk-UA" sz="2000" dirty="0"/>
              <a:t>. Наявність концепції власної справи ставить перед підприємцем велику кількість цілком конкретних запитань.</a:t>
            </a:r>
          </a:p>
          <a:p>
            <a:pPr marL="342900" indent="-342900" algn="just">
              <a:buFont typeface="Wingdings" panose="05000000000000000000" pitchFamily="2" charset="2"/>
              <a:buChar char="v"/>
            </a:pPr>
            <a:r>
              <a:rPr lang="uk-UA" sz="2000" dirty="0"/>
              <a:t>Чим його бізнес відрізнятиметься від бізнесу конкурентів? </a:t>
            </a:r>
          </a:p>
          <a:p>
            <a:pPr marL="342900" indent="-342900" algn="just">
              <a:buFont typeface="Wingdings" panose="05000000000000000000" pitchFamily="2" charset="2"/>
              <a:buChar char="v"/>
            </a:pPr>
            <a:r>
              <a:rPr lang="uk-UA" sz="2000" dirty="0"/>
              <a:t>Що сприятиме або заважатиме його становленню та розвитку? </a:t>
            </a:r>
          </a:p>
          <a:p>
            <a:pPr marL="342900" indent="-342900" algn="just">
              <a:buFont typeface="Wingdings" panose="05000000000000000000" pitchFamily="2" charset="2"/>
              <a:buChar char="v"/>
            </a:pPr>
            <a:r>
              <a:rPr lang="uk-UA" sz="2000" dirty="0"/>
              <a:t>На які конкурентні переваги слід орієнтуватися? </a:t>
            </a:r>
          </a:p>
          <a:p>
            <a:pPr marL="342900" indent="-342900" algn="just">
              <a:buFont typeface="Wingdings" panose="05000000000000000000" pitchFamily="2" charset="2"/>
              <a:buChar char="v"/>
            </a:pPr>
            <a:r>
              <a:rPr lang="uk-UA" sz="2000" dirty="0"/>
              <a:t>Якими мають бути програма дій та пріоритети діяльності майбутнього бізнесу? </a:t>
            </a:r>
          </a:p>
          <a:p>
            <a:pPr algn="just"/>
            <a:endParaRPr lang="uk-UA" sz="2000" dirty="0"/>
          </a:p>
          <a:p>
            <a:pPr algn="just"/>
            <a:r>
              <a:rPr lang="uk-UA" sz="2000" dirty="0"/>
              <a:t>Отримати відповіді на них – це завдання підготовчої стадії розробки бізнес-плану.</a:t>
            </a:r>
          </a:p>
        </p:txBody>
      </p:sp>
    </p:spTree>
    <p:extLst>
      <p:ext uri="{BB962C8B-B14F-4D97-AF65-F5344CB8AC3E}">
        <p14:creationId xmlns:p14="http://schemas.microsoft.com/office/powerpoint/2010/main" val="49017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57FBE2-667E-4C37-90DD-1B4670037D88}"/>
              </a:ext>
            </a:extLst>
          </p:cNvPr>
          <p:cNvSpPr txBox="1"/>
          <p:nvPr/>
        </p:nvSpPr>
        <p:spPr>
          <a:xfrm>
            <a:off x="1622612" y="865498"/>
            <a:ext cx="9520517" cy="4801314"/>
          </a:xfrm>
          <a:prstGeom prst="rect">
            <a:avLst/>
          </a:prstGeom>
          <a:noFill/>
        </p:spPr>
        <p:txBody>
          <a:bodyPr wrap="square">
            <a:spAutoFit/>
          </a:bodyPr>
          <a:lstStyle/>
          <a:p>
            <a:pPr algn="just" fontAlgn="base"/>
            <a:r>
              <a:rPr lang="uk-UA" b="1" i="0" dirty="0">
                <a:effectLst/>
                <a:latin typeface="Montserrat" panose="00000500000000000000" pitchFamily="2" charset="-52"/>
              </a:rPr>
              <a:t>Об'єктом маркетингу </a:t>
            </a:r>
            <a:r>
              <a:rPr lang="uk-UA" b="0" i="0" dirty="0">
                <a:effectLst/>
                <a:latin typeface="Montserrat" panose="00000500000000000000" pitchFamily="2" charset="-52"/>
              </a:rPr>
              <a:t>є процес "потреби — товар — ціна — реклама — збут". Центральне місце в цій системі займає товар — все що продається з метою задоволення певних потреб (продукція, послуги, ресурси, ідеї тощо).</a:t>
            </a:r>
          </a:p>
          <a:p>
            <a:pPr algn="just" fontAlgn="base"/>
            <a:endParaRPr lang="uk-UA" b="0" i="0" dirty="0">
              <a:effectLst/>
              <a:latin typeface="Montserrat" panose="00000500000000000000" pitchFamily="2" charset="-52"/>
            </a:endParaRPr>
          </a:p>
          <a:p>
            <a:pPr algn="just" fontAlgn="base"/>
            <a:r>
              <a:rPr lang="uk-UA" b="0" i="0" dirty="0">
                <a:effectLst/>
                <a:latin typeface="Montserrat" panose="00000500000000000000" pitchFamily="2" charset="-52"/>
              </a:rPr>
              <a:t>У широкому розумінні маркетинг не просто різновид діяльності, а </a:t>
            </a:r>
            <a:r>
              <a:rPr lang="uk-UA" b="1" i="0" dirty="0">
                <a:effectLst/>
                <a:latin typeface="Montserrat" panose="00000500000000000000" pitchFamily="2" charset="-52"/>
              </a:rPr>
              <a:t>ринкова концепція управління виробництвом</a:t>
            </a:r>
            <a:r>
              <a:rPr lang="uk-UA" b="0" i="0" dirty="0">
                <a:effectLst/>
                <a:latin typeface="Montserrat" panose="00000500000000000000" pitchFamily="2" charset="-52"/>
              </a:rPr>
              <a:t>, за якої реалізується принципова ідея задоволення потреб через ринок, що лежить в основі роботи всіх підрозділів підприємства (проектно-конструкторських, </a:t>
            </a:r>
            <a:r>
              <a:rPr lang="uk-UA" b="0" i="0" dirty="0" err="1">
                <a:effectLst/>
                <a:latin typeface="Montserrat" panose="00000500000000000000" pitchFamily="2" charset="-52"/>
              </a:rPr>
              <a:t>технолого</a:t>
            </a:r>
            <a:r>
              <a:rPr lang="uk-UA" b="0" i="0" dirty="0">
                <a:effectLst/>
                <a:latin typeface="Montserrat" panose="00000500000000000000" pitchFamily="2" charset="-52"/>
              </a:rPr>
              <a:t>-виробничих, фінансово-комерційних). Це означає, що маркетинг інтегрує усі фази підприємницької діяльності й підпорядковує їх інтересам підприємства на ринку.</a:t>
            </a:r>
          </a:p>
          <a:p>
            <a:pPr algn="just" fontAlgn="base"/>
            <a:endParaRPr lang="uk-UA" b="0" i="0" dirty="0">
              <a:effectLst/>
              <a:latin typeface="Montserrat" panose="00000500000000000000" pitchFamily="2" charset="-52"/>
            </a:endParaRPr>
          </a:p>
          <a:p>
            <a:pPr algn="just" fontAlgn="base"/>
            <a:r>
              <a:rPr lang="uk-UA" b="0" i="0" dirty="0">
                <a:effectLst/>
                <a:latin typeface="Montserrat" panose="00000500000000000000" pitchFamily="2" charset="-52"/>
              </a:rPr>
              <a:t>Маркетинг ставить виробництво продукції у повну залежність від попиту на неї і можливостей її продажу. В умовах науково-технічного прогресу і конкурентної боротьби для виживання і успішної роботи кожне підприємство повинно мати розвинуту систему маркетингу і відповідну стратегію і тактику вирішення маркетингових завдань.</a:t>
            </a:r>
          </a:p>
        </p:txBody>
      </p:sp>
    </p:spTree>
    <p:extLst>
      <p:ext uri="{BB962C8B-B14F-4D97-AF65-F5344CB8AC3E}">
        <p14:creationId xmlns:p14="http://schemas.microsoft.com/office/powerpoint/2010/main" val="1340065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E02DAF-4F0C-4D77-96A4-FCA21A31F217}"/>
              </a:ext>
            </a:extLst>
          </p:cNvPr>
          <p:cNvSpPr txBox="1"/>
          <p:nvPr/>
        </p:nvSpPr>
        <p:spPr>
          <a:xfrm>
            <a:off x="1450848" y="707933"/>
            <a:ext cx="10143744" cy="5909310"/>
          </a:xfrm>
          <a:prstGeom prst="rect">
            <a:avLst/>
          </a:prstGeom>
          <a:noFill/>
        </p:spPr>
        <p:txBody>
          <a:bodyPr wrap="square">
            <a:spAutoFit/>
          </a:bodyPr>
          <a:lstStyle/>
          <a:p>
            <a:pPr algn="just"/>
            <a:r>
              <a:rPr lang="uk-UA" b="1" dirty="0"/>
              <a:t>На підготовчій стадії: </a:t>
            </a:r>
          </a:p>
          <a:p>
            <a:pPr algn="just"/>
            <a:r>
              <a:rPr lang="uk-UA" dirty="0"/>
              <a:t>збирається та аналізується маркетингова, виробнича, фінансова та загальноекономічна інформація про майбутній бізнес (процес формування інформаційного поля бізнес-плану). </a:t>
            </a:r>
          </a:p>
          <a:p>
            <a:pPr algn="just"/>
            <a:r>
              <a:rPr lang="uk-UA" dirty="0"/>
              <a:t>Що більше інформації буде зібрано, то більш обґрунтованими будуть наступні розрахунки; з’ясовуються сприятливі можливості та загрози розвитку бізнесу в зовнішньому середовищі. </a:t>
            </a:r>
          </a:p>
          <a:p>
            <a:pPr algn="just"/>
            <a:r>
              <a:rPr lang="uk-UA" dirty="0"/>
              <a:t>Для вивчення </a:t>
            </a:r>
            <a:r>
              <a:rPr lang="uk-UA" b="1" dirty="0"/>
              <a:t>факторів зовнішнього середовища всю їх сукупність, як правило, поділяють на такі групи: </a:t>
            </a:r>
          </a:p>
          <a:p>
            <a:pPr marL="285750" indent="-285750" algn="just">
              <a:buFont typeface="Wingdings" panose="05000000000000000000" pitchFamily="2" charset="2"/>
              <a:buChar char="v"/>
            </a:pPr>
            <a:r>
              <a:rPr lang="uk-UA" dirty="0"/>
              <a:t>загальноекономічні фактори; </a:t>
            </a:r>
          </a:p>
          <a:p>
            <a:pPr marL="285750" indent="-285750" algn="just">
              <a:buFont typeface="Wingdings" panose="05000000000000000000" pitchFamily="2" charset="2"/>
              <a:buChar char="v"/>
            </a:pPr>
            <a:r>
              <a:rPr lang="uk-UA" dirty="0"/>
              <a:t>галузеві фактори; </a:t>
            </a:r>
          </a:p>
          <a:p>
            <a:pPr marL="285750" indent="-285750" algn="just">
              <a:buFont typeface="Wingdings" panose="05000000000000000000" pitchFamily="2" charset="2"/>
              <a:buChar char="v"/>
            </a:pPr>
            <a:r>
              <a:rPr lang="uk-UA" dirty="0"/>
              <a:t>конкуренти;</a:t>
            </a:r>
          </a:p>
          <a:p>
            <a:pPr marL="285750" indent="-285750" algn="just">
              <a:buFont typeface="Wingdings" panose="05000000000000000000" pitchFamily="2" charset="2"/>
              <a:buChar char="v"/>
            </a:pPr>
            <a:r>
              <a:rPr lang="uk-UA" dirty="0"/>
              <a:t>оцінка сильних та слабких сторін фірми. </a:t>
            </a:r>
          </a:p>
          <a:p>
            <a:pPr algn="just"/>
            <a:r>
              <a:rPr lang="uk-UA" b="1" dirty="0"/>
              <a:t>Сильні сторони фірми </a:t>
            </a:r>
            <a:r>
              <a:rPr lang="uk-UA" dirty="0"/>
              <a:t>– це її особливі, унікальні або принаймні оригінальні способи конкурентної боротьби. </a:t>
            </a:r>
          </a:p>
          <a:p>
            <a:pPr algn="just"/>
            <a:r>
              <a:rPr lang="uk-UA" b="1" dirty="0"/>
              <a:t>Слабкі сторони </a:t>
            </a:r>
            <a:r>
              <a:rPr lang="uk-UA" dirty="0"/>
              <a:t>– це те, в чому фірма відстає від конкурентів. </a:t>
            </a:r>
          </a:p>
          <a:p>
            <a:pPr algn="just"/>
            <a:r>
              <a:rPr lang="uk-UA" dirty="0"/>
              <a:t>На цій стадії </a:t>
            </a:r>
            <a:r>
              <a:rPr lang="uk-UA" dirty="0" err="1"/>
              <a:t>формулюється</a:t>
            </a:r>
            <a:r>
              <a:rPr lang="uk-UA" dirty="0"/>
              <a:t> місія фірми, тобто головне призначення, специфічна роль, особливий шлях у бізнесі, що відрізнятимуть її від конкурентів; визначаються конкретні цілі діяльності фірми, тобто чітко виділяється те, чого фірма хоче досягти за певний проміжок часу; аналізуються стратегічні альтернативи та вибирається стратегія діяльності фірми. </a:t>
            </a:r>
          </a:p>
        </p:txBody>
      </p:sp>
    </p:spTree>
    <p:extLst>
      <p:ext uri="{BB962C8B-B14F-4D97-AF65-F5344CB8AC3E}">
        <p14:creationId xmlns:p14="http://schemas.microsoft.com/office/powerpoint/2010/main" val="267447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190599-9E22-432A-B704-2BB0C3238228}"/>
              </a:ext>
            </a:extLst>
          </p:cNvPr>
          <p:cNvSpPr txBox="1"/>
          <p:nvPr/>
        </p:nvSpPr>
        <p:spPr>
          <a:xfrm>
            <a:off x="1749552" y="996756"/>
            <a:ext cx="8692896" cy="4708981"/>
          </a:xfrm>
          <a:prstGeom prst="rect">
            <a:avLst/>
          </a:prstGeom>
          <a:noFill/>
        </p:spPr>
        <p:txBody>
          <a:bodyPr wrap="square">
            <a:spAutoFit/>
          </a:bodyPr>
          <a:lstStyle/>
          <a:p>
            <a:pPr algn="just"/>
            <a:r>
              <a:rPr lang="uk-UA" sz="2000" b="1" dirty="0"/>
              <a:t>Початком стадії просування бізнес-плану </a:t>
            </a:r>
            <a:r>
              <a:rPr lang="uk-UA" sz="2000" dirty="0"/>
              <a:t>на ринок інтелектуальної власності є організація та проведення презентації бізнес-плану, яка передбачає ознайомлення потенційних інвесторів і партнерів з сутністю підприємницького проекту. Презентація бізнес-плану може здійснюватися у різних формах. У багатьох випадках практикується розсилання бізнес-плану потенційним інвесторам з проханням ознайомитися з матеріалом і повідомити підприємство про свої враження та побажання. </a:t>
            </a:r>
          </a:p>
          <a:p>
            <a:pPr algn="just"/>
            <a:r>
              <a:rPr lang="uk-UA" sz="2000" dirty="0"/>
              <a:t>Після презентації </a:t>
            </a:r>
            <a:r>
              <a:rPr lang="uk-UA" sz="2000" dirty="0" err="1"/>
              <a:t>бізнесплану</a:t>
            </a:r>
            <a:r>
              <a:rPr lang="uk-UA" sz="2000" dirty="0"/>
              <a:t> зовнішні інвестори проводять його аудит, який завершується прийняттям або відхиленням рішення про інвестування. Своє рішення про інвестування проекту потенційні інвестори і партнери повідомляють замовнику на переговорах, за результатами яких можуть бути внесені відповідні коригування до бізнес-плану</a:t>
            </a:r>
          </a:p>
        </p:txBody>
      </p:sp>
    </p:spTree>
    <p:extLst>
      <p:ext uri="{BB962C8B-B14F-4D97-AF65-F5344CB8AC3E}">
        <p14:creationId xmlns:p14="http://schemas.microsoft.com/office/powerpoint/2010/main" val="2600060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6252FA-6CC7-4059-909C-DD3EC3E9D8AD}"/>
              </a:ext>
            </a:extLst>
          </p:cNvPr>
          <p:cNvSpPr txBox="1"/>
          <p:nvPr/>
        </p:nvSpPr>
        <p:spPr>
          <a:xfrm>
            <a:off x="2304288" y="879223"/>
            <a:ext cx="7888224" cy="2862322"/>
          </a:xfrm>
          <a:prstGeom prst="rect">
            <a:avLst/>
          </a:prstGeom>
          <a:noFill/>
        </p:spPr>
        <p:txBody>
          <a:bodyPr wrap="square">
            <a:spAutoFit/>
          </a:bodyPr>
          <a:lstStyle/>
          <a:p>
            <a:pPr algn="just"/>
            <a:r>
              <a:rPr lang="uk-UA" sz="2000" b="1" dirty="0"/>
              <a:t>Стадія реалізації бізнес-плану </a:t>
            </a:r>
            <a:r>
              <a:rPr lang="uk-UA" sz="2000" dirty="0"/>
              <a:t>охоплює період від прийняття рішення про інвестування проекту до практичної його реалізації, включаючи комерційне виробництво. </a:t>
            </a:r>
            <a:r>
              <a:rPr lang="uk-UA" sz="2000" b="1" dirty="0"/>
              <a:t>Завершується реалізація бізнес-плану </a:t>
            </a:r>
            <a:r>
              <a:rPr lang="uk-UA" sz="2000" dirty="0"/>
              <a:t>оцінкою і аналізом відповідності поставлених і досягнутих в процесі бізнес-планування цілей. Для практичної реалізації бізнес-планування важливо дотримуватися принципів гнучкості, безперервності, багатоваріантності, участі, адекватності тощо.</a:t>
            </a:r>
          </a:p>
        </p:txBody>
      </p:sp>
    </p:spTree>
    <p:extLst>
      <p:ext uri="{BB962C8B-B14F-4D97-AF65-F5344CB8AC3E}">
        <p14:creationId xmlns:p14="http://schemas.microsoft.com/office/powerpoint/2010/main" val="729402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B8C6AD-434A-47F1-9921-B06DDA1D06E3}"/>
              </a:ext>
            </a:extLst>
          </p:cNvPr>
          <p:cNvSpPr txBox="1"/>
          <p:nvPr/>
        </p:nvSpPr>
        <p:spPr>
          <a:xfrm>
            <a:off x="7132320" y="998064"/>
            <a:ext cx="4437888" cy="3170099"/>
          </a:xfrm>
          <a:prstGeom prst="rect">
            <a:avLst/>
          </a:prstGeom>
          <a:noFill/>
        </p:spPr>
        <p:txBody>
          <a:bodyPr wrap="square">
            <a:spAutoFit/>
          </a:bodyPr>
          <a:lstStyle/>
          <a:p>
            <a:r>
              <a:rPr lang="uk-UA" sz="2000" dirty="0"/>
              <a:t>Наявність багатьох чинників, які впливають на зміст, структуру та обсяги бізнес-плану унеможливлюють існування певної стандартної, універсальної форми бізнес-плану.</a:t>
            </a:r>
          </a:p>
          <a:p>
            <a:endParaRPr lang="uk-UA" sz="2000" b="1" dirty="0"/>
          </a:p>
          <a:p>
            <a:endParaRPr lang="uk-UA" sz="2000" dirty="0"/>
          </a:p>
          <a:p>
            <a:endParaRPr lang="uk-UA" sz="2000" dirty="0"/>
          </a:p>
        </p:txBody>
      </p:sp>
      <p:pic>
        <p:nvPicPr>
          <p:cNvPr id="5" name="Рисунок 4">
            <a:extLst>
              <a:ext uri="{FF2B5EF4-FFF2-40B4-BE49-F238E27FC236}">
                <a16:creationId xmlns:a16="http://schemas.microsoft.com/office/drawing/2014/main" id="{AD2D689E-CA5B-4158-BC34-FD7B3C21277F}"/>
              </a:ext>
            </a:extLst>
          </p:cNvPr>
          <p:cNvPicPr>
            <a:picLocks noChangeAspect="1"/>
          </p:cNvPicPr>
          <p:nvPr/>
        </p:nvPicPr>
        <p:blipFill rotWithShape="1">
          <a:blip r:embed="rId2"/>
          <a:srcRect l="32302" t="27377" r="39096" b="7911"/>
          <a:stretch/>
        </p:blipFill>
        <p:spPr>
          <a:xfrm>
            <a:off x="1719071" y="998064"/>
            <a:ext cx="4669537" cy="5415121"/>
          </a:xfrm>
          <a:prstGeom prst="rect">
            <a:avLst/>
          </a:prstGeom>
        </p:spPr>
      </p:pic>
      <p:sp>
        <p:nvSpPr>
          <p:cNvPr id="7" name="TextBox 6">
            <a:extLst>
              <a:ext uri="{FF2B5EF4-FFF2-40B4-BE49-F238E27FC236}">
                <a16:creationId xmlns:a16="http://schemas.microsoft.com/office/drawing/2014/main" id="{7EB74516-0D26-4CD8-91CA-EE7B1895D6DD}"/>
              </a:ext>
            </a:extLst>
          </p:cNvPr>
          <p:cNvSpPr txBox="1"/>
          <p:nvPr/>
        </p:nvSpPr>
        <p:spPr>
          <a:xfrm>
            <a:off x="1658112" y="284484"/>
            <a:ext cx="6096000" cy="646331"/>
          </a:xfrm>
          <a:prstGeom prst="rect">
            <a:avLst/>
          </a:prstGeom>
          <a:noFill/>
        </p:spPr>
        <p:txBody>
          <a:bodyPr wrap="square">
            <a:spAutoFit/>
          </a:bodyPr>
          <a:lstStyle/>
          <a:p>
            <a:endParaRPr lang="uk-UA" sz="1800" b="1" dirty="0"/>
          </a:p>
          <a:p>
            <a:r>
              <a:rPr lang="uk-UA" sz="1800" b="1" dirty="0"/>
              <a:t>Існує декілька стандартів бізнес-планування.</a:t>
            </a:r>
          </a:p>
        </p:txBody>
      </p:sp>
    </p:spTree>
    <p:extLst>
      <p:ext uri="{BB962C8B-B14F-4D97-AF65-F5344CB8AC3E}">
        <p14:creationId xmlns:p14="http://schemas.microsoft.com/office/powerpoint/2010/main" val="1400847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B037AD-258D-4B38-8C13-10FD3CAFEFB1}"/>
              </a:ext>
            </a:extLst>
          </p:cNvPr>
          <p:cNvSpPr txBox="1"/>
          <p:nvPr/>
        </p:nvSpPr>
        <p:spPr>
          <a:xfrm>
            <a:off x="2926080" y="1058686"/>
            <a:ext cx="6096000" cy="3416320"/>
          </a:xfrm>
          <a:prstGeom prst="rect">
            <a:avLst/>
          </a:prstGeom>
          <a:noFill/>
        </p:spPr>
        <p:txBody>
          <a:bodyPr wrap="square">
            <a:spAutoFit/>
          </a:bodyPr>
          <a:lstStyle/>
          <a:p>
            <a:r>
              <a:rPr lang="uk-UA" sz="2400" b="1" dirty="0"/>
              <a:t>Стандарти бізнесу-планування ЄБРР</a:t>
            </a:r>
            <a:r>
              <a:rPr lang="uk-UA" sz="2400" dirty="0"/>
              <a:t>: </a:t>
            </a:r>
          </a:p>
          <a:p>
            <a:pPr marL="457200" indent="-457200">
              <a:buAutoNum type="arabicPeriod"/>
            </a:pPr>
            <a:r>
              <a:rPr lang="uk-UA" sz="2400" dirty="0"/>
              <a:t>Титульний аркуш. </a:t>
            </a:r>
          </a:p>
          <a:p>
            <a:pPr marL="457200" indent="-457200">
              <a:buAutoNum type="arabicPeriod"/>
            </a:pPr>
            <a:r>
              <a:rPr lang="uk-UA" sz="2400" dirty="0"/>
              <a:t>Меморандум про конфіденційність. </a:t>
            </a:r>
          </a:p>
          <a:p>
            <a:pPr marL="457200" indent="-457200">
              <a:buAutoNum type="arabicPeriod"/>
            </a:pPr>
            <a:r>
              <a:rPr lang="uk-UA" sz="2400" dirty="0"/>
              <a:t>Резюме. </a:t>
            </a:r>
          </a:p>
          <a:p>
            <a:pPr marL="457200" indent="-457200">
              <a:buAutoNum type="arabicPeriod"/>
            </a:pPr>
            <a:r>
              <a:rPr lang="uk-UA" sz="2400" dirty="0"/>
              <a:t>Підприємство. </a:t>
            </a:r>
          </a:p>
          <a:p>
            <a:pPr marL="457200" indent="-457200">
              <a:buAutoNum type="arabicPeriod"/>
            </a:pPr>
            <a:r>
              <a:rPr lang="uk-UA" sz="2400" dirty="0"/>
              <a:t>Проект. </a:t>
            </a:r>
          </a:p>
          <a:p>
            <a:pPr marL="457200" indent="-457200">
              <a:buAutoNum type="arabicPeriod"/>
            </a:pPr>
            <a:r>
              <a:rPr lang="uk-UA" sz="2400" dirty="0"/>
              <a:t>Фінансування.</a:t>
            </a:r>
          </a:p>
          <a:p>
            <a:pPr marL="457200" indent="-457200">
              <a:buAutoNum type="arabicPeriod"/>
            </a:pPr>
            <a:r>
              <a:rPr lang="uk-UA" sz="2400" dirty="0"/>
              <a:t>Додатки.</a:t>
            </a:r>
          </a:p>
        </p:txBody>
      </p:sp>
    </p:spTree>
    <p:extLst>
      <p:ext uri="{BB962C8B-B14F-4D97-AF65-F5344CB8AC3E}">
        <p14:creationId xmlns:p14="http://schemas.microsoft.com/office/powerpoint/2010/main" val="3590775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916DB8-AD66-441A-B707-4521D7B6A481}"/>
              </a:ext>
            </a:extLst>
          </p:cNvPr>
          <p:cNvSpPr txBox="1"/>
          <p:nvPr/>
        </p:nvSpPr>
        <p:spPr>
          <a:xfrm>
            <a:off x="2048256" y="489079"/>
            <a:ext cx="9009888" cy="5262979"/>
          </a:xfrm>
          <a:prstGeom prst="rect">
            <a:avLst/>
          </a:prstGeom>
          <a:noFill/>
        </p:spPr>
        <p:txBody>
          <a:bodyPr wrap="square">
            <a:spAutoFit/>
          </a:bodyPr>
          <a:lstStyle/>
          <a:p>
            <a:r>
              <a:rPr lang="uk-UA" sz="2400" b="1" dirty="0"/>
              <a:t>Стандарти бізнесу-планування </a:t>
            </a:r>
            <a:r>
              <a:rPr lang="en-GB" sz="2400" b="1" dirty="0"/>
              <a:t>UNIDO: </a:t>
            </a:r>
            <a:endParaRPr lang="uk-UA" sz="2400" b="1" dirty="0"/>
          </a:p>
          <a:p>
            <a:pPr marL="457200" indent="-457200">
              <a:buAutoNum type="arabicPeriod"/>
            </a:pPr>
            <a:r>
              <a:rPr lang="uk-UA" sz="2400" dirty="0"/>
              <a:t>Резюме дослідження.</a:t>
            </a:r>
          </a:p>
          <a:p>
            <a:pPr marL="457200" indent="-457200">
              <a:buAutoNum type="arabicPeriod"/>
            </a:pPr>
            <a:r>
              <a:rPr lang="uk-UA" sz="2400" dirty="0"/>
              <a:t>Передісторія та основна ідея проекту.</a:t>
            </a:r>
          </a:p>
          <a:p>
            <a:pPr marL="457200" indent="-457200">
              <a:buAutoNum type="arabicPeriod"/>
            </a:pPr>
            <a:r>
              <a:rPr lang="uk-UA" sz="2400" dirty="0"/>
              <a:t>Аналіз ринку та стратегія маркетингу. </a:t>
            </a:r>
          </a:p>
          <a:p>
            <a:pPr marL="457200" indent="-457200">
              <a:buAutoNum type="arabicPeriod"/>
            </a:pPr>
            <a:r>
              <a:rPr lang="uk-UA" sz="2400" dirty="0"/>
              <a:t>Сировина та матеріали. </a:t>
            </a:r>
          </a:p>
          <a:p>
            <a:pPr marL="457200" indent="-457200">
              <a:buAutoNum type="arabicPeriod"/>
            </a:pPr>
            <a:r>
              <a:rPr lang="uk-UA" sz="2400" dirty="0"/>
              <a:t>Місце здійснення, будівельний майданчик й екологічна оцінка. </a:t>
            </a:r>
          </a:p>
          <a:p>
            <a:pPr marL="457200" indent="-457200">
              <a:buAutoNum type="arabicPeriod"/>
            </a:pPr>
            <a:r>
              <a:rPr lang="uk-UA" sz="2400" dirty="0"/>
              <a:t>Інженерне проектування та технологія. </a:t>
            </a:r>
          </a:p>
          <a:p>
            <a:pPr marL="457200" indent="-457200">
              <a:buAutoNum type="arabicPeriod"/>
            </a:pPr>
            <a:r>
              <a:rPr lang="uk-UA" sz="2400" dirty="0"/>
              <a:t>Організація виробництва та накладні витрати. 7. Трудові ресурси. </a:t>
            </a:r>
          </a:p>
          <a:p>
            <a:pPr marL="457200" indent="-457200">
              <a:buAutoNum type="arabicPeriod"/>
            </a:pPr>
            <a:r>
              <a:rPr lang="uk-UA" sz="2400" dirty="0"/>
              <a:t>Планування та кошторисна вартість робіт за проектом. </a:t>
            </a:r>
          </a:p>
          <a:p>
            <a:pPr marL="457200" indent="-457200">
              <a:buAutoNum type="arabicPeriod"/>
            </a:pPr>
            <a:r>
              <a:rPr lang="uk-UA" sz="2400" dirty="0"/>
              <a:t>Фінансова оцінка. </a:t>
            </a:r>
          </a:p>
          <a:p>
            <a:pPr marL="457200" indent="-457200">
              <a:buAutoNum type="arabicPeriod"/>
            </a:pPr>
            <a:r>
              <a:rPr lang="uk-UA" sz="2400" dirty="0"/>
              <a:t>Економічний аналіз прибутків і витрат. </a:t>
            </a:r>
          </a:p>
        </p:txBody>
      </p:sp>
    </p:spTree>
    <p:extLst>
      <p:ext uri="{BB962C8B-B14F-4D97-AF65-F5344CB8AC3E}">
        <p14:creationId xmlns:p14="http://schemas.microsoft.com/office/powerpoint/2010/main" val="3371657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589A0D-7463-420A-B13F-8B85BDCE925A}"/>
              </a:ext>
            </a:extLst>
          </p:cNvPr>
          <p:cNvSpPr txBox="1"/>
          <p:nvPr/>
        </p:nvSpPr>
        <p:spPr>
          <a:xfrm>
            <a:off x="2072640" y="892892"/>
            <a:ext cx="8193024" cy="4247317"/>
          </a:xfrm>
          <a:prstGeom prst="rect">
            <a:avLst/>
          </a:prstGeom>
          <a:noFill/>
        </p:spPr>
        <p:txBody>
          <a:bodyPr wrap="square">
            <a:spAutoFit/>
          </a:bodyPr>
          <a:lstStyle/>
          <a:p>
            <a:pPr algn="just"/>
            <a:r>
              <a:rPr lang="uk-UA" b="1" dirty="0"/>
              <a:t>Розділ 1. Оглядовий розділ (Резюме) </a:t>
            </a:r>
          </a:p>
          <a:p>
            <a:pPr algn="just"/>
            <a:r>
              <a:rPr lang="uk-UA" dirty="0"/>
              <a:t>Вміщує резюме бізнес плану. Резюме доцільно складати на останньому етапі розробки бізнес-плану, оскільки саме в ньому </a:t>
            </a:r>
          </a:p>
          <a:p>
            <a:pPr algn="just"/>
            <a:r>
              <a:rPr lang="uk-UA" dirty="0"/>
              <a:t>стисло викладається мета бізнес-плану, характер підприємницької діяльності, вказуються ринкові можливості, склад управлінської команди, потенційні інвестори, фінансові прогнози, очікувані результати тощо. Складає декілька сторінок (2-3). </a:t>
            </a:r>
          </a:p>
          <a:p>
            <a:pPr algn="just"/>
            <a:endParaRPr lang="uk-UA" dirty="0"/>
          </a:p>
          <a:p>
            <a:pPr algn="just"/>
            <a:r>
              <a:rPr lang="uk-UA" dirty="0"/>
              <a:t>У разі потреби (можливості) залучення іноземних інвесторів, резюме складається як українською, так і англійською мовами. У резюме також відображається ступінь конфіденційності викладеної в бізнес-плані інформації. </a:t>
            </a:r>
          </a:p>
          <a:p>
            <a:pPr algn="just"/>
            <a:r>
              <a:rPr lang="uk-UA" b="1" dirty="0"/>
              <a:t>Від чіткості викладення цієї інформації буде залежати початкове ставлення офіційних осіб до фінансового забезпечення проекту і позитивне вирішення питання щодо сутності справи. </a:t>
            </a:r>
          </a:p>
        </p:txBody>
      </p:sp>
    </p:spTree>
    <p:extLst>
      <p:ext uri="{BB962C8B-B14F-4D97-AF65-F5344CB8AC3E}">
        <p14:creationId xmlns:p14="http://schemas.microsoft.com/office/powerpoint/2010/main" val="2152332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D83992-A360-4F02-843F-8A840E6DC42A}"/>
              </a:ext>
            </a:extLst>
          </p:cNvPr>
          <p:cNvSpPr txBox="1"/>
          <p:nvPr/>
        </p:nvSpPr>
        <p:spPr>
          <a:xfrm>
            <a:off x="3108960" y="1120676"/>
            <a:ext cx="6851904" cy="3785652"/>
          </a:xfrm>
          <a:prstGeom prst="rect">
            <a:avLst/>
          </a:prstGeom>
          <a:noFill/>
        </p:spPr>
        <p:txBody>
          <a:bodyPr wrap="square">
            <a:spAutoFit/>
          </a:bodyPr>
          <a:lstStyle/>
          <a:p>
            <a:r>
              <a:rPr lang="uk-UA" sz="2000" b="1" dirty="0"/>
              <a:t>Розділ 2. Загальні відомості про компанію</a:t>
            </a:r>
          </a:p>
          <a:p>
            <a:r>
              <a:rPr lang="uk-UA" sz="2000" dirty="0"/>
              <a:t>У цьому розділі необхідно охарактеризувати підприємство, звернувши увагу на його відмінності від інших компаній, присутніх на ринку, а саме: </a:t>
            </a:r>
          </a:p>
          <a:p>
            <a:pPr marL="285750" indent="-285750">
              <a:buFont typeface="Wingdings" panose="05000000000000000000" pitchFamily="2" charset="2"/>
              <a:buChar char="v"/>
            </a:pPr>
            <a:r>
              <a:rPr lang="uk-UA" sz="2000" dirty="0"/>
              <a:t>коротка історія підприємства; </a:t>
            </a:r>
          </a:p>
          <a:p>
            <a:pPr marL="285750" indent="-285750">
              <a:buFont typeface="Wingdings" panose="05000000000000000000" pitchFamily="2" charset="2"/>
              <a:buChar char="v"/>
            </a:pPr>
            <a:r>
              <a:rPr lang="uk-UA" sz="2000" dirty="0"/>
              <a:t>специфіка роботи компанії; </a:t>
            </a:r>
          </a:p>
          <a:p>
            <a:pPr marL="285750" indent="-285750">
              <a:buFont typeface="Wingdings" panose="05000000000000000000" pitchFamily="2" charset="2"/>
              <a:buChar char="v"/>
            </a:pPr>
            <a:r>
              <a:rPr lang="uk-UA" sz="2000" dirty="0"/>
              <a:t>видатні професійні досягнення; </a:t>
            </a:r>
          </a:p>
          <a:p>
            <a:pPr marL="285750" indent="-285750">
              <a:buFont typeface="Wingdings" panose="05000000000000000000" pitchFamily="2" charset="2"/>
              <a:buChar char="v"/>
            </a:pPr>
            <a:r>
              <a:rPr lang="uk-UA" sz="2000" dirty="0"/>
              <a:t>поточні показники діяльності компанії; </a:t>
            </a:r>
          </a:p>
          <a:p>
            <a:pPr marL="285750" indent="-285750">
              <a:buFont typeface="Wingdings" panose="05000000000000000000" pitchFamily="2" charset="2"/>
              <a:buChar char="v"/>
            </a:pPr>
            <a:r>
              <a:rPr lang="uk-UA" sz="2000" dirty="0"/>
              <a:t>аналіз цільового ринку; </a:t>
            </a:r>
          </a:p>
          <a:p>
            <a:pPr marL="285750" indent="-285750">
              <a:buFont typeface="Wingdings" panose="05000000000000000000" pitchFamily="2" charset="2"/>
              <a:buChar char="v"/>
            </a:pPr>
            <a:r>
              <a:rPr lang="uk-UA" sz="2000" dirty="0"/>
              <a:t>маркетингова стратегія; </a:t>
            </a:r>
          </a:p>
          <a:p>
            <a:pPr marL="285750" indent="-285750">
              <a:buFont typeface="Wingdings" panose="05000000000000000000" pitchFamily="2" charset="2"/>
              <a:buChar char="v"/>
            </a:pPr>
            <a:r>
              <a:rPr lang="uk-UA" sz="2000" dirty="0"/>
              <a:t>кадрова політика; </a:t>
            </a:r>
          </a:p>
          <a:p>
            <a:pPr marL="285750" indent="-285750">
              <a:buFont typeface="Wingdings" panose="05000000000000000000" pitchFamily="2" charset="2"/>
              <a:buChar char="v"/>
            </a:pPr>
            <a:r>
              <a:rPr lang="uk-UA" sz="2000" dirty="0"/>
              <a:t>фінансове становище.</a:t>
            </a:r>
          </a:p>
        </p:txBody>
      </p:sp>
    </p:spTree>
    <p:extLst>
      <p:ext uri="{BB962C8B-B14F-4D97-AF65-F5344CB8AC3E}">
        <p14:creationId xmlns:p14="http://schemas.microsoft.com/office/powerpoint/2010/main" val="1919564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91BD5E-0AFD-4293-BD2B-B15106A3D934}"/>
              </a:ext>
            </a:extLst>
          </p:cNvPr>
          <p:cNvSpPr txBox="1"/>
          <p:nvPr/>
        </p:nvSpPr>
        <p:spPr>
          <a:xfrm>
            <a:off x="2596896" y="690985"/>
            <a:ext cx="7278624" cy="4708981"/>
          </a:xfrm>
          <a:prstGeom prst="rect">
            <a:avLst/>
          </a:prstGeom>
          <a:noFill/>
        </p:spPr>
        <p:txBody>
          <a:bodyPr wrap="square">
            <a:spAutoFit/>
          </a:bodyPr>
          <a:lstStyle/>
          <a:p>
            <a:pPr algn="just"/>
            <a:r>
              <a:rPr lang="uk-UA" sz="2000" b="1" dirty="0"/>
              <a:t>Розділ 3. Впроваджуваний бізнес-проект або продукт </a:t>
            </a:r>
          </a:p>
          <a:p>
            <a:pPr algn="just"/>
            <a:r>
              <a:rPr lang="uk-UA" sz="2000" dirty="0"/>
              <a:t>В цьому розділі приводиться детальна характеристика продукції або послуг, яка виробляється підприємством, проводиться її порівняння з продукцією конкурентів, аналізуються плани розвитку виробництва: </a:t>
            </a:r>
          </a:p>
          <a:p>
            <a:pPr marL="342900" indent="-342900" algn="just">
              <a:buFont typeface="Wingdings" panose="05000000000000000000" pitchFamily="2" charset="2"/>
              <a:buChar char="v"/>
            </a:pPr>
            <a:r>
              <a:rPr lang="uk-UA" sz="2000" dirty="0"/>
              <a:t>докладний опис і обґрунтування актуальності впровадження даного проекту/продукту; </a:t>
            </a:r>
          </a:p>
          <a:p>
            <a:pPr marL="342900" indent="-342900" algn="just">
              <a:buFont typeface="Wingdings" panose="05000000000000000000" pitchFamily="2" charset="2"/>
              <a:buChar char="v"/>
            </a:pPr>
            <a:r>
              <a:rPr lang="uk-UA" sz="2000" dirty="0"/>
              <a:t>опис виробничого процесу;</a:t>
            </a:r>
          </a:p>
          <a:p>
            <a:pPr marL="342900" indent="-342900" algn="just">
              <a:buFont typeface="Wingdings" panose="05000000000000000000" pitchFamily="2" charset="2"/>
              <a:buChar char="v"/>
            </a:pPr>
            <a:r>
              <a:rPr lang="uk-UA" sz="2000" dirty="0"/>
              <a:t>дані попередніх маркетингових досліджень (аналіз цільового ринку, конкурентного середовища, вибір маркетингової стратегії тощо); </a:t>
            </a:r>
          </a:p>
          <a:p>
            <a:pPr marL="342900" indent="-342900" algn="just">
              <a:buFont typeface="Wingdings" panose="05000000000000000000" pitchFamily="2" charset="2"/>
              <a:buChar char="v"/>
            </a:pPr>
            <a:r>
              <a:rPr lang="uk-UA" sz="2000" dirty="0"/>
              <a:t>експертна фінансова оцінка; </a:t>
            </a:r>
          </a:p>
          <a:p>
            <a:pPr marL="342900" indent="-342900" algn="just">
              <a:buFont typeface="Wingdings" panose="05000000000000000000" pitchFamily="2" charset="2"/>
              <a:buChar char="v"/>
            </a:pPr>
            <a:r>
              <a:rPr lang="uk-UA" sz="2000" dirty="0"/>
              <a:t>аналіз можливих ризиків; </a:t>
            </a:r>
          </a:p>
          <a:p>
            <a:pPr marL="342900" indent="-342900" algn="just">
              <a:buFont typeface="Wingdings" panose="05000000000000000000" pitchFamily="2" charset="2"/>
              <a:buChar char="v"/>
            </a:pPr>
            <a:r>
              <a:rPr lang="uk-UA" sz="2000" dirty="0"/>
              <a:t>очікуваний успіх і прибуток від впровадження проекту/продукту.</a:t>
            </a:r>
          </a:p>
        </p:txBody>
      </p:sp>
    </p:spTree>
    <p:extLst>
      <p:ext uri="{BB962C8B-B14F-4D97-AF65-F5344CB8AC3E}">
        <p14:creationId xmlns:p14="http://schemas.microsoft.com/office/powerpoint/2010/main" val="3249688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1BE701-E2B8-4F8C-A68E-ECDB84AE9513}"/>
              </a:ext>
            </a:extLst>
          </p:cNvPr>
          <p:cNvSpPr txBox="1"/>
          <p:nvPr/>
        </p:nvSpPr>
        <p:spPr>
          <a:xfrm>
            <a:off x="2694432" y="963597"/>
            <a:ext cx="7168896" cy="4093428"/>
          </a:xfrm>
          <a:prstGeom prst="rect">
            <a:avLst/>
          </a:prstGeom>
          <a:noFill/>
        </p:spPr>
        <p:txBody>
          <a:bodyPr wrap="square">
            <a:spAutoFit/>
          </a:bodyPr>
          <a:lstStyle/>
          <a:p>
            <a:r>
              <a:rPr lang="uk-UA" sz="2000" b="1" dirty="0"/>
              <a:t>Розділ 4. Аналіз ринку </a:t>
            </a:r>
          </a:p>
          <a:p>
            <a:pPr algn="just"/>
            <a:r>
              <a:rPr lang="uk-UA" sz="2000" dirty="0"/>
              <a:t>Кон’юнктура ринку займає особливе місце у бізнес-плані. Як свідчить досвід, невдачі у більшості суб’єктів підприємницької діяльності були пов’язані саме із низьким рівнем вивчення кон’юнктури ринку, переоцінкою своїх можливостей та ін. Тут важливо визначитись із сегментами ринку, які передбачається охопити, оцінити тенденції їх розвитку з урахуванням попиту на конкретні товари чи послуги, рівень його задоволення та пропозиції, реально оцінити майбутнє ринку, на якому передбачається здійснювати підприємницьку діяльність, об’єктивно визначити свій потенціал. </a:t>
            </a:r>
          </a:p>
        </p:txBody>
      </p:sp>
    </p:spTree>
    <p:extLst>
      <p:ext uri="{BB962C8B-B14F-4D97-AF65-F5344CB8AC3E}">
        <p14:creationId xmlns:p14="http://schemas.microsoft.com/office/powerpoint/2010/main" val="3626545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2DA41-6474-44CB-9CDD-6EB16ABEB4BF}"/>
              </a:ext>
            </a:extLst>
          </p:cNvPr>
          <p:cNvSpPr txBox="1"/>
          <p:nvPr/>
        </p:nvSpPr>
        <p:spPr>
          <a:xfrm>
            <a:off x="1353670" y="898636"/>
            <a:ext cx="9950823" cy="4093428"/>
          </a:xfrm>
          <a:prstGeom prst="rect">
            <a:avLst/>
          </a:prstGeom>
          <a:noFill/>
        </p:spPr>
        <p:txBody>
          <a:bodyPr wrap="square">
            <a:spAutoFit/>
          </a:bodyPr>
          <a:lstStyle/>
          <a:p>
            <a:pPr algn="just" fontAlgn="base"/>
            <a:r>
              <a:rPr lang="uk-UA" sz="2000" b="0" i="0" dirty="0">
                <a:effectLst/>
                <a:latin typeface="Montserrat" panose="00000500000000000000" pitchFamily="2" charset="-52"/>
              </a:rPr>
              <a:t>Маркетинг підприємства ґрунтується на таких </a:t>
            </a:r>
            <a:r>
              <a:rPr lang="uk-UA" sz="2000" b="1" i="0" dirty="0">
                <a:effectLst/>
                <a:latin typeface="Montserrat" panose="00000500000000000000" pitchFamily="2" charset="-52"/>
              </a:rPr>
              <a:t>принципах</a:t>
            </a:r>
            <a:r>
              <a:rPr lang="uk-UA" sz="2000" b="0" i="0" dirty="0">
                <a:effectLst/>
                <a:latin typeface="Montserrat" panose="00000500000000000000" pitchFamily="2" charset="-52"/>
              </a:rPr>
              <a:t>:</a:t>
            </a:r>
          </a:p>
          <a:p>
            <a:pPr algn="just" fontAlgn="base">
              <a:buFont typeface="Arial" panose="020B0604020202020204" pitchFamily="34" charset="0"/>
              <a:buChar char="•"/>
            </a:pPr>
            <a:r>
              <a:rPr lang="uk-UA" sz="2000" b="0" i="0" dirty="0">
                <a:solidFill>
                  <a:srgbClr val="000000"/>
                </a:solidFill>
                <a:effectLst/>
                <a:latin typeface="Montserrat" panose="00000500000000000000" pitchFamily="2" charset="-52"/>
              </a:rPr>
              <a:t>орієнтація усіх сфер діяльності підприємства на задоволення </a:t>
            </a:r>
            <a:r>
              <a:rPr lang="uk-UA" sz="2000" i="0" dirty="0">
                <a:solidFill>
                  <a:srgbClr val="000000"/>
                </a:solidFill>
                <a:effectLst/>
                <a:latin typeface="Montserrat" panose="00000500000000000000" pitchFamily="2" charset="-52"/>
              </a:rPr>
              <a:t>потреб покупців </a:t>
            </a:r>
            <a:r>
              <a:rPr lang="uk-UA" sz="2000" b="0" i="0" dirty="0">
                <a:solidFill>
                  <a:srgbClr val="000000"/>
                </a:solidFill>
                <a:effectLst/>
                <a:latin typeface="Montserrat" panose="00000500000000000000" pitchFamily="2" charset="-52"/>
              </a:rPr>
              <a:t>з метою продажу продукції і одержання прибутку;</a:t>
            </a:r>
          </a:p>
          <a:p>
            <a:pPr algn="just" fontAlgn="base">
              <a:buFont typeface="Arial" panose="020B0604020202020204" pitchFamily="34" charset="0"/>
              <a:buChar char="•"/>
            </a:pPr>
            <a:r>
              <a:rPr lang="uk-UA" sz="2000" b="0" i="0" dirty="0">
                <a:solidFill>
                  <a:srgbClr val="000000"/>
                </a:solidFill>
                <a:effectLst/>
                <a:latin typeface="Montserrat" panose="00000500000000000000" pitchFamily="2" charset="-52"/>
              </a:rPr>
              <a:t>цілеспрямований і активний </a:t>
            </a:r>
            <a:r>
              <a:rPr lang="uk-UA" sz="2000" i="0" dirty="0">
                <a:solidFill>
                  <a:srgbClr val="000000"/>
                </a:solidFill>
                <a:effectLst/>
                <a:latin typeface="Montserrat" panose="00000500000000000000" pitchFamily="2" charset="-52"/>
              </a:rPr>
              <a:t>вплив на попит</a:t>
            </a:r>
            <a:r>
              <a:rPr lang="uk-UA" sz="2000" b="0" i="0" dirty="0">
                <a:solidFill>
                  <a:srgbClr val="000000"/>
                </a:solidFill>
                <a:effectLst/>
                <a:latin typeface="Montserrat" panose="00000500000000000000" pitchFamily="2" charset="-52"/>
              </a:rPr>
              <a:t>, його розвиток;</a:t>
            </a:r>
          </a:p>
          <a:p>
            <a:pPr algn="just" fontAlgn="base">
              <a:buFont typeface="Arial" panose="020B0604020202020204" pitchFamily="34" charset="0"/>
              <a:buChar char="•"/>
            </a:pPr>
            <a:r>
              <a:rPr lang="uk-UA" sz="2000" b="0" i="0" dirty="0">
                <a:solidFill>
                  <a:srgbClr val="000000"/>
                </a:solidFill>
                <a:effectLst/>
                <a:latin typeface="Montserrat" panose="00000500000000000000" pitchFamily="2" charset="-52"/>
              </a:rPr>
              <a:t>гнучке реагування виробництва на зміну потреб і попиту покупців, оперативне пристосування до цих змін;</a:t>
            </a:r>
          </a:p>
          <a:p>
            <a:pPr algn="just" fontAlgn="base">
              <a:buFont typeface="Arial" panose="020B0604020202020204" pitchFamily="34" charset="0"/>
              <a:buChar char="•"/>
            </a:pPr>
            <a:r>
              <a:rPr lang="uk-UA" sz="2000" b="0" i="0" dirty="0">
                <a:solidFill>
                  <a:srgbClr val="000000"/>
                </a:solidFill>
                <a:effectLst/>
                <a:latin typeface="Montserrat" panose="00000500000000000000" pitchFamily="2" charset="-52"/>
              </a:rPr>
              <a:t>використання ціноутворення як механізму реагування і впливу на кон'юнктуру ринку;</a:t>
            </a:r>
          </a:p>
          <a:p>
            <a:pPr algn="just" fontAlgn="base">
              <a:buFont typeface="Arial" panose="020B0604020202020204" pitchFamily="34" charset="0"/>
              <a:buChar char="•"/>
            </a:pPr>
            <a:r>
              <a:rPr lang="uk-UA" sz="2000" b="0" i="0" dirty="0">
                <a:solidFill>
                  <a:srgbClr val="000000"/>
                </a:solidFill>
                <a:effectLst/>
                <a:latin typeface="Montserrat" panose="00000500000000000000" pitchFamily="2" charset="-52"/>
              </a:rPr>
              <a:t>вибір ефективних форм і методів доставки, реклами і продажу продукції;</a:t>
            </a:r>
          </a:p>
          <a:p>
            <a:pPr algn="just" fontAlgn="base">
              <a:buFont typeface="Arial" panose="020B0604020202020204" pitchFamily="34" charset="0"/>
              <a:buChar char="•"/>
            </a:pPr>
            <a:r>
              <a:rPr lang="uk-UA" sz="2000" b="0" i="0" dirty="0">
                <a:solidFill>
                  <a:srgbClr val="000000"/>
                </a:solidFill>
                <a:effectLst/>
                <a:latin typeface="Montserrat" panose="00000500000000000000" pitchFamily="2" charset="-52"/>
              </a:rPr>
              <a:t>підтримка творчої атмосфери серед працівників, причетних до маркетингової діяльності, заохочення їх активності й ініціативи у розробці маркетингових рішень.</a:t>
            </a:r>
          </a:p>
        </p:txBody>
      </p:sp>
    </p:spTree>
    <p:extLst>
      <p:ext uri="{BB962C8B-B14F-4D97-AF65-F5344CB8AC3E}">
        <p14:creationId xmlns:p14="http://schemas.microsoft.com/office/powerpoint/2010/main" val="2363761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3C188A-60AC-43BB-A752-C68D05155E70}"/>
              </a:ext>
            </a:extLst>
          </p:cNvPr>
          <p:cNvSpPr txBox="1"/>
          <p:nvPr/>
        </p:nvSpPr>
        <p:spPr>
          <a:xfrm>
            <a:off x="2438400" y="1316736"/>
            <a:ext cx="7229856" cy="2862322"/>
          </a:xfrm>
          <a:prstGeom prst="rect">
            <a:avLst/>
          </a:prstGeom>
          <a:noFill/>
        </p:spPr>
        <p:txBody>
          <a:bodyPr wrap="square">
            <a:spAutoFit/>
          </a:bodyPr>
          <a:lstStyle/>
          <a:p>
            <a:pPr algn="just"/>
            <a:r>
              <a:rPr lang="uk-UA" sz="2000" b="1" dirty="0"/>
              <a:t>Розділ 5. Виробничий план </a:t>
            </a:r>
          </a:p>
          <a:p>
            <a:pPr algn="just"/>
            <a:r>
              <a:rPr lang="uk-UA" sz="2000" dirty="0"/>
              <a:t>Цей розділ повинен детально описувати засоби, за допомогою яких підприємство планує ефективно виробляти продукцію або послуги і поставляти їх споживачеві. У ньому необхідно відобразити всі етапи підготовчого періоду в календарному плані (мережевому графіку). Календарний план виконання робіт в рамках проекту повинен включати прогноз термінів дій (заходів) для його реалізації.</a:t>
            </a:r>
          </a:p>
        </p:txBody>
      </p:sp>
    </p:spTree>
    <p:extLst>
      <p:ext uri="{BB962C8B-B14F-4D97-AF65-F5344CB8AC3E}">
        <p14:creationId xmlns:p14="http://schemas.microsoft.com/office/powerpoint/2010/main" val="4285087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DFF7C5-EFF5-47AA-A4AE-153F270F541C}"/>
              </a:ext>
            </a:extLst>
          </p:cNvPr>
          <p:cNvSpPr txBox="1"/>
          <p:nvPr/>
        </p:nvSpPr>
        <p:spPr>
          <a:xfrm>
            <a:off x="2621280" y="1412254"/>
            <a:ext cx="7205472" cy="3785652"/>
          </a:xfrm>
          <a:prstGeom prst="rect">
            <a:avLst/>
          </a:prstGeom>
          <a:noFill/>
        </p:spPr>
        <p:txBody>
          <a:bodyPr wrap="square">
            <a:spAutoFit/>
          </a:bodyPr>
          <a:lstStyle/>
          <a:p>
            <a:r>
              <a:rPr lang="uk-UA" sz="2000" dirty="0"/>
              <a:t>Розділ 6. План збуту </a:t>
            </a:r>
          </a:p>
          <a:p>
            <a:r>
              <a:rPr lang="uk-UA" sz="2000" dirty="0"/>
              <a:t>План збуту повинен відображати стратегію продажів компанії в різні часові періоди і показувати: </a:t>
            </a:r>
          </a:p>
          <a:p>
            <a:pPr marL="342900" indent="-342900">
              <a:buFont typeface="Wingdings" panose="05000000000000000000" pitchFamily="2" charset="2"/>
              <a:buChar char="v"/>
            </a:pPr>
            <a:r>
              <a:rPr lang="uk-UA" sz="2000" dirty="0"/>
              <a:t>ціну продукції; </a:t>
            </a:r>
          </a:p>
          <a:p>
            <a:pPr marL="342900" indent="-342900">
              <a:buFont typeface="Wingdings" panose="05000000000000000000" pitchFamily="2" charset="2"/>
              <a:buChar char="v"/>
            </a:pPr>
            <a:r>
              <a:rPr lang="uk-UA" sz="2000" dirty="0"/>
              <a:t>методи ціноутворення і встановлення гарантійного терміну; </a:t>
            </a:r>
          </a:p>
          <a:p>
            <a:pPr marL="342900" indent="-342900">
              <a:buFont typeface="Wingdings" panose="05000000000000000000" pitchFamily="2" charset="2"/>
              <a:buChar char="v"/>
            </a:pPr>
            <a:r>
              <a:rPr lang="uk-UA" sz="2000" dirty="0"/>
              <a:t>схему реалізації продукції (з авансом, в кредит, на експорт); </a:t>
            </a:r>
          </a:p>
          <a:p>
            <a:pPr marL="342900" indent="-342900">
              <a:buFont typeface="Wingdings" panose="05000000000000000000" pitchFamily="2" charset="2"/>
              <a:buChar char="v"/>
            </a:pPr>
            <a:r>
              <a:rPr lang="uk-UA" sz="2000" dirty="0"/>
              <a:t>розміри знижок; час на збут; рівень запасів; </a:t>
            </a:r>
          </a:p>
          <a:p>
            <a:pPr marL="342900" indent="-342900">
              <a:buFont typeface="Wingdings" panose="05000000000000000000" pitchFamily="2" charset="2"/>
              <a:buChar char="v"/>
            </a:pPr>
            <a:r>
              <a:rPr lang="uk-UA" sz="2000" dirty="0"/>
              <a:t>відсоток втрат; умови оплати (по факту, з передоплатою, в кредит); </a:t>
            </a:r>
          </a:p>
          <a:p>
            <a:pPr marL="342900" indent="-342900">
              <a:buFont typeface="Wingdings" panose="05000000000000000000" pitchFamily="2" charset="2"/>
              <a:buChar char="v"/>
            </a:pPr>
            <a:r>
              <a:rPr lang="uk-UA" sz="2000" dirty="0"/>
              <a:t>час затримки платежу.</a:t>
            </a:r>
          </a:p>
        </p:txBody>
      </p:sp>
    </p:spTree>
    <p:extLst>
      <p:ext uri="{BB962C8B-B14F-4D97-AF65-F5344CB8AC3E}">
        <p14:creationId xmlns:p14="http://schemas.microsoft.com/office/powerpoint/2010/main" val="3058139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461231-8231-4003-A02A-F5E3537B74E6}"/>
              </a:ext>
            </a:extLst>
          </p:cNvPr>
          <p:cNvSpPr txBox="1"/>
          <p:nvPr/>
        </p:nvSpPr>
        <p:spPr>
          <a:xfrm>
            <a:off x="2084832" y="1081129"/>
            <a:ext cx="7693152" cy="4093428"/>
          </a:xfrm>
          <a:prstGeom prst="rect">
            <a:avLst/>
          </a:prstGeom>
          <a:noFill/>
        </p:spPr>
        <p:txBody>
          <a:bodyPr wrap="square">
            <a:spAutoFit/>
          </a:bodyPr>
          <a:lstStyle/>
          <a:p>
            <a:r>
              <a:rPr lang="uk-UA" sz="2000" b="1" dirty="0"/>
              <a:t>Розділ 7. Фінансовий план </a:t>
            </a:r>
          </a:p>
          <a:p>
            <a:pPr algn="just"/>
            <a:r>
              <a:rPr lang="uk-UA" sz="2000" dirty="0"/>
              <a:t>Цей розділ бізнес-плану повинен дати можливість оцінити здатність проекту забезпечувати надходження грошових коштів в обсягах, достатніх для обслуговування боргу (або виплати дивідендів, коли йдеться про інвестиції). Слід детальним чином описати потребу у фінансових ресурсах, передбачувані джерела і схеми фінансування, відповідальність позичальників і систему гарантій. Особливе значення слід приділити опису поточного і прогнозованого стану економічного середовища. Мають бути відображені важкопрогнозовані чинники, їх альтернативні значення для різних варіантів розвитку подій.</a:t>
            </a:r>
          </a:p>
        </p:txBody>
      </p:sp>
    </p:spTree>
    <p:extLst>
      <p:ext uri="{BB962C8B-B14F-4D97-AF65-F5344CB8AC3E}">
        <p14:creationId xmlns:p14="http://schemas.microsoft.com/office/powerpoint/2010/main" val="1777866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2B91F3-6BD5-47A3-8FD3-3E59598C7FCC}"/>
              </a:ext>
            </a:extLst>
          </p:cNvPr>
          <p:cNvSpPr txBox="1"/>
          <p:nvPr/>
        </p:nvSpPr>
        <p:spPr>
          <a:xfrm>
            <a:off x="2511552" y="1201573"/>
            <a:ext cx="7741920" cy="1938992"/>
          </a:xfrm>
          <a:prstGeom prst="rect">
            <a:avLst/>
          </a:prstGeom>
          <a:noFill/>
        </p:spPr>
        <p:txBody>
          <a:bodyPr wrap="square">
            <a:spAutoFit/>
          </a:bodyPr>
          <a:lstStyle/>
          <a:p>
            <a:r>
              <a:rPr lang="uk-UA" sz="2000" b="1" dirty="0"/>
              <a:t>Розділ 8. Аналіз чутливості проекту </a:t>
            </a:r>
          </a:p>
          <a:p>
            <a:r>
              <a:rPr lang="uk-UA" sz="2000" dirty="0"/>
              <a:t>Необхідно проаналізувати стійкість проекту до можливих змін, як економічної ситуації в цілому (зміна структури і темпів інфляції, збільшення термінів затримки платежів), так і внутрішніх показників проекту (зміна обсягів збуту, ціни продукції).</a:t>
            </a:r>
          </a:p>
        </p:txBody>
      </p:sp>
    </p:spTree>
    <p:extLst>
      <p:ext uri="{BB962C8B-B14F-4D97-AF65-F5344CB8AC3E}">
        <p14:creationId xmlns:p14="http://schemas.microsoft.com/office/powerpoint/2010/main" val="3527092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090663-191F-4749-84BC-CE268B4E2F1E}"/>
              </a:ext>
            </a:extLst>
          </p:cNvPr>
          <p:cNvSpPr txBox="1"/>
          <p:nvPr/>
        </p:nvSpPr>
        <p:spPr>
          <a:xfrm>
            <a:off x="2926080" y="849481"/>
            <a:ext cx="7595616" cy="4247317"/>
          </a:xfrm>
          <a:prstGeom prst="rect">
            <a:avLst/>
          </a:prstGeom>
          <a:noFill/>
        </p:spPr>
        <p:txBody>
          <a:bodyPr wrap="square">
            <a:spAutoFit/>
          </a:bodyPr>
          <a:lstStyle/>
          <a:p>
            <a:pPr algn="just"/>
            <a:r>
              <a:rPr lang="uk-UA" b="1" dirty="0"/>
              <a:t>Розділ 9. Екологічна і нормативна інформація </a:t>
            </a:r>
          </a:p>
          <a:p>
            <a:pPr algn="just"/>
            <a:r>
              <a:rPr lang="uk-UA" dirty="0"/>
              <a:t>В бізнес-плані повинні міститися достатньо відомостей відносно екологічних аспектів проекту, щоб можна було оцінити його </a:t>
            </a:r>
            <a:r>
              <a:rPr lang="uk-UA" b="1" dirty="0"/>
              <a:t>екологічні наслідки, в </a:t>
            </a:r>
            <a:r>
              <a:rPr lang="uk-UA" b="1" dirty="0" err="1"/>
              <a:t>т.ч</a:t>
            </a:r>
            <a:r>
              <a:rPr lang="uk-UA" b="1" dirty="0"/>
              <a:t>.: </a:t>
            </a:r>
          </a:p>
          <a:p>
            <a:pPr algn="just"/>
            <a:r>
              <a:rPr lang="uk-UA" dirty="0"/>
              <a:t>– місцезнаходження об’єктів проекту; </a:t>
            </a:r>
          </a:p>
          <a:p>
            <a:pPr algn="just"/>
            <a:r>
              <a:rPr lang="uk-UA" dirty="0"/>
              <a:t>– використання землі відведеної під об’єкт у минулому і в даний час; </a:t>
            </a:r>
          </a:p>
          <a:p>
            <a:pPr algn="just"/>
            <a:r>
              <a:rPr lang="uk-UA" dirty="0"/>
              <a:t>– опис будівельних робіт або фізичних змін, пов’язаних з проектом; </a:t>
            </a:r>
          </a:p>
          <a:p>
            <a:pPr algn="just"/>
            <a:r>
              <a:rPr lang="uk-UA" dirty="0"/>
              <a:t>– пропоновані заходи з пом’якшення дії на довкілля або її поліпшення; </a:t>
            </a:r>
          </a:p>
          <a:p>
            <a:pPr algn="just"/>
            <a:r>
              <a:rPr lang="uk-UA" dirty="0"/>
              <a:t>– заява про розподіл обов’язків при будь-якому забрудненні та відповідальність за нього; </a:t>
            </a:r>
          </a:p>
          <a:p>
            <a:pPr algn="just"/>
            <a:r>
              <a:rPr lang="uk-UA" dirty="0"/>
              <a:t>– розміри штрафів за забруднення довкілля; </a:t>
            </a:r>
          </a:p>
          <a:p>
            <a:pPr algn="just"/>
            <a:r>
              <a:rPr lang="uk-UA" dirty="0"/>
              <a:t>– будь-які заяви підприємства про його екологічну політику.</a:t>
            </a:r>
          </a:p>
        </p:txBody>
      </p:sp>
    </p:spTree>
    <p:extLst>
      <p:ext uri="{BB962C8B-B14F-4D97-AF65-F5344CB8AC3E}">
        <p14:creationId xmlns:p14="http://schemas.microsoft.com/office/powerpoint/2010/main" val="136066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970286-E50C-4452-AEDA-E9B05517604C}"/>
              </a:ext>
            </a:extLst>
          </p:cNvPr>
          <p:cNvSpPr txBox="1"/>
          <p:nvPr/>
        </p:nvSpPr>
        <p:spPr>
          <a:xfrm>
            <a:off x="2462784" y="766732"/>
            <a:ext cx="7949184" cy="4401205"/>
          </a:xfrm>
          <a:prstGeom prst="rect">
            <a:avLst/>
          </a:prstGeom>
          <a:noFill/>
        </p:spPr>
        <p:txBody>
          <a:bodyPr wrap="square">
            <a:spAutoFit/>
          </a:bodyPr>
          <a:lstStyle/>
          <a:p>
            <a:r>
              <a:rPr lang="uk-UA" sz="2000" b="1" dirty="0"/>
              <a:t>Додатки</a:t>
            </a:r>
          </a:p>
          <a:p>
            <a:r>
              <a:rPr lang="uk-UA" sz="2000" dirty="0"/>
              <a:t> До обов’язкових належать наступні:</a:t>
            </a:r>
          </a:p>
          <a:p>
            <a:r>
              <a:rPr lang="uk-UA" sz="2000" dirty="0"/>
              <a:t>– біографії керівників підприємства або проекту, які підтверджують їх компетенцію і досвід роботи; </a:t>
            </a:r>
          </a:p>
          <a:p>
            <a:r>
              <a:rPr lang="uk-UA" sz="2000" dirty="0"/>
              <a:t>– результати маркетингових досліджень;</a:t>
            </a:r>
          </a:p>
          <a:p>
            <a:r>
              <a:rPr lang="uk-UA" sz="2000" dirty="0"/>
              <a:t>– висновки аудиторів (включаючи аналітичну частину); </a:t>
            </a:r>
          </a:p>
          <a:p>
            <a:r>
              <a:rPr lang="uk-UA" sz="2000" dirty="0"/>
              <a:t>– детальні технічні характеристики продукції; </a:t>
            </a:r>
          </a:p>
          <a:p>
            <a:r>
              <a:rPr lang="uk-UA" sz="2000" dirty="0"/>
              <a:t>– гарантійні листи або контракти з постачальниками і споживачами продукції; </a:t>
            </a:r>
          </a:p>
          <a:p>
            <a:r>
              <a:rPr lang="uk-UA" sz="2000" dirty="0"/>
              <a:t>– договори оренди, найму, ліцензійні угоди; </a:t>
            </a:r>
          </a:p>
          <a:p>
            <a:r>
              <a:rPr lang="uk-UA" sz="2000" dirty="0"/>
              <a:t>– висновки служб державного нагляду з питань екології і безпеки, санітарно-епідеміологічних служб; </a:t>
            </a:r>
          </a:p>
          <a:p>
            <a:r>
              <a:rPr lang="uk-UA" sz="2000" dirty="0"/>
              <a:t>– статті з журналів і газет про діяльність підприємства; </a:t>
            </a:r>
          </a:p>
          <a:p>
            <a:r>
              <a:rPr lang="uk-UA" sz="2000" dirty="0"/>
              <a:t>– відгуки авторитетних організацій.</a:t>
            </a:r>
          </a:p>
        </p:txBody>
      </p:sp>
    </p:spTree>
    <p:extLst>
      <p:ext uri="{BB962C8B-B14F-4D97-AF65-F5344CB8AC3E}">
        <p14:creationId xmlns:p14="http://schemas.microsoft.com/office/powerpoint/2010/main" val="2791669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FA9478-2E73-4855-A19E-076C901DAE2F}"/>
              </a:ext>
            </a:extLst>
          </p:cNvPr>
          <p:cNvSpPr txBox="1"/>
          <p:nvPr/>
        </p:nvSpPr>
        <p:spPr>
          <a:xfrm>
            <a:off x="1613647" y="1357144"/>
            <a:ext cx="9977718" cy="2862322"/>
          </a:xfrm>
          <a:prstGeom prst="rect">
            <a:avLst/>
          </a:prstGeom>
          <a:noFill/>
        </p:spPr>
        <p:txBody>
          <a:bodyPr wrap="square">
            <a:spAutoFit/>
          </a:bodyPr>
          <a:lstStyle/>
          <a:p>
            <a:pPr algn="just" fontAlgn="base"/>
            <a:r>
              <a:rPr lang="uk-UA" b="0" i="0" dirty="0">
                <a:effectLst/>
                <a:latin typeface="Montserrat" panose="00000500000000000000" pitchFamily="2" charset="-52"/>
              </a:rPr>
              <a:t>У своєму розвитку маркетинг пройшов певну еволюцію, етапи якої характеризуються його концепціями. </a:t>
            </a:r>
          </a:p>
          <a:p>
            <a:pPr algn="just" fontAlgn="base"/>
            <a:r>
              <a:rPr lang="uk-UA" b="1" i="0" dirty="0">
                <a:effectLst/>
                <a:latin typeface="Montserrat" panose="00000500000000000000" pitchFamily="2" charset="-52"/>
              </a:rPr>
              <a:t>Концепція маркетингу </a:t>
            </a:r>
            <a:r>
              <a:rPr lang="uk-UA" b="0" i="0" dirty="0">
                <a:effectLst/>
                <a:latin typeface="Montserrat" panose="00000500000000000000" pitchFamily="2" charset="-52"/>
              </a:rPr>
              <a:t>— це загальний підхід підприємства до досягнення своєї мети на ринку.</a:t>
            </a:r>
          </a:p>
          <a:p>
            <a:pPr algn="just" fontAlgn="base"/>
            <a:r>
              <a:rPr lang="uk-UA" b="1" i="0" dirty="0">
                <a:effectLst/>
                <a:latin typeface="Montserrat" panose="00000500000000000000" pitchFamily="2" charset="-52"/>
              </a:rPr>
              <a:t>Відомі п'ять концепцій маркетингу:</a:t>
            </a:r>
            <a:endParaRPr lang="uk-UA" b="0" i="0" dirty="0">
              <a:effectLst/>
              <a:latin typeface="Montserrat" panose="00000500000000000000" pitchFamily="2" charset="-52"/>
            </a:endParaRPr>
          </a:p>
          <a:p>
            <a:pPr algn="just" fontAlgn="base">
              <a:buFont typeface="Arial" panose="020B0604020202020204" pitchFamily="34" charset="0"/>
              <a:buChar char="•"/>
            </a:pPr>
            <a:r>
              <a:rPr lang="uk-UA" b="0" i="0" dirty="0">
                <a:solidFill>
                  <a:srgbClr val="000000"/>
                </a:solidFill>
                <a:effectLst/>
                <a:latin typeface="Montserrat" panose="00000500000000000000" pitchFamily="2" charset="-52"/>
              </a:rPr>
              <a:t>виробнича,</a:t>
            </a:r>
          </a:p>
          <a:p>
            <a:pPr algn="just" fontAlgn="base">
              <a:buFont typeface="Arial" panose="020B0604020202020204" pitchFamily="34" charset="0"/>
              <a:buChar char="•"/>
            </a:pPr>
            <a:r>
              <a:rPr lang="uk-UA" b="0" i="0" dirty="0">
                <a:solidFill>
                  <a:srgbClr val="000000"/>
                </a:solidFill>
                <a:effectLst/>
                <a:latin typeface="Montserrat" panose="00000500000000000000" pitchFamily="2" charset="-52"/>
              </a:rPr>
              <a:t>продуктова,</a:t>
            </a:r>
          </a:p>
          <a:p>
            <a:pPr algn="just" fontAlgn="base">
              <a:buFont typeface="Arial" panose="020B0604020202020204" pitchFamily="34" charset="0"/>
              <a:buChar char="•"/>
            </a:pPr>
            <a:r>
              <a:rPr lang="uk-UA" b="0" i="0" dirty="0">
                <a:solidFill>
                  <a:srgbClr val="000000"/>
                </a:solidFill>
                <a:effectLst/>
                <a:latin typeface="Montserrat" panose="00000500000000000000" pitchFamily="2" charset="-52"/>
              </a:rPr>
              <a:t>комерційна,</a:t>
            </a:r>
          </a:p>
          <a:p>
            <a:pPr algn="just" fontAlgn="base">
              <a:buFont typeface="Arial" panose="020B0604020202020204" pitchFamily="34" charset="0"/>
              <a:buChar char="•"/>
            </a:pPr>
            <a:r>
              <a:rPr lang="uk-UA" b="0" i="0" dirty="0">
                <a:solidFill>
                  <a:srgbClr val="000000"/>
                </a:solidFill>
                <a:effectLst/>
                <a:latin typeface="Montserrat" panose="00000500000000000000" pitchFamily="2" charset="-52"/>
              </a:rPr>
              <a:t>індивідуального маркетингу</a:t>
            </a:r>
          </a:p>
          <a:p>
            <a:pPr algn="just" fontAlgn="base">
              <a:buFont typeface="Arial" panose="020B0604020202020204" pitchFamily="34" charset="0"/>
              <a:buChar char="•"/>
            </a:pPr>
            <a:r>
              <a:rPr lang="uk-UA" b="0" i="0" dirty="0">
                <a:solidFill>
                  <a:srgbClr val="000000"/>
                </a:solidFill>
                <a:effectLst/>
                <a:latin typeface="Montserrat" panose="00000500000000000000" pitchFamily="2" charset="-52"/>
              </a:rPr>
              <a:t>соціального маркетингу.</a:t>
            </a:r>
          </a:p>
        </p:txBody>
      </p:sp>
    </p:spTree>
    <p:extLst>
      <p:ext uri="{BB962C8B-B14F-4D97-AF65-F5344CB8AC3E}">
        <p14:creationId xmlns:p14="http://schemas.microsoft.com/office/powerpoint/2010/main" val="313510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96BF0B-B8C9-4033-9735-1F9D00FD108E}"/>
              </a:ext>
            </a:extLst>
          </p:cNvPr>
          <p:cNvSpPr txBox="1"/>
          <p:nvPr/>
        </p:nvSpPr>
        <p:spPr>
          <a:xfrm>
            <a:off x="1757081" y="1150956"/>
            <a:ext cx="9601200" cy="3970318"/>
          </a:xfrm>
          <a:prstGeom prst="rect">
            <a:avLst/>
          </a:prstGeom>
          <a:noFill/>
        </p:spPr>
        <p:txBody>
          <a:bodyPr wrap="square">
            <a:spAutoFit/>
          </a:bodyPr>
          <a:lstStyle/>
          <a:p>
            <a:pPr algn="just"/>
            <a:r>
              <a:rPr lang="uk-UA" b="1" i="0" dirty="0">
                <a:solidFill>
                  <a:srgbClr val="343434"/>
                </a:solidFill>
                <a:effectLst/>
                <a:latin typeface="Montserrat" panose="00000500000000000000" pitchFamily="2" charset="-52"/>
              </a:rPr>
              <a:t>Виробнича концепція</a:t>
            </a:r>
            <a:r>
              <a:rPr lang="uk-UA" b="0" i="0" dirty="0">
                <a:solidFill>
                  <a:srgbClr val="343434"/>
                </a:solidFill>
                <a:effectLst/>
                <a:latin typeface="Montserrat" panose="00000500000000000000" pitchFamily="2" charset="-52"/>
              </a:rPr>
              <a:t> передбачає спрямування головних зусиль підприємства на удосконалення виробництва і мобілізацію внутрішніх резервів з метою розширення обсягу виготовлення продукції та зниження її собівартості. Вона типова за умов незадоволеного попиту, що відповідає передусім низькому рівню розвитку ринкових відносин. Застосовується також тоді, коли собівартість продукції висока і є резерви її зниження.</a:t>
            </a:r>
          </a:p>
          <a:p>
            <a:pPr algn="just"/>
            <a:r>
              <a:rPr lang="uk-UA" b="1" i="0" dirty="0">
                <a:effectLst/>
                <a:latin typeface="Montserrat" panose="00000500000000000000" pitchFamily="2" charset="-52"/>
              </a:rPr>
              <a:t>Продуктова концепція</a:t>
            </a:r>
            <a:r>
              <a:rPr lang="uk-UA" b="0" i="0" dirty="0">
                <a:effectLst/>
                <a:latin typeface="Montserrat" panose="00000500000000000000" pitchFamily="2" charset="-52"/>
              </a:rPr>
              <a:t> специфічна тим, що основна увага акцентується на поліпшенні споживчих параметрів виробів, їх конструктивних, експлуатаційних показників, підвищенні якості й завдяки цьому забезпечується належний збут продукції. Ця концепція відповідає потребам конкурентної боротьби, коли є можливість підвищувати конкурентоспроможність виробів шляхом її удосконалення за умов досить стабільного попиту.</a:t>
            </a:r>
          </a:p>
          <a:p>
            <a:pPr algn="just"/>
            <a:endParaRPr lang="uk-UA" dirty="0"/>
          </a:p>
        </p:txBody>
      </p:sp>
    </p:spTree>
    <p:extLst>
      <p:ext uri="{BB962C8B-B14F-4D97-AF65-F5344CB8AC3E}">
        <p14:creationId xmlns:p14="http://schemas.microsoft.com/office/powerpoint/2010/main" val="765520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373739-0A5A-4766-9D01-A52FAC77A010}"/>
              </a:ext>
            </a:extLst>
          </p:cNvPr>
          <p:cNvSpPr txBox="1"/>
          <p:nvPr/>
        </p:nvSpPr>
        <p:spPr>
          <a:xfrm>
            <a:off x="1936376" y="904478"/>
            <a:ext cx="9287435" cy="4247317"/>
          </a:xfrm>
          <a:prstGeom prst="rect">
            <a:avLst/>
          </a:prstGeom>
          <a:noFill/>
        </p:spPr>
        <p:txBody>
          <a:bodyPr wrap="square">
            <a:spAutoFit/>
          </a:bodyPr>
          <a:lstStyle/>
          <a:p>
            <a:pPr algn="just" fontAlgn="base"/>
            <a:r>
              <a:rPr lang="uk-UA" b="1" i="0" dirty="0">
                <a:effectLst/>
                <a:latin typeface="Montserrat" panose="00000500000000000000" pitchFamily="2" charset="-52"/>
              </a:rPr>
              <a:t>Комерційна концепція</a:t>
            </a:r>
            <a:r>
              <a:rPr lang="uk-UA" b="0" i="0" dirty="0">
                <a:effectLst/>
                <a:latin typeface="Montserrat" panose="00000500000000000000" pitchFamily="2" charset="-52"/>
              </a:rPr>
              <a:t> полягає в тому, що для забезпечення належного збуту активізується в першу чергу робота комерційних служб: працівників реклами, агентів по збуту, продавців тощо. Різні форми психологічного впливу на покупця дають найбільший ефект тоді, коли він погано обізнаний з пропонованою продукцією і її споживчими властивостями. Продукція </a:t>
            </a:r>
            <a:r>
              <a:rPr lang="uk-UA" dirty="0" err="1">
                <a:latin typeface="Montserrat" panose="00000500000000000000" pitchFamily="2" charset="-52"/>
              </a:rPr>
              <a:t>акивн</a:t>
            </a:r>
            <a:r>
              <a:rPr lang="uk-UA" b="0" i="0" dirty="0" err="1">
                <a:effectLst/>
                <a:latin typeface="Montserrat" panose="00000500000000000000" pitchFamily="2" charset="-52"/>
              </a:rPr>
              <a:t>о</a:t>
            </a:r>
            <a:r>
              <a:rPr lang="uk-UA" b="0" i="0" dirty="0">
                <a:effectLst/>
                <a:latin typeface="Montserrat" panose="00000500000000000000" pitchFamily="2" charset="-52"/>
              </a:rPr>
              <a:t> рекламується для того, щоб </a:t>
            </a:r>
            <a:r>
              <a:rPr lang="uk-UA" dirty="0">
                <a:latin typeface="Montserrat" panose="00000500000000000000" pitchFamily="2" charset="-52"/>
              </a:rPr>
              <a:t>її </a:t>
            </a:r>
            <a:r>
              <a:rPr lang="uk-UA" b="0" i="0" dirty="0">
                <a:effectLst/>
                <a:latin typeface="Montserrat" panose="00000500000000000000" pitchFamily="2" charset="-52"/>
              </a:rPr>
              <a:t>продати за будь-яких умов.</a:t>
            </a:r>
          </a:p>
          <a:p>
            <a:pPr algn="just" fontAlgn="base"/>
            <a:r>
              <a:rPr lang="uk-UA" b="1" i="0" dirty="0">
                <a:effectLst/>
                <a:latin typeface="Montserrat" panose="00000500000000000000" pitchFamily="2" charset="-52"/>
              </a:rPr>
              <a:t>Концепція індивідуального маркетингу</a:t>
            </a:r>
            <a:r>
              <a:rPr lang="uk-UA" b="0" i="0" dirty="0">
                <a:effectLst/>
                <a:latin typeface="Montserrat" panose="00000500000000000000" pitchFamily="2" charset="-52"/>
              </a:rPr>
              <a:t> орієнтує підприємство на виявлення індивідуальних потреб покупців, їх розвиток і спрямування зусиль на те, щоб задовольнити ці потреби краще, ніж конкуренти.</a:t>
            </a:r>
          </a:p>
          <a:p>
            <a:pPr algn="just" fontAlgn="base"/>
            <a:r>
              <a:rPr lang="uk-UA" b="1" i="0" dirty="0">
                <a:effectLst/>
                <a:latin typeface="Montserrat" panose="00000500000000000000" pitchFamily="2" charset="-52"/>
              </a:rPr>
              <a:t>Концепція соціального маркетингу</a:t>
            </a:r>
            <a:r>
              <a:rPr lang="uk-UA" b="0" i="0" dirty="0">
                <a:effectLst/>
                <a:latin typeface="Montserrat" panose="00000500000000000000" pitchFamily="2" charset="-52"/>
              </a:rPr>
              <a:t> не обмежується виявленням і задоволенням індивідуальних потреб як умови ефективної діяльності підприємства, а приймає до уваги суспільні потреби та інтереси передусім перспективного характеру: охорону навколишнього середовища, природних ресурсів, здоров'я людей, національної безпеки тощо.</a:t>
            </a:r>
          </a:p>
          <a:p>
            <a:pPr algn="just" fontAlgn="base"/>
            <a:endParaRPr lang="uk-UA" b="0" i="0" dirty="0">
              <a:effectLst/>
              <a:latin typeface="Montserrat" panose="00000500000000000000" pitchFamily="2" charset="-52"/>
            </a:endParaRPr>
          </a:p>
        </p:txBody>
      </p:sp>
    </p:spTree>
    <p:extLst>
      <p:ext uri="{BB962C8B-B14F-4D97-AF65-F5344CB8AC3E}">
        <p14:creationId xmlns:p14="http://schemas.microsoft.com/office/powerpoint/2010/main" val="2538030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4AE506-F8A2-49B1-B6D0-0A4F9C0EE2EF}"/>
              </a:ext>
            </a:extLst>
          </p:cNvPr>
          <p:cNvSpPr txBox="1"/>
          <p:nvPr/>
        </p:nvSpPr>
        <p:spPr>
          <a:xfrm>
            <a:off x="1475728" y="245625"/>
            <a:ext cx="9936343" cy="6186309"/>
          </a:xfrm>
          <a:prstGeom prst="rect">
            <a:avLst/>
          </a:prstGeom>
          <a:noFill/>
        </p:spPr>
        <p:txBody>
          <a:bodyPr wrap="square">
            <a:spAutoFit/>
          </a:bodyPr>
          <a:lstStyle/>
          <a:p>
            <a:pPr algn="ctr" fontAlgn="base"/>
            <a:r>
              <a:rPr lang="uk-UA" b="1" i="0" dirty="0">
                <a:effectLst/>
                <a:latin typeface="Montserrat" panose="00000500000000000000" pitchFamily="2" charset="-52"/>
              </a:rPr>
              <a:t>2.Стратегія і тактика маркетингу</a:t>
            </a:r>
          </a:p>
          <a:p>
            <a:pPr algn="ctr" fontAlgn="base"/>
            <a:endParaRPr lang="uk-UA" b="0" i="0" dirty="0">
              <a:effectLst/>
              <a:latin typeface="Montserrat" panose="00000500000000000000" pitchFamily="2" charset="-52"/>
            </a:endParaRPr>
          </a:p>
          <a:p>
            <a:pPr algn="just" fontAlgn="base"/>
            <a:r>
              <a:rPr lang="uk-UA" b="0" i="0" dirty="0">
                <a:effectLst/>
                <a:latin typeface="Montserrat" panose="00000500000000000000" pitchFamily="2" charset="-52"/>
              </a:rPr>
              <a:t>Для досягнення своєї мети на ринку підприємство розробляє стратегію і тактику маркетингу. </a:t>
            </a:r>
          </a:p>
          <a:p>
            <a:pPr algn="just" fontAlgn="base"/>
            <a:r>
              <a:rPr lang="uk-UA" b="1" i="0" dirty="0">
                <a:effectLst/>
                <a:latin typeface="Montserrat" panose="00000500000000000000" pitchFamily="2" charset="-52"/>
              </a:rPr>
              <a:t>Стратегія маркетингу включає такі основні рішення:</a:t>
            </a:r>
          </a:p>
          <a:p>
            <a:pPr marL="285750" indent="-285750" algn="just" fontAlgn="base">
              <a:buFontTx/>
              <a:buChar char="-"/>
            </a:pPr>
            <a:r>
              <a:rPr lang="uk-UA" dirty="0">
                <a:latin typeface="Montserrat" panose="00000500000000000000" pitchFamily="2" charset="-52"/>
              </a:rPr>
              <a:t>вивчає ринок</a:t>
            </a:r>
            <a:r>
              <a:rPr lang="uk-UA" i="0" dirty="0">
                <a:effectLst/>
                <a:latin typeface="Montserrat" panose="00000500000000000000" pitchFamily="2" charset="-52"/>
              </a:rPr>
              <a:t> </a:t>
            </a:r>
            <a:r>
              <a:rPr lang="uk-UA" b="0" i="0" dirty="0">
                <a:effectLst/>
                <a:latin typeface="Montserrat" panose="00000500000000000000" pitchFamily="2" charset="-52"/>
              </a:rPr>
              <a:t>на якому працює підприємство й визначає поведінку на ньому;</a:t>
            </a:r>
          </a:p>
          <a:p>
            <a:pPr marL="285750" indent="-285750" algn="just" fontAlgn="base">
              <a:buFontTx/>
              <a:buChar char="-"/>
            </a:pPr>
            <a:r>
              <a:rPr lang="uk-UA" dirty="0">
                <a:latin typeface="Montserrat" panose="00000500000000000000" pitchFamily="2" charset="-52"/>
              </a:rPr>
              <a:t>визначає</a:t>
            </a:r>
            <a:r>
              <a:rPr lang="uk-UA" b="0" i="0" dirty="0">
                <a:effectLst/>
                <a:latin typeface="Montserrat" panose="00000500000000000000" pitchFamily="2" charset="-52"/>
              </a:rPr>
              <a:t> склад і обсяг продукції, яка буде пропонуватися на ринку, здійснює розробку нової продукції, форми і методи реклами, доставки і збуту продукції, ціни на продукцію. </a:t>
            </a:r>
          </a:p>
          <a:p>
            <a:pPr algn="just" fontAlgn="base"/>
            <a:r>
              <a:rPr lang="uk-UA" b="0" i="0" dirty="0">
                <a:effectLst/>
                <a:latin typeface="Montserrat" panose="00000500000000000000" pitchFamily="2" charset="-52"/>
              </a:rPr>
              <a:t>Реалізація маркетингової стратегії здійснюється прийняттям конкретних оперативних рішень з різних питань, які можна назвати </a:t>
            </a:r>
            <a:r>
              <a:rPr lang="uk-UA" b="1" i="0" dirty="0">
                <a:effectLst/>
                <a:latin typeface="Montserrat" panose="00000500000000000000" pitchFamily="2" charset="-52"/>
              </a:rPr>
              <a:t>тактикою маркетингу.</a:t>
            </a:r>
          </a:p>
          <a:p>
            <a:pPr algn="just" fontAlgn="base"/>
            <a:r>
              <a:rPr lang="uk-UA" b="0" i="0" dirty="0">
                <a:effectLst/>
                <a:latin typeface="Montserrat" panose="00000500000000000000" pitchFamily="2" charset="-52"/>
              </a:rPr>
              <a:t>Стратегія і тактика маркетингу ґрунтуються на вивченні ринку, його постійному аналізі й структуризації. Ринок з позиції маркетингової діяльності розглядається як сукупність реальних і потенційних покупців товарів. Головним показником ринку для продавця є попит на його продукцію, тобто потреба в ній, яка забезпечена купівельною спроможністю. </a:t>
            </a:r>
          </a:p>
          <a:p>
            <a:pPr algn="just" fontAlgn="base"/>
            <a:r>
              <a:rPr lang="uk-UA" b="1" i="0" dirty="0">
                <a:effectLst/>
                <a:latin typeface="Montserrat" panose="00000500000000000000" pitchFamily="2" charset="-52"/>
              </a:rPr>
              <a:t>У процесі аналізу попит поділяється на рівні:</a:t>
            </a:r>
          </a:p>
          <a:p>
            <a:pPr algn="just" fontAlgn="base">
              <a:buFont typeface="Arial" panose="020B0604020202020204" pitchFamily="34" charset="0"/>
              <a:buChar char="•"/>
            </a:pPr>
            <a:r>
              <a:rPr lang="uk-UA" b="0" i="0" dirty="0">
                <a:solidFill>
                  <a:srgbClr val="000000"/>
                </a:solidFill>
                <a:effectLst/>
                <a:latin typeface="Montserrat" panose="00000500000000000000" pitchFamily="2" charset="-52"/>
              </a:rPr>
              <a:t>необмежений (попит істотно перевершує пропозицію),</a:t>
            </a:r>
          </a:p>
          <a:p>
            <a:pPr algn="just" fontAlgn="base">
              <a:buFont typeface="Arial" panose="020B0604020202020204" pitchFamily="34" charset="0"/>
              <a:buChar char="•"/>
            </a:pPr>
            <a:r>
              <a:rPr lang="uk-UA" b="0" i="0" dirty="0">
                <a:solidFill>
                  <a:srgbClr val="000000"/>
                </a:solidFill>
                <a:effectLst/>
                <a:latin typeface="Montserrat" panose="00000500000000000000" pitchFamily="2" charset="-52"/>
              </a:rPr>
              <a:t>задовільний (відповідає можливостям підприємства, досить стабільний),</a:t>
            </a:r>
          </a:p>
          <a:p>
            <a:pPr algn="just" fontAlgn="base">
              <a:buFont typeface="Arial" panose="020B0604020202020204" pitchFamily="34" charset="0"/>
              <a:buChar char="•"/>
            </a:pPr>
            <a:r>
              <a:rPr lang="uk-UA" b="0" i="0" dirty="0">
                <a:solidFill>
                  <a:srgbClr val="000000"/>
                </a:solidFill>
                <a:effectLst/>
                <a:latin typeface="Montserrat" panose="00000500000000000000" pitchFamily="2" charset="-52"/>
              </a:rPr>
              <a:t>обмежений (менше оптимальних можливостей підприємства),</a:t>
            </a:r>
          </a:p>
          <a:p>
            <a:pPr algn="just" fontAlgn="base">
              <a:buFont typeface="Arial" panose="020B0604020202020204" pitchFamily="34" charset="0"/>
              <a:buChar char="•"/>
            </a:pPr>
            <a:r>
              <a:rPr lang="uk-UA" b="0" i="0" dirty="0">
                <a:solidFill>
                  <a:srgbClr val="000000"/>
                </a:solidFill>
                <a:effectLst/>
                <a:latin typeface="Montserrat" panose="00000500000000000000" pitchFamily="2" charset="-52"/>
              </a:rPr>
              <a:t>нерегулярний (коливається у часі під впливом певних факторів),</a:t>
            </a:r>
          </a:p>
          <a:p>
            <a:pPr algn="just" fontAlgn="base">
              <a:buFont typeface="Arial" panose="020B0604020202020204" pitchFamily="34" charset="0"/>
              <a:buChar char="•"/>
            </a:pPr>
            <a:r>
              <a:rPr lang="uk-UA" b="0" i="0" dirty="0">
                <a:solidFill>
                  <a:srgbClr val="000000"/>
                </a:solidFill>
                <a:effectLst/>
                <a:latin typeface="Montserrat" panose="00000500000000000000" pitchFamily="2" charset="-52"/>
              </a:rPr>
              <a:t>відсутній.</a:t>
            </a:r>
          </a:p>
        </p:txBody>
      </p:sp>
    </p:spTree>
    <p:extLst>
      <p:ext uri="{BB962C8B-B14F-4D97-AF65-F5344CB8AC3E}">
        <p14:creationId xmlns:p14="http://schemas.microsoft.com/office/powerpoint/2010/main" val="2785409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9473A8-9E31-4BDA-B15E-960CE3DFE15E}"/>
              </a:ext>
            </a:extLst>
          </p:cNvPr>
          <p:cNvSpPr txBox="1"/>
          <p:nvPr/>
        </p:nvSpPr>
        <p:spPr>
          <a:xfrm>
            <a:off x="1586754" y="921901"/>
            <a:ext cx="9852211" cy="5078313"/>
          </a:xfrm>
          <a:prstGeom prst="rect">
            <a:avLst/>
          </a:prstGeom>
          <a:noFill/>
        </p:spPr>
        <p:txBody>
          <a:bodyPr wrap="square">
            <a:spAutoFit/>
          </a:bodyPr>
          <a:lstStyle/>
          <a:p>
            <a:pPr algn="just" fontAlgn="base"/>
            <a:r>
              <a:rPr lang="uk-UA" b="1" i="0" dirty="0">
                <a:effectLst/>
                <a:latin typeface="Montserrat" panose="00000500000000000000" pitchFamily="2" charset="-52"/>
              </a:rPr>
              <a:t>Попит на продукцію</a:t>
            </a:r>
            <a:r>
              <a:rPr lang="uk-UA" b="0" i="0" dirty="0">
                <a:effectLst/>
                <a:latin typeface="Montserrat" panose="00000500000000000000" pitchFamily="2" charset="-52"/>
              </a:rPr>
              <a:t> — величина змінна, тому, вивчаючи його, важливо виявити фактори, під дією яких він міняється. В першу чергу аналізують конкурентоспроможність продукції.</a:t>
            </a:r>
          </a:p>
          <a:p>
            <a:pPr algn="just" fontAlgn="base"/>
            <a:r>
              <a:rPr lang="uk-UA" b="0" i="0" dirty="0">
                <a:effectLst/>
                <a:latin typeface="Montserrat" panose="00000500000000000000" pitchFamily="2" charset="-52"/>
              </a:rPr>
              <a:t>Конкурентоспроможність є відносна характеристика споживчих якостей продукції у порівнянні з аналогічною продукцією конкурентів, її оцінюють за певною системою показників на основі порівняльного аналізу параметрів виробів.</a:t>
            </a:r>
          </a:p>
          <a:p>
            <a:pPr algn="l" fontAlgn="base"/>
            <a:r>
              <a:rPr lang="uk-UA" b="0" i="0" dirty="0">
                <a:effectLst/>
                <a:latin typeface="Montserrat" panose="00000500000000000000" pitchFamily="2" charset="-52"/>
              </a:rPr>
              <a:t>Вивчення ринку не обмежується аналізом попиту і конкурентоспроможності продукції. З'ясовуються також інші </a:t>
            </a:r>
            <a:r>
              <a:rPr lang="uk-UA" b="1" i="0" dirty="0">
                <a:effectLst/>
                <a:latin typeface="Montserrat" panose="00000500000000000000" pitchFamily="2" charset="-52"/>
              </a:rPr>
              <a:t>характеристики: </a:t>
            </a:r>
          </a:p>
          <a:p>
            <a:pPr marL="285750" indent="-285750" algn="just" fontAlgn="base">
              <a:buFont typeface="Wingdings" panose="05000000000000000000" pitchFamily="2" charset="2"/>
              <a:buChar char="§"/>
            </a:pPr>
            <a:r>
              <a:rPr lang="uk-UA" b="0" i="0" dirty="0">
                <a:effectLst/>
                <a:latin typeface="Montserrat" panose="00000500000000000000" pitchFamily="2" charset="-52"/>
              </a:rPr>
              <a:t>географія ринку і його сегменти, в яких діє підприємство; </a:t>
            </a:r>
          </a:p>
          <a:p>
            <a:pPr marL="285750" indent="-285750" algn="just" fontAlgn="base">
              <a:buFont typeface="Wingdings" panose="05000000000000000000" pitchFamily="2" charset="2"/>
              <a:buChar char="§"/>
            </a:pPr>
            <a:r>
              <a:rPr lang="uk-UA" b="0" i="0" dirty="0">
                <a:effectLst/>
                <a:latin typeface="Montserrat" panose="00000500000000000000" pitchFamily="2" charset="-52"/>
              </a:rPr>
              <a:t>місткість ринку і можлива частка "підприємства у її покритті за сприятливих і несприятливих умов; </a:t>
            </a:r>
          </a:p>
          <a:p>
            <a:pPr marL="285750" indent="-285750" algn="just" fontAlgn="base">
              <a:buFont typeface="Wingdings" panose="05000000000000000000" pitchFamily="2" charset="2"/>
              <a:buChar char="§"/>
            </a:pPr>
            <a:r>
              <a:rPr lang="uk-UA" b="0" i="0" dirty="0">
                <a:effectLst/>
                <a:latin typeface="Montserrat" panose="00000500000000000000" pitchFamily="2" charset="-52"/>
              </a:rPr>
              <a:t>основні конкуренти підприємства на ринку, особливості їх продукції і стратегії маркетингу; </a:t>
            </a:r>
          </a:p>
          <a:p>
            <a:pPr marL="285750" indent="-285750" algn="just" fontAlgn="base">
              <a:buFont typeface="Wingdings" panose="05000000000000000000" pitchFamily="2" charset="2"/>
              <a:buChar char="§"/>
            </a:pPr>
            <a:r>
              <a:rPr lang="uk-UA" b="0" i="0" dirty="0">
                <a:effectLst/>
                <a:latin typeface="Montserrat" panose="00000500000000000000" pitchFamily="2" charset="-52"/>
              </a:rPr>
              <a:t>прогнозна оцінка кон'юнктури ринку на найближчий рік і перспективу (2-5 років): </a:t>
            </a:r>
            <a:r>
              <a:rPr lang="uk-UA" b="0" i="0" dirty="0">
                <a:solidFill>
                  <a:srgbClr val="000000"/>
                </a:solidFill>
                <a:effectLst/>
                <a:latin typeface="Montserrat" panose="00000500000000000000" pitchFamily="2" charset="-52"/>
              </a:rPr>
              <a:t>місткість ринку, динаміка попиту, гострота конкуренції, цінова політика тощо.</a:t>
            </a:r>
          </a:p>
          <a:p>
            <a:pPr algn="just" fontAlgn="base"/>
            <a:endParaRPr lang="uk-UA" b="0" i="0" dirty="0">
              <a:effectLst/>
              <a:latin typeface="Montserrat" panose="00000500000000000000" pitchFamily="2" charset="-52"/>
            </a:endParaRPr>
          </a:p>
        </p:txBody>
      </p:sp>
    </p:spTree>
    <p:extLst>
      <p:ext uri="{BB962C8B-B14F-4D97-AF65-F5344CB8AC3E}">
        <p14:creationId xmlns:p14="http://schemas.microsoft.com/office/powerpoint/2010/main" val="1821326733"/>
      </p:ext>
    </p:extLst>
  </p:cSld>
  <p:clrMapOvr>
    <a:masterClrMapping/>
  </p:clrMapOvr>
</p:sld>
</file>

<file path=ppt/theme/theme1.xml><?xml version="1.0" encoding="utf-8"?>
<a:theme xmlns:a="http://schemas.openxmlformats.org/drawingml/2006/main" name="Віхоть">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219</TotalTime>
  <Words>3839</Words>
  <Application>Microsoft Office PowerPoint</Application>
  <PresentationFormat>Широкий екран</PresentationFormat>
  <Paragraphs>253</Paragraphs>
  <Slides>45</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45</vt:i4>
      </vt:variant>
    </vt:vector>
  </HeadingPairs>
  <TitlesOfParts>
    <vt:vector size="52" baseType="lpstr">
      <vt:lpstr>Arial</vt:lpstr>
      <vt:lpstr>Century Gothic</vt:lpstr>
      <vt:lpstr>Montserrat</vt:lpstr>
      <vt:lpstr>Times New Roman</vt:lpstr>
      <vt:lpstr>Wingdings</vt:lpstr>
      <vt:lpstr>Wingdings 3</vt:lpstr>
      <vt:lpstr>Віхоть</vt:lpstr>
      <vt:lpstr>Тема 4. Організація маркетингу та особливості розробки  бізнес-планів</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3. Організація маркетингу і особливості розробки бізнес планів в агробізнесі</dc:title>
  <dc:creator>Iryna Abramova</dc:creator>
  <cp:lastModifiedBy>Iryna Abramova</cp:lastModifiedBy>
  <cp:revision>18</cp:revision>
  <dcterms:created xsi:type="dcterms:W3CDTF">2024-09-20T11:15:37Z</dcterms:created>
  <dcterms:modified xsi:type="dcterms:W3CDTF">2025-03-07T12:41:39Z</dcterms:modified>
</cp:coreProperties>
</file>