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72" r:id="rId3"/>
    <p:sldId id="273" r:id="rId4"/>
    <p:sldId id="274" r:id="rId5"/>
    <p:sldId id="275" r:id="rId6"/>
    <p:sldId id="276" r:id="rId7"/>
    <p:sldId id="277" r:id="rId8"/>
    <p:sldId id="278" r:id="rId9"/>
    <p:sldId id="279" r:id="rId10"/>
    <p:sldId id="280" r:id="rId11"/>
    <p:sldId id="281" r:id="rId12"/>
    <p:sldId id="282" r:id="rId13"/>
    <p:sldId id="283" r:id="rId14"/>
    <p:sldId id="284" r:id="rId15"/>
    <p:sldId id="271"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594BE0-94CA-45C5-9B71-BE7EEA9B0F5D}" type="datetimeFigureOut">
              <a:rPr lang="ru-RU" smtClean="0"/>
              <a:t>08.09.2020</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578E13-EC8D-44EC-B47C-A2E5D7C4ED6A}" type="slidenum">
              <a:rPr lang="ru-RU" smtClean="0"/>
              <a:t>‹#›</a:t>
            </a:fld>
            <a:endParaRPr lang="ru-RU"/>
          </a:p>
        </p:txBody>
      </p:sp>
    </p:spTree>
    <p:extLst>
      <p:ext uri="{BB962C8B-B14F-4D97-AF65-F5344CB8AC3E}">
        <p14:creationId xmlns:p14="http://schemas.microsoft.com/office/powerpoint/2010/main" val="3852505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p>
            <a:fld id="{A0A63579-E1CF-4D13-9DF5-C9E532B92669}" type="datetimeFigureOut">
              <a:rPr lang="ru-RU" smtClean="0"/>
              <a:t>08.09.2020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11" name="Номер слайда 10"/>
          <p:cNvSpPr>
            <a:spLocks noGrp="1"/>
          </p:cNvSpPr>
          <p:nvPr>
            <p:ph type="sldNum" sz="quarter" idx="12"/>
          </p:nvPr>
        </p:nvSpPr>
        <p:spPr/>
        <p:txBody>
          <a:bodyPr/>
          <a:lstStyle/>
          <a:p>
            <a:fld id="{A1EA877F-1B24-45B6-A81D-384379139E75}"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0A63579-E1CF-4D13-9DF5-C9E532B92669}" type="datetimeFigureOut">
              <a:rPr lang="ru-RU" smtClean="0"/>
              <a:t>08.09.2020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1EA877F-1B24-45B6-A81D-384379139E75}"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0A63579-E1CF-4D13-9DF5-C9E532B92669}" type="datetimeFigureOut">
              <a:rPr lang="ru-RU" smtClean="0"/>
              <a:t>08.09.2020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1EA877F-1B24-45B6-A81D-384379139E75}"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p>
            <a:r>
              <a:rPr kumimoji="0" lang="ru-RU" smtClean="0"/>
              <a:t>Образец заголовка</a:t>
            </a:r>
            <a:endParaRPr kumimoji="0" lang="en-US"/>
          </a:p>
        </p:txBody>
      </p:sp>
      <p:sp>
        <p:nvSpPr>
          <p:cNvPr id="3" name="Объект 2"/>
          <p:cNvSpPr>
            <a:spLocks noGrp="1"/>
          </p:cNvSpPr>
          <p:nvPr>
            <p:ph idx="1"/>
          </p:nvPr>
        </p:nvSpPr>
        <p:spPr>
          <a:xfrm>
            <a:off x="502920" y="530352"/>
            <a:ext cx="8183880" cy="41879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0A63579-E1CF-4D13-9DF5-C9E532B92669}" type="datetimeFigureOut">
              <a:rPr lang="ru-RU" smtClean="0"/>
              <a:t>08.09.2020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1EA877F-1B24-45B6-A81D-384379139E75}"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A0A63579-E1CF-4D13-9DF5-C9E532B92669}" type="datetimeFigureOut">
              <a:rPr lang="ru-RU" smtClean="0"/>
              <a:t>08.09.2020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1EA877F-1B24-45B6-A81D-384379139E75}"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A0A63579-E1CF-4D13-9DF5-C9E532B92669}" type="datetimeFigureOut">
              <a:rPr lang="ru-RU" smtClean="0"/>
              <a:t>08.09.2020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1EA877F-1B24-45B6-A81D-384379139E75}"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A0A63579-E1CF-4D13-9DF5-C9E532B92669}" type="datetimeFigureOut">
              <a:rPr lang="ru-RU" smtClean="0"/>
              <a:t>08.09.2020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1EA877F-1B24-45B6-A81D-384379139E75}"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A0A63579-E1CF-4D13-9DF5-C9E532B92669}" type="datetimeFigureOut">
              <a:rPr lang="ru-RU" smtClean="0"/>
              <a:t>08.09.2020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1EA877F-1B24-45B6-A81D-384379139E75}"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A0A63579-E1CF-4D13-9DF5-C9E532B92669}" type="datetimeFigureOut">
              <a:rPr lang="ru-RU" smtClean="0"/>
              <a:t>08.09.2020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1EA877F-1B24-45B6-A81D-384379139E75}"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A0A63579-E1CF-4D13-9DF5-C9E532B92669}" type="datetimeFigureOut">
              <a:rPr lang="ru-RU" smtClean="0"/>
              <a:t>08.09.2020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1EA877F-1B24-45B6-A81D-384379139E75}"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A0A63579-E1CF-4D13-9DF5-C9E532B92669}" type="datetimeFigureOut">
              <a:rPr lang="ru-RU" smtClean="0"/>
              <a:t>08.09.2020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1EA877F-1B24-45B6-A81D-384379139E75}" type="slidenum">
              <a:rPr lang="ru-RU" smtClean="0"/>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A0A63579-E1CF-4D13-9DF5-C9E532B92669}" type="datetimeFigureOut">
              <a:rPr lang="ru-RU" smtClean="0"/>
              <a:t>08.09.2020</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A1EA877F-1B24-45B6-A81D-384379139E75}"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22376" y="1700808"/>
            <a:ext cx="7772400" cy="1224136"/>
          </a:xfrm>
        </p:spPr>
        <p:txBody>
          <a:bodyPr>
            <a:normAutofit fontScale="90000"/>
          </a:bodyPr>
          <a:lstStyle/>
          <a:p>
            <a:pPr algn="ctr"/>
            <a:r>
              <a:rPr lang="uk-UA" sz="2700" dirty="0" smtClean="0">
                <a:effectLst/>
              </a:rPr>
              <a:t>ТЕМА 3.</a:t>
            </a:r>
            <a:r>
              <a:rPr lang="uk-UA" dirty="0" smtClean="0">
                <a:effectLst/>
              </a:rPr>
              <a:t> </a:t>
            </a:r>
            <a:br>
              <a:rPr lang="uk-UA" dirty="0" smtClean="0">
                <a:effectLst/>
              </a:rPr>
            </a:br>
            <a:r>
              <a:rPr lang="uk-UA" sz="2200" dirty="0">
                <a:effectLst/>
              </a:rPr>
              <a:t>АНАЛІЗ ЛІКВІДНОСТІ ТА ПЛАТОСПРОМОЖНОСТІ ПІДПРИЄМСТВА</a:t>
            </a:r>
            <a:r>
              <a:rPr lang="ru-RU" sz="2700" dirty="0"/>
              <a:t/>
            </a:r>
            <a:br>
              <a:rPr lang="ru-RU" sz="2700" dirty="0"/>
            </a:br>
            <a:endParaRPr lang="ru-RU" sz="2700" dirty="0">
              <a:effectLst/>
            </a:endParaRPr>
          </a:p>
        </p:txBody>
      </p:sp>
      <p:sp>
        <p:nvSpPr>
          <p:cNvPr id="3" name="Подзаголовок 2"/>
          <p:cNvSpPr>
            <a:spLocks noGrp="1"/>
          </p:cNvSpPr>
          <p:nvPr>
            <p:ph type="subTitle" idx="1"/>
          </p:nvPr>
        </p:nvSpPr>
        <p:spPr/>
        <p:txBody>
          <a:bodyPr>
            <a:normAutofit fontScale="25000" lnSpcReduction="20000"/>
          </a:bodyPr>
          <a:lstStyle/>
          <a:p>
            <a:pPr algn="ctr"/>
            <a:r>
              <a:rPr lang="uk-UA" sz="8000" dirty="0" smtClean="0"/>
              <a:t>План</a:t>
            </a:r>
          </a:p>
          <a:p>
            <a:pPr algn="l"/>
            <a:endParaRPr lang="uk-UA" sz="7200" dirty="0" smtClean="0"/>
          </a:p>
          <a:p>
            <a:pPr marL="1179576" indent="-1143000" algn="l">
              <a:buAutoNum type="arabicPeriod"/>
            </a:pPr>
            <a:r>
              <a:rPr lang="uk-UA" sz="7200" b="1" dirty="0" smtClean="0"/>
              <a:t>Сутність </a:t>
            </a:r>
            <a:r>
              <a:rPr lang="uk-UA" sz="7200" b="1" dirty="0"/>
              <a:t>ліквідності та платоспроможності, їх значення при оцінці фінансового стану </a:t>
            </a:r>
            <a:r>
              <a:rPr lang="uk-UA" sz="7200" b="1" dirty="0" smtClean="0"/>
              <a:t>підприємства</a:t>
            </a:r>
          </a:p>
          <a:p>
            <a:pPr marL="1179576" indent="-1143000" algn="l">
              <a:buAutoNum type="arabicPeriod"/>
            </a:pPr>
            <a:endParaRPr lang="ru-RU" sz="7200" dirty="0"/>
          </a:p>
          <a:p>
            <a:pPr marL="1179576" indent="-1143000" algn="l">
              <a:buAutoNum type="arabicPeriod"/>
            </a:pPr>
            <a:r>
              <a:rPr lang="uk-UA" sz="7200" b="1" dirty="0" smtClean="0"/>
              <a:t>Система </a:t>
            </a:r>
            <a:r>
              <a:rPr lang="uk-UA" sz="7200" b="1" dirty="0"/>
              <a:t>показників </a:t>
            </a:r>
            <a:r>
              <a:rPr lang="uk-UA" sz="7200" b="1" dirty="0" smtClean="0"/>
              <a:t>ліквідності</a:t>
            </a:r>
            <a:endParaRPr lang="ru-RU" sz="7200" dirty="0"/>
          </a:p>
          <a:p>
            <a:pPr marL="1179576" indent="-1143000" algn="l">
              <a:buAutoNum type="arabicPeriod"/>
            </a:pPr>
            <a:endParaRPr lang="ru-RU" sz="7200" b="1" dirty="0"/>
          </a:p>
          <a:p>
            <a:pPr marL="1179576" indent="-1143000" algn="l">
              <a:buAutoNum type="arabicPeriod"/>
            </a:pPr>
            <a:r>
              <a:rPr lang="uk-UA" sz="7200" b="1" dirty="0" smtClean="0"/>
              <a:t>Зміст </a:t>
            </a:r>
            <a:r>
              <a:rPr lang="uk-UA" sz="7200" b="1" dirty="0"/>
              <a:t>та основні напрямки здійснення аналізу платоспроможності підприємства</a:t>
            </a:r>
            <a:endParaRPr lang="ru-RU" sz="7200" dirty="0"/>
          </a:p>
          <a:p>
            <a:pPr algn="l"/>
            <a:endParaRPr lang="uk-UA" sz="7200" dirty="0" smtClean="0"/>
          </a:p>
          <a:p>
            <a:pPr algn="l"/>
            <a:endParaRPr lang="ru-RU" sz="7200" dirty="0"/>
          </a:p>
        </p:txBody>
      </p:sp>
    </p:spTree>
    <p:extLst>
      <p:ext uri="{BB962C8B-B14F-4D97-AF65-F5344CB8AC3E}">
        <p14:creationId xmlns:p14="http://schemas.microsoft.com/office/powerpoint/2010/main" val="2646501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980728"/>
            <a:ext cx="8424936" cy="3876189"/>
          </a:xfrm>
          <a:prstGeom prst="rect">
            <a:avLst/>
          </a:prstGeom>
        </p:spPr>
        <p:txBody>
          <a:bodyPr wrap="square">
            <a:spAutoFit/>
          </a:bodyPr>
          <a:lstStyle/>
          <a:p>
            <a:pPr marL="457200" algn="just">
              <a:spcAft>
                <a:spcPts val="0"/>
              </a:spcAft>
            </a:pPr>
            <a:r>
              <a:rPr lang="uk-UA" dirty="0">
                <a:latin typeface="Times New Roman" panose="02020603050405020304" pitchFamily="18" charset="0"/>
                <a:ea typeface="Times New Roman" panose="02020603050405020304" pitchFamily="18" charset="0"/>
              </a:rPr>
              <a:t>Слід зауважити, що розглянуті коефіцієнти мають певні </a:t>
            </a:r>
            <a:r>
              <a:rPr lang="uk-UA" b="1" dirty="0">
                <a:latin typeface="Times New Roman" panose="02020603050405020304" pitchFamily="18" charset="0"/>
                <a:ea typeface="Times New Roman" panose="02020603050405020304" pitchFamily="18" charset="0"/>
              </a:rPr>
              <a:t>недоліки,</a:t>
            </a:r>
            <a:r>
              <a:rPr lang="uk-UA" dirty="0">
                <a:latin typeface="Times New Roman" panose="02020603050405020304" pitchFamily="18" charset="0"/>
                <a:ea typeface="Times New Roman" panose="02020603050405020304" pitchFamily="18" charset="0"/>
              </a:rPr>
              <a:t> а саме:</a:t>
            </a:r>
            <a:endParaRPr lang="uk-UA" sz="1100" dirty="0">
              <a:latin typeface="Times New Roman" panose="02020603050405020304" pitchFamily="18" charset="0"/>
              <a:ea typeface="Times New Roman" panose="02020603050405020304" pitchFamily="18" charset="0"/>
            </a:endParaRPr>
          </a:p>
          <a:p>
            <a:pPr algn="just">
              <a:lnSpc>
                <a:spcPts val="300"/>
              </a:lnSpc>
              <a:spcAft>
                <a:spcPts val="0"/>
              </a:spcAft>
            </a:pPr>
            <a:r>
              <a:rPr lang="uk-UA" sz="1100" dirty="0">
                <a:latin typeface="Times New Roman" panose="02020603050405020304" pitchFamily="18" charset="0"/>
                <a:ea typeface="Times New Roman" panose="02020603050405020304" pitchFamily="18" charset="0"/>
              </a:rPr>
              <a:t> </a:t>
            </a:r>
          </a:p>
          <a:p>
            <a:pPr marL="342900" lvl="0" indent="-342900" algn="just">
              <a:lnSpc>
                <a:spcPct val="113000"/>
              </a:lnSpc>
              <a:spcAft>
                <a:spcPts val="0"/>
              </a:spcAft>
              <a:buFont typeface="Arial" panose="020B0604020202020204" pitchFamily="34" charset="0"/>
              <a:buChar char=""/>
              <a:tabLst>
                <a:tab pos="228600" algn="l"/>
                <a:tab pos="571500" algn="l"/>
              </a:tabLst>
            </a:pPr>
            <a:r>
              <a:rPr lang="uk-UA" dirty="0">
                <a:latin typeface="Times New Roman" panose="02020603050405020304" pitchFamily="18" charset="0"/>
                <a:ea typeface="Times New Roman" panose="02020603050405020304" pitchFamily="18" charset="0"/>
              </a:rPr>
              <a:t>статичність - ці показники розраховуються на основі балансових даних, які характеризують майновий стан підприємства на конкретну дату і, відповідно, є одноманітними, що вказує на необхідність аналізу їх динаміки за ряд періодів;</a:t>
            </a:r>
            <a:endParaRPr lang="uk-UA" sz="1100" dirty="0">
              <a:latin typeface="Times New Roman" panose="02020603050405020304" pitchFamily="18" charset="0"/>
              <a:ea typeface="Times New Roman" panose="02020603050405020304" pitchFamily="18" charset="0"/>
            </a:endParaRPr>
          </a:p>
          <a:p>
            <a:pPr algn="just">
              <a:lnSpc>
                <a:spcPts val="100"/>
              </a:lnSpc>
              <a:spcAft>
                <a:spcPts val="0"/>
              </a:spcAft>
            </a:pPr>
            <a:r>
              <a:rPr lang="uk-UA" i="1" dirty="0">
                <a:latin typeface="Times New Roman" panose="02020603050405020304" pitchFamily="18" charset="0"/>
                <a:ea typeface="Times New Roman" panose="02020603050405020304" pitchFamily="18" charset="0"/>
              </a:rPr>
              <a:t> </a:t>
            </a:r>
            <a:endParaRPr lang="uk-UA" sz="1100" dirty="0">
              <a:latin typeface="Times New Roman" panose="02020603050405020304" pitchFamily="18" charset="0"/>
              <a:ea typeface="Times New Roman" panose="02020603050405020304" pitchFamily="18" charset="0"/>
            </a:endParaRPr>
          </a:p>
          <a:p>
            <a:pPr marL="342900" lvl="0" indent="-342900" algn="just">
              <a:lnSpc>
                <a:spcPct val="110000"/>
              </a:lnSpc>
              <a:spcAft>
                <a:spcPts val="0"/>
              </a:spcAft>
              <a:buFont typeface="Arial" panose="020B0604020202020204" pitchFamily="34" charset="0"/>
              <a:buChar char=""/>
              <a:tabLst>
                <a:tab pos="228600" algn="l"/>
                <a:tab pos="621665" algn="l"/>
              </a:tabLst>
            </a:pPr>
            <a:r>
              <a:rPr lang="uk-UA" dirty="0">
                <a:latin typeface="Times New Roman" panose="02020603050405020304" pitchFamily="18" charset="0"/>
                <a:ea typeface="Times New Roman" panose="02020603050405020304" pitchFamily="18" charset="0"/>
              </a:rPr>
              <a:t>можливість завищення значень показників унаслідок включення до складу поточних активів неліквідних їх елементів;</a:t>
            </a:r>
            <a:endParaRPr lang="uk-UA" sz="1100" dirty="0">
              <a:latin typeface="Times New Roman" panose="02020603050405020304" pitchFamily="18" charset="0"/>
              <a:ea typeface="Times New Roman" panose="02020603050405020304" pitchFamily="18" charset="0"/>
            </a:endParaRPr>
          </a:p>
          <a:p>
            <a:pPr algn="just">
              <a:lnSpc>
                <a:spcPts val="150"/>
              </a:lnSpc>
              <a:spcAft>
                <a:spcPts val="0"/>
              </a:spcAft>
            </a:pPr>
            <a:r>
              <a:rPr lang="uk-UA" i="1" dirty="0">
                <a:latin typeface="Times New Roman" panose="02020603050405020304" pitchFamily="18" charset="0"/>
                <a:ea typeface="Times New Roman" panose="02020603050405020304" pitchFamily="18" charset="0"/>
              </a:rPr>
              <a:t> </a:t>
            </a:r>
            <a:endParaRPr lang="uk-UA" sz="1100" dirty="0">
              <a:latin typeface="Times New Roman" panose="02020603050405020304" pitchFamily="18" charset="0"/>
              <a:ea typeface="Times New Roman" panose="02020603050405020304" pitchFamily="18" charset="0"/>
            </a:endParaRPr>
          </a:p>
          <a:p>
            <a:pPr marL="342900" lvl="0" indent="-342900" algn="just">
              <a:lnSpc>
                <a:spcPct val="112000"/>
              </a:lnSpc>
              <a:spcAft>
                <a:spcPts val="0"/>
              </a:spcAft>
              <a:buFont typeface="Arial" panose="020B0604020202020204" pitchFamily="34" charset="0"/>
              <a:buChar char=""/>
              <a:tabLst>
                <a:tab pos="228600" algn="l"/>
                <a:tab pos="694690" algn="l"/>
              </a:tabLst>
            </a:pPr>
            <a:r>
              <a:rPr lang="uk-UA" dirty="0">
                <a:latin typeface="Times New Roman" panose="02020603050405020304" pitchFamily="18" charset="0"/>
                <a:ea typeface="Times New Roman" panose="02020603050405020304" pitchFamily="18" charset="0"/>
              </a:rPr>
              <a:t>мала інформативність для прогнозування майбутніх грошових надходжень та платежів, що є головним завданням аналізу поточної платоспроможності;</a:t>
            </a:r>
            <a:endParaRPr lang="uk-UA" sz="1100" dirty="0">
              <a:latin typeface="Times New Roman" panose="02020603050405020304" pitchFamily="18" charset="0"/>
              <a:ea typeface="Times New Roman" panose="02020603050405020304" pitchFamily="18" charset="0"/>
            </a:endParaRPr>
          </a:p>
          <a:p>
            <a:pPr algn="just">
              <a:lnSpc>
                <a:spcPts val="100"/>
              </a:lnSpc>
              <a:spcAft>
                <a:spcPts val="0"/>
              </a:spcAft>
            </a:pPr>
            <a:r>
              <a:rPr lang="uk-UA" i="1" dirty="0">
                <a:latin typeface="Times New Roman" panose="02020603050405020304" pitchFamily="18" charset="0"/>
                <a:ea typeface="Times New Roman" panose="02020603050405020304" pitchFamily="18" charset="0"/>
              </a:rPr>
              <a:t> </a:t>
            </a:r>
            <a:endParaRPr lang="uk-UA" sz="1100" dirty="0">
              <a:latin typeface="Times New Roman" panose="02020603050405020304" pitchFamily="18" charset="0"/>
              <a:ea typeface="Times New Roman" panose="02020603050405020304" pitchFamily="18" charset="0"/>
            </a:endParaRPr>
          </a:p>
          <a:p>
            <a:pPr marL="342900" lvl="0" indent="-342900" algn="just">
              <a:lnSpc>
                <a:spcPct val="112000"/>
              </a:lnSpc>
              <a:spcAft>
                <a:spcPts val="0"/>
              </a:spcAft>
              <a:buFont typeface="Arial" panose="020B0604020202020204" pitchFamily="34" charset="0"/>
              <a:buChar char=""/>
              <a:tabLst>
                <a:tab pos="228600" algn="l"/>
                <a:tab pos="570230" algn="l"/>
              </a:tabLst>
            </a:pPr>
            <a:r>
              <a:rPr lang="uk-UA" dirty="0">
                <a:latin typeface="Times New Roman" panose="02020603050405020304" pitchFamily="18" charset="0"/>
                <a:ea typeface="Times New Roman" panose="02020603050405020304" pitchFamily="18" charset="0"/>
              </a:rPr>
              <a:t>наявність потенційних зобов'язань, які не відображаються в балансі і не враховуються при розрахунку коефіцієнтів ліквідності;</a:t>
            </a:r>
            <a:endParaRPr lang="uk-UA" sz="1100" dirty="0">
              <a:latin typeface="Times New Roman" panose="02020603050405020304" pitchFamily="18" charset="0"/>
              <a:ea typeface="Times New Roman" panose="02020603050405020304" pitchFamily="18" charset="0"/>
            </a:endParaRPr>
          </a:p>
          <a:p>
            <a:pPr algn="just">
              <a:lnSpc>
                <a:spcPts val="95"/>
              </a:lnSpc>
              <a:spcAft>
                <a:spcPts val="0"/>
              </a:spcAft>
            </a:pPr>
            <a:r>
              <a:rPr lang="uk-UA" i="1" dirty="0">
                <a:latin typeface="Times New Roman" panose="02020603050405020304" pitchFamily="18" charset="0"/>
                <a:ea typeface="Times New Roman" panose="02020603050405020304" pitchFamily="18" charset="0"/>
              </a:rPr>
              <a:t> </a:t>
            </a:r>
            <a:endParaRPr lang="uk-UA" sz="1100" dirty="0">
              <a:latin typeface="Times New Roman" panose="02020603050405020304" pitchFamily="18" charset="0"/>
              <a:ea typeface="Times New Roman" panose="02020603050405020304" pitchFamily="18" charset="0"/>
            </a:endParaRPr>
          </a:p>
          <a:p>
            <a:pPr marL="342900" lvl="0" indent="-342900" algn="just">
              <a:lnSpc>
                <a:spcPct val="111000"/>
              </a:lnSpc>
              <a:spcAft>
                <a:spcPts val="0"/>
              </a:spcAft>
              <a:buFont typeface="Arial" panose="020B0604020202020204" pitchFamily="34" charset="0"/>
              <a:buChar char=""/>
              <a:tabLst>
                <a:tab pos="228600" algn="l"/>
                <a:tab pos="628015" algn="l"/>
              </a:tabLst>
            </a:pPr>
            <a:r>
              <a:rPr lang="uk-UA" dirty="0">
                <a:latin typeface="Times New Roman" panose="02020603050405020304" pitchFamily="18" charset="0"/>
                <a:ea typeface="Times New Roman" panose="02020603050405020304" pitchFamily="18" charset="0"/>
              </a:rPr>
              <a:t>ігнорування перспективних виплат, які здатні спричинити значний відплив грошових коштів у майбутньому.</a:t>
            </a:r>
            <a:endParaRPr lang="uk-UA" sz="1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05665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548680"/>
            <a:ext cx="8784976" cy="5928803"/>
          </a:xfrm>
          <a:prstGeom prst="rect">
            <a:avLst/>
          </a:prstGeom>
        </p:spPr>
        <p:txBody>
          <a:bodyPr wrap="square">
            <a:spAutoFit/>
          </a:bodyPr>
          <a:lstStyle/>
          <a:p>
            <a:pPr marL="4445" indent="457200" algn="just">
              <a:lnSpc>
                <a:spcPct val="110000"/>
              </a:lnSpc>
              <a:spcAft>
                <a:spcPts val="0"/>
              </a:spcAft>
            </a:pPr>
            <a:r>
              <a:rPr lang="uk-UA" dirty="0">
                <a:latin typeface="Times New Roman" panose="02020603050405020304" pitchFamily="18" charset="0"/>
                <a:ea typeface="Times New Roman" panose="02020603050405020304" pitchFamily="18" charset="0"/>
              </a:rPr>
              <a:t>Аналіз платоспроможності підприємства здійснюється шляхом розрахунку таких основних показників (коефіцієнтів):</a:t>
            </a:r>
            <a:endParaRPr lang="uk-UA" sz="1100" dirty="0">
              <a:latin typeface="Times New Roman" panose="02020603050405020304" pitchFamily="18" charset="0"/>
              <a:ea typeface="Times New Roman" panose="02020603050405020304" pitchFamily="18" charset="0"/>
            </a:endParaRPr>
          </a:p>
          <a:p>
            <a:pPr>
              <a:lnSpc>
                <a:spcPts val="235"/>
              </a:lnSpc>
              <a:spcAft>
                <a:spcPts val="0"/>
              </a:spcAft>
            </a:pPr>
            <a:r>
              <a:rPr lang="uk-UA" sz="1100" dirty="0">
                <a:latin typeface="Symbol" panose="05050102010706020507" pitchFamily="18" charset="2"/>
                <a:ea typeface="Symbol" panose="05050102010706020507" pitchFamily="18" charset="2"/>
              </a:rPr>
              <a:t> </a:t>
            </a:r>
            <a:endParaRPr lang="uk-UA" sz="1100" dirty="0">
              <a:latin typeface="Times New Roman" panose="02020603050405020304" pitchFamily="18" charset="0"/>
              <a:ea typeface="Times New Roman" panose="02020603050405020304" pitchFamily="18" charset="0"/>
            </a:endParaRPr>
          </a:p>
          <a:p>
            <a:pPr>
              <a:lnSpc>
                <a:spcPts val="105"/>
              </a:lnSpc>
              <a:spcAft>
                <a:spcPts val="0"/>
              </a:spcAft>
            </a:pPr>
            <a:r>
              <a:rPr lang="uk-UA" sz="1100" dirty="0">
                <a:latin typeface="Times New Roman" panose="02020603050405020304" pitchFamily="18" charset="0"/>
                <a:ea typeface="Times New Roman" panose="02020603050405020304" pitchFamily="18" charset="0"/>
              </a:rPr>
              <a:t> </a:t>
            </a:r>
          </a:p>
          <a:p>
            <a:pPr marL="4445" indent="457200" algn="just">
              <a:lnSpc>
                <a:spcPct val="112000"/>
              </a:lnSpc>
              <a:spcAft>
                <a:spcPts val="0"/>
              </a:spcAft>
            </a:pPr>
            <a:r>
              <a:rPr lang="uk-UA" b="1" dirty="0">
                <a:latin typeface="Times New Roman" panose="02020603050405020304" pitchFamily="18" charset="0"/>
                <a:ea typeface="Times New Roman" panose="02020603050405020304" pitchFamily="18" charset="0"/>
              </a:rPr>
              <a:t>Коефіцієнт фінансової незалежності (автономії)</a:t>
            </a:r>
            <a:r>
              <a:rPr lang="uk-UA" dirty="0">
                <a:latin typeface="Times New Roman" panose="02020603050405020304" pitchFamily="18" charset="0"/>
                <a:ea typeface="Times New Roman" panose="02020603050405020304" pitchFamily="18" charset="0"/>
              </a:rPr>
              <a:t>  розраховується як відношення власного капіталу підприємства до підсумку балансу підприємства, показує питому вагу власного капіталу в загальній сумі засобів, авансованих у його діяльність.</a:t>
            </a:r>
            <a:endParaRPr lang="uk-UA" sz="1100" dirty="0">
              <a:latin typeface="Times New Roman" panose="02020603050405020304" pitchFamily="18" charset="0"/>
              <a:ea typeface="Times New Roman" panose="02020603050405020304" pitchFamily="18" charset="0"/>
            </a:endParaRPr>
          </a:p>
          <a:p>
            <a:pPr marL="4445" indent="457200" algn="just">
              <a:lnSpc>
                <a:spcPct val="112000"/>
              </a:lnSpc>
              <a:spcAft>
                <a:spcPts val="0"/>
              </a:spcAft>
            </a:pPr>
            <a:r>
              <a:rPr lang="uk-UA" i="1" dirty="0">
                <a:latin typeface="Times New Roman" panose="02020603050405020304" pitchFamily="18" charset="0"/>
                <a:ea typeface="Times New Roman" panose="02020603050405020304" pitchFamily="18" charset="0"/>
              </a:rPr>
              <a:t>Частина власного капіталу в загальній сумі фінансових ресурсів повинна бути не меншою 50%, тобто коефіцієнт незалежності &gt;= 0,5.</a:t>
            </a:r>
            <a:r>
              <a:rPr lang="uk-UA" dirty="0">
                <a:latin typeface="Times New Roman" panose="02020603050405020304" pitchFamily="18" charset="0"/>
                <a:ea typeface="Times New Roman" panose="02020603050405020304" pitchFamily="18" charset="0"/>
              </a:rPr>
              <a:t> </a:t>
            </a:r>
            <a:endParaRPr lang="uk-UA" sz="1100" dirty="0">
              <a:latin typeface="Times New Roman" panose="02020603050405020304" pitchFamily="18" charset="0"/>
              <a:ea typeface="Times New Roman" panose="02020603050405020304" pitchFamily="18" charset="0"/>
            </a:endParaRPr>
          </a:p>
          <a:p>
            <a:pPr marL="4445" indent="457200" algn="just">
              <a:lnSpc>
                <a:spcPct val="112000"/>
              </a:lnSpc>
              <a:spcAft>
                <a:spcPts val="0"/>
              </a:spcAft>
            </a:pPr>
            <a:r>
              <a:rPr lang="uk-UA" dirty="0">
                <a:latin typeface="Times New Roman" panose="02020603050405020304" pitchFamily="18" charset="0"/>
                <a:ea typeface="Times New Roman" panose="02020603050405020304" pitchFamily="18" charset="0"/>
              </a:rPr>
              <a:t>Коефіцієнт незалежності характеризує можливість підприємства виконати свої зовнішні зобов'язання за рахунок використання власних активів, його незалежність від позикових джерел. Чим нижче значення коефіцієнта, тим вище ризик неплатоспроможності. Низьке значення коефіцієнта говорить про можливість дефіциту грошових коштів.</a:t>
            </a:r>
            <a:endParaRPr lang="uk-UA" sz="1100" dirty="0">
              <a:latin typeface="Times New Roman" panose="02020603050405020304" pitchFamily="18" charset="0"/>
              <a:ea typeface="Times New Roman" panose="02020603050405020304" pitchFamily="18" charset="0"/>
            </a:endParaRPr>
          </a:p>
          <a:p>
            <a:pPr marL="4445" indent="457200" algn="just">
              <a:lnSpc>
                <a:spcPct val="112000"/>
              </a:lnSpc>
              <a:spcAft>
                <a:spcPts val="0"/>
              </a:spcAft>
            </a:pPr>
            <a:r>
              <a:rPr lang="uk-UA" b="1" i="1" dirty="0">
                <a:latin typeface="Times New Roman" panose="02020603050405020304" pitchFamily="18" charset="0"/>
                <a:ea typeface="Times New Roman" panose="02020603050405020304" pitchFamily="18" charset="0"/>
              </a:rPr>
              <a:t>Коефіцієнт фінансування </a:t>
            </a:r>
            <a:r>
              <a:rPr lang="uk-UA" dirty="0">
                <a:latin typeface="Times New Roman" panose="02020603050405020304" pitchFamily="18" charset="0"/>
                <a:ea typeface="Times New Roman" panose="02020603050405020304" pitchFamily="18" charset="0"/>
              </a:rPr>
              <a:t>розраховується як співвідношення залучених</a:t>
            </a:r>
            <a:r>
              <a:rPr lang="uk-UA" b="1" i="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та власних засобів і характеризує залежність підприємства від залучених засобів.</a:t>
            </a:r>
            <a:endParaRPr lang="uk-UA" sz="1100" dirty="0">
              <a:latin typeface="Times New Roman" panose="02020603050405020304" pitchFamily="18" charset="0"/>
              <a:ea typeface="Times New Roman" panose="02020603050405020304" pitchFamily="18" charset="0"/>
            </a:endParaRPr>
          </a:p>
          <a:p>
            <a:pPr>
              <a:lnSpc>
                <a:spcPts val="50"/>
              </a:lnSpc>
              <a:spcAft>
                <a:spcPts val="0"/>
              </a:spcAft>
            </a:pPr>
            <a:r>
              <a:rPr lang="uk-UA" sz="1100" dirty="0">
                <a:latin typeface="Times New Roman" panose="02020603050405020304" pitchFamily="18" charset="0"/>
                <a:ea typeface="Times New Roman" panose="02020603050405020304" pitchFamily="18" charset="0"/>
              </a:rPr>
              <a:t> </a:t>
            </a:r>
          </a:p>
          <a:p>
            <a:pPr marL="461645">
              <a:spcAft>
                <a:spcPts val="0"/>
              </a:spcAft>
            </a:pPr>
            <a:r>
              <a:rPr lang="uk-UA" i="1" dirty="0">
                <a:latin typeface="Times New Roman" panose="02020603050405020304" pitchFamily="18" charset="0"/>
                <a:ea typeface="Times New Roman" panose="02020603050405020304" pitchFamily="18" charset="0"/>
              </a:rPr>
              <a:t>Коефіцієнт фінансування повинен бути меншим 1,0.</a:t>
            </a:r>
            <a:endParaRPr lang="uk-UA" sz="1100" dirty="0">
              <a:latin typeface="Times New Roman" panose="02020603050405020304" pitchFamily="18" charset="0"/>
              <a:ea typeface="Times New Roman" panose="02020603050405020304" pitchFamily="18" charset="0"/>
            </a:endParaRPr>
          </a:p>
          <a:p>
            <a:pPr indent="457200" algn="just">
              <a:lnSpc>
                <a:spcPct val="110000"/>
              </a:lnSpc>
              <a:spcAft>
                <a:spcPts val="0"/>
              </a:spcAft>
            </a:pPr>
            <a:r>
              <a:rPr lang="uk-UA" b="1" i="1" dirty="0">
                <a:latin typeface="Times New Roman" panose="02020603050405020304" pitchFamily="18" charset="0"/>
                <a:ea typeface="Times New Roman" panose="02020603050405020304" pitchFamily="18" charset="0"/>
              </a:rPr>
              <a:t>Коефіцієнт фінансового левериджу </a:t>
            </a:r>
            <a:r>
              <a:rPr lang="uk-UA" dirty="0">
                <a:latin typeface="Times New Roman" panose="02020603050405020304" pitchFamily="18" charset="0"/>
                <a:ea typeface="Times New Roman" panose="02020603050405020304" pitchFamily="18" charset="0"/>
              </a:rPr>
              <a:t>розраховується як співвідношення</a:t>
            </a:r>
            <a:r>
              <a:rPr lang="uk-UA" b="1" i="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довгострокового позикового капіталу і власного капіталу.</a:t>
            </a:r>
            <a:endParaRPr lang="uk-UA" sz="1100" dirty="0">
              <a:latin typeface="Times New Roman" panose="02020603050405020304" pitchFamily="18" charset="0"/>
              <a:ea typeface="Times New Roman" panose="02020603050405020304" pitchFamily="18" charset="0"/>
            </a:endParaRPr>
          </a:p>
          <a:p>
            <a:pPr>
              <a:lnSpc>
                <a:spcPts val="140"/>
              </a:lnSpc>
              <a:spcAft>
                <a:spcPts val="0"/>
              </a:spcAft>
            </a:pPr>
            <a:r>
              <a:rPr lang="uk-UA" sz="1100" dirty="0">
                <a:latin typeface="Times New Roman" panose="02020603050405020304" pitchFamily="18" charset="0"/>
                <a:ea typeface="Times New Roman" panose="02020603050405020304" pitchFamily="18" charset="0"/>
              </a:rPr>
              <a:t> </a:t>
            </a:r>
          </a:p>
          <a:p>
            <a:pPr algn="just"/>
            <a:r>
              <a:rPr lang="uk-UA" i="1" dirty="0">
                <a:latin typeface="Times New Roman" panose="02020603050405020304" pitchFamily="18" charset="0"/>
                <a:ea typeface="Times New Roman" panose="02020603050405020304" pitchFamily="18" charset="0"/>
              </a:rPr>
              <a:t>Показник фінансового левериджу характеризує залежність підприємства від довгострокових зобов'язань</a:t>
            </a:r>
            <a:endParaRPr lang="uk-UA" dirty="0"/>
          </a:p>
        </p:txBody>
      </p:sp>
    </p:spTree>
    <p:extLst>
      <p:ext uri="{BB962C8B-B14F-4D97-AF65-F5344CB8AC3E}">
        <p14:creationId xmlns:p14="http://schemas.microsoft.com/office/powerpoint/2010/main" val="220353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1268760"/>
            <a:ext cx="7992888" cy="3404073"/>
          </a:xfrm>
          <a:prstGeom prst="rect">
            <a:avLst/>
          </a:prstGeom>
        </p:spPr>
        <p:txBody>
          <a:bodyPr wrap="square">
            <a:spAutoFit/>
          </a:bodyPr>
          <a:lstStyle/>
          <a:p>
            <a:pPr indent="457200" algn="just">
              <a:lnSpc>
                <a:spcPct val="98000"/>
              </a:lnSpc>
              <a:spcAft>
                <a:spcPts val="0"/>
              </a:spcAft>
            </a:pPr>
            <a:r>
              <a:rPr lang="uk-UA" b="1" i="1" dirty="0">
                <a:latin typeface="Times New Roman" panose="02020603050405020304" pitchFamily="18" charset="0"/>
                <a:ea typeface="Times New Roman" panose="02020603050405020304" pitchFamily="18" charset="0"/>
              </a:rPr>
              <a:t>Коефіцієнт забезпечення поточної діяльності власними оборотними коштами </a:t>
            </a:r>
            <a:r>
              <a:rPr lang="uk-UA" dirty="0">
                <a:latin typeface="Times New Roman" panose="02020603050405020304" pitchFamily="18" charset="0"/>
                <a:ea typeface="Times New Roman" panose="02020603050405020304" pitchFamily="18" charset="0"/>
              </a:rPr>
              <a:t>розраховується як відношення величини чистого оборотного</a:t>
            </a:r>
            <a:r>
              <a:rPr lang="uk-UA" b="1" i="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(робочого) капіталу до величини оборотних активів підприємства і показує забезпеченість підприємства власними оборотними засобами.</a:t>
            </a:r>
            <a:endParaRPr lang="uk-UA" sz="1100" dirty="0">
              <a:latin typeface="Times New Roman" panose="02020603050405020304" pitchFamily="18" charset="0"/>
              <a:ea typeface="Times New Roman" panose="02020603050405020304" pitchFamily="18" charset="0"/>
            </a:endParaRPr>
          </a:p>
          <a:p>
            <a:pPr>
              <a:lnSpc>
                <a:spcPts val="305"/>
              </a:lnSpc>
              <a:spcAft>
                <a:spcPts val="0"/>
              </a:spcAft>
            </a:pPr>
            <a:r>
              <a:rPr lang="uk-UA" sz="1100" dirty="0">
                <a:latin typeface="Times New Roman" panose="02020603050405020304" pitchFamily="18" charset="0"/>
                <a:ea typeface="Times New Roman" panose="02020603050405020304" pitchFamily="18" charset="0"/>
              </a:rPr>
              <a:t> </a:t>
            </a:r>
          </a:p>
          <a:p>
            <a:pPr indent="457200" algn="just">
              <a:lnSpc>
                <a:spcPct val="113000"/>
              </a:lnSpc>
              <a:spcAft>
                <a:spcPts val="0"/>
              </a:spcAft>
            </a:pPr>
            <a:r>
              <a:rPr lang="uk-UA" i="1" dirty="0">
                <a:latin typeface="Times New Roman" panose="02020603050405020304" pitchFamily="18" charset="0"/>
                <a:ea typeface="Times New Roman" panose="02020603050405020304" pitchFamily="18" charset="0"/>
              </a:rPr>
              <a:t>Робочий капітал</a:t>
            </a:r>
            <a:r>
              <a:rPr lang="uk-UA" dirty="0">
                <a:latin typeface="Times New Roman" panose="02020603050405020304" pitchFamily="18" charset="0"/>
                <a:ea typeface="Times New Roman" panose="02020603050405020304" pitchFamily="18" charset="0"/>
              </a:rPr>
              <a:t> - різниця між оборотними активами підприємства та його короткостроковими зобов'язаннями, тобто він складається з частини оборотних активів, які фінансуються за рахунок власного капіталу і довгострокових зобов'язань.</a:t>
            </a:r>
            <a:endParaRPr lang="uk-UA" sz="1100" dirty="0">
              <a:latin typeface="Times New Roman" panose="02020603050405020304" pitchFamily="18" charset="0"/>
              <a:ea typeface="Times New Roman" panose="02020603050405020304" pitchFamily="18" charset="0"/>
            </a:endParaRPr>
          </a:p>
          <a:p>
            <a:pPr>
              <a:lnSpc>
                <a:spcPts val="80"/>
              </a:lnSpc>
              <a:spcAft>
                <a:spcPts val="0"/>
              </a:spcAft>
            </a:pPr>
            <a:r>
              <a:rPr lang="uk-UA" sz="1100" dirty="0">
                <a:latin typeface="Times New Roman" panose="02020603050405020304" pitchFamily="18" charset="0"/>
                <a:ea typeface="Times New Roman" panose="02020603050405020304" pitchFamily="18" charset="0"/>
              </a:rPr>
              <a:t> </a:t>
            </a:r>
          </a:p>
          <a:p>
            <a:pPr indent="501650" algn="just">
              <a:lnSpc>
                <a:spcPct val="111000"/>
              </a:lnSpc>
              <a:spcAft>
                <a:spcPts val="0"/>
              </a:spcAft>
            </a:pPr>
            <a:r>
              <a:rPr lang="uk-UA" dirty="0">
                <a:latin typeface="Times New Roman" panose="02020603050405020304" pitchFamily="18" charset="0"/>
                <a:ea typeface="Times New Roman" panose="02020603050405020304" pitchFamily="18" charset="0"/>
              </a:rPr>
              <a:t>Цей коефіцієнт вказує, яка частка оборотних активів фінансується за рахунок власних коштів підприємства, і розраховується відношенням величини власного оборотного капіталу до величини оборотних активів.</a:t>
            </a:r>
            <a:endParaRPr lang="uk-UA" sz="1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83621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692696"/>
            <a:ext cx="8136904" cy="5861669"/>
          </a:xfrm>
          <a:prstGeom prst="rect">
            <a:avLst/>
          </a:prstGeom>
        </p:spPr>
        <p:txBody>
          <a:bodyPr wrap="square">
            <a:spAutoFit/>
          </a:bodyPr>
          <a:lstStyle/>
          <a:p>
            <a:pPr indent="457200" algn="just">
              <a:lnSpc>
                <a:spcPct val="90000"/>
              </a:lnSpc>
              <a:spcAft>
                <a:spcPts val="0"/>
              </a:spcAft>
            </a:pPr>
            <a:r>
              <a:rPr lang="uk-UA" b="1" i="1" dirty="0">
                <a:latin typeface="Times New Roman" panose="02020603050405020304" pitchFamily="18" charset="0"/>
                <a:ea typeface="Times New Roman" panose="02020603050405020304" pitchFamily="18" charset="0"/>
              </a:rPr>
              <a:t>Маневреність власних оборотних коштів </a:t>
            </a:r>
            <a:r>
              <a:rPr lang="uk-UA" dirty="0">
                <a:latin typeface="Times New Roman" panose="02020603050405020304" pitchFamily="18" charset="0"/>
                <a:ea typeface="Times New Roman" panose="02020603050405020304" pitchFamily="18" charset="0"/>
              </a:rPr>
              <a:t>– розраховується як відношення грошових коштів до величини власного оборотного капіталу (маневреність</a:t>
            </a:r>
            <a:r>
              <a:rPr lang="uk-UA" b="1" i="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функціонуючого капіталу). показує, яка частина власного капіталу використовується для фінансування поточної діяльності, тобто вкладена в оборотні засоби, а яка - капіталізована. Характеризує ту частину власних оборотних коштів, яка перебуває в грошовій формі, тобто має абсолютну ліквідність. Для нормально функціонуючого підприємства цей показник змінюється від 0 до 1. Зростання показника (за інших рівних умов) розглядається як позитивна тенденція.</a:t>
            </a:r>
            <a:endParaRPr lang="uk-UA" sz="1100" dirty="0">
              <a:latin typeface="Times New Roman" panose="02020603050405020304" pitchFamily="18" charset="0"/>
              <a:ea typeface="Times New Roman" panose="02020603050405020304" pitchFamily="18" charset="0"/>
            </a:endParaRPr>
          </a:p>
          <a:p>
            <a:pPr indent="457200">
              <a:lnSpc>
                <a:spcPct val="90000"/>
              </a:lnSpc>
              <a:spcAft>
                <a:spcPts val="0"/>
              </a:spcAft>
            </a:pPr>
            <a:r>
              <a:rPr lang="uk-UA" b="1" i="1" dirty="0">
                <a:latin typeface="Times New Roman" panose="02020603050405020304" pitchFamily="18" charset="0"/>
                <a:ea typeface="Times New Roman" panose="02020603050405020304" pitchFamily="18" charset="0"/>
              </a:rPr>
              <a:t>Частка власних оборотних коштів у покритті </a:t>
            </a:r>
            <a:r>
              <a:rPr lang="uk-UA" b="1" i="1" dirty="0" smtClean="0">
                <a:latin typeface="Times New Roman" panose="02020603050405020304" pitchFamily="18" charset="0"/>
                <a:ea typeface="Times New Roman" panose="02020603050405020304" pitchFamily="18" charset="0"/>
              </a:rPr>
              <a:t>запасів.</a:t>
            </a:r>
            <a:r>
              <a:rPr lang="en-US" sz="1100" dirty="0" smtClean="0">
                <a:latin typeface="Times New Roman" panose="02020603050405020304" pitchFamily="18" charset="0"/>
                <a:ea typeface="Times New Roman" panose="02020603050405020304" pitchFamily="18" charset="0"/>
              </a:rPr>
              <a:t> </a:t>
            </a:r>
            <a:r>
              <a:rPr lang="uk-UA" dirty="0" smtClean="0">
                <a:latin typeface="Times New Roman" panose="02020603050405020304" pitchFamily="18" charset="0"/>
                <a:ea typeface="Times New Roman" panose="02020603050405020304" pitchFamily="18" charset="0"/>
              </a:rPr>
              <a:t>Характеризує </a:t>
            </a:r>
            <a:r>
              <a:rPr lang="uk-UA" dirty="0">
                <a:latin typeface="Times New Roman" panose="02020603050405020304" pitchFamily="18" charset="0"/>
                <a:ea typeface="Times New Roman" panose="02020603050405020304" pitchFamily="18" charset="0"/>
              </a:rPr>
              <a:t>ту частину вартості запасів, яка покривається власними оборотними коштами і розраховується як відношення власних оборотних коштів до середньорічних залишків виробничих запасів</a:t>
            </a:r>
            <a:r>
              <a:rPr lang="uk-UA" dirty="0" smtClean="0">
                <a:latin typeface="Times New Roman" panose="02020603050405020304" pitchFamily="18" charset="0"/>
                <a:ea typeface="Times New Roman" panose="02020603050405020304" pitchFamily="18" charset="0"/>
              </a:rPr>
              <a:t>.</a:t>
            </a:r>
            <a:endParaRPr lang="en-US" dirty="0" smtClean="0">
              <a:latin typeface="Times New Roman" panose="02020603050405020304" pitchFamily="18" charset="0"/>
              <a:ea typeface="Times New Roman" panose="02020603050405020304" pitchFamily="18" charset="0"/>
            </a:endParaRPr>
          </a:p>
          <a:p>
            <a:pPr indent="457200" algn="just">
              <a:lnSpc>
                <a:spcPct val="90000"/>
              </a:lnSpc>
              <a:spcAft>
                <a:spcPts val="0"/>
              </a:spcAft>
            </a:pPr>
            <a:r>
              <a:rPr lang="uk-UA" b="1" i="1" dirty="0">
                <a:latin typeface="Times New Roman" panose="02020603050405020304" pitchFamily="18" charset="0"/>
                <a:ea typeface="Times New Roman" panose="02020603050405020304" pitchFamily="18" charset="0"/>
              </a:rPr>
              <a:t>Коефіцієнт покриття запасів </a:t>
            </a:r>
            <a:r>
              <a:rPr lang="uk-UA" dirty="0">
                <a:latin typeface="Times New Roman" panose="02020603050405020304" pitchFamily="18" charset="0"/>
                <a:ea typeface="Times New Roman" panose="02020603050405020304" pitchFamily="18" charset="0"/>
              </a:rPr>
              <a:t>являє собою відношення величини</a:t>
            </a:r>
            <a:r>
              <a:rPr lang="uk-UA" b="1" i="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«нормальних» джерел покриття запасів до суми </a:t>
            </a:r>
            <a:r>
              <a:rPr lang="uk-UA" dirty="0" smtClean="0">
                <a:latin typeface="Times New Roman" panose="02020603050405020304" pitchFamily="18" charset="0"/>
                <a:ea typeface="Times New Roman" panose="02020603050405020304" pitchFamily="18" charset="0"/>
              </a:rPr>
              <a:t>запасів.</a:t>
            </a:r>
            <a:r>
              <a:rPr lang="en-US" dirty="0" smtClean="0">
                <a:latin typeface="Times New Roman" panose="02020603050405020304" pitchFamily="18" charset="0"/>
                <a:ea typeface="Times New Roman" panose="02020603050405020304" pitchFamily="18" charset="0"/>
              </a:rPr>
              <a:t> </a:t>
            </a:r>
            <a:r>
              <a:rPr lang="uk-UA" dirty="0" smtClean="0">
                <a:latin typeface="Times New Roman" panose="02020603050405020304" pitchFamily="18" charset="0"/>
                <a:ea typeface="Times New Roman" panose="02020603050405020304" pitchFamily="18" charset="0"/>
              </a:rPr>
              <a:t>Під </a:t>
            </a:r>
            <a:r>
              <a:rPr lang="uk-UA" i="1" dirty="0" smtClean="0">
                <a:latin typeface="Times New Roman" panose="02020603050405020304" pitchFamily="18" charset="0"/>
                <a:ea typeface="Times New Roman" panose="02020603050405020304" pitchFamily="18" charset="0"/>
              </a:rPr>
              <a:t>нормальними</a:t>
            </a:r>
            <a:r>
              <a:rPr lang="uk-UA" dirty="0" smtClean="0">
                <a:latin typeface="Times New Roman" panose="02020603050405020304" pitchFamily="18" charset="0"/>
                <a:ea typeface="Times New Roman" panose="02020603050405020304" pitchFamily="18" charset="0"/>
              </a:rPr>
              <a:t> розуміють джерела, які можуть використовуватися для покриття запасів. До них належать: власні </a:t>
            </a:r>
            <a:r>
              <a:rPr lang="uk-UA" dirty="0">
                <a:latin typeface="Times New Roman" panose="02020603050405020304" pitchFamily="18" charset="0"/>
                <a:ea typeface="Times New Roman" panose="02020603050405020304" pitchFamily="18" charset="0"/>
              </a:rPr>
              <a:t>оборотні </a:t>
            </a:r>
            <a:r>
              <a:rPr lang="uk-UA" dirty="0" smtClean="0">
                <a:latin typeface="Times New Roman" panose="02020603050405020304" pitchFamily="18" charset="0"/>
                <a:ea typeface="Times New Roman" panose="02020603050405020304" pitchFamily="18" charset="0"/>
              </a:rPr>
              <a:t>кошти; короткострокові </a:t>
            </a:r>
            <a:r>
              <a:rPr lang="uk-UA" dirty="0">
                <a:latin typeface="Times New Roman" panose="02020603050405020304" pitchFamily="18" charset="0"/>
                <a:ea typeface="Times New Roman" panose="02020603050405020304" pitchFamily="18" charset="0"/>
              </a:rPr>
              <a:t>кредити та </a:t>
            </a:r>
            <a:r>
              <a:rPr lang="uk-UA" dirty="0" smtClean="0">
                <a:latin typeface="Times New Roman" panose="02020603050405020304" pitchFamily="18" charset="0"/>
                <a:ea typeface="Times New Roman" panose="02020603050405020304" pitchFamily="18" charset="0"/>
              </a:rPr>
              <a:t>позики; кредиторська </a:t>
            </a:r>
            <a:r>
              <a:rPr lang="uk-UA" dirty="0">
                <a:latin typeface="Times New Roman" panose="02020603050405020304" pitchFamily="18" charset="0"/>
                <a:ea typeface="Times New Roman" panose="02020603050405020304" pitchFamily="18" charset="0"/>
              </a:rPr>
              <a:t>заборгованість.</a:t>
            </a:r>
          </a:p>
          <a:p>
            <a:pPr indent="457200" algn="just">
              <a:lnSpc>
                <a:spcPct val="90000"/>
              </a:lnSpc>
              <a:spcAft>
                <a:spcPts val="0"/>
              </a:spcAft>
            </a:pPr>
            <a:r>
              <a:rPr lang="uk-UA" dirty="0">
                <a:latin typeface="Times New Roman" panose="02020603050405020304" pitchFamily="18" charset="0"/>
                <a:ea typeface="Times New Roman" panose="02020603050405020304" pitchFamily="18" charset="0"/>
              </a:rPr>
              <a:t>Цей показник </a:t>
            </a:r>
            <a:r>
              <a:rPr lang="uk-UA" dirty="0" smtClean="0">
                <a:latin typeface="Times New Roman" panose="02020603050405020304" pitchFamily="18" charset="0"/>
                <a:ea typeface="Times New Roman" panose="02020603050405020304" pitchFamily="18" charset="0"/>
              </a:rPr>
              <a:t>визначає</a:t>
            </a:r>
            <a:r>
              <a:rPr lang="uk-UA" dirty="0">
                <a:latin typeface="Times New Roman" panose="02020603050405020304" pitchFamily="18" charset="0"/>
                <a:ea typeface="Times New Roman" panose="02020603050405020304" pitchFamily="18" charset="0"/>
              </a:rPr>
              <a:t>, які джерела коштів і в якому обсязі використовуються для покриття виробничих запасів. Якщо значення цього показника менше </a:t>
            </a:r>
            <a:r>
              <a:rPr lang="uk-UA" dirty="0" smtClean="0">
                <a:latin typeface="Times New Roman" panose="02020603050405020304" pitchFamily="18" charset="0"/>
                <a:ea typeface="Times New Roman" panose="02020603050405020304" pitchFamily="18" charset="0"/>
              </a:rPr>
              <a:t>1, </a:t>
            </a:r>
            <a:r>
              <a:rPr lang="uk-UA" dirty="0">
                <a:latin typeface="Times New Roman" panose="02020603050405020304" pitchFamily="18" charset="0"/>
                <a:ea typeface="Times New Roman" panose="02020603050405020304" pitchFamily="18" charset="0"/>
              </a:rPr>
              <a:t>поточний фінансовий стан підприємства розглядається як нестійкий.</a:t>
            </a:r>
          </a:p>
          <a:p>
            <a:pPr algn="just">
              <a:lnSpc>
                <a:spcPct val="111000"/>
              </a:lnSpc>
              <a:spcAft>
                <a:spcPts val="0"/>
              </a:spcAft>
            </a:pPr>
            <a:endParaRPr lang="uk-UA"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5182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404664"/>
            <a:ext cx="8424936" cy="5517729"/>
          </a:xfrm>
          <a:prstGeom prst="rect">
            <a:avLst/>
          </a:prstGeom>
        </p:spPr>
        <p:txBody>
          <a:bodyPr wrap="square">
            <a:spAutoFit/>
          </a:bodyPr>
          <a:lstStyle/>
          <a:p>
            <a:pPr>
              <a:lnSpc>
                <a:spcPts val="75"/>
              </a:lnSpc>
              <a:spcAft>
                <a:spcPts val="0"/>
              </a:spcAft>
            </a:pPr>
            <a:r>
              <a:rPr lang="uk-UA" sz="1100" dirty="0">
                <a:latin typeface="Times New Roman" panose="02020603050405020304" pitchFamily="18" charset="0"/>
                <a:ea typeface="Times New Roman" panose="02020603050405020304" pitchFamily="18" charset="0"/>
              </a:rPr>
              <a:t> </a:t>
            </a:r>
          </a:p>
          <a:p>
            <a:pPr indent="457200" algn="just">
              <a:lnSpc>
                <a:spcPct val="90000"/>
              </a:lnSpc>
              <a:spcAft>
                <a:spcPts val="0"/>
              </a:spcAft>
            </a:pPr>
            <a:r>
              <a:rPr lang="uk-UA" b="1" i="1" dirty="0">
                <a:latin typeface="Times New Roman" panose="02020603050405020304" pitchFamily="18" charset="0"/>
                <a:ea typeface="Times New Roman" panose="02020603050405020304" pitchFamily="18" charset="0"/>
              </a:rPr>
              <a:t>Коефіцієнт відновлення (втрати) платоспроможності </a:t>
            </a:r>
            <a:r>
              <a:rPr lang="uk-UA" dirty="0">
                <a:latin typeface="Times New Roman" panose="02020603050405020304" pitchFamily="18" charset="0"/>
                <a:ea typeface="Times New Roman" panose="02020603050405020304" pitchFamily="18" charset="0"/>
              </a:rPr>
              <a:t>характеризується відношенням розрахункового коефіцієнта поточної ліквідності до його встановленого значення, рівного 2.</a:t>
            </a:r>
            <a:endParaRPr lang="uk-UA" sz="1100" dirty="0">
              <a:latin typeface="Times New Roman" panose="02020603050405020304" pitchFamily="18" charset="0"/>
              <a:ea typeface="Times New Roman" panose="02020603050405020304" pitchFamily="18" charset="0"/>
            </a:endParaRPr>
          </a:p>
          <a:p>
            <a:pPr algn="just">
              <a:lnSpc>
                <a:spcPct val="90000"/>
              </a:lnSpc>
              <a:spcAft>
                <a:spcPts val="0"/>
              </a:spcAft>
            </a:pPr>
            <a:r>
              <a:rPr lang="uk-UA" sz="1100" dirty="0">
                <a:latin typeface="Times New Roman" panose="02020603050405020304" pitchFamily="18" charset="0"/>
                <a:ea typeface="Times New Roman" panose="02020603050405020304" pitchFamily="18" charset="0"/>
              </a:rPr>
              <a:t> </a:t>
            </a:r>
          </a:p>
          <a:p>
            <a:pPr algn="just">
              <a:lnSpc>
                <a:spcPct val="90000"/>
              </a:lnSpc>
              <a:spcAft>
                <a:spcPts val="0"/>
              </a:spcAft>
            </a:pPr>
            <a:r>
              <a:rPr lang="uk-UA" sz="1100" dirty="0">
                <a:latin typeface="Times New Roman" panose="02020603050405020304" pitchFamily="18" charset="0"/>
                <a:ea typeface="Times New Roman" panose="02020603050405020304" pitchFamily="18" charset="0"/>
              </a:rPr>
              <a:t> </a:t>
            </a:r>
          </a:p>
          <a:p>
            <a:pPr indent="457200" algn="just">
              <a:lnSpc>
                <a:spcPct val="90000"/>
              </a:lnSpc>
              <a:spcAft>
                <a:spcPts val="0"/>
              </a:spcAft>
            </a:pPr>
            <a:r>
              <a:rPr lang="uk-UA" b="1" i="1" dirty="0">
                <a:latin typeface="Times New Roman" panose="02020603050405020304" pitchFamily="18" charset="0"/>
                <a:ea typeface="Times New Roman" panose="02020603050405020304" pitchFamily="18" charset="0"/>
              </a:rPr>
              <a:t>Аналіз рівня власного капіталу </a:t>
            </a:r>
            <a:r>
              <a:rPr lang="uk-UA" dirty="0">
                <a:latin typeface="Times New Roman" panose="02020603050405020304" pitchFamily="18" charset="0"/>
                <a:ea typeface="Times New Roman" panose="02020603050405020304" pitchFamily="18" charset="0"/>
              </a:rPr>
              <a:t>на початок періоду дозволяє </a:t>
            </a:r>
            <a:r>
              <a:rPr lang="uk-UA" dirty="0">
                <a:latin typeface="Times New Roman" panose="02020603050405020304" pitchFamily="18" charset="0"/>
                <a:ea typeface="Times New Roman" panose="02020603050405020304" pitchFamily="18" charset="0"/>
              </a:rPr>
              <a:t>виявити: можливості </a:t>
            </a:r>
            <a:r>
              <a:rPr lang="uk-UA" dirty="0">
                <a:latin typeface="Times New Roman" panose="02020603050405020304" pitchFamily="18" charset="0"/>
                <a:ea typeface="Times New Roman" panose="02020603050405020304" pitchFamily="18" charset="0"/>
              </a:rPr>
              <a:t>залучення додаткових позикових засобів без </a:t>
            </a:r>
            <a:r>
              <a:rPr lang="uk-UA" dirty="0">
                <a:latin typeface="Times New Roman" panose="02020603050405020304" pitchFamily="18" charset="0"/>
                <a:ea typeface="Times New Roman" panose="02020603050405020304" pitchFamily="18" charset="0"/>
              </a:rPr>
              <a:t>ризику; втрати </a:t>
            </a:r>
            <a:r>
              <a:rPr lang="uk-UA" dirty="0">
                <a:latin typeface="Times New Roman" panose="02020603050405020304" pitchFamily="18" charset="0"/>
                <a:ea typeface="Times New Roman" panose="02020603050405020304" pitchFamily="18" charset="0"/>
              </a:rPr>
              <a:t>фінансової стійкості (&gt; 0,5</a:t>
            </a:r>
            <a:r>
              <a:rPr lang="uk-UA" dirty="0">
                <a:latin typeface="Times New Roman" panose="02020603050405020304" pitchFamily="18" charset="0"/>
                <a:ea typeface="Times New Roman" panose="02020603050405020304" pitchFamily="18" charset="0"/>
              </a:rPr>
              <a:t>); обмежені </a:t>
            </a:r>
            <a:r>
              <a:rPr lang="uk-UA" dirty="0">
                <a:latin typeface="Times New Roman" panose="02020603050405020304" pitchFamily="18" charset="0"/>
                <a:ea typeface="Times New Roman" panose="02020603050405020304" pitchFamily="18" charset="0"/>
              </a:rPr>
              <a:t>можливості залучення додаткових позикових засобів без ризику втрати фінансової стійкості (0&lt;--&lt;= </a:t>
            </a:r>
            <a:r>
              <a:rPr lang="uk-UA" dirty="0">
                <a:latin typeface="Times New Roman" panose="02020603050405020304" pitchFamily="18" charset="0"/>
                <a:ea typeface="Times New Roman" panose="02020603050405020304" pitchFamily="18" charset="0"/>
              </a:rPr>
              <a:t>0,5); відсутність </a:t>
            </a:r>
            <a:r>
              <a:rPr lang="uk-UA" dirty="0">
                <a:latin typeface="Times New Roman" panose="02020603050405020304" pitchFamily="18" charset="0"/>
                <a:ea typeface="Times New Roman" panose="02020603050405020304" pitchFamily="18" charset="0"/>
              </a:rPr>
              <a:t>можливостей залучення додаткових позикових засобів без ризику втрати фінансової стійкості (&lt;= 0).</a:t>
            </a:r>
          </a:p>
          <a:p>
            <a:pPr algn="just">
              <a:lnSpc>
                <a:spcPct val="90000"/>
              </a:lnSpc>
              <a:spcAft>
                <a:spcPts val="0"/>
              </a:spcAft>
            </a:pPr>
            <a:r>
              <a:rPr lang="uk-UA" sz="1100" dirty="0">
                <a:latin typeface="Times New Roman" panose="02020603050405020304" pitchFamily="18" charset="0"/>
                <a:ea typeface="Times New Roman" panose="02020603050405020304" pitchFamily="18" charset="0"/>
              </a:rPr>
              <a:t> </a:t>
            </a:r>
          </a:p>
          <a:p>
            <a:pPr indent="457200" algn="just">
              <a:lnSpc>
                <a:spcPct val="90000"/>
              </a:lnSpc>
              <a:spcAft>
                <a:spcPts val="0"/>
              </a:spcAft>
            </a:pPr>
            <a:r>
              <a:rPr lang="uk-UA" dirty="0">
                <a:latin typeface="Times New Roman" panose="02020603050405020304" pitchFamily="18" charset="0"/>
                <a:ea typeface="Times New Roman" panose="02020603050405020304" pitchFamily="18" charset="0"/>
              </a:rPr>
              <a:t>Основою для </a:t>
            </a:r>
            <a:r>
              <a:rPr lang="uk-UA" b="1" dirty="0">
                <a:latin typeface="Times New Roman" panose="02020603050405020304" pitchFamily="18" charset="0"/>
                <a:ea typeface="Times New Roman" panose="02020603050405020304" pitchFamily="18" charset="0"/>
              </a:rPr>
              <a:t>визнання структури балансу підприємства незадовільною</a:t>
            </a:r>
            <a:r>
              <a:rPr lang="uk-UA" dirty="0">
                <a:latin typeface="Times New Roman" panose="02020603050405020304" pitchFamily="18" charset="0"/>
                <a:ea typeface="Times New Roman" panose="02020603050405020304" pitchFamily="18" charset="0"/>
              </a:rPr>
              <a:t>, а підприємства — </a:t>
            </a:r>
            <a:r>
              <a:rPr lang="uk-UA" b="1" dirty="0">
                <a:latin typeface="Times New Roman" panose="02020603050405020304" pitchFamily="18" charset="0"/>
                <a:ea typeface="Times New Roman" panose="02020603050405020304" pitchFamily="18" charset="0"/>
              </a:rPr>
              <a:t>неплатоспроможним </a:t>
            </a:r>
            <a:r>
              <a:rPr lang="uk-UA" dirty="0">
                <a:latin typeface="Times New Roman" panose="02020603050405020304" pitchFamily="18" charset="0"/>
                <a:ea typeface="Times New Roman" panose="02020603050405020304" pitchFamily="18" charset="0"/>
              </a:rPr>
              <a:t>є виконання однієї з таких </a:t>
            </a:r>
            <a:r>
              <a:rPr lang="uk-UA" dirty="0" smtClean="0">
                <a:latin typeface="Times New Roman" panose="02020603050405020304" pitchFamily="18" charset="0"/>
                <a:ea typeface="Times New Roman" panose="02020603050405020304" pitchFamily="18" charset="0"/>
              </a:rPr>
              <a:t>умов:</a:t>
            </a:r>
            <a:r>
              <a:rPr lang="uk-UA" sz="1100" dirty="0" smtClean="0">
                <a:latin typeface="Times New Roman" panose="02020603050405020304" pitchFamily="18" charset="0"/>
                <a:ea typeface="Times New Roman" panose="02020603050405020304" pitchFamily="18" charset="0"/>
              </a:rPr>
              <a:t> </a:t>
            </a:r>
          </a:p>
          <a:p>
            <a:pPr marL="285750" indent="-285750" algn="just">
              <a:lnSpc>
                <a:spcPct val="90000"/>
              </a:lnSpc>
              <a:spcAft>
                <a:spcPts val="0"/>
              </a:spcAft>
              <a:buFont typeface="Wingdings" panose="05000000000000000000" pitchFamily="2" charset="2"/>
              <a:buChar char="Ø"/>
            </a:pPr>
            <a:r>
              <a:rPr lang="uk-UA" dirty="0" smtClean="0">
                <a:latin typeface="Times New Roman" panose="02020603050405020304" pitchFamily="18" charset="0"/>
                <a:ea typeface="Times New Roman" panose="02020603050405020304" pitchFamily="18" charset="0"/>
              </a:rPr>
              <a:t>коефіцієнт </a:t>
            </a:r>
            <a:r>
              <a:rPr lang="uk-UA" dirty="0">
                <a:latin typeface="Times New Roman" panose="02020603050405020304" pitchFamily="18" charset="0"/>
                <a:ea typeface="Times New Roman" panose="02020603050405020304" pitchFamily="18" charset="0"/>
              </a:rPr>
              <a:t>поточної ліквідності на кінець звітного періоду має значення менше </a:t>
            </a:r>
            <a:r>
              <a:rPr lang="uk-UA" dirty="0" smtClean="0">
                <a:latin typeface="Times New Roman" panose="02020603050405020304" pitchFamily="18" charset="0"/>
                <a:ea typeface="Times New Roman" panose="02020603050405020304" pitchFamily="18" charset="0"/>
              </a:rPr>
              <a:t>2;</a:t>
            </a:r>
            <a:endParaRPr lang="uk-UA" sz="1100" dirty="0" smtClean="0">
              <a:latin typeface="Times New Roman" panose="02020603050405020304" pitchFamily="18" charset="0"/>
              <a:ea typeface="Times New Roman" panose="02020603050405020304" pitchFamily="18" charset="0"/>
            </a:endParaRPr>
          </a:p>
          <a:p>
            <a:pPr marL="285750" indent="-285750" algn="just">
              <a:lnSpc>
                <a:spcPct val="90000"/>
              </a:lnSpc>
              <a:spcAft>
                <a:spcPts val="0"/>
              </a:spcAft>
              <a:buFont typeface="Wingdings" panose="05000000000000000000" pitchFamily="2" charset="2"/>
              <a:buChar char="Ø"/>
            </a:pPr>
            <a:r>
              <a:rPr lang="uk-UA" dirty="0" smtClean="0">
                <a:latin typeface="Times New Roman" panose="02020603050405020304" pitchFamily="18" charset="0"/>
                <a:ea typeface="Times New Roman" panose="02020603050405020304" pitchFamily="18" charset="0"/>
              </a:rPr>
              <a:t>коефіцієнт </a:t>
            </a:r>
            <a:r>
              <a:rPr lang="uk-UA" dirty="0">
                <a:latin typeface="Times New Roman" panose="02020603050405020304" pitchFamily="18" charset="0"/>
                <a:ea typeface="Times New Roman" panose="02020603050405020304" pitchFamily="18" charset="0"/>
              </a:rPr>
              <a:t>забезпеченості власними коштами на кінець звітного періоду менше 0,1.</a:t>
            </a:r>
            <a:endParaRPr lang="uk-UA" sz="1100" dirty="0">
              <a:latin typeface="Times New Roman" panose="02020603050405020304" pitchFamily="18" charset="0"/>
              <a:ea typeface="Times New Roman" panose="02020603050405020304" pitchFamily="18" charset="0"/>
            </a:endParaRPr>
          </a:p>
          <a:p>
            <a:pPr algn="just">
              <a:lnSpc>
                <a:spcPct val="90000"/>
              </a:lnSpc>
              <a:spcAft>
                <a:spcPts val="0"/>
              </a:spcAft>
            </a:pPr>
            <a:r>
              <a:rPr lang="uk-UA" sz="1100" dirty="0">
                <a:latin typeface="Times New Roman" panose="02020603050405020304" pitchFamily="18" charset="0"/>
                <a:ea typeface="Times New Roman" panose="02020603050405020304" pitchFamily="18" charset="0"/>
              </a:rPr>
              <a:t> </a:t>
            </a:r>
          </a:p>
          <a:p>
            <a:pPr indent="457200" algn="just">
              <a:lnSpc>
                <a:spcPct val="90000"/>
              </a:lnSpc>
              <a:spcAft>
                <a:spcPts val="0"/>
              </a:spcAft>
            </a:pPr>
            <a:r>
              <a:rPr lang="uk-UA" dirty="0">
                <a:latin typeface="Times New Roman" panose="02020603050405020304" pitchFamily="18" charset="0"/>
                <a:ea typeface="Times New Roman" panose="02020603050405020304" pitchFamily="18" charset="0"/>
              </a:rPr>
              <a:t>Якщо одна з названих умов не виконується, оцінюється можливість відновлення платоспроможності підприємства. Для прийняття рішень про реальну можливість її відновлення необхідно, щоб відношення розрахункового коефіцієнта поточної ліквідності до встановленого (рівного 2) було більшим за одиницю.</a:t>
            </a:r>
            <a:endParaRPr lang="uk-UA" sz="1100" dirty="0">
              <a:latin typeface="Times New Roman" panose="02020603050405020304" pitchFamily="18" charset="0"/>
              <a:ea typeface="Times New Roman" panose="02020603050405020304" pitchFamily="18" charset="0"/>
            </a:endParaRPr>
          </a:p>
          <a:p>
            <a:pPr indent="457200" algn="just">
              <a:lnSpc>
                <a:spcPct val="114000"/>
              </a:lnSpc>
              <a:spcAft>
                <a:spcPts val="0"/>
              </a:spcAft>
            </a:pPr>
            <a:r>
              <a:rPr lang="uk-UA" dirty="0">
                <a:latin typeface="Times New Roman" panose="02020603050405020304" pitchFamily="18" charset="0"/>
                <a:ea typeface="Times New Roman" panose="02020603050405020304" pitchFamily="18" charset="0"/>
              </a:rPr>
              <a:t> </a:t>
            </a:r>
            <a:endParaRPr lang="uk-UA" sz="1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992450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97152"/>
            <a:ext cx="8183880" cy="1051560"/>
          </a:xfrm>
        </p:spPr>
        <p:txBody>
          <a:bodyPr/>
          <a:lstStyle/>
          <a:p>
            <a:r>
              <a:rPr lang="uk-UA" dirty="0" smtClean="0"/>
              <a:t>Дякую за увагу!</a:t>
            </a:r>
            <a:endParaRPr lang="uk-UA" dirty="0"/>
          </a:p>
        </p:txBody>
      </p:sp>
    </p:spTree>
    <p:extLst>
      <p:ext uri="{BB962C8B-B14F-4D97-AF65-F5344CB8AC3E}">
        <p14:creationId xmlns:p14="http://schemas.microsoft.com/office/powerpoint/2010/main" val="1264627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9592" y="476672"/>
            <a:ext cx="7632848" cy="5165004"/>
          </a:xfrm>
          <a:prstGeom prst="rect">
            <a:avLst/>
          </a:prstGeom>
        </p:spPr>
        <p:txBody>
          <a:bodyPr wrap="square">
            <a:spAutoFit/>
          </a:bodyPr>
          <a:lstStyle/>
          <a:p>
            <a:pPr indent="457200" algn="just">
              <a:lnSpc>
                <a:spcPct val="113000"/>
              </a:lnSpc>
              <a:spcAft>
                <a:spcPts val="0"/>
              </a:spcAft>
            </a:pPr>
            <a:r>
              <a:rPr lang="uk-UA" dirty="0">
                <a:latin typeface="Times New Roman" panose="02020603050405020304" pitchFamily="18" charset="0"/>
                <a:ea typeface="Times New Roman" panose="02020603050405020304" pitchFamily="18" charset="0"/>
              </a:rPr>
              <a:t>Під </a:t>
            </a:r>
            <a:r>
              <a:rPr lang="uk-UA" b="1" i="1" dirty="0">
                <a:latin typeface="Times New Roman" panose="02020603050405020304" pitchFamily="18" charset="0"/>
                <a:ea typeface="Times New Roman" panose="02020603050405020304" pitchFamily="18" charset="0"/>
              </a:rPr>
              <a:t>ліквідністю</a:t>
            </a:r>
            <a:r>
              <a:rPr lang="uk-UA" i="1" dirty="0">
                <a:latin typeface="Times New Roman" panose="02020603050405020304" pitchFamily="18" charset="0"/>
                <a:ea typeface="Times New Roman" panose="02020603050405020304" pitchFamily="18" charset="0"/>
              </a:rPr>
              <a:t> </a:t>
            </a:r>
            <a:r>
              <a:rPr lang="uk-UA" b="1" i="1" dirty="0">
                <a:latin typeface="Times New Roman" panose="02020603050405020304" pitchFamily="18" charset="0"/>
                <a:ea typeface="Times New Roman" panose="02020603050405020304" pitchFamily="18" charset="0"/>
              </a:rPr>
              <a:t>будь-якого активу </a:t>
            </a:r>
            <a:r>
              <a:rPr lang="uk-UA" dirty="0">
                <a:latin typeface="Times New Roman" panose="02020603050405020304" pitchFamily="18" charset="0"/>
                <a:ea typeface="Times New Roman" panose="02020603050405020304" pitchFamily="18" charset="0"/>
              </a:rPr>
              <a:t>розуміють його здатність перетворюватися на грошові кошти, а </a:t>
            </a:r>
            <a:r>
              <a:rPr lang="uk-UA" b="1" i="1" dirty="0">
                <a:latin typeface="Times New Roman" panose="02020603050405020304" pitchFamily="18" charset="0"/>
                <a:ea typeface="Times New Roman" panose="02020603050405020304" pitchFamily="18" charset="0"/>
              </a:rPr>
              <a:t>ступінь ліквідності</a:t>
            </a:r>
            <a:r>
              <a:rPr lang="uk-UA" dirty="0">
                <a:latin typeface="Times New Roman" panose="02020603050405020304" pitchFamily="18" charset="0"/>
                <a:ea typeface="Times New Roman" panose="02020603050405020304" pitchFamily="18" charset="0"/>
              </a:rPr>
              <a:t> визначається тривалістю періоду, протягом якого ця трансформація може бути здійснена. Чим коротший період, тим вища ліквідність даного виду активу.</a:t>
            </a:r>
            <a:endParaRPr lang="ru-RU" sz="1100" dirty="0">
              <a:latin typeface="Times New Roman" panose="02020603050405020304" pitchFamily="18" charset="0"/>
              <a:ea typeface="Times New Roman" panose="02020603050405020304" pitchFamily="18" charset="0"/>
            </a:endParaRPr>
          </a:p>
          <a:p>
            <a:pPr>
              <a:lnSpc>
                <a:spcPts val="80"/>
              </a:lnSpc>
              <a:spcAft>
                <a:spcPts val="0"/>
              </a:spcAft>
            </a:pPr>
            <a:r>
              <a:rPr lang="uk-UA" sz="1100" dirty="0">
                <a:latin typeface="Times New Roman" panose="02020603050405020304" pitchFamily="18" charset="0"/>
                <a:ea typeface="Times New Roman" panose="02020603050405020304" pitchFamily="18" charset="0"/>
              </a:rPr>
              <a:t> </a:t>
            </a:r>
            <a:endParaRPr lang="ru-RU" sz="1100" dirty="0">
              <a:latin typeface="Times New Roman" panose="02020603050405020304" pitchFamily="18" charset="0"/>
              <a:ea typeface="Times New Roman" panose="02020603050405020304" pitchFamily="18" charset="0"/>
            </a:endParaRPr>
          </a:p>
          <a:p>
            <a:pPr indent="457200" algn="just">
              <a:lnSpc>
                <a:spcPct val="113000"/>
              </a:lnSpc>
              <a:spcAft>
                <a:spcPts val="0"/>
              </a:spcAft>
            </a:pPr>
            <a:r>
              <a:rPr lang="uk-UA" b="1" i="1" dirty="0">
                <a:latin typeface="Times New Roman" panose="02020603050405020304" pitchFamily="18" charset="0"/>
                <a:ea typeface="Times New Roman" panose="02020603050405020304" pitchFamily="18" charset="0"/>
              </a:rPr>
              <a:t>Ліквідність підприємства </a:t>
            </a:r>
            <a:r>
              <a:rPr lang="uk-UA" dirty="0">
                <a:latin typeface="Times New Roman" panose="02020603050405020304" pitchFamily="18" charset="0"/>
                <a:ea typeface="Times New Roman" panose="02020603050405020304" pitchFamily="18" charset="0"/>
              </a:rPr>
              <a:t>–</a:t>
            </a:r>
            <a:r>
              <a:rPr lang="uk-UA" b="1" i="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характеризує здатність підприємства швидко</a:t>
            </a:r>
            <a:r>
              <a:rPr lang="uk-UA" b="1" i="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перетворити активи на гроші. Оцінюючи ліквідність підприємства, аналізують достатність поточних (оборотних) активів для погашення поточних зобов’язань –  короткострокової кредиторської заборгованості.</a:t>
            </a:r>
            <a:endParaRPr lang="ru-RU" sz="1100" dirty="0">
              <a:latin typeface="Times New Roman" panose="02020603050405020304" pitchFamily="18" charset="0"/>
              <a:ea typeface="Times New Roman" panose="02020603050405020304" pitchFamily="18" charset="0"/>
            </a:endParaRPr>
          </a:p>
          <a:p>
            <a:pPr>
              <a:lnSpc>
                <a:spcPts val="310"/>
              </a:lnSpc>
              <a:spcAft>
                <a:spcPts val="0"/>
              </a:spcAft>
            </a:pPr>
            <a:r>
              <a:rPr lang="uk-UA" sz="1100" dirty="0">
                <a:latin typeface="Times New Roman" panose="02020603050405020304" pitchFamily="18" charset="0"/>
                <a:ea typeface="Times New Roman" panose="02020603050405020304" pitchFamily="18" charset="0"/>
              </a:rPr>
              <a:t> </a:t>
            </a:r>
            <a:endParaRPr lang="ru-RU" sz="1100" dirty="0">
              <a:latin typeface="Times New Roman" panose="02020603050405020304" pitchFamily="18" charset="0"/>
              <a:ea typeface="Times New Roman" panose="02020603050405020304" pitchFamily="18" charset="0"/>
            </a:endParaRPr>
          </a:p>
          <a:p>
            <a:pPr indent="457200" algn="just">
              <a:lnSpc>
                <a:spcPct val="113000"/>
              </a:lnSpc>
              <a:spcAft>
                <a:spcPts val="0"/>
              </a:spcAft>
            </a:pPr>
            <a:r>
              <a:rPr lang="uk-UA" dirty="0">
                <a:latin typeface="Times New Roman" panose="02020603050405020304" pitchFamily="18" charset="0"/>
                <a:ea typeface="Times New Roman" panose="02020603050405020304" pitchFamily="18" charset="0"/>
              </a:rPr>
              <a:t>Ліквідність підприємства в короткостроковому періоді визначається його можливостями покрити свої короткострокові зобов’язання. Під короткостроковим періодом умовно розуміють строк до одного року, хоча іноді він також ототожнюється з операційним циклом.</a:t>
            </a:r>
            <a:endParaRPr lang="ru-RU" sz="1100" dirty="0">
              <a:latin typeface="Times New Roman" panose="02020603050405020304" pitchFamily="18" charset="0"/>
              <a:ea typeface="Times New Roman" panose="02020603050405020304" pitchFamily="18" charset="0"/>
            </a:endParaRPr>
          </a:p>
          <a:p>
            <a:pPr>
              <a:lnSpc>
                <a:spcPts val="85"/>
              </a:lnSpc>
              <a:spcAft>
                <a:spcPts val="0"/>
              </a:spcAft>
            </a:pPr>
            <a:r>
              <a:rPr lang="uk-UA" sz="1100" dirty="0">
                <a:latin typeface="Times New Roman" panose="02020603050405020304" pitchFamily="18" charset="0"/>
                <a:ea typeface="Times New Roman" panose="02020603050405020304" pitchFamily="18" charset="0"/>
              </a:rPr>
              <a:t> </a:t>
            </a:r>
            <a:endParaRPr lang="ru-RU" sz="1100" dirty="0">
              <a:latin typeface="Times New Roman" panose="02020603050405020304" pitchFamily="18" charset="0"/>
              <a:ea typeface="Times New Roman" panose="02020603050405020304" pitchFamily="18" charset="0"/>
            </a:endParaRPr>
          </a:p>
          <a:p>
            <a:pPr indent="457200" algn="just">
              <a:lnSpc>
                <a:spcPct val="113000"/>
              </a:lnSpc>
              <a:spcAft>
                <a:spcPts val="0"/>
              </a:spcAft>
            </a:pPr>
            <a:r>
              <a:rPr lang="uk-UA" b="1" i="1" dirty="0">
                <a:latin typeface="Times New Roman" panose="02020603050405020304" pitchFamily="18" charset="0"/>
                <a:ea typeface="Times New Roman" panose="02020603050405020304" pitchFamily="18" charset="0"/>
              </a:rPr>
              <a:t>Основна ознака ліквідності </a:t>
            </a:r>
            <a:r>
              <a:rPr lang="uk-UA" dirty="0">
                <a:latin typeface="Times New Roman" panose="02020603050405020304" pitchFamily="18" charset="0"/>
                <a:ea typeface="Times New Roman" panose="02020603050405020304" pitchFamily="18" charset="0"/>
              </a:rPr>
              <a:t>–</a:t>
            </a:r>
            <a:r>
              <a:rPr lang="uk-UA" b="1" i="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формальне перевищення</a:t>
            </a:r>
            <a:r>
              <a:rPr lang="uk-UA" b="1" i="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 вартісній</a:t>
            </a:r>
            <a:r>
              <a:rPr lang="uk-UA" b="1" i="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оцінці) оборотних активів над короткостроковими пасивами. Чим більше це перевищення, тим сприятливішим є фінансовий стан підприємства з позиції ліквідності.</a:t>
            </a:r>
            <a:endParaRPr lang="ru-RU" sz="1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14476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404664"/>
            <a:ext cx="8136904" cy="5417060"/>
          </a:xfrm>
          <a:prstGeom prst="rect">
            <a:avLst/>
          </a:prstGeom>
        </p:spPr>
        <p:txBody>
          <a:bodyPr wrap="square">
            <a:spAutoFit/>
          </a:bodyPr>
          <a:lstStyle/>
          <a:p>
            <a:pPr indent="457200" algn="just">
              <a:lnSpc>
                <a:spcPct val="111000"/>
              </a:lnSpc>
              <a:spcAft>
                <a:spcPts val="0"/>
              </a:spcAft>
            </a:pPr>
            <a:r>
              <a:rPr lang="uk-UA" b="1" dirty="0">
                <a:latin typeface="Times New Roman" panose="02020603050405020304" pitchFamily="18" charset="0"/>
                <a:ea typeface="Times New Roman" panose="02020603050405020304" pitchFamily="18" charset="0"/>
              </a:rPr>
              <a:t>Недостатня ліквідність</a:t>
            </a:r>
            <a:r>
              <a:rPr lang="uk-UA" dirty="0">
                <a:latin typeface="Times New Roman" panose="02020603050405020304" pitchFamily="18" charset="0"/>
                <a:ea typeface="Times New Roman" panose="02020603050405020304" pitchFamily="18" charset="0"/>
              </a:rPr>
              <a:t>, як правило, означає, що підприємство не може скористатися вигідними комерційними можливостями, що виникають. На цьому рівні недостатня ліквідність означає, що немає свободи вибору, і це обмежує свободу дій керівництва. Більш значна нестача ліквідності свідчить про те, що підприємство не може оплатити свої поточні борги та зобов’язання. Це може призвести до інтенсивного продажу довгострокових вкладень та активів, а в найгіршому випадку – до неплатоспроможності та банкрутства.</a:t>
            </a:r>
            <a:endParaRPr lang="ru-RU" sz="1100" dirty="0">
              <a:latin typeface="Times New Roman" panose="02020603050405020304" pitchFamily="18" charset="0"/>
              <a:ea typeface="Times New Roman" panose="02020603050405020304" pitchFamily="18" charset="0"/>
            </a:endParaRPr>
          </a:p>
          <a:p>
            <a:pPr>
              <a:lnSpc>
                <a:spcPts val="100"/>
              </a:lnSpc>
              <a:spcAft>
                <a:spcPts val="0"/>
              </a:spcAft>
            </a:pPr>
            <a:r>
              <a:rPr lang="uk-UA" sz="1100" dirty="0">
                <a:latin typeface="Times New Roman" panose="02020603050405020304" pitchFamily="18" charset="0"/>
                <a:ea typeface="Times New Roman" panose="02020603050405020304" pitchFamily="18" charset="0"/>
              </a:rPr>
              <a:t> </a:t>
            </a:r>
            <a:endParaRPr lang="ru-RU" sz="1100" dirty="0">
              <a:latin typeface="Times New Roman" panose="02020603050405020304" pitchFamily="18" charset="0"/>
              <a:ea typeface="Times New Roman" panose="02020603050405020304" pitchFamily="18" charset="0"/>
            </a:endParaRPr>
          </a:p>
          <a:p>
            <a:pPr indent="457200" algn="just">
              <a:lnSpc>
                <a:spcPct val="113000"/>
              </a:lnSpc>
              <a:spcAft>
                <a:spcPts val="0"/>
              </a:spcAft>
            </a:pPr>
            <a:r>
              <a:rPr lang="uk-UA" b="1" i="1" dirty="0">
                <a:latin typeface="Times New Roman" panose="02020603050405020304" pitchFamily="18" charset="0"/>
                <a:ea typeface="Times New Roman" panose="02020603050405020304" pitchFamily="18" charset="0"/>
              </a:rPr>
              <a:t>Для власників підприємства </a:t>
            </a:r>
            <a:r>
              <a:rPr lang="uk-UA" dirty="0">
                <a:latin typeface="Times New Roman" panose="02020603050405020304" pitchFamily="18" charset="0"/>
                <a:ea typeface="Times New Roman" panose="02020603050405020304" pitchFamily="18" charset="0"/>
              </a:rPr>
              <a:t>недостатня ліквідність може означати</a:t>
            </a:r>
            <a:r>
              <a:rPr lang="uk-UA" b="1" i="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зменшення прибутковості, втрату контролю та часткову або повну втрату вкладень капіталу. У випадку, коли власники несуть необмежену відповідальність, їх збитки можуть навіть перевищити початкові вкладення.</a:t>
            </a:r>
            <a:endParaRPr lang="ru-RU" sz="1100" dirty="0">
              <a:latin typeface="Times New Roman" panose="02020603050405020304" pitchFamily="18" charset="0"/>
              <a:ea typeface="Times New Roman" panose="02020603050405020304" pitchFamily="18" charset="0"/>
            </a:endParaRPr>
          </a:p>
          <a:p>
            <a:pPr>
              <a:lnSpc>
                <a:spcPts val="105"/>
              </a:lnSpc>
              <a:spcAft>
                <a:spcPts val="0"/>
              </a:spcAft>
            </a:pPr>
            <a:r>
              <a:rPr lang="uk-UA" sz="1100" dirty="0">
                <a:latin typeface="Times New Roman" panose="02020603050405020304" pitchFamily="18" charset="0"/>
                <a:ea typeface="Times New Roman" panose="02020603050405020304" pitchFamily="18" charset="0"/>
              </a:rPr>
              <a:t> </a:t>
            </a:r>
            <a:endParaRPr lang="ru-RU" sz="1100" dirty="0">
              <a:latin typeface="Times New Roman" panose="02020603050405020304" pitchFamily="18" charset="0"/>
              <a:ea typeface="Times New Roman" panose="02020603050405020304" pitchFamily="18" charset="0"/>
            </a:endParaRPr>
          </a:p>
          <a:p>
            <a:pPr indent="457200" algn="just">
              <a:lnSpc>
                <a:spcPct val="114000"/>
              </a:lnSpc>
              <a:spcAft>
                <a:spcPts val="0"/>
              </a:spcAft>
            </a:pPr>
            <a:r>
              <a:rPr lang="uk-UA" b="1" i="1" dirty="0">
                <a:latin typeface="Times New Roman" panose="02020603050405020304" pitchFamily="18" charset="0"/>
                <a:ea typeface="Times New Roman" panose="02020603050405020304" pitchFamily="18" charset="0"/>
              </a:rPr>
              <a:t>Для кредиторів недостатня ліквідність боржника </a:t>
            </a:r>
            <a:r>
              <a:rPr lang="uk-UA" dirty="0">
                <a:latin typeface="Times New Roman" panose="02020603050405020304" pitchFamily="18" charset="0"/>
                <a:ea typeface="Times New Roman" panose="02020603050405020304" pitchFamily="18" charset="0"/>
              </a:rPr>
              <a:t>може свідчити про</a:t>
            </a:r>
            <a:r>
              <a:rPr lang="uk-UA" b="1" i="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затримку у сплаті процентів та основної суми боргу. Поточний стан ліквідності підприємства може також вплинути на відносини з покупцями (клієнтами) та постачальниками товарів та послуг. Такі зміни можуть призвести до неспроможності підприємства виконати умови контрактів та призвести до втрати </a:t>
            </a:r>
            <a:r>
              <a:rPr lang="uk-UA" dirty="0" err="1">
                <a:latin typeface="Times New Roman" panose="02020603050405020304" pitchFamily="18" charset="0"/>
                <a:ea typeface="Times New Roman" panose="02020603050405020304" pitchFamily="18" charset="0"/>
              </a:rPr>
              <a:t>зв’язків</a:t>
            </a:r>
            <a:r>
              <a:rPr lang="uk-UA" dirty="0">
                <a:latin typeface="Times New Roman" panose="02020603050405020304" pitchFamily="18" charset="0"/>
                <a:ea typeface="Times New Roman" panose="02020603050405020304" pitchFamily="18" charset="0"/>
              </a:rPr>
              <a:t> з постачальниками.</a:t>
            </a:r>
            <a:endParaRPr lang="ru-RU" sz="1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48150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9592" y="1744244"/>
            <a:ext cx="7488832" cy="1918089"/>
          </a:xfrm>
          <a:prstGeom prst="rect">
            <a:avLst/>
          </a:prstGeom>
        </p:spPr>
        <p:txBody>
          <a:bodyPr wrap="square">
            <a:spAutoFit/>
          </a:bodyPr>
          <a:lstStyle/>
          <a:p>
            <a:pPr indent="457200" algn="just">
              <a:lnSpc>
                <a:spcPct val="112000"/>
              </a:lnSpc>
              <a:spcAft>
                <a:spcPts val="0"/>
              </a:spcAft>
            </a:pPr>
            <a:r>
              <a:rPr lang="uk-UA" b="1" i="1" dirty="0">
                <a:latin typeface="Times New Roman" panose="02020603050405020304" pitchFamily="18" charset="0"/>
                <a:ea typeface="Times New Roman" panose="02020603050405020304" pitchFamily="18" charset="0"/>
              </a:rPr>
              <a:t>Платоспроможність </a:t>
            </a:r>
            <a:r>
              <a:rPr lang="uk-UA" dirty="0">
                <a:latin typeface="Times New Roman" panose="02020603050405020304" pitchFamily="18" charset="0"/>
                <a:ea typeface="Times New Roman" panose="02020603050405020304" pitchFamily="18" charset="0"/>
              </a:rPr>
              <a:t>означає наявність</a:t>
            </a:r>
            <a:r>
              <a:rPr lang="uk-UA" b="1" i="1" dirty="0">
                <a:latin typeface="Times New Roman" panose="02020603050405020304" pitchFamily="18" charset="0"/>
                <a:ea typeface="Times New Roman" panose="02020603050405020304" pitchFamily="18" charset="0"/>
              </a:rPr>
              <a:t> </a:t>
            </a:r>
            <a:r>
              <a:rPr lang="uk-UA" i="1" dirty="0">
                <a:latin typeface="Times New Roman" panose="02020603050405020304" pitchFamily="18" charset="0"/>
                <a:ea typeface="Times New Roman" panose="02020603050405020304" pitchFamily="18" charset="0"/>
              </a:rPr>
              <a:t>у</a:t>
            </a:r>
            <a:r>
              <a:rPr lang="uk-UA" b="1" i="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підприємства грошових коштів</a:t>
            </a:r>
            <a:r>
              <a:rPr lang="uk-UA" b="1" i="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та їх еквівалентів, достатніх для розрахунків за кредиторською заборгованістю, яка потребує негайного погашення.</a:t>
            </a:r>
            <a:endParaRPr lang="ru-RU" sz="1100" dirty="0">
              <a:latin typeface="Times New Roman" panose="02020603050405020304" pitchFamily="18" charset="0"/>
              <a:ea typeface="Times New Roman" panose="02020603050405020304" pitchFamily="18" charset="0"/>
            </a:endParaRPr>
          </a:p>
          <a:p>
            <a:pPr>
              <a:lnSpc>
                <a:spcPts val="50"/>
              </a:lnSpc>
              <a:spcAft>
                <a:spcPts val="0"/>
              </a:spcAft>
            </a:pPr>
            <a:r>
              <a:rPr lang="uk-UA" sz="1100" dirty="0">
                <a:latin typeface="Times New Roman" panose="02020603050405020304" pitchFamily="18" charset="0"/>
                <a:ea typeface="Times New Roman" panose="02020603050405020304" pitchFamily="18" charset="0"/>
              </a:rPr>
              <a:t> </a:t>
            </a:r>
            <a:endParaRPr lang="ru-RU" sz="1100" dirty="0">
              <a:latin typeface="Times New Roman" panose="02020603050405020304" pitchFamily="18" charset="0"/>
              <a:ea typeface="Times New Roman" panose="02020603050405020304" pitchFamily="18" charset="0"/>
            </a:endParaRPr>
          </a:p>
          <a:p>
            <a:pPr marL="457200">
              <a:spcAft>
                <a:spcPts val="0"/>
              </a:spcAft>
            </a:pPr>
            <a:r>
              <a:rPr lang="uk-UA" b="1" i="1" dirty="0">
                <a:latin typeface="Times New Roman" panose="02020603050405020304" pitchFamily="18" charset="0"/>
                <a:ea typeface="Times New Roman" panose="02020603050405020304" pitchFamily="18" charset="0"/>
              </a:rPr>
              <a:t>Основними ознаками платоспроможності </a:t>
            </a:r>
            <a:r>
              <a:rPr lang="uk-UA" dirty="0">
                <a:latin typeface="Times New Roman" panose="02020603050405020304" pitchFamily="18" charset="0"/>
                <a:ea typeface="Times New Roman" panose="02020603050405020304" pitchFamily="18" charset="0"/>
              </a:rPr>
              <a:t>є:</a:t>
            </a:r>
            <a:endParaRPr lang="ru-RU" sz="1100" dirty="0">
              <a:latin typeface="Times New Roman" panose="02020603050405020304" pitchFamily="18" charset="0"/>
              <a:ea typeface="Times New Roman" panose="02020603050405020304" pitchFamily="18" charset="0"/>
            </a:endParaRPr>
          </a:p>
          <a:p>
            <a:pPr>
              <a:lnSpc>
                <a:spcPts val="240"/>
              </a:lnSpc>
              <a:spcAft>
                <a:spcPts val="0"/>
              </a:spcAft>
            </a:pPr>
            <a:r>
              <a:rPr lang="uk-UA" sz="1100" dirty="0">
                <a:latin typeface="Times New Roman" panose="02020603050405020304" pitchFamily="18" charset="0"/>
                <a:ea typeface="Times New Roman" panose="02020603050405020304" pitchFamily="18" charset="0"/>
              </a:rPr>
              <a:t> </a:t>
            </a:r>
            <a:endParaRPr lang="ru-RU" sz="1100" dirty="0">
              <a:latin typeface="Times New Roman" panose="02020603050405020304" pitchFamily="18" charset="0"/>
              <a:ea typeface="Times New Roman" panose="02020603050405020304" pitchFamily="18" charset="0"/>
            </a:endParaRPr>
          </a:p>
          <a:p>
            <a:pPr marL="342900" lvl="0" indent="-342900">
              <a:spcAft>
                <a:spcPts val="0"/>
              </a:spcAft>
              <a:buFont typeface="Arial" panose="020B0604020202020204" pitchFamily="34" charset="0"/>
              <a:buChar char=""/>
              <a:tabLst>
                <a:tab pos="228600" algn="l"/>
                <a:tab pos="558800" algn="l"/>
              </a:tabLst>
            </a:pPr>
            <a:r>
              <a:rPr lang="uk-UA" dirty="0">
                <a:latin typeface="Times New Roman" panose="02020603050405020304" pitchFamily="18" charset="0"/>
                <a:ea typeface="Times New Roman" panose="02020603050405020304" pitchFamily="18" charset="0"/>
              </a:rPr>
              <a:t>наявність у достатньому обсязі коштів на розрахунковому рахунку;</a:t>
            </a:r>
            <a:endParaRPr lang="ru-RU" sz="1100" dirty="0">
              <a:latin typeface="Times New Roman" panose="02020603050405020304" pitchFamily="18" charset="0"/>
              <a:ea typeface="Times New Roman" panose="02020603050405020304" pitchFamily="18" charset="0"/>
            </a:endParaRPr>
          </a:p>
          <a:p>
            <a:pPr>
              <a:lnSpc>
                <a:spcPts val="235"/>
              </a:lnSpc>
              <a:spcAft>
                <a:spcPts val="0"/>
              </a:spcAft>
            </a:pPr>
            <a:r>
              <a:rPr lang="uk-UA" dirty="0">
                <a:latin typeface="Times New Roman" panose="02020603050405020304" pitchFamily="18" charset="0"/>
                <a:ea typeface="Times New Roman" panose="02020603050405020304" pitchFamily="18" charset="0"/>
              </a:rPr>
              <a:t> </a:t>
            </a:r>
            <a:endParaRPr lang="ru-RU" sz="1100" dirty="0">
              <a:latin typeface="Times New Roman" panose="02020603050405020304" pitchFamily="18" charset="0"/>
              <a:ea typeface="Times New Roman" panose="02020603050405020304" pitchFamily="18" charset="0"/>
            </a:endParaRPr>
          </a:p>
          <a:p>
            <a:pPr marL="342900" lvl="0" indent="-342900">
              <a:spcAft>
                <a:spcPts val="0"/>
              </a:spcAft>
              <a:buFont typeface="Arial" panose="020B0604020202020204" pitchFamily="34" charset="0"/>
              <a:buChar char=""/>
              <a:tabLst>
                <a:tab pos="228600" algn="l"/>
                <a:tab pos="558800" algn="l"/>
              </a:tabLst>
            </a:pPr>
            <a:r>
              <a:rPr lang="uk-UA" dirty="0">
                <a:latin typeface="Times New Roman" panose="02020603050405020304" pitchFamily="18" charset="0"/>
                <a:ea typeface="Times New Roman" panose="02020603050405020304" pitchFamily="18" charset="0"/>
              </a:rPr>
              <a:t>відсутність простроченої кредиторської заборгованості.</a:t>
            </a:r>
            <a:endParaRPr lang="ru-RU" sz="1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95271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836712"/>
            <a:ext cx="7704856" cy="1308500"/>
          </a:xfrm>
          <a:prstGeom prst="rect">
            <a:avLst/>
          </a:prstGeom>
        </p:spPr>
        <p:txBody>
          <a:bodyPr wrap="square">
            <a:spAutoFit/>
          </a:bodyPr>
          <a:lstStyle/>
          <a:p>
            <a:pPr marR="63500" algn="just">
              <a:lnSpc>
                <a:spcPct val="113000"/>
              </a:lnSpc>
              <a:spcAft>
                <a:spcPts val="0"/>
              </a:spcAft>
            </a:pPr>
            <a:r>
              <a:rPr lang="uk-UA" dirty="0">
                <a:latin typeface="Times New Roman" panose="02020603050405020304" pitchFamily="18" charset="0"/>
                <a:ea typeface="Times New Roman" panose="02020603050405020304" pitchFamily="18" charset="0"/>
              </a:rPr>
              <a:t>При проведенні аналізу балансу підприємства, насамперед здійснюють класифікацію активів підприємства за їх ліквідністю та пасивів за терміновістю оплати (табл. 3.1).</a:t>
            </a:r>
            <a:endParaRPr lang="ru-RU" sz="1100" dirty="0">
              <a:latin typeface="Times New Roman" panose="02020603050405020304" pitchFamily="18" charset="0"/>
              <a:ea typeface="Times New Roman" panose="02020603050405020304" pitchFamily="18" charset="0"/>
            </a:endParaRPr>
          </a:p>
          <a:p>
            <a:pPr>
              <a:lnSpc>
                <a:spcPts val="30"/>
              </a:lnSpc>
              <a:spcAft>
                <a:spcPts val="0"/>
              </a:spcAft>
            </a:pPr>
            <a:r>
              <a:rPr lang="uk-UA" sz="1100" dirty="0">
                <a:latin typeface="Times New Roman" panose="02020603050405020304" pitchFamily="18" charset="0"/>
                <a:ea typeface="Times New Roman" panose="02020603050405020304" pitchFamily="18" charset="0"/>
              </a:rPr>
              <a:t> </a:t>
            </a:r>
            <a:endParaRPr lang="ru-RU" sz="1100" dirty="0">
              <a:latin typeface="Times New Roman" panose="02020603050405020304" pitchFamily="18" charset="0"/>
              <a:ea typeface="Times New Roman" panose="02020603050405020304" pitchFamily="18" charset="0"/>
            </a:endParaRPr>
          </a:p>
          <a:p>
            <a:pPr marL="533400">
              <a:spcAft>
                <a:spcPts val="0"/>
              </a:spcAft>
            </a:pPr>
            <a:r>
              <a:rPr lang="uk-UA" dirty="0">
                <a:latin typeface="Times New Roman" panose="02020603050405020304" pitchFamily="18" charset="0"/>
                <a:ea typeface="Times New Roman" panose="02020603050405020304" pitchFamily="18" charset="0"/>
              </a:rPr>
              <a:t>Табл. 3.1. Класифікація активів та пасивів підприємства</a:t>
            </a:r>
            <a:endParaRPr lang="ru-RU" sz="1100" dirty="0">
              <a:effectLst/>
              <a:latin typeface="Times New Roman" panose="02020603050405020304" pitchFamily="18" charset="0"/>
              <a:ea typeface="Times New Roman" panose="02020603050405020304" pitchFamily="18" charset="0"/>
            </a:endParaRPr>
          </a:p>
        </p:txBody>
      </p:sp>
      <p:sp>
        <p:nvSpPr>
          <p:cNvPr id="4" name="Rectangle 1"/>
          <p:cNvSpPr>
            <a:spLocks noChangeArrowheads="1"/>
          </p:cNvSpPr>
          <p:nvPr/>
        </p:nvSpPr>
        <p:spPr bwMode="auto">
          <a:xfrm>
            <a:off x="1436688" y="7905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 name="Таблица 4"/>
          <p:cNvGraphicFramePr>
            <a:graphicFrameLocks noGrp="1"/>
          </p:cNvGraphicFramePr>
          <p:nvPr>
            <p:extLst>
              <p:ext uri="{D42A27DB-BD31-4B8C-83A1-F6EECF244321}">
                <p14:modId xmlns:p14="http://schemas.microsoft.com/office/powerpoint/2010/main" val="3901214641"/>
              </p:ext>
            </p:extLst>
          </p:nvPr>
        </p:nvGraphicFramePr>
        <p:xfrm>
          <a:off x="539552" y="2145213"/>
          <a:ext cx="8208912" cy="3647894"/>
        </p:xfrm>
        <a:graphic>
          <a:graphicData uri="http://schemas.openxmlformats.org/drawingml/2006/table">
            <a:tbl>
              <a:tblPr>
                <a:tableStyleId>{5C22544A-7EE6-4342-B048-85BDC9FD1C3A}</a:tableStyleId>
              </a:tblPr>
              <a:tblGrid>
                <a:gridCol w="1168465">
                  <a:extLst>
                    <a:ext uri="{9D8B030D-6E8A-4147-A177-3AD203B41FA5}">
                      <a16:colId xmlns:a16="http://schemas.microsoft.com/office/drawing/2014/main" val="402908851"/>
                    </a:ext>
                  </a:extLst>
                </a:gridCol>
                <a:gridCol w="1155675">
                  <a:extLst>
                    <a:ext uri="{9D8B030D-6E8A-4147-A177-3AD203B41FA5}">
                      <a16:colId xmlns:a16="http://schemas.microsoft.com/office/drawing/2014/main" val="1709337565"/>
                    </a:ext>
                  </a:extLst>
                </a:gridCol>
                <a:gridCol w="1779640">
                  <a:extLst>
                    <a:ext uri="{9D8B030D-6E8A-4147-A177-3AD203B41FA5}">
                      <a16:colId xmlns:a16="http://schemas.microsoft.com/office/drawing/2014/main" val="3463262268"/>
                    </a:ext>
                  </a:extLst>
                </a:gridCol>
                <a:gridCol w="1060649">
                  <a:extLst>
                    <a:ext uri="{9D8B030D-6E8A-4147-A177-3AD203B41FA5}">
                      <a16:colId xmlns:a16="http://schemas.microsoft.com/office/drawing/2014/main" val="2310565672"/>
                    </a:ext>
                  </a:extLst>
                </a:gridCol>
                <a:gridCol w="1189541">
                  <a:extLst>
                    <a:ext uri="{9D8B030D-6E8A-4147-A177-3AD203B41FA5}">
                      <a16:colId xmlns:a16="http://schemas.microsoft.com/office/drawing/2014/main" val="1176752867"/>
                    </a:ext>
                  </a:extLst>
                </a:gridCol>
                <a:gridCol w="1854942">
                  <a:extLst>
                    <a:ext uri="{9D8B030D-6E8A-4147-A177-3AD203B41FA5}">
                      <a16:colId xmlns:a16="http://schemas.microsoft.com/office/drawing/2014/main" val="2608230239"/>
                    </a:ext>
                  </a:extLst>
                </a:gridCol>
              </a:tblGrid>
              <a:tr h="210324">
                <a:tc rowSpan="2">
                  <a:txBody>
                    <a:bodyPr/>
                    <a:lstStyle/>
                    <a:p>
                      <a:pPr marL="76200">
                        <a:lnSpc>
                          <a:spcPct val="107000"/>
                        </a:lnSpc>
                        <a:spcAft>
                          <a:spcPts val="0"/>
                        </a:spcAft>
                      </a:pPr>
                      <a:r>
                        <a:rPr lang="uk-UA" sz="1400" dirty="0" smtClean="0">
                          <a:effectLst/>
                        </a:rPr>
                        <a:t>Групи</a:t>
                      </a:r>
                    </a:p>
                    <a:p>
                      <a:pPr marL="76200">
                        <a:lnSpc>
                          <a:spcPct val="107000"/>
                        </a:lnSpc>
                        <a:spcAft>
                          <a:spcPts val="0"/>
                        </a:spcAft>
                      </a:pPr>
                      <a:r>
                        <a:rPr lang="uk-UA" sz="1400" dirty="0" smtClean="0">
                          <a:effectLst/>
                        </a:rPr>
                        <a:t>активів</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ct val="107000"/>
                        </a:lnSpc>
                        <a:spcAft>
                          <a:spcPts val="0"/>
                        </a:spcAft>
                      </a:pPr>
                      <a:r>
                        <a:rPr lang="uk-UA" sz="1400">
                          <a:effectLst/>
                        </a:rPr>
                        <a:t>Умовне</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uk-UA"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rowSpan="2">
                  <a:txBody>
                    <a:bodyPr/>
                    <a:lstStyle/>
                    <a:p>
                      <a:pPr marL="63500">
                        <a:lnSpc>
                          <a:spcPct val="107000"/>
                        </a:lnSpc>
                        <a:spcAft>
                          <a:spcPts val="0"/>
                        </a:spcAft>
                      </a:pPr>
                      <a:r>
                        <a:rPr lang="uk-UA" sz="1400">
                          <a:effectLst/>
                        </a:rPr>
                        <a:t>Група пасивів</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ct val="107000"/>
                        </a:lnSpc>
                        <a:spcAft>
                          <a:spcPts val="0"/>
                        </a:spcAft>
                      </a:pPr>
                      <a:r>
                        <a:rPr lang="uk-UA" sz="1400">
                          <a:effectLst/>
                        </a:rPr>
                        <a:t>Умовне</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uk-UA"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206388009"/>
                  </a:ext>
                </a:extLst>
              </a:tr>
              <a:tr h="210323">
                <a:tc vMerge="1">
                  <a:txBody>
                    <a:bodyPr/>
                    <a:lstStyle/>
                    <a:p>
                      <a:endParaRPr lang="ru-RU"/>
                    </a:p>
                  </a:txBody>
                  <a:tcPr/>
                </a:tc>
                <a:tc rowSpan="2">
                  <a:txBody>
                    <a:bodyPr/>
                    <a:lstStyle/>
                    <a:p>
                      <a:pPr marL="63500">
                        <a:lnSpc>
                          <a:spcPct val="107000"/>
                        </a:lnSpc>
                        <a:spcAft>
                          <a:spcPts val="0"/>
                        </a:spcAft>
                      </a:pPr>
                      <a:r>
                        <a:rPr lang="uk-UA" sz="1400" dirty="0" smtClean="0">
                          <a:effectLst/>
                        </a:rPr>
                        <a:t>позначення</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rowSpan="2">
                  <a:txBody>
                    <a:bodyPr/>
                    <a:lstStyle/>
                    <a:p>
                      <a:pPr marL="63500">
                        <a:lnSpc>
                          <a:spcPct val="107000"/>
                        </a:lnSpc>
                        <a:spcAft>
                          <a:spcPts val="0"/>
                        </a:spcAft>
                      </a:pPr>
                      <a:r>
                        <a:rPr lang="uk-UA" sz="1400">
                          <a:effectLst/>
                        </a:rPr>
                        <a:t>Характеристика</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vMerge="1">
                  <a:txBody>
                    <a:bodyPr/>
                    <a:lstStyle/>
                    <a:p>
                      <a:endParaRPr lang="ru-RU"/>
                    </a:p>
                  </a:txBody>
                  <a:tcPr/>
                </a:tc>
                <a:tc rowSpan="2">
                  <a:txBody>
                    <a:bodyPr/>
                    <a:lstStyle/>
                    <a:p>
                      <a:pPr marL="63500">
                        <a:lnSpc>
                          <a:spcPct val="107000"/>
                        </a:lnSpc>
                        <a:spcAft>
                          <a:spcPts val="0"/>
                        </a:spcAft>
                      </a:pPr>
                      <a:r>
                        <a:rPr lang="uk-UA" sz="1400" dirty="0" smtClean="0">
                          <a:effectLst/>
                        </a:rPr>
                        <a:t>позначення</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rowSpan="2">
                  <a:txBody>
                    <a:bodyPr/>
                    <a:lstStyle/>
                    <a:p>
                      <a:pPr marL="63500">
                        <a:lnSpc>
                          <a:spcPct val="107000"/>
                        </a:lnSpc>
                        <a:spcAft>
                          <a:spcPts val="0"/>
                        </a:spcAft>
                      </a:pPr>
                      <a:r>
                        <a:rPr lang="uk-UA" sz="1400">
                          <a:effectLst/>
                        </a:rPr>
                        <a:t>Характеристика</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3755527507"/>
                  </a:ext>
                </a:extLst>
              </a:tr>
              <a:tr h="79190">
                <a:tc rowSpan="2">
                  <a:txBody>
                    <a:bodyPr/>
                    <a:lstStyle/>
                    <a:p>
                      <a:pPr marL="76200">
                        <a:lnSpc>
                          <a:spcPct val="107000"/>
                        </a:lnSpc>
                        <a:spcAft>
                          <a:spcPts val="0"/>
                        </a:spcAft>
                      </a:pP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vMerge="1">
                  <a:txBody>
                    <a:bodyPr/>
                    <a:lstStyle/>
                    <a:p>
                      <a:endParaRPr lang="ru-RU"/>
                    </a:p>
                  </a:txBody>
                  <a:tcPr/>
                </a:tc>
                <a:tc vMerge="1">
                  <a:txBody>
                    <a:bodyPr/>
                    <a:lstStyle/>
                    <a:p>
                      <a:endParaRPr lang="ru-RU"/>
                    </a:p>
                  </a:txBody>
                  <a:tcPr/>
                </a:tc>
                <a:tc rowSpan="2">
                  <a:txBody>
                    <a:bodyPr/>
                    <a:lstStyle/>
                    <a:p>
                      <a:pPr marL="63500">
                        <a:lnSpc>
                          <a:spcPct val="107000"/>
                        </a:lnSpc>
                        <a:spcAft>
                          <a:spcPts val="0"/>
                        </a:spcAft>
                      </a:pPr>
                      <a:r>
                        <a:rPr lang="uk-UA"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474613776"/>
                  </a:ext>
                </a:extLst>
              </a:tr>
              <a:tr h="210324">
                <a:tc vMerge="1">
                  <a:txBody>
                    <a:bodyPr/>
                    <a:lstStyle/>
                    <a:p>
                      <a:endParaRPr lang="ru-RU"/>
                    </a:p>
                  </a:txBody>
                  <a:tcPr/>
                </a:tc>
                <a:tc rowSpan="2">
                  <a:txBody>
                    <a:bodyPr/>
                    <a:lstStyle/>
                    <a:p>
                      <a:pPr marL="63500">
                        <a:lnSpc>
                          <a:spcPct val="107000"/>
                        </a:lnSpc>
                        <a:spcAft>
                          <a:spcPts val="0"/>
                        </a:spcAft>
                      </a:pP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uk-UA" sz="1400" dirty="0">
                          <a:effectLst/>
                        </a:rPr>
                        <a:t>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vMerge="1">
                  <a:txBody>
                    <a:bodyPr/>
                    <a:lstStyle/>
                    <a:p>
                      <a:endParaRPr lang="ru-RU"/>
                    </a:p>
                  </a:txBody>
                  <a:tcPr/>
                </a:tc>
                <a:tc rowSpan="2">
                  <a:txBody>
                    <a:bodyPr/>
                    <a:lstStyle/>
                    <a:p>
                      <a:pPr marL="63500">
                        <a:lnSpc>
                          <a:spcPct val="107000"/>
                        </a:lnSpc>
                        <a:spcAft>
                          <a:spcPts val="0"/>
                        </a:spcAft>
                      </a:pP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uk-UA"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4096013810"/>
                  </a:ext>
                </a:extLst>
              </a:tr>
              <a:tr h="210324">
                <a:tc>
                  <a:txBody>
                    <a:bodyPr/>
                    <a:lstStyle/>
                    <a:p>
                      <a:pPr>
                        <a:lnSpc>
                          <a:spcPct val="107000"/>
                        </a:lnSpc>
                        <a:spcAft>
                          <a:spcPts val="0"/>
                        </a:spcAft>
                      </a:pPr>
                      <a:r>
                        <a:rPr lang="uk-UA"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vMerge="1">
                  <a:txBody>
                    <a:bodyPr/>
                    <a:lstStyle/>
                    <a:p>
                      <a:endParaRPr lang="ru-RU"/>
                    </a:p>
                  </a:txBody>
                  <a:tcPr/>
                </a:tc>
                <a:tc>
                  <a:txBody>
                    <a:bodyPr/>
                    <a:lstStyle/>
                    <a:p>
                      <a:pPr>
                        <a:lnSpc>
                          <a:spcPct val="107000"/>
                        </a:lnSpc>
                        <a:spcAft>
                          <a:spcPts val="0"/>
                        </a:spcAft>
                      </a:pPr>
                      <a:r>
                        <a:rPr lang="uk-UA" sz="1400" dirty="0">
                          <a:effectLst/>
                        </a:rPr>
                        <a:t>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uk-UA" sz="1400" dirty="0">
                          <a:effectLst/>
                        </a:rPr>
                        <a:t>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vMerge="1">
                  <a:txBody>
                    <a:bodyPr/>
                    <a:lstStyle/>
                    <a:p>
                      <a:endParaRPr lang="ru-RU"/>
                    </a:p>
                  </a:txBody>
                  <a:tcPr/>
                </a:tc>
                <a:tc>
                  <a:txBody>
                    <a:bodyPr/>
                    <a:lstStyle/>
                    <a:p>
                      <a:pPr>
                        <a:lnSpc>
                          <a:spcPct val="107000"/>
                        </a:lnSpc>
                        <a:spcAft>
                          <a:spcPts val="0"/>
                        </a:spcAft>
                      </a:pPr>
                      <a:r>
                        <a:rPr lang="uk-UA"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2886408291"/>
                  </a:ext>
                </a:extLst>
              </a:tr>
              <a:tr h="187214">
                <a:tc>
                  <a:txBody>
                    <a:bodyPr/>
                    <a:lstStyle/>
                    <a:p>
                      <a:pPr marL="76200">
                        <a:lnSpc>
                          <a:spcPts val="1565"/>
                        </a:lnSpc>
                        <a:spcAft>
                          <a:spcPts val="0"/>
                        </a:spcAft>
                      </a:pPr>
                      <a:r>
                        <a:rPr lang="uk-UA" sz="1400">
                          <a:effectLst/>
                        </a:rPr>
                        <a:t>Високо-</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ts val="1565"/>
                        </a:lnSpc>
                        <a:spcAft>
                          <a:spcPts val="0"/>
                        </a:spcAft>
                      </a:pPr>
                      <a:r>
                        <a:rPr lang="uk-UA" sz="1400">
                          <a:effectLst/>
                        </a:rPr>
                        <a:t>А1</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ts val="1565"/>
                        </a:lnSpc>
                        <a:spcAft>
                          <a:spcPts val="0"/>
                        </a:spcAft>
                      </a:pPr>
                      <a:r>
                        <a:rPr lang="uk-UA" sz="1400" dirty="0">
                          <a:effectLst/>
                        </a:rPr>
                        <a:t>Грошові кошти</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ts val="1565"/>
                        </a:lnSpc>
                        <a:spcAft>
                          <a:spcPts val="0"/>
                        </a:spcAft>
                      </a:pPr>
                      <a:r>
                        <a:rPr lang="uk-UA" sz="1400" dirty="0">
                          <a:effectLst/>
                        </a:rPr>
                        <a:t>Найбільш</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ts val="1565"/>
                        </a:lnSpc>
                        <a:spcAft>
                          <a:spcPts val="0"/>
                        </a:spcAft>
                      </a:pPr>
                      <a:r>
                        <a:rPr lang="uk-UA" sz="1400" dirty="0">
                          <a:effectLst/>
                        </a:rPr>
                        <a:t>З1</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ts val="1565"/>
                        </a:lnSpc>
                        <a:spcAft>
                          <a:spcPts val="0"/>
                        </a:spcAft>
                      </a:pPr>
                      <a:r>
                        <a:rPr lang="uk-UA" sz="1400">
                          <a:effectLst/>
                        </a:rPr>
                        <a:t>Кредиторська</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2462781149"/>
                  </a:ext>
                </a:extLst>
              </a:tr>
              <a:tr h="210324">
                <a:tc>
                  <a:txBody>
                    <a:bodyPr/>
                    <a:lstStyle/>
                    <a:p>
                      <a:pPr marL="76200">
                        <a:lnSpc>
                          <a:spcPct val="107000"/>
                        </a:lnSpc>
                        <a:spcAft>
                          <a:spcPts val="0"/>
                        </a:spcAft>
                      </a:pPr>
                      <a:r>
                        <a:rPr lang="uk-UA" sz="1400">
                          <a:effectLst/>
                        </a:rPr>
                        <a:t>ліквідні</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uk-UA"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uk-UA"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ct val="107000"/>
                        </a:lnSpc>
                        <a:spcAft>
                          <a:spcPts val="0"/>
                        </a:spcAft>
                      </a:pPr>
                      <a:r>
                        <a:rPr lang="uk-UA" sz="1400">
                          <a:effectLst/>
                        </a:rPr>
                        <a:t>термінові</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uk-UA" sz="1400" dirty="0">
                          <a:effectLst/>
                        </a:rPr>
                        <a:t>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ct val="107000"/>
                        </a:lnSpc>
                        <a:spcAft>
                          <a:spcPts val="0"/>
                        </a:spcAft>
                      </a:pPr>
                      <a:r>
                        <a:rPr lang="uk-UA" sz="1400">
                          <a:effectLst/>
                        </a:rPr>
                        <a:t>заборгованість</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060043554"/>
                  </a:ext>
                </a:extLst>
              </a:tr>
              <a:tr h="210324">
                <a:tc>
                  <a:txBody>
                    <a:bodyPr/>
                    <a:lstStyle/>
                    <a:p>
                      <a:pPr>
                        <a:lnSpc>
                          <a:spcPct val="107000"/>
                        </a:lnSpc>
                        <a:spcAft>
                          <a:spcPts val="0"/>
                        </a:spcAft>
                      </a:pPr>
                      <a:r>
                        <a:rPr lang="uk-UA"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uk-UA"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uk-UA"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uk-UA"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uk-UA" sz="1400" dirty="0">
                          <a:effectLst/>
                        </a:rPr>
                        <a:t>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uk-UA" sz="1400" dirty="0">
                          <a:effectLst/>
                        </a:rPr>
                        <a:t>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821839829"/>
                  </a:ext>
                </a:extLst>
              </a:tr>
              <a:tr h="187214">
                <a:tc>
                  <a:txBody>
                    <a:bodyPr/>
                    <a:lstStyle/>
                    <a:p>
                      <a:pPr marL="76200">
                        <a:lnSpc>
                          <a:spcPts val="1565"/>
                        </a:lnSpc>
                        <a:spcAft>
                          <a:spcPts val="0"/>
                        </a:spcAft>
                      </a:pPr>
                      <a:r>
                        <a:rPr lang="uk-UA" sz="1400">
                          <a:effectLst/>
                        </a:rPr>
                        <a:t>Швидко-</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ts val="1565"/>
                        </a:lnSpc>
                        <a:spcAft>
                          <a:spcPts val="0"/>
                        </a:spcAft>
                      </a:pPr>
                      <a:r>
                        <a:rPr lang="uk-UA" sz="1400">
                          <a:effectLst/>
                        </a:rPr>
                        <a:t>А2</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ts val="1565"/>
                        </a:lnSpc>
                        <a:spcAft>
                          <a:spcPts val="0"/>
                        </a:spcAft>
                      </a:pPr>
                      <a:r>
                        <a:rPr lang="uk-UA" sz="1400">
                          <a:effectLst/>
                        </a:rPr>
                        <a:t>Дебіторська</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ts val="1565"/>
                        </a:lnSpc>
                        <a:spcAft>
                          <a:spcPts val="0"/>
                        </a:spcAft>
                      </a:pPr>
                      <a:r>
                        <a:rPr lang="uk-UA" sz="1400">
                          <a:effectLst/>
                        </a:rPr>
                        <a:t>Коротко-</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ts val="1565"/>
                        </a:lnSpc>
                        <a:spcAft>
                          <a:spcPts val="0"/>
                        </a:spcAft>
                      </a:pPr>
                      <a:r>
                        <a:rPr lang="uk-UA" sz="1400">
                          <a:effectLst/>
                        </a:rPr>
                        <a:t>З2</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ts val="1565"/>
                        </a:lnSpc>
                        <a:spcAft>
                          <a:spcPts val="0"/>
                        </a:spcAft>
                      </a:pPr>
                      <a:r>
                        <a:rPr lang="uk-UA" sz="1400" dirty="0">
                          <a:effectLst/>
                        </a:rPr>
                        <a:t>Короткострокові</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32281459"/>
                  </a:ext>
                </a:extLst>
              </a:tr>
              <a:tr h="210324">
                <a:tc>
                  <a:txBody>
                    <a:bodyPr/>
                    <a:lstStyle/>
                    <a:p>
                      <a:pPr marL="76200">
                        <a:lnSpc>
                          <a:spcPct val="107000"/>
                        </a:lnSpc>
                        <a:spcAft>
                          <a:spcPts val="0"/>
                        </a:spcAft>
                      </a:pPr>
                      <a:r>
                        <a:rPr lang="uk-UA" sz="1400">
                          <a:effectLst/>
                        </a:rPr>
                        <a:t>ліквідні</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uk-UA"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ct val="107000"/>
                        </a:lnSpc>
                        <a:spcAft>
                          <a:spcPts val="0"/>
                        </a:spcAft>
                      </a:pPr>
                      <a:r>
                        <a:rPr lang="uk-UA" sz="1400">
                          <a:effectLst/>
                        </a:rPr>
                        <a:t>заборгованість</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ct val="107000"/>
                        </a:lnSpc>
                        <a:spcAft>
                          <a:spcPts val="0"/>
                        </a:spcAft>
                      </a:pPr>
                      <a:r>
                        <a:rPr lang="uk-UA" sz="1400">
                          <a:effectLst/>
                        </a:rPr>
                        <a:t>строкові</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uk-UA"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ct val="107000"/>
                        </a:lnSpc>
                        <a:spcAft>
                          <a:spcPts val="0"/>
                        </a:spcAft>
                      </a:pPr>
                      <a:r>
                        <a:rPr lang="uk-UA" sz="1400" dirty="0">
                          <a:effectLst/>
                        </a:rPr>
                        <a:t>кредити та</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166150766"/>
                  </a:ext>
                </a:extLst>
              </a:tr>
              <a:tr h="210324">
                <a:tc>
                  <a:txBody>
                    <a:bodyPr/>
                    <a:lstStyle/>
                    <a:p>
                      <a:pPr>
                        <a:lnSpc>
                          <a:spcPct val="107000"/>
                        </a:lnSpc>
                        <a:spcAft>
                          <a:spcPts val="0"/>
                        </a:spcAft>
                      </a:pPr>
                      <a:r>
                        <a:rPr lang="uk-UA"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uk-UA"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uk-UA"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uk-UA"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uk-UA"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ct val="107000"/>
                        </a:lnSpc>
                        <a:spcAft>
                          <a:spcPts val="0"/>
                        </a:spcAft>
                      </a:pPr>
                      <a:r>
                        <a:rPr lang="uk-UA" sz="1400" dirty="0">
                          <a:effectLst/>
                        </a:rPr>
                        <a:t>позикові кошти</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3851637271"/>
                  </a:ext>
                </a:extLst>
              </a:tr>
              <a:tr h="561642">
                <a:tc>
                  <a:txBody>
                    <a:bodyPr/>
                    <a:lstStyle/>
                    <a:p>
                      <a:pPr marL="76200">
                        <a:lnSpc>
                          <a:spcPts val="1565"/>
                        </a:lnSpc>
                        <a:spcAft>
                          <a:spcPts val="0"/>
                        </a:spcAft>
                      </a:pPr>
                      <a:r>
                        <a:rPr lang="uk-UA" sz="1400" dirty="0" smtClean="0">
                          <a:effectLst/>
                        </a:rPr>
                        <a:t>Повільно</a:t>
                      </a:r>
                    </a:p>
                    <a:p>
                      <a:pPr marL="76200" marR="0" indent="0" algn="l" defTabSz="914400" rtl="0" eaLnBrk="1" fontAlgn="auto" latinLnBrk="0" hangingPunct="1">
                        <a:lnSpc>
                          <a:spcPts val="1565"/>
                        </a:lnSpc>
                        <a:spcBef>
                          <a:spcPts val="0"/>
                        </a:spcBef>
                        <a:spcAft>
                          <a:spcPts val="0"/>
                        </a:spcAft>
                        <a:buClrTx/>
                        <a:buSzTx/>
                        <a:buFontTx/>
                        <a:buNone/>
                        <a:tabLst/>
                        <a:defRPr/>
                      </a:pPr>
                      <a:r>
                        <a:rPr lang="uk-UA" sz="1400" dirty="0" smtClean="0">
                          <a:effectLst/>
                        </a:rPr>
                        <a:t>ліквідні</a:t>
                      </a:r>
                      <a:endParaRPr lang="ru-RU" sz="14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76200">
                        <a:lnSpc>
                          <a:spcPts val="1565"/>
                        </a:lnSpc>
                        <a:spcAft>
                          <a:spcPts val="0"/>
                        </a:spcAft>
                      </a:pP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ts val="1565"/>
                        </a:lnSpc>
                        <a:spcAft>
                          <a:spcPts val="0"/>
                        </a:spcAft>
                      </a:pPr>
                      <a:r>
                        <a:rPr lang="uk-UA" sz="1400">
                          <a:effectLst/>
                        </a:rPr>
                        <a:t>А3</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ts val="1565"/>
                        </a:lnSpc>
                        <a:spcAft>
                          <a:spcPts val="0"/>
                        </a:spcAft>
                      </a:pPr>
                      <a:r>
                        <a:rPr lang="uk-UA" sz="1400">
                          <a:effectLst/>
                        </a:rPr>
                        <a:t>Матеріальні</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ts val="1565"/>
                        </a:lnSpc>
                        <a:spcAft>
                          <a:spcPts val="0"/>
                        </a:spcAft>
                      </a:pPr>
                      <a:r>
                        <a:rPr lang="uk-UA" sz="1400" dirty="0" smtClean="0">
                          <a:effectLst/>
                        </a:rPr>
                        <a:t>Довго </a:t>
                      </a:r>
                      <a:r>
                        <a:rPr lang="uk-UA" sz="1400" dirty="0" err="1" smtClean="0">
                          <a:effectLst/>
                        </a:rPr>
                        <a:t>стро</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ts val="1565"/>
                        </a:lnSpc>
                        <a:spcAft>
                          <a:spcPts val="0"/>
                        </a:spcAft>
                      </a:pPr>
                      <a:r>
                        <a:rPr lang="uk-UA" sz="1400" dirty="0">
                          <a:effectLst/>
                        </a:rPr>
                        <a:t>З3</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ts val="1565"/>
                        </a:lnSpc>
                        <a:spcAft>
                          <a:spcPts val="0"/>
                        </a:spcAft>
                      </a:pPr>
                      <a:r>
                        <a:rPr lang="uk-UA" sz="1400" dirty="0">
                          <a:effectLst/>
                        </a:rPr>
                        <a:t>Довгострокові</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959432953"/>
                  </a:ext>
                </a:extLst>
              </a:tr>
              <a:tr h="210324">
                <a:tc>
                  <a:txBody>
                    <a:bodyPr/>
                    <a:lstStyle/>
                    <a:p>
                      <a:pPr marL="76200">
                        <a:lnSpc>
                          <a:spcPct val="107000"/>
                        </a:lnSpc>
                        <a:spcAft>
                          <a:spcPts val="0"/>
                        </a:spcAft>
                      </a:pP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uk-UA"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ct val="107000"/>
                        </a:lnSpc>
                        <a:spcAft>
                          <a:spcPts val="0"/>
                        </a:spcAft>
                      </a:pPr>
                      <a:r>
                        <a:rPr lang="uk-UA" sz="1400">
                          <a:effectLst/>
                        </a:rPr>
                        <a:t>цінності</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ct val="107000"/>
                        </a:lnSpc>
                        <a:spcAft>
                          <a:spcPts val="0"/>
                        </a:spcAft>
                      </a:pPr>
                      <a:r>
                        <a:rPr lang="uk-UA" sz="1400" dirty="0" err="1" smtClean="0">
                          <a:effectLst/>
                        </a:rPr>
                        <a:t>кові</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uk-UA"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ct val="107000"/>
                        </a:lnSpc>
                        <a:spcAft>
                          <a:spcPts val="0"/>
                        </a:spcAft>
                      </a:pPr>
                      <a:r>
                        <a:rPr lang="uk-UA" sz="1400" dirty="0">
                          <a:effectLst/>
                        </a:rPr>
                        <a:t>кредити та</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512543886"/>
                  </a:ext>
                </a:extLst>
              </a:tr>
              <a:tr h="210324">
                <a:tc>
                  <a:txBody>
                    <a:bodyPr/>
                    <a:lstStyle/>
                    <a:p>
                      <a:pPr>
                        <a:lnSpc>
                          <a:spcPct val="107000"/>
                        </a:lnSpc>
                        <a:spcAft>
                          <a:spcPts val="0"/>
                        </a:spcAft>
                      </a:pPr>
                      <a:r>
                        <a:rPr lang="ru-RU"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ru-RU"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ru-RU"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ru-RU"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ru-RU"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ct val="107000"/>
                        </a:lnSpc>
                        <a:spcAft>
                          <a:spcPts val="0"/>
                        </a:spcAft>
                      </a:pPr>
                      <a:r>
                        <a:rPr lang="ru-RU" sz="1400" dirty="0" err="1">
                          <a:effectLst/>
                        </a:rPr>
                        <a:t>позикові</a:t>
                      </a:r>
                      <a:r>
                        <a:rPr lang="ru-RU" sz="1400" dirty="0">
                          <a:effectLst/>
                        </a:rPr>
                        <a:t> </a:t>
                      </a:r>
                      <a:r>
                        <a:rPr lang="ru-RU" sz="1400" dirty="0" err="1">
                          <a:effectLst/>
                        </a:rPr>
                        <a:t>кошти</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2683939506"/>
                  </a:ext>
                </a:extLst>
              </a:tr>
              <a:tr h="187214">
                <a:tc>
                  <a:txBody>
                    <a:bodyPr/>
                    <a:lstStyle/>
                    <a:p>
                      <a:pPr marL="76200">
                        <a:lnSpc>
                          <a:spcPts val="1565"/>
                        </a:lnSpc>
                        <a:spcAft>
                          <a:spcPts val="0"/>
                        </a:spcAft>
                      </a:pPr>
                      <a:r>
                        <a:rPr lang="ru-RU" sz="1400" dirty="0" err="1">
                          <a:effectLst/>
                        </a:rPr>
                        <a:t>Важко</a:t>
                      </a:r>
                      <a:r>
                        <a:rPr lang="ru-RU" sz="1400" dirty="0">
                          <a:effectLst/>
                        </a:rPr>
                        <a:t>-</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ts val="1565"/>
                        </a:lnSpc>
                        <a:spcAft>
                          <a:spcPts val="0"/>
                        </a:spcAft>
                      </a:pPr>
                      <a:r>
                        <a:rPr lang="ru-RU" sz="1400">
                          <a:effectLst/>
                        </a:rPr>
                        <a:t>А4</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ts val="1565"/>
                        </a:lnSpc>
                        <a:spcAft>
                          <a:spcPts val="0"/>
                        </a:spcAft>
                      </a:pPr>
                      <a:r>
                        <a:rPr lang="ru-RU" sz="1400" dirty="0" err="1">
                          <a:effectLst/>
                        </a:rPr>
                        <a:t>Основні</a:t>
                      </a:r>
                      <a:r>
                        <a:rPr lang="ru-RU" sz="1400" dirty="0">
                          <a:effectLst/>
                        </a:rPr>
                        <a:t> </a:t>
                      </a:r>
                      <a:r>
                        <a:rPr lang="ru-RU" sz="1400" dirty="0" err="1">
                          <a:effectLst/>
                        </a:rPr>
                        <a:t>засоби</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ts val="1565"/>
                        </a:lnSpc>
                        <a:spcAft>
                          <a:spcPts val="0"/>
                        </a:spcAft>
                      </a:pPr>
                      <a:r>
                        <a:rPr lang="ru-RU" sz="1400">
                          <a:effectLst/>
                        </a:rPr>
                        <a:t>Постійні</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ts val="1565"/>
                        </a:lnSpc>
                        <a:spcAft>
                          <a:spcPts val="0"/>
                        </a:spcAft>
                      </a:pPr>
                      <a:r>
                        <a:rPr lang="uk-UA" sz="1400">
                          <a:effectLst/>
                        </a:rPr>
                        <a:t>З</a:t>
                      </a:r>
                      <a:r>
                        <a:rPr lang="ru-RU" sz="1400">
                          <a:effectLst/>
                        </a:rPr>
                        <a:t>4</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ts val="1565"/>
                        </a:lnSpc>
                        <a:spcAft>
                          <a:spcPts val="0"/>
                        </a:spcAft>
                      </a:pPr>
                      <a:r>
                        <a:rPr lang="ru-RU" sz="1400" dirty="0" err="1">
                          <a:effectLst/>
                        </a:rPr>
                        <a:t>Джерела</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2055968528"/>
                  </a:ext>
                </a:extLst>
              </a:tr>
              <a:tr h="210324">
                <a:tc>
                  <a:txBody>
                    <a:bodyPr/>
                    <a:lstStyle/>
                    <a:p>
                      <a:pPr marL="76200">
                        <a:lnSpc>
                          <a:spcPct val="107000"/>
                        </a:lnSpc>
                        <a:spcAft>
                          <a:spcPts val="0"/>
                        </a:spcAft>
                      </a:pPr>
                      <a:r>
                        <a:rPr lang="ru-RU" sz="1400">
                          <a:effectLst/>
                        </a:rPr>
                        <a:t>ліквідні</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ru-RU"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ru-RU"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ru-RU"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a:lnSpc>
                          <a:spcPct val="107000"/>
                        </a:lnSpc>
                        <a:spcAft>
                          <a:spcPts val="0"/>
                        </a:spcAft>
                      </a:pPr>
                      <a:r>
                        <a:rPr lang="ru-RU" sz="1400">
                          <a:effectLst/>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tc>
                  <a:txBody>
                    <a:bodyPr/>
                    <a:lstStyle/>
                    <a:p>
                      <a:pPr marL="63500">
                        <a:lnSpc>
                          <a:spcPct val="107000"/>
                        </a:lnSpc>
                        <a:spcAft>
                          <a:spcPts val="0"/>
                        </a:spcAft>
                      </a:pPr>
                      <a:r>
                        <a:rPr lang="ru-RU" sz="1400" dirty="0" err="1">
                          <a:effectLst/>
                        </a:rPr>
                        <a:t>власних</a:t>
                      </a:r>
                      <a:r>
                        <a:rPr lang="ru-RU" sz="1400" dirty="0">
                          <a:effectLst/>
                        </a:rPr>
                        <a:t> </a:t>
                      </a:r>
                      <a:r>
                        <a:rPr lang="ru-RU" sz="1400" dirty="0" err="1">
                          <a:effectLst/>
                        </a:rPr>
                        <a:t>коштів</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78392385"/>
                  </a:ext>
                </a:extLst>
              </a:tr>
            </a:tbl>
          </a:graphicData>
        </a:graphic>
      </p:graphicFrame>
      <p:sp>
        <p:nvSpPr>
          <p:cNvPr id="6" name="Rectangle 2"/>
          <p:cNvSpPr>
            <a:spLocks noChangeArrowheads="1"/>
          </p:cNvSpPr>
          <p:nvPr/>
        </p:nvSpPr>
        <p:spPr bwMode="auto">
          <a:xfrm>
            <a:off x="449314" y="744438"/>
            <a:ext cx="11469146"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sp>
        <p:nvSpPr>
          <p:cNvPr id="7" name="Прямоугольник 6"/>
          <p:cNvSpPr/>
          <p:nvPr/>
        </p:nvSpPr>
        <p:spPr>
          <a:xfrm>
            <a:off x="449314" y="5796303"/>
            <a:ext cx="7651078" cy="671979"/>
          </a:xfrm>
          <a:prstGeom prst="rect">
            <a:avLst/>
          </a:prstGeom>
        </p:spPr>
        <p:txBody>
          <a:bodyPr wrap="square">
            <a:spAutoFit/>
          </a:bodyPr>
          <a:lstStyle/>
          <a:p>
            <a:pPr marL="533400" algn="ctr">
              <a:spcAft>
                <a:spcPts val="0"/>
              </a:spcAft>
            </a:pPr>
            <a:r>
              <a:rPr lang="uk-UA"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Баланс підприємства вважають абсолютно ліквідним, якщо:</a:t>
            </a:r>
            <a:endParaRPr lang="ru-RU" sz="11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p>
            <a:pPr algn="ctr">
              <a:lnSpc>
                <a:spcPts val="240"/>
              </a:lnSpc>
              <a:spcAft>
                <a:spcPts val="0"/>
              </a:spcAft>
            </a:pPr>
            <a:r>
              <a:rPr lang="uk-UA" sz="11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endParaRPr lang="ru-RU" sz="11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p>
            <a:pPr marL="533400" algn="ctr">
              <a:spcAft>
                <a:spcPts val="0"/>
              </a:spcAft>
            </a:pPr>
            <a:r>
              <a:rPr lang="uk-UA"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А1 &gt; З1, А2 &gt; З2, А3 &gt; З3, А4 &lt; З4</a:t>
            </a:r>
            <a:endParaRPr lang="ru-RU" sz="11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69533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548680"/>
            <a:ext cx="8496944" cy="5733364"/>
          </a:xfrm>
          <a:prstGeom prst="rect">
            <a:avLst/>
          </a:prstGeom>
        </p:spPr>
        <p:txBody>
          <a:bodyPr wrap="square">
            <a:spAutoFit/>
          </a:bodyPr>
          <a:lstStyle/>
          <a:p>
            <a:pPr indent="457200" algn="just">
              <a:lnSpc>
                <a:spcPct val="110000"/>
              </a:lnSpc>
              <a:spcAft>
                <a:spcPts val="0"/>
              </a:spcAft>
            </a:pPr>
            <a:r>
              <a:rPr lang="uk-UA" dirty="0">
                <a:latin typeface="Times New Roman" panose="02020603050405020304" pitchFamily="18" charset="0"/>
                <a:ea typeface="Times New Roman" panose="02020603050405020304" pitchFamily="18" charset="0"/>
              </a:rPr>
              <a:t>Для того щоб мати можливість порівнювати ступінь ліквідності різномасштабних підприємств, використовують відносні показники ліквідності.</a:t>
            </a:r>
            <a:endParaRPr lang="ru-RU" sz="1100" dirty="0">
              <a:latin typeface="Times New Roman" panose="02020603050405020304" pitchFamily="18" charset="0"/>
              <a:ea typeface="Times New Roman" panose="02020603050405020304" pitchFamily="18" charset="0"/>
            </a:endParaRPr>
          </a:p>
          <a:p>
            <a:pPr algn="just">
              <a:lnSpc>
                <a:spcPts val="145"/>
              </a:lnSpc>
              <a:spcAft>
                <a:spcPts val="0"/>
              </a:spcAft>
            </a:pPr>
            <a:r>
              <a:rPr lang="uk-UA" sz="1100" dirty="0">
                <a:latin typeface="Times New Roman" panose="02020603050405020304" pitchFamily="18" charset="0"/>
                <a:ea typeface="Times New Roman" panose="02020603050405020304" pitchFamily="18" charset="0"/>
              </a:rPr>
              <a:t> </a:t>
            </a:r>
            <a:endParaRPr lang="ru-RU" sz="1100" dirty="0">
              <a:latin typeface="Times New Roman" panose="02020603050405020304" pitchFamily="18" charset="0"/>
              <a:ea typeface="Times New Roman" panose="02020603050405020304" pitchFamily="18" charset="0"/>
            </a:endParaRPr>
          </a:p>
          <a:p>
            <a:pPr indent="457200" algn="just">
              <a:lnSpc>
                <a:spcPct val="111000"/>
              </a:lnSpc>
              <a:spcAft>
                <a:spcPts val="0"/>
              </a:spcAft>
            </a:pPr>
            <a:r>
              <a:rPr lang="uk-UA" b="1" i="1" dirty="0">
                <a:latin typeface="Times New Roman" panose="02020603050405020304" pitchFamily="18" charset="0"/>
                <a:ea typeface="Times New Roman" panose="02020603050405020304" pitchFamily="18" charset="0"/>
              </a:rPr>
              <a:t>Коефіцієнт поточної ліквідності </a:t>
            </a:r>
            <a:r>
              <a:rPr lang="uk-UA" dirty="0">
                <a:latin typeface="Times New Roman" panose="02020603050405020304" pitchFamily="18" charset="0"/>
                <a:ea typeface="Times New Roman" panose="02020603050405020304" pitchFamily="18" charset="0"/>
              </a:rPr>
              <a:t>(коефіцієнт покриття)</a:t>
            </a:r>
            <a:r>
              <a:rPr lang="uk-UA" b="1" i="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дає змогу</a:t>
            </a:r>
            <a:r>
              <a:rPr lang="uk-UA" b="1" i="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встановити, якою мірою оборотні активи покривають короткострокові пасиви:</a:t>
            </a:r>
            <a:endParaRPr lang="ru-RU" sz="1100" dirty="0">
              <a:latin typeface="Times New Roman" panose="02020603050405020304" pitchFamily="18" charset="0"/>
              <a:ea typeface="Times New Roman" panose="02020603050405020304" pitchFamily="18" charset="0"/>
            </a:endParaRPr>
          </a:p>
          <a:p>
            <a:pPr marL="2705100">
              <a:spcAft>
                <a:spcPts val="0"/>
              </a:spcAft>
            </a:pPr>
            <a:r>
              <a:rPr lang="uk-UA" b="1" dirty="0" err="1">
                <a:latin typeface="Times New Roman" panose="02020603050405020304" pitchFamily="18" charset="0"/>
                <a:ea typeface="Times New Roman" panose="02020603050405020304" pitchFamily="18" charset="0"/>
              </a:rPr>
              <a:t>Кпл</a:t>
            </a:r>
            <a:r>
              <a:rPr lang="uk-UA" b="1" dirty="0">
                <a:latin typeface="Times New Roman" panose="02020603050405020304" pitchFamily="18" charset="0"/>
                <a:ea typeface="Times New Roman" panose="02020603050405020304" pitchFamily="18" charset="0"/>
              </a:rPr>
              <a:t>,= ОА/КП,</a:t>
            </a:r>
            <a:endParaRPr lang="ru-RU" sz="1100" dirty="0">
              <a:latin typeface="Times New Roman" panose="02020603050405020304" pitchFamily="18" charset="0"/>
              <a:ea typeface="Times New Roman" panose="02020603050405020304" pitchFamily="18" charset="0"/>
            </a:endParaRPr>
          </a:p>
          <a:p>
            <a:pPr>
              <a:lnSpc>
                <a:spcPts val="225"/>
              </a:lnSpc>
              <a:spcAft>
                <a:spcPts val="0"/>
              </a:spcAft>
            </a:pPr>
            <a:r>
              <a:rPr lang="uk-UA" sz="1100" dirty="0">
                <a:latin typeface="Times New Roman" panose="02020603050405020304" pitchFamily="18" charset="0"/>
                <a:ea typeface="Times New Roman" panose="02020603050405020304" pitchFamily="18" charset="0"/>
              </a:rPr>
              <a:t> </a:t>
            </a:r>
            <a:endParaRPr lang="ru-RU" sz="1100" dirty="0">
              <a:latin typeface="Times New Roman" panose="02020603050405020304" pitchFamily="18" charset="0"/>
              <a:ea typeface="Times New Roman" panose="02020603050405020304" pitchFamily="18" charset="0"/>
            </a:endParaRPr>
          </a:p>
          <a:p>
            <a:pPr marL="457200">
              <a:spcAft>
                <a:spcPts val="0"/>
              </a:spcAft>
            </a:pPr>
            <a:r>
              <a:rPr lang="uk-UA" dirty="0">
                <a:latin typeface="Times New Roman" panose="02020603050405020304" pitchFamily="18" charset="0"/>
                <a:ea typeface="Times New Roman" panose="02020603050405020304" pitchFamily="18" charset="0"/>
              </a:rPr>
              <a:t>де ОА –    оборотні активи; КП –  короткострокові пасиви.</a:t>
            </a:r>
            <a:endParaRPr lang="ru-RU" sz="1100" dirty="0">
              <a:latin typeface="Times New Roman" panose="02020603050405020304" pitchFamily="18" charset="0"/>
              <a:ea typeface="Times New Roman" panose="02020603050405020304" pitchFamily="18" charset="0"/>
            </a:endParaRPr>
          </a:p>
          <a:p>
            <a:pPr>
              <a:lnSpc>
                <a:spcPts val="290"/>
              </a:lnSpc>
              <a:spcAft>
                <a:spcPts val="0"/>
              </a:spcAft>
            </a:pPr>
            <a:r>
              <a:rPr lang="uk-UA" sz="1100" dirty="0">
                <a:latin typeface="Times New Roman" panose="02020603050405020304" pitchFamily="18" charset="0"/>
                <a:ea typeface="Times New Roman" panose="02020603050405020304" pitchFamily="18" charset="0"/>
              </a:rPr>
              <a:t> </a:t>
            </a:r>
            <a:endParaRPr lang="ru-RU" sz="1100" dirty="0">
              <a:latin typeface="Times New Roman" panose="02020603050405020304" pitchFamily="18" charset="0"/>
              <a:ea typeface="Times New Roman" panose="02020603050405020304" pitchFamily="18" charset="0"/>
            </a:endParaRPr>
          </a:p>
          <a:p>
            <a:pPr indent="457200" algn="just">
              <a:lnSpc>
                <a:spcPct val="114000"/>
              </a:lnSpc>
              <a:spcAft>
                <a:spcPts val="0"/>
              </a:spcAft>
            </a:pPr>
            <a:r>
              <a:rPr lang="uk-UA" dirty="0">
                <a:latin typeface="Times New Roman" panose="02020603050405020304" pitchFamily="18" charset="0"/>
                <a:ea typeface="Times New Roman" panose="02020603050405020304" pitchFamily="18" charset="0"/>
              </a:rPr>
              <a:t>Логіка такого співвідношення полягає в тому, що підприємство погашає свої короткострокові зобов'язання здебільшого за рахунок оборотних активів; отже, якщо оборотні активи перевищують за величиною короткострокові пасиви, підприємство може розглядатися як успішно функціонуюче. </a:t>
            </a:r>
            <a:endParaRPr lang="uk-UA" dirty="0" smtClean="0">
              <a:latin typeface="Times New Roman" panose="02020603050405020304" pitchFamily="18" charset="0"/>
              <a:ea typeface="Times New Roman" panose="02020603050405020304" pitchFamily="18" charset="0"/>
            </a:endParaRPr>
          </a:p>
          <a:p>
            <a:pPr indent="457200" algn="just">
              <a:lnSpc>
                <a:spcPct val="114000"/>
              </a:lnSpc>
              <a:spcAft>
                <a:spcPts val="0"/>
              </a:spcAft>
            </a:pPr>
            <a:r>
              <a:rPr lang="uk-UA" i="1" dirty="0" smtClean="0">
                <a:latin typeface="Times New Roman" panose="02020603050405020304" pitchFamily="18" charset="0"/>
                <a:ea typeface="Times New Roman" panose="02020603050405020304" pitchFamily="18" charset="0"/>
              </a:rPr>
              <a:t>Нижнє </a:t>
            </a:r>
            <a:r>
              <a:rPr lang="uk-UA" i="1" dirty="0">
                <a:latin typeface="Times New Roman" panose="02020603050405020304" pitchFamily="18" charset="0"/>
                <a:ea typeface="Times New Roman" panose="02020603050405020304" pitchFamily="18" charset="0"/>
              </a:rPr>
              <a:t>значення показника дорівнює 2. </a:t>
            </a:r>
            <a:r>
              <a:rPr lang="uk-UA" dirty="0">
                <a:latin typeface="Times New Roman" panose="02020603050405020304" pitchFamily="18" charset="0"/>
                <a:ea typeface="Times New Roman" panose="02020603050405020304" pitchFamily="18" charset="0"/>
              </a:rPr>
              <a:t>Однак це тільки орієнтовне значення, яке вказує на порядок показника, а не на його точне нормативне значення.</a:t>
            </a:r>
            <a:endParaRPr lang="ru-RU" sz="1100" dirty="0">
              <a:latin typeface="Times New Roman" panose="02020603050405020304" pitchFamily="18" charset="0"/>
              <a:ea typeface="Times New Roman" panose="02020603050405020304" pitchFamily="18" charset="0"/>
            </a:endParaRPr>
          </a:p>
          <a:p>
            <a:pPr>
              <a:lnSpc>
                <a:spcPts val="105"/>
              </a:lnSpc>
              <a:spcAft>
                <a:spcPts val="0"/>
              </a:spcAft>
            </a:pPr>
            <a:r>
              <a:rPr lang="uk-UA" sz="1100" dirty="0">
                <a:latin typeface="Times New Roman" panose="02020603050405020304" pitchFamily="18" charset="0"/>
                <a:ea typeface="Times New Roman" panose="02020603050405020304" pitchFamily="18" charset="0"/>
              </a:rPr>
              <a:t> </a:t>
            </a:r>
            <a:endParaRPr lang="ru-RU" sz="1100" dirty="0">
              <a:latin typeface="Times New Roman" panose="02020603050405020304" pitchFamily="18" charset="0"/>
              <a:ea typeface="Times New Roman" panose="02020603050405020304" pitchFamily="18" charset="0"/>
            </a:endParaRPr>
          </a:p>
          <a:p>
            <a:pPr indent="457200" algn="just">
              <a:lnSpc>
                <a:spcPct val="113000"/>
              </a:lnSpc>
              <a:spcAft>
                <a:spcPts val="0"/>
              </a:spcAft>
            </a:pPr>
            <a:r>
              <a:rPr lang="uk-UA" dirty="0">
                <a:latin typeface="Times New Roman" panose="02020603050405020304" pitchFamily="18" charset="0"/>
                <a:ea typeface="Times New Roman" panose="02020603050405020304" pitchFamily="18" charset="0"/>
              </a:rPr>
              <a:t>Застосування нормативного значення коефіцієнта поточної ліквідності до всіх підприємств є економічно недоцільним. Навіть, якщо не брати до уваги галузеві особливості (коли різ не нормативне значення коефіцієнта є об'єктивним, оскільки відбиває структуру активів і пасивів залежно від сфери діяльності), одне і те саме підприємство в різні періоди своєї діяльності може мати різний нормативний рівень даного показника.</a:t>
            </a:r>
            <a:endParaRPr lang="ru-RU" sz="1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19742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683568" y="764704"/>
            <a:ext cx="7776864" cy="4524315"/>
          </a:xfrm>
          <a:prstGeom prst="rect">
            <a:avLst/>
          </a:prstGeom>
        </p:spPr>
        <p:txBody>
          <a:bodyPr wrap="square">
            <a:spAutoFit/>
          </a:bodyPr>
          <a:lstStyle/>
          <a:p>
            <a:pPr algn="just"/>
            <a:r>
              <a:rPr lang="uk-UA" dirty="0" smtClean="0">
                <a:latin typeface="Times New Roman" panose="02020603050405020304" pitchFamily="18" charset="0"/>
                <a:cs typeface="Times New Roman" panose="02020603050405020304" pitchFamily="18" charset="0"/>
              </a:rPr>
              <a:t>Коефіцієнт швидкої ліквідності. Цей показник аналогічний коефіцієнту поточної ліквідності, однак розраховується за вужчим колом оборотних активів, коли з розрахунку виключається найменш ліквідна їх частина — виробничі запаси.</a:t>
            </a:r>
          </a:p>
          <a:p>
            <a:pPr algn="just"/>
            <a:endParaRPr lang="uk-UA" dirty="0" smtClean="0">
              <a:latin typeface="Times New Roman" panose="02020603050405020304" pitchFamily="18" charset="0"/>
              <a:cs typeface="Times New Roman" panose="02020603050405020304" pitchFamily="18" charset="0"/>
            </a:endParaRPr>
          </a:p>
          <a:p>
            <a:pPr algn="just"/>
            <a:endParaRPr lang="uk-UA" dirty="0" smtClean="0">
              <a:latin typeface="Times New Roman" panose="02020603050405020304" pitchFamily="18" charset="0"/>
              <a:cs typeface="Times New Roman" panose="02020603050405020304" pitchFamily="18" charset="0"/>
            </a:endParaRPr>
          </a:p>
          <a:p>
            <a:pPr algn="just"/>
            <a:r>
              <a:rPr lang="uk-UA" dirty="0" smtClean="0">
                <a:latin typeface="Times New Roman" panose="02020603050405020304" pitchFamily="18" charset="0"/>
                <a:cs typeface="Times New Roman" panose="02020603050405020304" pitchFamily="18" charset="0"/>
              </a:rPr>
              <a:t>де ВЗ —   величина виробничих запасів.</a:t>
            </a:r>
          </a:p>
          <a:p>
            <a:pPr algn="just"/>
            <a:endParaRPr lang="uk-UA" dirty="0" smtClean="0">
              <a:latin typeface="Times New Roman" panose="02020603050405020304" pitchFamily="18" charset="0"/>
              <a:cs typeface="Times New Roman" panose="02020603050405020304" pitchFamily="18" charset="0"/>
            </a:endParaRPr>
          </a:p>
          <a:p>
            <a:pPr algn="just"/>
            <a:r>
              <a:rPr lang="uk-UA" dirty="0" smtClean="0">
                <a:latin typeface="Times New Roman" panose="02020603050405020304" pitchFamily="18" charset="0"/>
                <a:cs typeface="Times New Roman" panose="02020603050405020304" pitchFamily="18" charset="0"/>
              </a:rPr>
              <a:t>Таке виключення пояснюється не тільки значно меншою ліквідністю запасів, а й тим, що сума грошових коштів, які можуть бути отримані у випадку вимушеної реалізації виробничих запасів, може бути значно нижчою величини витрат на їх придбання. В умовах ринкової економіки типовою є ситуація, коли при ліквідації підприємство виручає 40 % (і менше) від облікової вартості запасів.</a:t>
            </a:r>
          </a:p>
          <a:p>
            <a:pPr algn="just"/>
            <a:endParaRPr lang="uk-UA" dirty="0" smtClean="0">
              <a:latin typeface="Times New Roman" panose="02020603050405020304" pitchFamily="18" charset="0"/>
              <a:cs typeface="Times New Roman" panose="02020603050405020304" pitchFamily="18" charset="0"/>
            </a:endParaRPr>
          </a:p>
          <a:p>
            <a:pPr algn="just"/>
            <a:r>
              <a:rPr lang="uk-UA" dirty="0" smtClean="0">
                <a:latin typeface="Times New Roman" panose="02020603050405020304" pitchFamily="18" charset="0"/>
                <a:cs typeface="Times New Roman" panose="02020603050405020304" pitchFamily="18" charset="0"/>
              </a:rPr>
              <a:t>Нормативне значення коефіцієнта 0,5—1,0.</a:t>
            </a:r>
            <a:endParaRPr lang="uk-UA" dirty="0">
              <a:latin typeface="Times New Roman" panose="02020603050405020304" pitchFamily="18" charset="0"/>
              <a:cs typeface="Times New Roman" panose="02020603050405020304" pitchFamily="18" charset="0"/>
            </a:endParaRPr>
          </a:p>
        </p:txBody>
      </p:sp>
      <p:pic>
        <p:nvPicPr>
          <p:cNvPr id="12" name="Рисунок 11"/>
          <p:cNvPicPr>
            <a:picLocks noChangeAspect="1"/>
          </p:cNvPicPr>
          <p:nvPr/>
        </p:nvPicPr>
        <p:blipFill>
          <a:blip r:embed="rId2"/>
          <a:stretch>
            <a:fillRect/>
          </a:stretch>
        </p:blipFill>
        <p:spPr>
          <a:xfrm>
            <a:off x="1403648" y="1988840"/>
            <a:ext cx="5964492" cy="699497"/>
          </a:xfrm>
          <a:prstGeom prst="rect">
            <a:avLst/>
          </a:prstGeom>
        </p:spPr>
      </p:pic>
    </p:spTree>
    <p:extLst>
      <p:ext uri="{BB962C8B-B14F-4D97-AF65-F5344CB8AC3E}">
        <p14:creationId xmlns:p14="http://schemas.microsoft.com/office/powerpoint/2010/main" val="3955844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stretch>
            <a:fillRect/>
          </a:stretch>
        </p:blipFill>
        <p:spPr>
          <a:xfrm>
            <a:off x="1043608" y="980728"/>
            <a:ext cx="7344816" cy="4536504"/>
          </a:xfrm>
          <a:prstGeom prst="rect">
            <a:avLst/>
          </a:prstGeom>
        </p:spPr>
      </p:pic>
    </p:spTree>
    <p:extLst>
      <p:ext uri="{BB962C8B-B14F-4D97-AF65-F5344CB8AC3E}">
        <p14:creationId xmlns:p14="http://schemas.microsoft.com/office/powerpoint/2010/main" val="2668176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03648" y="836712"/>
            <a:ext cx="6624736" cy="369332"/>
          </a:xfrm>
          <a:prstGeom prst="rect">
            <a:avLst/>
          </a:prstGeom>
        </p:spPr>
        <p:txBody>
          <a:bodyPr wrap="square">
            <a:spAutoFit/>
          </a:bodyPr>
          <a:lstStyle/>
          <a:p>
            <a:pPr marL="469900">
              <a:spcAft>
                <a:spcPts val="0"/>
              </a:spcAft>
            </a:pPr>
            <a:r>
              <a:rPr lang="uk-UA" dirty="0">
                <a:latin typeface="Times New Roman" panose="02020603050405020304" pitchFamily="18" charset="0"/>
                <a:ea typeface="Times New Roman" panose="02020603050405020304" pitchFamily="18" charset="0"/>
              </a:rPr>
              <a:t>Табл. 3.2. - Показники оцінки ліквідності підприємства</a:t>
            </a:r>
            <a:endParaRPr lang="ru-RU" sz="1100" dirty="0">
              <a:effectLst/>
              <a:latin typeface="Times New Roman" panose="02020603050405020304" pitchFamily="18" charset="0"/>
              <a:ea typeface="Times New Roman" panose="02020603050405020304" pitchFamily="18" charset="0"/>
            </a:endParaRPr>
          </a:p>
        </p:txBody>
      </p:sp>
      <p:pic>
        <p:nvPicPr>
          <p:cNvPr id="6" name="Рисунок 5"/>
          <p:cNvPicPr>
            <a:picLocks noChangeAspect="1"/>
          </p:cNvPicPr>
          <p:nvPr/>
        </p:nvPicPr>
        <p:blipFill>
          <a:blip r:embed="rId2"/>
          <a:stretch>
            <a:fillRect/>
          </a:stretch>
        </p:blipFill>
        <p:spPr>
          <a:xfrm>
            <a:off x="1151620" y="1206044"/>
            <a:ext cx="7128792" cy="5221412"/>
          </a:xfrm>
          <a:prstGeom prst="rect">
            <a:avLst/>
          </a:prstGeom>
        </p:spPr>
      </p:pic>
    </p:spTree>
    <p:extLst>
      <p:ext uri="{BB962C8B-B14F-4D97-AF65-F5344CB8AC3E}">
        <p14:creationId xmlns:p14="http://schemas.microsoft.com/office/powerpoint/2010/main" val="12821335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Aspect</Template>
  <TotalTime>213</TotalTime>
  <Words>643</Words>
  <Application>Microsoft Office PowerPoint</Application>
  <PresentationFormat>Экран (4:3)</PresentationFormat>
  <Paragraphs>182</Paragraphs>
  <Slides>15</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15</vt:i4>
      </vt:variant>
    </vt:vector>
  </HeadingPairs>
  <TitlesOfParts>
    <vt:vector size="23" baseType="lpstr">
      <vt:lpstr>Arial</vt:lpstr>
      <vt:lpstr>Calibri</vt:lpstr>
      <vt:lpstr>Symbol</vt:lpstr>
      <vt:lpstr>Times New Roman</vt:lpstr>
      <vt:lpstr>Verdana</vt:lpstr>
      <vt:lpstr>Wingdings</vt:lpstr>
      <vt:lpstr>Wingdings 2</vt:lpstr>
      <vt:lpstr>Аспект</vt:lpstr>
      <vt:lpstr>ТЕМА 3.  АНАЛІЗ ЛІКВІДНОСТІ ТА ПЛАТОСПРОМОЖНОСТІ ПІДПРИЄМСТВА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ФІНАНСОВА АНАЛІТИКА</dc:title>
  <dc:creator>Лариса</dc:creator>
  <cp:lastModifiedBy>Admin</cp:lastModifiedBy>
  <cp:revision>27</cp:revision>
  <dcterms:created xsi:type="dcterms:W3CDTF">2020-09-01T05:28:05Z</dcterms:created>
  <dcterms:modified xsi:type="dcterms:W3CDTF">2020-09-08T05:25:14Z</dcterms:modified>
</cp:coreProperties>
</file>