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58" r:id="rId9"/>
    <p:sldId id="264" r:id="rId10"/>
    <p:sldId id="261" r:id="rId11"/>
    <p:sldId id="260" r:id="rId12"/>
    <p:sldId id="262" r:id="rId13"/>
    <p:sldId id="265" r:id="rId14"/>
    <p:sldId id="271" r:id="rId15"/>
    <p:sldId id="273" r:id="rId16"/>
    <p:sldId id="266" r:id="rId17"/>
    <p:sldId id="289" r:id="rId18"/>
    <p:sldId id="290" r:id="rId19"/>
    <p:sldId id="291" r:id="rId20"/>
    <p:sldId id="292" r:id="rId21"/>
    <p:sldId id="267" r:id="rId22"/>
    <p:sldId id="268" r:id="rId23"/>
    <p:sldId id="269" r:id="rId24"/>
    <p:sldId id="274" r:id="rId25"/>
    <p:sldId id="275" r:id="rId26"/>
    <p:sldId id="277" r:id="rId27"/>
    <p:sldId id="278" r:id="rId28"/>
    <p:sldId id="281" r:id="rId29"/>
    <p:sldId id="280" r:id="rId30"/>
    <p:sldId id="282" r:id="rId31"/>
    <p:sldId id="27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заченко" initials="К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6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26T16:37:09.72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90A7809-919D-457B-B2D3-A52B53C68981}" type="datetimeFigureOut">
              <a:rPr lang="uk-UA" smtClean="0"/>
              <a:t>18.10.2023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9302C7-967B-4A3A-87B4-29710C61E98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648393"/>
            <a:ext cx="8915399" cy="3034145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 стаття</a:t>
            </a:r>
            <a:r>
              <a:rPr lang="uk-UA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умови якісного написання</a:t>
            </a:r>
            <a:endParaRPr lang="uk-UA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156" t="23519" r="23958" b="14815"/>
          <a:stretch/>
        </p:blipFill>
        <p:spPr>
          <a:xfrm>
            <a:off x="895350" y="195755"/>
            <a:ext cx="10058399" cy="62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510" t="21759" r="21458" b="41297"/>
          <a:stretch/>
        </p:blipFill>
        <p:spPr>
          <a:xfrm>
            <a:off x="538699" y="819150"/>
            <a:ext cx="11091326" cy="40414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63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9225" y="495300"/>
            <a:ext cx="101917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dirty="0" smtClean="0"/>
              <a:t>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наукових фахових видань України  за категоріями</a:t>
            </a:r>
          </a:p>
          <a:p>
            <a:pPr algn="ctr"/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 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присвоюється науковим виданням, які включені до міжнародних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наукометричних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баз даних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 of Science Core Collection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та/або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Scopus.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 Б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присвоюється іншим науковим фаховим виданням, які відповідають певним вимогам, прийнятим у світовій практиці, та які включені до інших (окрім зазначених вище) профільних міжнародних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наукометричних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баз даних.</a:t>
            </a: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 В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 присвоюватися виданням, котрі були вилучені з категорії А або категорії Б, на термін два роки. Тобто категорія В є так би мовити «ситом», через яке мають пройти журнали, що претендують на гідний науковий рівень і мають для доведення такої своєї спроможності певний час.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2" y="190499"/>
            <a:ext cx="3337818" cy="4752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4" y="220852"/>
            <a:ext cx="3152775" cy="4722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5" y="4210324"/>
            <a:ext cx="7467600" cy="224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750" t="11467" r="26759" b="23321"/>
          <a:stretch/>
        </p:blipFill>
        <p:spPr>
          <a:xfrm>
            <a:off x="2053862" y="58189"/>
            <a:ext cx="8136466" cy="67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204" t="9918" r="29323" b="26461"/>
          <a:stretch/>
        </p:blipFill>
        <p:spPr>
          <a:xfrm>
            <a:off x="2390833" y="174568"/>
            <a:ext cx="7218834" cy="65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75" y="161926"/>
            <a:ext cx="9647237" cy="51434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Структура статті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1" y="876300"/>
            <a:ext cx="10372724" cy="5715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Вступ</a:t>
            </a:r>
          </a:p>
          <a:p>
            <a:pPr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ідомості про статтю:  УДК, О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RCID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назва статті</a:t>
            </a:r>
          </a:p>
          <a:p>
            <a:pPr lvl="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ідомості про автора: ПІБ, науковий ступінь, посада, назва організації 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(українською, англійською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анотація </a:t>
            </a:r>
            <a:r>
              <a:rPr lang="uk-UA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(українською, англійською, (російською)</a:t>
            </a:r>
          </a:p>
          <a:p>
            <a:pPr lvl="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лючові слова 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(українською</a:t>
            </a:r>
            <a:r>
              <a:rPr lang="uk-UA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англійською, (російською)</a:t>
            </a:r>
            <a:endParaRPr lang="uk-UA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проблеми</a:t>
            </a:r>
          </a:p>
          <a:p>
            <a:pPr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ормулювання мети статті</a:t>
            </a:r>
          </a:p>
          <a:p>
            <a:pPr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наліз останніх досліджень та публікацій з теми </a:t>
            </a:r>
          </a:p>
          <a:p>
            <a:pPr>
              <a:buFontTx/>
              <a:buChar char="-"/>
            </a:pP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ІІ. Основна частина</a:t>
            </a:r>
          </a:p>
          <a:p>
            <a:pPr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иклад основного матеріалу</a:t>
            </a:r>
          </a:p>
          <a:p>
            <a:pPr>
              <a:buFontTx/>
              <a:buChar char="-"/>
            </a:pP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ІІІ. Висновки</a:t>
            </a:r>
          </a:p>
          <a:p>
            <a:pPr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ормулювання висновків</a:t>
            </a:r>
          </a:p>
          <a:p>
            <a:pPr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ерелік використаних джерел </a:t>
            </a:r>
            <a:r>
              <a:rPr lang="uk-UA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(українською, транслітерований варіант)</a:t>
            </a:r>
          </a:p>
          <a:p>
            <a:pPr>
              <a:buFontTx/>
              <a:buChar char="-"/>
            </a:pP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Жанр наукової статті вимагає дотримання наступних правил (1)</a:t>
            </a:r>
            <a:endParaRPr lang="ru-RU" dirty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 правому верхньому куті розміщуються прізвище та ініціали автора; за необхідності вказуються відомості, що доповнюють дані про автора;</a:t>
            </a:r>
          </a:p>
          <a:p>
            <a:pPr eaLnBrk="1" hangingPunct="1"/>
            <a:r>
              <a:rPr lang="ru-RU" altLang="ru-RU" smtClean="0"/>
              <a:t> Назва статті стисло відбиває її головну ідею, думку (якомога менше слів, краще - до п'яти);</a:t>
            </a:r>
          </a:p>
          <a:p>
            <a:pPr eaLnBrk="1" hangingPunct="1"/>
            <a:r>
              <a:rPr lang="ru-RU" altLang="ru-RU" smtClean="0"/>
              <a:t>Ініціали ставлять перед прізвищем;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9663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Жанр наукової статті вимагає дотримання наступних правил (2)</a:t>
            </a:r>
            <a:endParaRPr lang="ru-RU" dirty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Слід уникати стилю  науково-популярної статті;</a:t>
            </a:r>
          </a:p>
          <a:p>
            <a:pPr eaLnBrk="1" hangingPunct="1"/>
            <a:r>
              <a:rPr lang="ru-RU" altLang="ru-RU" smtClean="0"/>
              <a:t>Недоцільно ставити риторичні запитання; мають переважати розповідні речення;</a:t>
            </a:r>
          </a:p>
          <a:p>
            <a:pPr eaLnBrk="1" hangingPunct="1"/>
            <a:r>
              <a:rPr lang="ru-RU" altLang="ru-RU" smtClean="0"/>
              <a:t>Не слід перевантажувати текст цифрами 1, 2 та ін. При переліках тих чи інших думок, положень; перелік елементів, позицій слід починати з нового рядка, відокремлюючи їх одне від одного крапкою з комою;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1737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Жанр наукової статті вимагає дотримання наступних правил (3)</a:t>
            </a:r>
            <a:endParaRPr lang="ru-RU" dirty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Не слід перевантажувати текст цифрами 1, 2 та ін. При переліках тих чи інших думок, положень; перелік елементів, позицій слід починати з нового рядка, відокремлюючи їх одне від одного крапкою з комою;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mtClean="0"/>
              <a:t>У тексті прийнятним є використання різних видів переліку: спочатку, на початку, спершу, потім, далі, нарешті; по-перше, по-друге, по-третє; на першому етапі, на другому етапі.</a:t>
            </a:r>
          </a:p>
          <a:p>
            <a:pPr eaLnBrk="1" hangingPunct="1">
              <a:buFont typeface="Wingdings 2" pitchFamily="18" charset="2"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1162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87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Займаючись науковим дослідженням, студент розвиває такі </a:t>
            </a:r>
            <a:r>
              <a:rPr lang="uk-UA" dirty="0" smtClean="0"/>
              <a:t>навички</a:t>
            </a:r>
            <a:r>
              <a:rPr lang="uk-UA" dirty="0" smtClean="0"/>
              <a:t>:</a:t>
            </a:r>
            <a:endParaRPr lang="ru-RU" dirty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ru-RU" smtClean="0"/>
          </a:p>
          <a:p>
            <a:pPr eaLnBrk="1" hangingPunct="1"/>
            <a:endParaRPr lang="uk-UA" altLang="ru-RU" smtClean="0"/>
          </a:p>
          <a:p>
            <a:pPr eaLnBrk="1" hangingPunct="1"/>
            <a:r>
              <a:rPr lang="uk-UA" altLang="ru-RU" smtClean="0"/>
              <a:t>Творче мислення, </a:t>
            </a:r>
          </a:p>
          <a:p>
            <a:pPr eaLnBrk="1" hangingPunct="1"/>
            <a:r>
              <a:rPr lang="uk-UA" altLang="ru-RU" smtClean="0"/>
              <a:t>Відповідальність  та вміння відстоювати власну думку,</a:t>
            </a:r>
          </a:p>
          <a:p>
            <a:pPr eaLnBrk="1" hangingPunct="1"/>
            <a:r>
              <a:rPr lang="uk-UA" altLang="ru-RU" smtClean="0"/>
              <a:t>Організація та реалізація проекту.</a:t>
            </a:r>
          </a:p>
          <a:p>
            <a:pPr eaLnBrk="1" hangingPunct="1"/>
            <a:endParaRPr lang="uk-UA" altLang="ru-RU" smtClean="0"/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7985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Жанр наукової статті вимагає дотримання наступних правил (4)</a:t>
            </a:r>
            <a:endParaRPr lang="ru-RU" dirty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Усі посилання на авторитети подаються на початку статті, основний обсяг статті присвячують викладу власних думок; для підтвердження достовірності своїх висновків і рекомендацій не слід наводити висловлювання інших учених, оскільки це свідчить, що ідея дослідника не нова, була відома раніше і не підлягає сумніву;</a:t>
            </a:r>
          </a:p>
          <a:p>
            <a:pPr eaLnBrk="1" hangingPunct="1"/>
            <a:r>
              <a:rPr lang="ru-RU" altLang="ru-RU" smtClean="0"/>
              <a:t>Стаття має завершуватися конкретними висновками і рекомендаціями.</a:t>
            </a:r>
          </a:p>
          <a:p>
            <a:pPr eaLnBrk="1" hangingPunct="1">
              <a:buFont typeface="Wingdings 2" pitchFamily="18" charset="2"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265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407" t="12792" r="21145" b="8319"/>
          <a:stretch/>
        </p:blipFill>
        <p:spPr>
          <a:xfrm>
            <a:off x="1990726" y="104777"/>
            <a:ext cx="8543924" cy="6599658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8154785" y="1978429"/>
            <a:ext cx="1504604" cy="7730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2859578" y="2992582"/>
            <a:ext cx="881149" cy="4738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3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740" t="9536" r="25469" b="46852"/>
          <a:stretch/>
        </p:blipFill>
        <p:spPr>
          <a:xfrm>
            <a:off x="619124" y="552449"/>
            <a:ext cx="11232542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062" t="14404" r="29844" b="29808"/>
          <a:stretch/>
        </p:blipFill>
        <p:spPr>
          <a:xfrm>
            <a:off x="1933575" y="152399"/>
            <a:ext cx="8382000" cy="6501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0756" y="1504604"/>
            <a:ext cx="2344189" cy="191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236" y="624110"/>
            <a:ext cx="9717375" cy="764115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Оформлення джерел (літератури)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182" t="12149" r="27936" b="29651"/>
          <a:stretch/>
        </p:blipFill>
        <p:spPr>
          <a:xfrm>
            <a:off x="2202870" y="2043038"/>
            <a:ext cx="4821385" cy="386080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24255" y="2126222"/>
            <a:ext cx="4937759" cy="377762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ДСТУ 8302:2015.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Бібліографічне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посилання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Загальні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положення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та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правила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складання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Київ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2016. 16 с.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Поширюється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стандарту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бібліографічні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посилання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опублікованих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неопублікованих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документах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незалежно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носія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інформації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78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306" y="624110"/>
            <a:ext cx="9476306" cy="1280890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 оформлення джерел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55469" y="2133600"/>
            <a:ext cx="5361709" cy="41092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Національний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стандарт</a:t>
            </a:r>
          </a:p>
          <a:p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Яцків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Я. С., Радченко А. І. Про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ефективність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видання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журналів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в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Вісн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 НАН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2012. № 6. С.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62-67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25738" y="2126222"/>
            <a:ext cx="5394960" cy="3777622"/>
          </a:xfrm>
          <a:ln>
            <a:solidFill>
              <a:srgbClr val="F5F7EC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Гарвардський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стиль»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міжнародний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Яцків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Я. С.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Радченко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А. І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2012.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ефективність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видання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журналів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в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Вісн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 НАН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№ 6. С.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62-67.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С. 8 –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читаємо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сторінка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восьма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 с. –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читаємо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вісім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сторінок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3836323" y="3678368"/>
            <a:ext cx="2273532" cy="673330"/>
          </a:xfrm>
          <a:prstGeom prst="wedgeEllipseCallout">
            <a:avLst>
              <a:gd name="adj1" fmla="val -57662"/>
              <a:gd name="adj2" fmla="val -846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 видання курсив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4447310" y="1695796"/>
            <a:ext cx="2385752" cy="581891"/>
          </a:xfrm>
          <a:prstGeom prst="wedgeEllipseCallout">
            <a:avLst>
              <a:gd name="adj1" fmla="val -40345"/>
              <a:gd name="adj2" fmla="val 99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 статті без лапок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6625244" y="2976686"/>
            <a:ext cx="5195454" cy="3033415"/>
          </a:xfrm>
          <a:prstGeom prst="rect">
            <a:avLst/>
          </a:prstGeom>
          <a:ln>
            <a:solidFill>
              <a:srgbClr val="F5F7E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>
              <a:buFont typeface="Wingdings 3" charset="2"/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Яцків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Я. С.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Радченко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А. І.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(2012).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ефективність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видання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наукових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журналів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в</a:t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Україні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Вісн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НАН </a:t>
            </a:r>
            <a:r>
              <a:rPr lang="ru-RU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України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№ 6. С. 62-67.</a:t>
            </a: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89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225099"/>
            <a:ext cx="10748154" cy="556297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 оформлення джерел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307" t="11657" r="34009" b="50582"/>
          <a:stretch/>
        </p:blipFill>
        <p:spPr>
          <a:xfrm>
            <a:off x="2300087" y="847898"/>
            <a:ext cx="8583417" cy="5577840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4048298" y="2585258"/>
            <a:ext cx="332509" cy="46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552903" y="2435629"/>
            <a:ext cx="340821" cy="515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124007" y="2643447"/>
            <a:ext cx="598517" cy="6650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056" t="14586" r="33973" b="43712"/>
          <a:stretch/>
        </p:blipFill>
        <p:spPr>
          <a:xfrm>
            <a:off x="2301447" y="714894"/>
            <a:ext cx="8114400" cy="577300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98269" y="266663"/>
            <a:ext cx="10748154" cy="5064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 оформлення джерел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241964" y="2938550"/>
            <a:ext cx="399012" cy="307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9301942" y="2834640"/>
            <a:ext cx="336666" cy="411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8803178" y="5586153"/>
            <a:ext cx="1670858" cy="606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14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3669" y="427530"/>
            <a:ext cx="10748154" cy="5064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Правильне посилання на літературу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509" t="10338" r="28056" b="56082"/>
          <a:stretch/>
        </p:blipFill>
        <p:spPr>
          <a:xfrm>
            <a:off x="1024465" y="1100665"/>
            <a:ext cx="10549305" cy="4809068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7099069" y="1579418"/>
            <a:ext cx="640081" cy="3990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721629" y="2934393"/>
            <a:ext cx="665018" cy="3491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0424161" y="4256116"/>
            <a:ext cx="631766" cy="390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577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0" y="365126"/>
            <a:ext cx="8427720" cy="1106228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 автора не тільки зміст і оформлення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4030" y="1596044"/>
            <a:ext cx="4705004" cy="4315178"/>
          </a:xfrm>
        </p:spPr>
        <p:txBody>
          <a:bodyPr>
            <a:normAutofit fontScale="92500" lnSpcReduction="10000"/>
          </a:bodyPr>
          <a:lstStyle/>
          <a:p>
            <a:r>
              <a:rPr lang="uk-UA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Мовна</a:t>
            </a: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грамотність </a:t>
            </a:r>
            <a:endParaRPr lang="uk-UA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Мовні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омилки у статті недопустимі, редакція не здійснює </a:t>
            </a:r>
            <a:r>
              <a:rPr lang="uk-UA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мовні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правки.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помилки очевидні, грубі статтю можуть повернути на доопрацювання.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2858" y="1596044"/>
            <a:ext cx="5261753" cy="4307800"/>
          </a:xfrm>
        </p:spPr>
        <p:txBody>
          <a:bodyPr>
            <a:normAutofit fontScale="92500" lnSpcReduction="10000"/>
          </a:bodyPr>
          <a:lstStyle/>
          <a:p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Володіння науковим стилем</a:t>
            </a:r>
            <a:endParaRPr lang="uk-UA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Рекомендація: добре вчитися на прикладах. Перед написанням власної статті ознайомтеся, опрацюйте статті інших авторів із суміжної, схожої теми ( є ефективність, коли це не менше 10 публікацій чи інших джерел).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Звертайте при цьому увагу на термінологію, </a:t>
            </a:r>
            <a:r>
              <a:rPr lang="uk-UA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мовні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усталені вирази.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54" y="4089347"/>
            <a:ext cx="3249237" cy="21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94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ТЕМА НАУКОВОЇ СТАТТІ ПОВИННА </a:t>
            </a:r>
            <a:r>
              <a:rPr lang="uk-UA" dirty="0" err="1" smtClean="0"/>
              <a:t>бУТИ</a:t>
            </a:r>
            <a:r>
              <a:rPr lang="uk-UA" dirty="0" smtClean="0"/>
              <a:t>:</a:t>
            </a:r>
            <a:endParaRPr lang="ru-RU" dirty="0" smtClean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ru-RU" smtClean="0"/>
              <a:t>Актуальною з теоретичної та практичної точки зору,</a:t>
            </a:r>
          </a:p>
          <a:p>
            <a:pPr eaLnBrk="1" hangingPunct="1"/>
            <a:r>
              <a:rPr lang="uk-UA" altLang="ru-RU" smtClean="0"/>
              <a:t>Перспективною для подальшого дослідження в цьому напрямку,</a:t>
            </a:r>
          </a:p>
          <a:p>
            <a:pPr eaLnBrk="1" hangingPunct="1"/>
            <a:r>
              <a:rPr lang="uk-UA" altLang="ru-RU" smtClean="0"/>
              <a:t>Достатньо забезпеченою відповідним первинним матеріалом, </a:t>
            </a:r>
          </a:p>
          <a:p>
            <a:pPr eaLnBrk="1" hangingPunct="1"/>
            <a:r>
              <a:rPr lang="uk-UA" altLang="ru-RU" smtClean="0"/>
              <a:t>Цікавою для дослідника, що стимулює пошукову ініціативу.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0705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3731" y="624110"/>
            <a:ext cx="7630880" cy="664363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Плагіат /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самоплагіат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30532" y="865458"/>
            <a:ext cx="5739294" cy="503838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 зі засад державної політики у сфері освіти та принципи освітньої діяльності у Законі України “Про освіту ” визначено 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академічну доброчесність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Стаття 42 Закону України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освіту» присвячена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академічній доброчесності. </a:t>
            </a:r>
          </a:p>
          <a:p>
            <a:pPr marL="0" indent="0" algn="just">
              <a:buNone/>
            </a:pP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Академічна доброчесність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це сукупність етичних принципів та визначених законом правил, якими мають керуватися учасники освітнього процесу під час навчання, </a:t>
            </a:r>
            <a:r>
              <a:rPr 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викладання та провадження наукової (творчої) діяльності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забезпечення довіри до результатів навчання та/або наукових (творчих) досягнень.</a:t>
            </a: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1587730"/>
            <a:ext cx="4313864" cy="43161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академічний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плагіат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оприлюднення (частково або повністю) наукових (творчих) результатів, отриманих іншими особами, як результатів власного дослідження (творчості) та/або відтворення опублікованих текстів (оприлюднених творів мистецтва) інших авторів 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зазначення авторства;</a:t>
            </a:r>
          </a:p>
          <a:p>
            <a:pPr marL="0" indent="0">
              <a:buNone/>
            </a:pPr>
            <a:r>
              <a:rPr lang="uk-UA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самоплагіат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оприлюднення (частково або повністю) власних раніше 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опублікованих наукових результатів як нових наукових </a:t>
            </a:r>
            <a:r>
              <a:rPr lang="uk-UA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endParaRPr lang="uk-UA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i="1" dirty="0"/>
          </a:p>
        </p:txBody>
      </p:sp>
      <p:pic>
        <p:nvPicPr>
          <p:cNvPr id="2050" name="Picture 2" descr="ÐÐ°ÑÑÐ¸Ð½ÐºÐ¸ Ð¿Ð¾ Ð·Ð°Ð¿ÑÐ¾ÑÑ ÐºÐ°ÑÑÐ¸Ð½ÐºÐ° Ð¿Ð»Ð°Ð³ÑÐ°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3" y="0"/>
            <a:ext cx="1449690" cy="144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66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82" t="10988" r="55231" b="17489"/>
          <a:stretch/>
        </p:blipFill>
        <p:spPr>
          <a:xfrm>
            <a:off x="2279228" y="133004"/>
            <a:ext cx="7012153" cy="6517178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ÑÑÑÐ± ÑÐº Ð½Ð°Ð¿Ð¸ÑÐ°ÑÐ¸ ÑÐ°ÑÐ¾Ð²Ñ ÑÑÐ°ÑÑÑ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910" y="133004"/>
            <a:ext cx="1896744" cy="18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55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68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Підготовка статті – процес індивідуальний. </a:t>
            </a:r>
            <a:br>
              <a:rPr lang="uk-UA" dirty="0" smtClean="0"/>
            </a:br>
            <a:r>
              <a:rPr lang="uk-UA" dirty="0" smtClean="0"/>
              <a:t>Одні вважають за необхідне лише коротко описати хід дослідження і детально викласти кінцеві результати.  </a:t>
            </a:r>
            <a:br>
              <a:rPr lang="uk-UA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4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04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Інші – поступово вводять читача у свою творчу лабораторію, висвітлюють весь дослідницький процес від творчого задуму до заключного його етапу , підбиваючи підсумки та формулюючи висновки, рекомендації.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47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Методичні прийоми викладу наукового матеріалу:</a:t>
            </a:r>
            <a:endParaRPr lang="ru-RU" dirty="0"/>
          </a:p>
        </p:txBody>
      </p:sp>
      <p:sp>
        <p:nvSpPr>
          <p:cNvPr id="27651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послідовний;</a:t>
            </a:r>
          </a:p>
          <a:p>
            <a:pPr eaLnBrk="1" hangingPunct="1"/>
            <a:r>
              <a:rPr lang="ru-RU" altLang="ru-RU" smtClean="0"/>
              <a:t>цілісний (з наступною обробкою кожної частини, розділу);</a:t>
            </a:r>
          </a:p>
          <a:p>
            <a:pPr eaLnBrk="1" hangingPunct="1"/>
            <a:r>
              <a:rPr lang="ru-RU" altLang="ru-RU" smtClean="0"/>
              <a:t>вибірковий (частини, розділи пишуться окремо за будь-якою послідовністю). Залежно від способу викладу різним буде темп і кінцевий результат.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387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Процес написання наукової статті містить такі етапи (1):</a:t>
            </a:r>
            <a:endParaRPr lang="ru-RU" dirty="0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Формулювання задуму</a:t>
            </a:r>
            <a:r>
              <a:rPr lang="ru-RU" altLang="ru-RU" smtClean="0"/>
              <a:t>. Слід чітко визначити мету даної роботи; на яке коло читачів вона розрахована; які матеріали в ній подавати; яка повнота і ґрунтовність викладу передбачається; теоретичне чи практичне спрямування; які ілюстративні матеріали необхідні для розкриття її змісту. Визначається назва праці, яку потім можна коригувати.</a:t>
            </a:r>
          </a:p>
          <a:p>
            <a:pPr eaLnBrk="1" hangingPunct="1"/>
            <a:r>
              <a:rPr lang="ru-RU" altLang="ru-RU" smtClean="0"/>
              <a:t>Тут бажано скласти попередній план роботи.</a:t>
            </a:r>
          </a:p>
        </p:txBody>
      </p:sp>
    </p:spTree>
    <p:extLst>
      <p:ext uri="{BB962C8B-B14F-4D97-AF65-F5344CB8AC3E}">
        <p14:creationId xmlns:p14="http://schemas.microsoft.com/office/powerpoint/2010/main" val="2070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Процес написання наукової статті містить такі етапи (2):</a:t>
            </a:r>
            <a:endParaRPr lang="ru-RU" dirty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Групування матеріалу </a:t>
            </a:r>
            <a:r>
              <a:rPr lang="ru-RU" altLang="ru-RU" smtClean="0"/>
              <a:t>- вибирається варіант його послідовного розміщення згідно з планом роботи.</a:t>
            </a:r>
          </a:p>
          <a:p>
            <a:pPr eaLnBrk="1" hangingPunct="1"/>
            <a:r>
              <a:rPr lang="ru-RU" altLang="ru-RU" smtClean="0"/>
              <a:t>Паралельно з групуванням матеріалу визначається рубрикація праці. Тобто поділ її на логічно підпорядковані елементи - частини, розділи, підрозділи, пункти. </a:t>
            </a:r>
          </a:p>
        </p:txBody>
      </p:sp>
    </p:spTree>
    <p:extLst>
      <p:ext uri="{BB962C8B-B14F-4D97-AF65-F5344CB8AC3E}">
        <p14:creationId xmlns:p14="http://schemas.microsoft.com/office/powerpoint/2010/main" val="289441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Процес написання наукової статті містить такі етапи (3):</a:t>
            </a:r>
            <a:endParaRPr lang="ru-RU" dirty="0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Результатом цього етапу є логічне поєднання частин рукопису, створення його чорнового макета. Який потребує подальшої обробки.</a:t>
            </a:r>
          </a:p>
          <a:p>
            <a:pPr eaLnBrk="1" hangingPunct="1">
              <a:buFont typeface="Wingdings 2" pitchFamily="18" charset="2"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3562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Процес написання наукової статті містить такі етапи (5):</a:t>
            </a:r>
            <a:endParaRPr lang="ru-RU" dirty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Доцільно ще раз перевірити аргументованість основних положень, наукову новизну, теоретичну і практичну значущість роботи, її висновки і рекомендації. </a:t>
            </a:r>
          </a:p>
          <a:p>
            <a:pPr eaLnBrk="1" hangingPunct="1"/>
            <a:r>
              <a:rPr lang="ru-RU" altLang="ru-RU" smtClean="0"/>
              <a:t>однаково недоречними є надмірний лаконізм і надмірна деталізація у викладі матеріалу. Допомагають сприйняттю змісту роботи таблиці, схеми, графіки.</a:t>
            </a:r>
          </a:p>
          <a:p>
            <a:pPr eaLnBrk="1" hangingPunct="1">
              <a:buFont typeface="Wingdings 2" pitchFamily="18" charset="2"/>
              <a:buNone/>
            </a:pPr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3317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Процес написання наукової статті містить такі етапи (6):</a:t>
            </a:r>
            <a:endParaRPr lang="ru-RU" dirty="0"/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перевірка правильності його оформлення. Це стосується рубрикації посилань на літературні джерела, цитування, написання чисел, знаків, фізичних і математичних величин, формул, побудови таблиць, підготовки ілюстративного матеріалу, створення бібліографічного опису, бібліографічних покажчиків. </a:t>
            </a:r>
          </a:p>
        </p:txBody>
      </p:sp>
    </p:spTree>
    <p:extLst>
      <p:ext uri="{BB962C8B-B14F-4D97-AF65-F5344CB8AC3E}">
        <p14:creationId xmlns:p14="http://schemas.microsoft.com/office/powerpoint/2010/main" val="22836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Заходи з приводу написання статті (1):</a:t>
            </a:r>
            <a:endParaRPr lang="ru-RU" dirty="0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ru-RU" smtClean="0"/>
              <a:t>Обґрунтування теми, вибір об'єкта  і визначення мети дослідження,</a:t>
            </a:r>
          </a:p>
          <a:p>
            <a:pPr eaLnBrk="1" hangingPunct="1"/>
            <a:r>
              <a:rPr lang="uk-UA" altLang="ru-RU" smtClean="0"/>
              <a:t>Добір та аналіз наукової літератури з обраної теми, розробка гіпотези,</a:t>
            </a:r>
          </a:p>
          <a:p>
            <a:pPr eaLnBrk="1" hangingPunct="1"/>
            <a:r>
              <a:rPr lang="ru-RU" altLang="ru-RU" smtClean="0"/>
              <a:t>Складання плану та структури роботи, розробка програми і методики дослідження,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8535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Процес написання наукової статті містить такі етапи (7):</a:t>
            </a:r>
            <a:endParaRPr lang="ru-RU" dirty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До правил оформлення друкованих видань висовуються специфічні вимоги, тому слід керуватися державними стандартами, довідниками, підручниками, вимогами видавництв і редакцій.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5762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Процес написання наукової статті містить такі етапи (8):</a:t>
            </a:r>
            <a:endParaRPr lang="ru-RU" dirty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Заключний етап - це літературна правка. Її складність залежить від мовностильової культури автора. Одночасно з літературною правкою автор вирішує, як розмістити текст і які потрібні в ньому виділення.</a:t>
            </a:r>
          </a:p>
        </p:txBody>
      </p:sp>
    </p:spTree>
    <p:extLst>
      <p:ext uri="{BB962C8B-B14F-4D97-AF65-F5344CB8AC3E}">
        <p14:creationId xmlns:p14="http://schemas.microsoft.com/office/powerpoint/2010/main" val="95448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3712" y="457200"/>
            <a:ext cx="6757888" cy="955576"/>
          </a:xfrm>
        </p:spPr>
        <p:txBody>
          <a:bodyPr/>
          <a:lstStyle/>
          <a:p>
            <a:pPr algn="ctr"/>
            <a:r>
              <a:rPr lang="uk-UA" alt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Список літератури:</a:t>
            </a:r>
            <a:endParaRPr lang="ru-RU" alt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484785"/>
            <a:ext cx="9075870" cy="5037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594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3712" y="457200"/>
            <a:ext cx="6757888" cy="955576"/>
          </a:xfrm>
        </p:spPr>
        <p:txBody>
          <a:bodyPr/>
          <a:lstStyle/>
          <a:p>
            <a:pPr algn="ctr"/>
            <a:r>
              <a:rPr lang="uk-UA" alt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Список літератури:</a:t>
            </a:r>
            <a:endParaRPr lang="ru-RU" alt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930401"/>
            <a:ext cx="9323918" cy="2995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344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ibstud3.SSU\Desktop\nastol.com.ua-25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47" y="0"/>
            <a:ext cx="12230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03096" y="188640"/>
            <a:ext cx="713100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Дякую за увагу !!!</a:t>
            </a:r>
            <a:endParaRPr lang="uk-UA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113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Заходи з приводу написання статті (2):</a:t>
            </a:r>
            <a:endParaRPr lang="ru-RU" dirty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Використання інформації міжнародної мережі INTERNET,</a:t>
            </a:r>
          </a:p>
          <a:p>
            <a:pPr eaLnBrk="1" hangingPunct="1"/>
            <a:r>
              <a:rPr lang="ru-RU" altLang="ru-RU" smtClean="0"/>
              <a:t>Проведення дослідження і узагальнення його результатів, висновки;</a:t>
            </a:r>
          </a:p>
          <a:p>
            <a:pPr eaLnBrk="1" hangingPunct="1"/>
            <a:r>
              <a:rPr lang="ru-RU" altLang="ru-RU" smtClean="0"/>
              <a:t>Оформлення пошуково-дослідницької роботи;</a:t>
            </a:r>
          </a:p>
          <a:p>
            <a:pPr eaLnBrk="1" hangingPunct="1"/>
            <a:r>
              <a:rPr lang="ru-RU" altLang="ru-RU" smtClean="0"/>
              <a:t>Рецензування роботи, публікація одержаних результатів.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8180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Основна література для дослідження:</a:t>
            </a:r>
            <a:endParaRPr lang="ru-RU" dirty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ru-RU" smtClean="0"/>
              <a:t>Наукові статті,</a:t>
            </a:r>
          </a:p>
          <a:p>
            <a:pPr eaLnBrk="1" hangingPunct="1"/>
            <a:r>
              <a:rPr lang="uk-UA" altLang="ru-RU" smtClean="0"/>
              <a:t>Монографії.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9411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Результати досліджень можуть бути подані у:</a:t>
            </a:r>
            <a:endParaRPr lang="ru-RU" dirty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ru-RU" smtClean="0"/>
              <a:t>Графіках,</a:t>
            </a:r>
          </a:p>
          <a:p>
            <a:pPr eaLnBrk="1" hangingPunct="1"/>
            <a:r>
              <a:rPr lang="uk-UA" altLang="ru-RU" smtClean="0"/>
              <a:t>Таблицях,</a:t>
            </a:r>
          </a:p>
          <a:p>
            <a:pPr eaLnBrk="1" hangingPunct="1"/>
            <a:r>
              <a:rPr lang="uk-UA" altLang="ru-RU" smtClean="0"/>
              <a:t>Формулах.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5759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1" y="1009650"/>
            <a:ext cx="86772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формування Переліку наукових фахових видань України,</a:t>
            </a:r>
          </a:p>
          <a:p>
            <a:pPr algn="just"/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затверджений наказом МОН від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січня 2018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32, зареєстрований в Міністерстві юстиції України 06 лютого 2018 р. за № 148/31600, (далі – Порядок) </a:t>
            </a: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набрав чинності з моменту його офіційного опублікування у Офіційному вісник України (№ 020)</a:t>
            </a:r>
          </a:p>
          <a:p>
            <a:pPr algn="just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березня 2018 року.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11864" r="27254" b="34284"/>
          <a:stretch/>
        </p:blipFill>
        <p:spPr bwMode="auto">
          <a:xfrm>
            <a:off x="1619250" y="342900"/>
            <a:ext cx="10325100" cy="6248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83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733</TotalTime>
  <Words>909</Words>
  <Application>Microsoft Office PowerPoint</Application>
  <PresentationFormat>Произвольный</PresentationFormat>
  <Paragraphs>140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Аптека</vt:lpstr>
      <vt:lpstr>Наукова стаття:  умови якісного написання</vt:lpstr>
      <vt:lpstr>Займаючись науковим дослідженням, студент розвиває такі навички:</vt:lpstr>
      <vt:lpstr>ТЕМА НАУКОВОЇ СТАТТІ ПОВИННА бУТИ:</vt:lpstr>
      <vt:lpstr>Заходи з приводу написання статті (1):</vt:lpstr>
      <vt:lpstr>Заходи з приводу написання статті (2):</vt:lpstr>
      <vt:lpstr>Основна література для дослідження:</vt:lpstr>
      <vt:lpstr>Результати досліджень можуть бути подані 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Структура статті</vt:lpstr>
      <vt:lpstr>Жанр наукової статті вимагає дотримання наступних правил (1)</vt:lpstr>
      <vt:lpstr>Жанр наукової статті вимагає дотримання наступних правил (2)</vt:lpstr>
      <vt:lpstr>Жанр наукової статті вимагає дотримання наступних правил (3)</vt:lpstr>
      <vt:lpstr>Жанр наукової статті вимагає дотримання наступних правил (4)</vt:lpstr>
      <vt:lpstr>Презентация PowerPoint</vt:lpstr>
      <vt:lpstr>Презентация PowerPoint</vt:lpstr>
      <vt:lpstr>Презентация PowerPoint</vt:lpstr>
      <vt:lpstr>Оформлення джерел (літератури)</vt:lpstr>
      <vt:lpstr>Приклади оформлення джерел</vt:lpstr>
      <vt:lpstr>Приклади оформлення джерел</vt:lpstr>
      <vt:lpstr>Презентация PowerPoint</vt:lpstr>
      <vt:lpstr>Презентация PowerPoint</vt:lpstr>
      <vt:lpstr>Обличчя автора не тільки зміст і оформлення</vt:lpstr>
      <vt:lpstr>Плагіат / самоплагіат</vt:lpstr>
      <vt:lpstr>Презентация PowerPoint</vt:lpstr>
      <vt:lpstr>Підготовка статті – процес індивідуальний.  Одні вважають за необхідне лише коротко описати хід дослідження і детально викласти кінцеві результати.   </vt:lpstr>
      <vt:lpstr>Інші – поступово вводять читача у свою творчу лабораторію, висвітлюють весь дослідницький процес від творчого задуму до заключного його етапу , підбиваючи підсумки та формулюючи висновки, рекомендації.</vt:lpstr>
      <vt:lpstr>Методичні прийоми викладу наукового матеріалу:</vt:lpstr>
      <vt:lpstr>Процес написання наукової статті містить такі етапи (1):</vt:lpstr>
      <vt:lpstr>Процес написання наукової статті містить такі етапи (2):</vt:lpstr>
      <vt:lpstr>Процес написання наукової статті містить такі етапи (3):</vt:lpstr>
      <vt:lpstr>Процес написання наукової статті містить такі етапи (5):</vt:lpstr>
      <vt:lpstr>Процес написання наукової статті містить такі етапи (6):</vt:lpstr>
      <vt:lpstr>Процес написання наукової статті містить такі етапи (7):</vt:lpstr>
      <vt:lpstr>Процес написання наукової статті містить такі етапи (8):</vt:lpstr>
      <vt:lpstr>Список літератури:</vt:lpstr>
      <vt:lpstr>Список літератури: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Тренінгове заняття Як написати фахову статтю (теоретична частина)</dc:title>
  <dc:creator>Козаченко</dc:creator>
  <cp:lastModifiedBy>suvor</cp:lastModifiedBy>
  <cp:revision>45</cp:revision>
  <dcterms:created xsi:type="dcterms:W3CDTF">2018-12-26T07:30:29Z</dcterms:created>
  <dcterms:modified xsi:type="dcterms:W3CDTF">2023-10-18T06:38:59Z</dcterms:modified>
</cp:coreProperties>
</file>