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11" autoAdjust="0"/>
    <p:restoredTop sz="94660"/>
  </p:normalViewPr>
  <p:slideViewPr>
    <p:cSldViewPr snapToGrid="0">
      <p:cViewPr varScale="1">
        <p:scale>
          <a:sx n="43" d="100"/>
          <a:sy n="43" d="100"/>
        </p:scale>
        <p:origin x="82" y="86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rysa Sergiienko" userId="e6ee1ebd2127b032" providerId="LiveId" clId="{D2B85352-53C2-414E-8243-3EC5499C5168}"/>
    <pc:docChg chg="custSel modSld">
      <pc:chgData name="Larysa Sergiienko" userId="e6ee1ebd2127b032" providerId="LiveId" clId="{D2B85352-53C2-414E-8243-3EC5499C5168}" dt="2023-09-06T08:46:06.535" v="150" actId="1076"/>
      <pc:docMkLst>
        <pc:docMk/>
      </pc:docMkLst>
      <pc:sldChg chg="modSp mod">
        <pc:chgData name="Larysa Sergiienko" userId="e6ee1ebd2127b032" providerId="LiveId" clId="{D2B85352-53C2-414E-8243-3EC5499C5168}" dt="2023-09-06T08:46:06.535" v="150" actId="1076"/>
        <pc:sldMkLst>
          <pc:docMk/>
          <pc:sldMk cId="3888783591" sldId="256"/>
        </pc:sldMkLst>
        <pc:spChg chg="mod">
          <ac:chgData name="Larysa Sergiienko" userId="e6ee1ebd2127b032" providerId="LiveId" clId="{D2B85352-53C2-414E-8243-3EC5499C5168}" dt="2023-09-06T08:46:06.535" v="150" actId="1076"/>
          <ac:spMkLst>
            <pc:docMk/>
            <pc:sldMk cId="3888783591" sldId="256"/>
            <ac:spMk id="2" creationId="{6922891A-BDD8-3996-E15C-F0A021C7113F}"/>
          </ac:spMkLst>
        </pc:spChg>
        <pc:spChg chg="mod">
          <ac:chgData name="Larysa Sergiienko" userId="e6ee1ebd2127b032" providerId="LiveId" clId="{D2B85352-53C2-414E-8243-3EC5499C5168}" dt="2023-09-06T08:44:47.163" v="36" actId="20577"/>
          <ac:spMkLst>
            <pc:docMk/>
            <pc:sldMk cId="3888783591" sldId="256"/>
            <ac:spMk id="3" creationId="{39F26C30-9404-6602-8E95-9BB8AEDFA0B4}"/>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602722-FACD-431B-915F-B531A04DF4F0}" type="datetimeFigureOut">
              <a:rPr lang="uk-UA" smtClean="0"/>
              <a:t>18.03.2025</a:t>
            </a:fld>
            <a:endParaRPr lang="uk-UA"/>
          </a:p>
        </p:txBody>
      </p:sp>
      <p:sp>
        <p:nvSpPr>
          <p:cNvPr id="4" name="Місце для зображення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58B79A-AF36-4DFD-AC52-62E4DC6212B1}" type="slidenum">
              <a:rPr lang="uk-UA" smtClean="0"/>
              <a:t>‹№›</a:t>
            </a:fld>
            <a:endParaRPr lang="uk-UA"/>
          </a:p>
        </p:txBody>
      </p:sp>
    </p:spTree>
    <p:extLst>
      <p:ext uri="{BB962C8B-B14F-4D97-AF65-F5344CB8AC3E}">
        <p14:creationId xmlns:p14="http://schemas.microsoft.com/office/powerpoint/2010/main" val="215758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1F58B79A-AF36-4DFD-AC52-62E4DC6212B1}" type="slidenum">
              <a:rPr lang="uk-UA" smtClean="0"/>
              <a:t>1</a:t>
            </a:fld>
            <a:endParaRPr lang="uk-UA"/>
          </a:p>
        </p:txBody>
      </p:sp>
    </p:spTree>
    <p:extLst>
      <p:ext uri="{BB962C8B-B14F-4D97-AF65-F5344CB8AC3E}">
        <p14:creationId xmlns:p14="http://schemas.microsoft.com/office/powerpoint/2010/main" val="3387538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22891A-BDD8-3996-E15C-F0A021C7113F}"/>
              </a:ext>
            </a:extLst>
          </p:cNvPr>
          <p:cNvSpPr>
            <a:spLocks noGrp="1"/>
          </p:cNvSpPr>
          <p:nvPr>
            <p:ph type="title"/>
          </p:nvPr>
        </p:nvSpPr>
        <p:spPr>
          <a:xfrm>
            <a:off x="0" y="1253067"/>
            <a:ext cx="12279086" cy="4986866"/>
          </a:xfrm>
        </p:spPr>
        <p:txBody>
          <a:bodyPr>
            <a:normAutofit/>
          </a:bodyPr>
          <a:lstStyle/>
          <a:p>
            <a:r>
              <a:rPr lang="uk-UA" sz="3600" b="1" dirty="0">
                <a:latin typeface="Times New Roman" pitchFamily="18" charset="0"/>
                <a:cs typeface="Times New Roman" pitchFamily="18" charset="0"/>
              </a:rPr>
              <a:t>Тема 1.4. Нетарифні методи регулювання зовнішньоекономічної діяльності в Україні</a:t>
            </a:r>
            <a:br>
              <a:rPr lang="uk-UA" sz="3600" b="1" dirty="0">
                <a:latin typeface="Times New Roman" pitchFamily="18" charset="0"/>
                <a:cs typeface="Times New Roman" pitchFamily="18" charset="0"/>
              </a:rPr>
            </a:br>
            <a:br>
              <a:rPr lang="uk-UA" sz="2500" dirty="0">
                <a:latin typeface="Times New Roman" pitchFamily="18" charset="0"/>
                <a:cs typeface="Times New Roman" pitchFamily="18" charset="0"/>
              </a:rPr>
            </a:br>
            <a:r>
              <a:rPr lang="uk-UA" sz="2500" dirty="0">
                <a:latin typeface="Times New Roman" pitchFamily="18" charset="0"/>
                <a:cs typeface="Times New Roman" pitchFamily="18" charset="0"/>
              </a:rPr>
              <a:t>План</a:t>
            </a:r>
            <a:br>
              <a:rPr lang="uk-UA" sz="3600" dirty="0">
                <a:latin typeface="Times New Roman" pitchFamily="18" charset="0"/>
                <a:cs typeface="Times New Roman" pitchFamily="18" charset="0"/>
              </a:rPr>
            </a:br>
            <a:r>
              <a:rPr lang="ru-RU" sz="2000" b="1" i="1" u="sng" dirty="0">
                <a:latin typeface="Times New Roman" pitchFamily="18" charset="0"/>
                <a:cs typeface="Times New Roman" pitchFamily="18" charset="0"/>
              </a:rPr>
              <a:t>1. </a:t>
            </a:r>
            <a:r>
              <a:rPr lang="ru-RU" sz="2000" b="1" i="1" u="sng" dirty="0" err="1">
                <a:latin typeface="Times New Roman" pitchFamily="18" charset="0"/>
                <a:cs typeface="Times New Roman" pitchFamily="18" charset="0"/>
              </a:rPr>
              <a:t>Економічні</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методи</a:t>
            </a:r>
            <a:r>
              <a:rPr lang="ru-RU" sz="2000" b="1" i="1" u="sng" dirty="0">
                <a:latin typeface="Times New Roman" pitchFamily="18" charset="0"/>
                <a:cs typeface="Times New Roman" pitchFamily="18" charset="0"/>
              </a:rPr>
              <a:t> нетарифного </a:t>
            </a:r>
            <a:r>
              <a:rPr lang="ru-RU" sz="2000" b="1" i="1" u="sng" dirty="0" err="1">
                <a:latin typeface="Times New Roman" pitchFamily="18" charset="0"/>
                <a:cs typeface="Times New Roman" pitchFamily="18" charset="0"/>
              </a:rPr>
              <a:t>регулювання</a:t>
            </a:r>
            <a:r>
              <a:rPr lang="ru-RU" sz="2000" b="1" i="1" u="sng" dirty="0">
                <a:latin typeface="Times New Roman" pitchFamily="18" charset="0"/>
                <a:cs typeface="Times New Roman" pitchFamily="18" charset="0"/>
              </a:rPr>
              <a:t> ЗЕД</a:t>
            </a:r>
            <a:br>
              <a:rPr lang="ru-RU" sz="2000" b="1" i="1" u="sng" dirty="0">
                <a:latin typeface="Times New Roman" pitchFamily="18" charset="0"/>
                <a:cs typeface="Times New Roman" pitchFamily="18" charset="0"/>
              </a:rPr>
            </a:br>
            <a:r>
              <a:rPr lang="ru-RU" sz="2000" b="1" i="1" u="sng" dirty="0">
                <a:latin typeface="Times New Roman" pitchFamily="18" charset="0"/>
                <a:cs typeface="Times New Roman" pitchFamily="18" charset="0"/>
              </a:rPr>
              <a:t>2. </a:t>
            </a:r>
            <a:r>
              <a:rPr lang="ru-RU" sz="2000" b="1" i="1" u="sng" dirty="0" err="1">
                <a:latin typeface="Times New Roman" pitchFamily="18" charset="0"/>
                <a:cs typeface="Times New Roman" pitchFamily="18" charset="0"/>
              </a:rPr>
              <a:t>Адміністративні</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методи</a:t>
            </a:r>
            <a:r>
              <a:rPr lang="ru-RU" sz="2000" b="1" i="1" u="sng" dirty="0">
                <a:latin typeface="Times New Roman" pitchFamily="18" charset="0"/>
                <a:cs typeface="Times New Roman" pitchFamily="18" charset="0"/>
              </a:rPr>
              <a:t> нетарифного </a:t>
            </a:r>
            <a:r>
              <a:rPr lang="ru-RU" sz="2000" b="1" i="1" u="sng" dirty="0" err="1">
                <a:latin typeface="Times New Roman" pitchFamily="18" charset="0"/>
                <a:cs typeface="Times New Roman" pitchFamily="18" charset="0"/>
              </a:rPr>
              <a:t>регулювання</a:t>
            </a:r>
            <a:r>
              <a:rPr lang="ru-RU" sz="2000" b="1" i="1" u="sng" dirty="0">
                <a:latin typeface="Times New Roman" pitchFamily="18" charset="0"/>
                <a:cs typeface="Times New Roman" pitchFamily="18" charset="0"/>
              </a:rPr>
              <a:t> ЗЕД</a:t>
            </a:r>
            <a:br>
              <a:rPr lang="uk-UA" sz="2000" b="1" i="1" u="sng" dirty="0">
                <a:latin typeface="Times New Roman" pitchFamily="18" charset="0"/>
                <a:cs typeface="Times New Roman" pitchFamily="18" charset="0"/>
              </a:rPr>
            </a:br>
            <a:r>
              <a:rPr lang="ru-RU" sz="2000" b="1" i="1" u="sng" dirty="0">
                <a:latin typeface="Times New Roman" pitchFamily="18" charset="0"/>
                <a:cs typeface="Times New Roman" pitchFamily="18" charset="0"/>
              </a:rPr>
              <a:t>3. </a:t>
            </a:r>
            <a:r>
              <a:rPr lang="ru-RU" sz="2000" b="1" i="1" u="sng" dirty="0" err="1">
                <a:latin typeface="Times New Roman" pitchFamily="18" charset="0"/>
                <a:cs typeface="Times New Roman" pitchFamily="18" charset="0"/>
              </a:rPr>
              <a:t>Правові</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режими</a:t>
            </a:r>
            <a:r>
              <a:rPr lang="ru-RU" sz="2000" b="1" i="1" u="sng" dirty="0">
                <a:latin typeface="Times New Roman" pitchFamily="18" charset="0"/>
                <a:cs typeface="Times New Roman" pitchFamily="18" charset="0"/>
              </a:rPr>
              <a:t> для </a:t>
            </a:r>
            <a:r>
              <a:rPr lang="ru-RU" sz="2000" b="1" i="1" u="sng" dirty="0" err="1">
                <a:latin typeface="Times New Roman" pitchFamily="18" charset="0"/>
                <a:cs typeface="Times New Roman" pitchFamily="18" charset="0"/>
              </a:rPr>
              <a:t>іноземних</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суб'єктів</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господарської</a:t>
            </a:r>
            <a:r>
              <a:rPr lang="ru-RU" sz="2000" b="1" i="1" u="sng" dirty="0">
                <a:latin typeface="Times New Roman" pitchFamily="18" charset="0"/>
                <a:cs typeface="Times New Roman" pitchFamily="18" charset="0"/>
              </a:rPr>
              <a:t> </a:t>
            </a:r>
            <a:r>
              <a:rPr lang="ru-RU" sz="2000" b="1" i="1" u="sng" dirty="0" err="1">
                <a:latin typeface="Times New Roman" pitchFamily="18" charset="0"/>
                <a:cs typeface="Times New Roman" pitchFamily="18" charset="0"/>
              </a:rPr>
              <a:t>діяльності</a:t>
            </a:r>
            <a:endParaRPr lang="uk-UA" sz="2000" b="1" i="1" u="sng" dirty="0">
              <a:latin typeface="Times New Roman" pitchFamily="18" charset="0"/>
              <a:cs typeface="Times New Roman" pitchFamily="18" charset="0"/>
            </a:endParaRPr>
          </a:p>
        </p:txBody>
      </p:sp>
      <p:sp>
        <p:nvSpPr>
          <p:cNvPr id="3" name="Заголовок 1">
            <a:extLst>
              <a:ext uri="{FF2B5EF4-FFF2-40B4-BE49-F238E27FC236}">
                <a16:creationId xmlns:a16="http://schemas.microsoft.com/office/drawing/2014/main" id="{39F26C30-9404-6602-8E95-9BB8AEDFA0B4}"/>
              </a:ext>
            </a:extLst>
          </p:cNvPr>
          <p:cNvSpPr txBox="1">
            <a:spLocks/>
          </p:cNvSpPr>
          <p:nvPr/>
        </p:nvSpPr>
        <p:spPr>
          <a:xfrm>
            <a:off x="1839686" y="3657987"/>
            <a:ext cx="10178143" cy="1893727"/>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5400" kern="1200">
                <a:solidFill>
                  <a:schemeClr val="bg1"/>
                </a:solidFill>
                <a:latin typeface="+mj-lt"/>
                <a:ea typeface="+mj-ea"/>
                <a:cs typeface="+mj-cs"/>
              </a:defRPr>
            </a:lvl1pPr>
          </a:lstStyle>
          <a:p>
            <a:pPr algn="r"/>
            <a:endParaRPr lang="en-US" sz="2600" dirty="0"/>
          </a:p>
        </p:txBody>
      </p:sp>
    </p:spTree>
    <p:extLst>
      <p:ext uri="{BB962C8B-B14F-4D97-AF65-F5344CB8AC3E}">
        <p14:creationId xmlns:p14="http://schemas.microsoft.com/office/powerpoint/2010/main" val="38887835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1">
            <a:extLst>
              <a:ext uri="{FF2B5EF4-FFF2-40B4-BE49-F238E27FC236}">
                <a16:creationId xmlns:a16="http://schemas.microsoft.com/office/drawing/2014/main" id="{7875CA49-86B5-422F-AB89-563D32225F6F}"/>
              </a:ext>
            </a:extLst>
          </p:cNvPr>
          <p:cNvSpPr>
            <a:spLocks noGrp="1"/>
          </p:cNvSpPr>
          <p:nvPr>
            <p:ph type="title"/>
          </p:nvPr>
        </p:nvSpPr>
        <p:spPr>
          <a:xfrm>
            <a:off x="334961" y="188914"/>
            <a:ext cx="11522075" cy="928686"/>
          </a:xfrm>
        </p:spPr>
        <p:txBody>
          <a:bodyPr>
            <a:normAutofit fontScale="90000"/>
          </a:bodyPr>
          <a:lstStyle/>
          <a:p>
            <a:pPr algn="ctr"/>
            <a:br>
              <a:rPr lang="ru-RU" sz="2600" b="1" i="1" u="sng" dirty="0">
                <a:latin typeface="Times New Roman" pitchFamily="18" charset="0"/>
                <a:cs typeface="Times New Roman" pitchFamily="18" charset="0"/>
              </a:rPr>
            </a:br>
            <a:r>
              <a:rPr lang="ru-RU" sz="2600" b="1" i="1" u="sng" dirty="0">
                <a:latin typeface="Times New Roman" pitchFamily="18" charset="0"/>
                <a:cs typeface="Times New Roman" pitchFamily="18" charset="0"/>
              </a:rPr>
              <a:t>2. </a:t>
            </a:r>
            <a:r>
              <a:rPr lang="ru-RU" sz="2800" b="1" i="1" u="sng" dirty="0" err="1">
                <a:latin typeface="Times New Roman" pitchFamily="18" charset="0"/>
                <a:cs typeface="Times New Roman" pitchFamily="18" charset="0"/>
              </a:rPr>
              <a:t>Адміністративні</a:t>
            </a:r>
            <a:r>
              <a:rPr lang="ru-RU" sz="2800" b="1" i="1" u="sng" dirty="0">
                <a:latin typeface="Times New Roman" pitchFamily="18" charset="0"/>
                <a:cs typeface="Times New Roman" pitchFamily="18" charset="0"/>
              </a:rPr>
              <a:t> </a:t>
            </a:r>
            <a:r>
              <a:rPr lang="ru-RU" sz="2800" b="1" i="1" u="sng" dirty="0" err="1">
                <a:latin typeface="Times New Roman" pitchFamily="18" charset="0"/>
                <a:cs typeface="Times New Roman" pitchFamily="18" charset="0"/>
              </a:rPr>
              <a:t>методи</a:t>
            </a:r>
            <a:r>
              <a:rPr lang="ru-RU" sz="2800" b="1" i="1" u="sng" dirty="0">
                <a:latin typeface="Times New Roman" pitchFamily="18" charset="0"/>
                <a:cs typeface="Times New Roman" pitchFamily="18" charset="0"/>
              </a:rPr>
              <a:t> нетарифного </a:t>
            </a:r>
            <a:r>
              <a:rPr lang="ru-RU" sz="2800" b="1" i="1" u="sng" dirty="0" err="1">
                <a:latin typeface="Times New Roman" pitchFamily="18" charset="0"/>
                <a:cs typeface="Times New Roman" pitchFamily="18" charset="0"/>
              </a:rPr>
              <a:t>регулювання</a:t>
            </a:r>
            <a:r>
              <a:rPr lang="ru-RU" sz="2800" b="1" i="1" u="sng" dirty="0">
                <a:latin typeface="Times New Roman" pitchFamily="18" charset="0"/>
                <a:cs typeface="Times New Roman" pitchFamily="18" charset="0"/>
              </a:rPr>
              <a:t> ЗЕД</a:t>
            </a:r>
            <a:br>
              <a:rPr lang="ru-RU" sz="2800" b="1" i="1" u="sng" dirty="0">
                <a:latin typeface="Times New Roman" pitchFamily="18" charset="0"/>
                <a:cs typeface="Times New Roman" pitchFamily="18" charset="0"/>
              </a:rPr>
            </a:br>
            <a:endParaRPr lang="uk-UA" sz="2600" b="1" i="1" u="sng" dirty="0"/>
          </a:p>
        </p:txBody>
      </p:sp>
      <p:sp>
        <p:nvSpPr>
          <p:cNvPr id="10" name="TextBox 9">
            <a:extLst>
              <a:ext uri="{FF2B5EF4-FFF2-40B4-BE49-F238E27FC236}">
                <a16:creationId xmlns:a16="http://schemas.microsoft.com/office/drawing/2014/main" id="{37BFEE20-76E6-4D8A-82A0-FF7686C020CB}"/>
              </a:ext>
            </a:extLst>
          </p:cNvPr>
          <p:cNvSpPr txBox="1"/>
          <p:nvPr/>
        </p:nvSpPr>
        <p:spPr>
          <a:xfrm>
            <a:off x="1171575" y="1185118"/>
            <a:ext cx="10208602" cy="3477875"/>
          </a:xfrm>
          <a:prstGeom prst="rect">
            <a:avLst/>
          </a:prstGeom>
          <a:noFill/>
        </p:spPr>
        <p:txBody>
          <a:bodyPr wrap="square">
            <a:spAutoFit/>
          </a:bodyPr>
          <a:lstStyle/>
          <a:p>
            <a:pPr algn="just"/>
            <a:r>
              <a:rPr lang="uk-UA" sz="2000" dirty="0">
                <a:solidFill>
                  <a:schemeClr val="tx1">
                    <a:lumMod val="50000"/>
                  </a:schemeClr>
                </a:solidFill>
                <a:latin typeface="Times New Roman" pitchFamily="18" charset="0"/>
                <a:cs typeface="Times New Roman" pitchFamily="18" charset="0"/>
              </a:rPr>
              <a:t>До адміністративних нетарифних заходів належать: </a:t>
            </a:r>
          </a:p>
          <a:p>
            <a:pPr algn="just"/>
            <a:r>
              <a:rPr lang="uk-UA" sz="2000" dirty="0">
                <a:solidFill>
                  <a:schemeClr val="tx1">
                    <a:lumMod val="50000"/>
                  </a:schemeClr>
                </a:solidFill>
                <a:latin typeface="Times New Roman" pitchFamily="18" charset="0"/>
                <a:cs typeface="Times New Roman" pitchFamily="18" charset="0"/>
              </a:rPr>
              <a:t>1) </a:t>
            </a:r>
            <a:r>
              <a:rPr lang="uk-UA" sz="2000" b="1" dirty="0">
                <a:solidFill>
                  <a:schemeClr val="tx1">
                    <a:lumMod val="50000"/>
                  </a:schemeClr>
                </a:solidFill>
                <a:latin typeface="Times New Roman" pitchFamily="18" charset="0"/>
                <a:cs typeface="Times New Roman" pitchFamily="18" charset="0"/>
              </a:rPr>
              <a:t>заборона (ембарго) </a:t>
            </a:r>
            <a:r>
              <a:rPr lang="uk-UA" sz="2000" dirty="0">
                <a:solidFill>
                  <a:schemeClr val="tx1">
                    <a:lumMod val="50000"/>
                  </a:schemeClr>
                </a:solidFill>
                <a:latin typeface="Times New Roman" pitchFamily="18" charset="0"/>
                <a:cs typeface="Times New Roman" pitchFamily="18" charset="0"/>
              </a:rPr>
              <a:t>- це особливий тип квот, що забороняє торгівлю. </a:t>
            </a:r>
          </a:p>
          <a:p>
            <a:pPr algn="just"/>
            <a:r>
              <a:rPr lang="uk-UA" sz="2000" dirty="0">
                <a:solidFill>
                  <a:schemeClr val="tx1">
                    <a:lumMod val="50000"/>
                  </a:schemeClr>
                </a:solidFill>
                <a:latin typeface="Times New Roman" pitchFamily="18" charset="0"/>
                <a:cs typeface="Times New Roman" pitchFamily="18" charset="0"/>
              </a:rPr>
              <a:t>Як і квоти, ембарго може бути встановлено для імпорту або експорту конкретних товарів, незалежно від місця призначення, у відношенні певних товарів, що постачаються до конкретних країн, або щодо всіх товарів, що перевозяться до певних країн: </a:t>
            </a:r>
          </a:p>
          <a:p>
            <a:pPr algn="just"/>
            <a:r>
              <a:rPr lang="uk-UA" sz="2000" dirty="0">
                <a:solidFill>
                  <a:schemeClr val="tx1">
                    <a:lumMod val="50000"/>
                  </a:schemeClr>
                </a:solidFill>
                <a:latin typeface="Times New Roman" pitchFamily="18" charset="0"/>
                <a:cs typeface="Times New Roman" pitchFamily="18" charset="0"/>
              </a:rPr>
              <a:t>1. Накладення державою заборони на ввіз з інших держав чи вивіз із держави золота, іноземної валюти, окремих товарів, зброї та ін. </a:t>
            </a:r>
          </a:p>
          <a:p>
            <a:pPr algn="just"/>
            <a:r>
              <a:rPr lang="uk-UA" sz="2000" dirty="0">
                <a:solidFill>
                  <a:schemeClr val="tx1">
                    <a:lumMod val="50000"/>
                  </a:schemeClr>
                </a:solidFill>
                <a:latin typeface="Times New Roman" pitchFamily="18" charset="0"/>
                <a:cs typeface="Times New Roman" pitchFamily="18" charset="0"/>
              </a:rPr>
              <a:t>2. Заборона державною владою заходу в свої порти іноземних кораблів або їх виходу. </a:t>
            </a:r>
          </a:p>
          <a:p>
            <a:pPr algn="just"/>
            <a:r>
              <a:rPr lang="uk-UA" sz="2000" dirty="0">
                <a:solidFill>
                  <a:schemeClr val="tx1">
                    <a:lumMod val="50000"/>
                  </a:schemeClr>
                </a:solidFill>
                <a:latin typeface="Times New Roman" pitchFamily="18" charset="0"/>
                <a:cs typeface="Times New Roman" pitchFamily="18" charset="0"/>
              </a:rPr>
              <a:t>3. Часткове або повне припинення торгівлі з деякими країнами за рішенням ООН або іншої міждержавної організації як репресивний захід до певної держави за порушення ООН або інших негативних дій. </a:t>
            </a:r>
          </a:p>
        </p:txBody>
      </p:sp>
    </p:spTree>
    <p:extLst>
      <p:ext uri="{BB962C8B-B14F-4D97-AF65-F5344CB8AC3E}">
        <p14:creationId xmlns:p14="http://schemas.microsoft.com/office/powerpoint/2010/main" val="1643959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670036"/>
            <a:ext cx="10867292" cy="4401205"/>
          </a:xfrm>
          <a:prstGeom prst="rect">
            <a:avLst/>
          </a:prstGeom>
          <a:noFill/>
        </p:spPr>
        <p:txBody>
          <a:bodyPr wrap="square">
            <a:spAutoFit/>
          </a:bodyPr>
          <a:lstStyle/>
          <a:p>
            <a:pPr algn="just"/>
            <a:r>
              <a:rPr lang="uk-UA" sz="2000" b="1" dirty="0">
                <a:solidFill>
                  <a:schemeClr val="tx1">
                    <a:lumMod val="50000"/>
                  </a:schemeClr>
                </a:solidFill>
                <a:latin typeface="Times New Roman" pitchFamily="18" charset="0"/>
                <a:cs typeface="Times New Roman" pitchFamily="18" charset="0"/>
              </a:rPr>
              <a:t>2) кількісні обмеження </a:t>
            </a:r>
            <a:r>
              <a:rPr lang="uk-UA" sz="2000" dirty="0">
                <a:solidFill>
                  <a:schemeClr val="tx1">
                    <a:lumMod val="50000"/>
                  </a:schemeClr>
                </a:solidFill>
                <a:latin typeface="Times New Roman" pitchFamily="18" charset="0"/>
                <a:cs typeface="Times New Roman" pitchFamily="18" charset="0"/>
              </a:rPr>
              <a:t>- це адміністративна форма нетарифного державного регулювання торговельного обороту, що визначає кількість та номенклатуру товарів, дозволених для експорту або імпорту. Кількісні обмеження можуть застосовуватися за рішенням уряду однієї країни або на основі міжнародних угод, які координують торгівлю певними групами товарів. </a:t>
            </a:r>
          </a:p>
          <a:p>
            <a:pPr algn="just"/>
            <a:r>
              <a:rPr lang="uk-UA" sz="2000" dirty="0">
                <a:solidFill>
                  <a:schemeClr val="tx1">
                    <a:lumMod val="50000"/>
                  </a:schemeClr>
                </a:solidFill>
                <a:latin typeface="Times New Roman" pitchFamily="18" charset="0"/>
                <a:cs typeface="Times New Roman" pitchFamily="18" charset="0"/>
              </a:rPr>
              <a:t>Вони є формою державного регулювання умов виходу підприємств на зовнішній ринок і є більш жорстокою формою обмежень порівняно з митом. Мито лише ослабляє конкурентні позиції експортера чи імпортера на ринку, кількісні обмеження обмежують саму можливість конкуренції, оскільки лімітують надходження товару на ринок. </a:t>
            </a:r>
          </a:p>
          <a:p>
            <a:pPr algn="just"/>
            <a:r>
              <a:rPr lang="uk-UA" sz="2000" dirty="0">
                <a:solidFill>
                  <a:schemeClr val="tx1">
                    <a:lumMod val="50000"/>
                  </a:schemeClr>
                </a:solidFill>
                <a:latin typeface="Times New Roman" pitchFamily="18" charset="0"/>
                <a:cs typeface="Times New Roman" pitchFamily="18" charset="0"/>
              </a:rPr>
              <a:t>За допомогою кількісних обмежень на державному рівні вирішується </a:t>
            </a:r>
            <a:r>
              <a:rPr lang="uk-UA" sz="2000" b="1" dirty="0">
                <a:solidFill>
                  <a:schemeClr val="tx1">
                    <a:lumMod val="50000"/>
                  </a:schemeClr>
                </a:solidFill>
                <a:latin typeface="Times New Roman" pitchFamily="18" charset="0"/>
                <a:cs typeface="Times New Roman" pitchFamily="18" charset="0"/>
              </a:rPr>
              <a:t>широке коло завдань: </a:t>
            </a:r>
          </a:p>
          <a:p>
            <a:pPr marL="342900" indent="-342900" algn="just">
              <a:buFontTx/>
              <a:buChar char="-"/>
            </a:pPr>
            <a:r>
              <a:rPr lang="uk-UA" sz="2000" dirty="0">
                <a:solidFill>
                  <a:schemeClr val="tx1">
                    <a:lumMod val="50000"/>
                  </a:schemeClr>
                </a:solidFill>
                <a:latin typeface="Times New Roman" pitchFamily="18" charset="0"/>
                <a:cs typeface="Times New Roman" pitchFamily="18" charset="0"/>
              </a:rPr>
              <a:t>захист споживача і виробника аналогічних конкуруючих товарів усередині країни; </a:t>
            </a:r>
          </a:p>
          <a:p>
            <a:pPr marL="342900" indent="-342900" algn="just">
              <a:buFontTx/>
              <a:buChar char="-"/>
            </a:pPr>
            <a:r>
              <a:rPr lang="uk-UA" sz="2000" dirty="0">
                <a:solidFill>
                  <a:schemeClr val="tx1">
                    <a:lumMod val="50000"/>
                  </a:schemeClr>
                </a:solidFill>
                <a:latin typeface="Times New Roman" pitchFamily="18" charset="0"/>
                <a:cs typeface="Times New Roman" pitchFamily="18" charset="0"/>
              </a:rPr>
              <a:t>підтримка стабільності на внутрішньому ринку; </a:t>
            </a:r>
          </a:p>
          <a:p>
            <a:pPr marL="342900" indent="-342900" algn="just">
              <a:buFontTx/>
              <a:buChar char="-"/>
            </a:pPr>
            <a:r>
              <a:rPr lang="uk-UA" sz="2000" dirty="0">
                <a:solidFill>
                  <a:schemeClr val="tx1">
                    <a:lumMod val="50000"/>
                  </a:schemeClr>
                </a:solidFill>
                <a:latin typeface="Times New Roman" pitchFamily="18" charset="0"/>
                <a:cs typeface="Times New Roman" pitchFamily="18" charset="0"/>
              </a:rPr>
              <a:t>економія валютних ресурсів; </a:t>
            </a:r>
          </a:p>
          <a:p>
            <a:pPr marL="342900" indent="-342900" algn="just">
              <a:buFontTx/>
              <a:buChar char="-"/>
            </a:pPr>
            <a:r>
              <a:rPr lang="uk-UA" sz="2000" dirty="0">
                <a:solidFill>
                  <a:schemeClr val="tx1">
                    <a:lumMod val="50000"/>
                  </a:schemeClr>
                </a:solidFill>
                <a:latin typeface="Times New Roman" pitchFamily="18" charset="0"/>
                <a:cs typeface="Times New Roman" pitchFamily="18" charset="0"/>
              </a:rPr>
              <a:t>одержання поступок на умовах взаємності інших країн; </a:t>
            </a:r>
          </a:p>
          <a:p>
            <a:pPr marL="342900" indent="-342900" algn="just">
              <a:buFontTx/>
              <a:buChar char="-"/>
            </a:pPr>
            <a:r>
              <a:rPr lang="uk-UA" sz="2000" dirty="0">
                <a:solidFill>
                  <a:schemeClr val="tx1">
                    <a:lumMod val="50000"/>
                  </a:schemeClr>
                </a:solidFill>
                <a:latin typeface="Times New Roman" pitchFamily="18" charset="0"/>
                <a:cs typeface="Times New Roman" pitchFamily="18" charset="0"/>
              </a:rPr>
              <a:t>обмеження постачання.</a:t>
            </a:r>
          </a:p>
        </p:txBody>
      </p:sp>
    </p:spTree>
    <p:extLst>
      <p:ext uri="{BB962C8B-B14F-4D97-AF65-F5344CB8AC3E}">
        <p14:creationId xmlns:p14="http://schemas.microsoft.com/office/powerpoint/2010/main" val="201868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393811"/>
            <a:ext cx="10867292" cy="5016758"/>
          </a:xfrm>
          <a:prstGeom prst="rect">
            <a:avLst/>
          </a:prstGeom>
          <a:noFill/>
        </p:spPr>
        <p:txBody>
          <a:bodyPr wrap="square">
            <a:spAutoFit/>
          </a:bodyPr>
          <a:lstStyle/>
          <a:p>
            <a:pPr algn="just"/>
            <a:r>
              <a:rPr lang="uk-UA" sz="2000" dirty="0">
                <a:solidFill>
                  <a:schemeClr val="tx1">
                    <a:lumMod val="50000"/>
                  </a:schemeClr>
                </a:solidFill>
                <a:latin typeface="Times New Roman" pitchFamily="18" charset="0"/>
                <a:cs typeface="Times New Roman" pitchFamily="18" charset="0"/>
              </a:rPr>
              <a:t>3. Найбільш поширеними інструментами прямого регулювання імпорту (а іноді й експорту) є </a:t>
            </a:r>
            <a:r>
              <a:rPr lang="uk-UA" sz="2000" b="1" dirty="0">
                <a:solidFill>
                  <a:schemeClr val="tx1">
                    <a:lumMod val="50000"/>
                  </a:schemeClr>
                </a:solidFill>
                <a:latin typeface="Times New Roman" pitchFamily="18" charset="0"/>
                <a:cs typeface="Times New Roman" pitchFamily="18" charset="0"/>
              </a:rPr>
              <a:t>ліцензії та квоти. </a:t>
            </a:r>
            <a:r>
              <a:rPr lang="uk-UA" sz="2000" dirty="0">
                <a:solidFill>
                  <a:schemeClr val="tx1">
                    <a:lumMod val="50000"/>
                  </a:schemeClr>
                </a:solidFill>
                <a:latin typeface="Times New Roman" pitchFamily="18" charset="0"/>
                <a:cs typeface="Times New Roman" pitchFamily="18" charset="0"/>
              </a:rPr>
              <a:t>Майже всі промислово розвинені країни застосовують ці нетарифні методи. </a:t>
            </a:r>
            <a:r>
              <a:rPr lang="uk-UA" sz="2000" b="1" dirty="0">
                <a:solidFill>
                  <a:schemeClr val="tx1">
                    <a:lumMod val="50000"/>
                  </a:schemeClr>
                </a:solidFill>
                <a:latin typeface="Times New Roman" pitchFamily="18" charset="0"/>
                <a:cs typeface="Times New Roman" pitchFamily="18" charset="0"/>
              </a:rPr>
              <a:t>Ліцензійна система вимагає</a:t>
            </a:r>
            <a:r>
              <a:rPr lang="uk-UA" sz="2000" dirty="0">
                <a:solidFill>
                  <a:schemeClr val="tx1">
                    <a:lumMod val="50000"/>
                  </a:schemeClr>
                </a:solidFill>
                <a:latin typeface="Times New Roman" pitchFamily="18" charset="0"/>
                <a:cs typeface="Times New Roman" pitchFamily="18" charset="0"/>
              </a:rPr>
              <a:t>, щоб держава (через спеціально уповноважений офіс) видавала дозволи на здійснення зовнішньоторговельних операцій з імпортними та експортними товарами, включеними до переліків ліцензованих товарів. Ліцензування продуктів може мати багато форм і процедур. Основними видами ліцензій є:</a:t>
            </a:r>
          </a:p>
          <a:p>
            <a:pPr marL="342900" indent="-342900" algn="just">
              <a:buFontTx/>
              <a:buChar char="-"/>
            </a:pPr>
            <a:r>
              <a:rPr lang="uk-UA" sz="2000" b="1" dirty="0">
                <a:solidFill>
                  <a:schemeClr val="tx1">
                    <a:lumMod val="50000"/>
                  </a:schemeClr>
                </a:solidFill>
                <a:latin typeface="Times New Roman" pitchFamily="18" charset="0"/>
                <a:cs typeface="Times New Roman" pitchFamily="18" charset="0"/>
              </a:rPr>
              <a:t>загальна ліцензія</a:t>
            </a:r>
            <a:r>
              <a:rPr lang="uk-UA" sz="2000" dirty="0">
                <a:solidFill>
                  <a:schemeClr val="tx1">
                    <a:lumMod val="50000"/>
                  </a:schemeClr>
                </a:solidFill>
                <a:latin typeface="Times New Roman" pitchFamily="18" charset="0"/>
                <a:cs typeface="Times New Roman" pitchFamily="18" charset="0"/>
              </a:rPr>
              <a:t>, яка дозволяє необмежений імпорт або експорт товарів, включених до списків на певний період часу; </a:t>
            </a:r>
          </a:p>
          <a:p>
            <a:pPr marL="342900" indent="-342900" algn="just">
              <a:buFontTx/>
              <a:buChar char="-"/>
            </a:pPr>
            <a:r>
              <a:rPr lang="uk-UA" sz="2000" b="1" dirty="0">
                <a:solidFill>
                  <a:schemeClr val="tx1">
                    <a:lumMod val="50000"/>
                  </a:schemeClr>
                </a:solidFill>
                <a:latin typeface="Times New Roman" pitchFamily="18" charset="0"/>
                <a:cs typeface="Times New Roman" pitchFamily="18" charset="0"/>
              </a:rPr>
              <a:t>одноразова ліцензія</a:t>
            </a:r>
            <a:r>
              <a:rPr lang="uk-UA" sz="2000" dirty="0">
                <a:solidFill>
                  <a:schemeClr val="tx1">
                    <a:lumMod val="50000"/>
                  </a:schemeClr>
                </a:solidFill>
                <a:latin typeface="Times New Roman" pitchFamily="18" charset="0"/>
                <a:cs typeface="Times New Roman" pitchFamily="18" charset="0"/>
              </a:rPr>
              <a:t> на імпортер (експортер) певного товару для імпорту (або експорту). Одноразова ліцензія вказує кількість товарів, їх вартість, країну походження (або призначення), а в деяких випадках також митну точку, через яку повинен здійснюватися імпорт (або експорт) товарів. </a:t>
            </a:r>
          </a:p>
          <a:p>
            <a:pPr algn="just"/>
            <a:r>
              <a:rPr lang="uk-UA" sz="2000" dirty="0">
                <a:solidFill>
                  <a:schemeClr val="tx1">
                    <a:lumMod val="50000"/>
                  </a:schemeClr>
                </a:solidFill>
                <a:latin typeface="Times New Roman" pitchFamily="18" charset="0"/>
                <a:cs typeface="Times New Roman" pitchFamily="18" charset="0"/>
              </a:rPr>
              <a:t>Використання систем ліцензування як інструменту регулювання зовнішньої торгівлі базується на ряді угод про стандарти міжнародного рівня. Зокрема, ці домовленості містять деякі положення Генеральної угоди з тарифів та торгівлі (ГАТТ) / Світової організації торгівлі (СОТ), такі як Угода про процедури ліцензування імпорту.</a:t>
            </a:r>
          </a:p>
        </p:txBody>
      </p:sp>
    </p:spTree>
    <p:extLst>
      <p:ext uri="{BB962C8B-B14F-4D97-AF65-F5344CB8AC3E}">
        <p14:creationId xmlns:p14="http://schemas.microsoft.com/office/powerpoint/2010/main" val="19891684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670036"/>
            <a:ext cx="10867292" cy="4708981"/>
          </a:xfrm>
          <a:prstGeom prst="rect">
            <a:avLst/>
          </a:prstGeom>
          <a:noFill/>
        </p:spPr>
        <p:txBody>
          <a:bodyPr wrap="square">
            <a:spAutoFit/>
          </a:bodyPr>
          <a:lstStyle/>
          <a:p>
            <a:pPr algn="just"/>
            <a:r>
              <a:rPr lang="uk-UA" sz="2000" b="1" dirty="0">
                <a:solidFill>
                  <a:schemeClr val="tx1">
                    <a:lumMod val="50000"/>
                  </a:schemeClr>
                </a:solidFill>
                <a:latin typeface="Times New Roman" pitchFamily="18" charset="0"/>
                <a:cs typeface="Times New Roman" pitchFamily="18" charset="0"/>
              </a:rPr>
              <a:t>В Україні запроваджуються такі види експортних (імпортних) ліцензій: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генеральна (загальна) </a:t>
            </a:r>
            <a:r>
              <a:rPr lang="uk-UA" sz="2000" dirty="0">
                <a:solidFill>
                  <a:schemeClr val="tx1">
                    <a:lumMod val="50000"/>
                  </a:schemeClr>
                </a:solidFill>
                <a:latin typeface="Times New Roman" pitchFamily="18" charset="0"/>
                <a:cs typeface="Times New Roman" pitchFamily="18" charset="0"/>
              </a:rPr>
              <a:t>— відкритий дозвіл на експортні (імпортні) операції по певному товару (товарах) та/або з певною країною (групою країн) протягом періоду дії режиму ліцензування по цьому товару (товарах);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разова (індивідуальна) </a:t>
            </a:r>
            <a:r>
              <a:rPr lang="uk-UA" sz="2000" dirty="0">
                <a:solidFill>
                  <a:schemeClr val="tx1">
                    <a:lumMod val="50000"/>
                  </a:schemeClr>
                </a:solidFill>
                <a:latin typeface="Times New Roman" pitchFamily="18" charset="0"/>
                <a:cs typeface="Times New Roman" pitchFamily="18" charset="0"/>
              </a:rPr>
              <a:t>— разовий дозвіл, що носить іменний характер і видається для здійснення кожної окремої операції конкретним суб’єктом зовнішньоекономічної діяльності на період не менший, ніж той, що необхідний для здійснення даної операції;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відкрита (індивідуальна) </a:t>
            </a:r>
            <a:r>
              <a:rPr lang="uk-UA" sz="2000" dirty="0">
                <a:solidFill>
                  <a:schemeClr val="tx1">
                    <a:lumMod val="50000"/>
                  </a:schemeClr>
                </a:solidFill>
                <a:latin typeface="Times New Roman" pitchFamily="18" charset="0"/>
                <a:cs typeface="Times New Roman" pitchFamily="18" charset="0"/>
              </a:rPr>
              <a:t>— дозвіл на експорт (імпорт) товару протягом певного періоду часу (але не менше одного місяця) з визначенням його загального обсягу;</a:t>
            </a:r>
          </a:p>
          <a:p>
            <a:pPr algn="just"/>
            <a:r>
              <a:rPr lang="uk-UA" sz="2000"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антидемпінгова</a:t>
            </a:r>
            <a:r>
              <a:rPr lang="ru-RU" sz="2000" b="1"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індивідуальна</a:t>
            </a:r>
            <a:r>
              <a:rPr lang="ru-RU" sz="2000" b="1" dirty="0">
                <a:solidFill>
                  <a:schemeClr val="tx1">
                    <a:lumMod val="50000"/>
                  </a:schemeClr>
                </a:solidFill>
                <a:latin typeface="Times New Roman" pitchFamily="18" charset="0"/>
                <a:cs typeface="Times New Roman" pitchFamily="18" charset="0"/>
              </a:rPr>
              <a:t>) </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належним</a:t>
            </a:r>
            <a:r>
              <a:rPr lang="ru-RU" sz="2000" dirty="0">
                <a:solidFill>
                  <a:schemeClr val="tx1">
                    <a:lumMod val="50000"/>
                  </a:schemeClr>
                </a:solidFill>
                <a:latin typeface="Times New Roman" pitchFamily="18" charset="0"/>
                <a:cs typeface="Times New Roman" pitchFamily="18" charset="0"/>
              </a:rPr>
              <a:t> чином </a:t>
            </a:r>
            <a:r>
              <a:rPr lang="ru-RU" sz="2000" dirty="0" err="1">
                <a:solidFill>
                  <a:schemeClr val="tx1">
                    <a:lumMod val="50000"/>
                  </a:schemeClr>
                </a:solidFill>
                <a:latin typeface="Times New Roman" pitchFamily="18" charset="0"/>
                <a:cs typeface="Times New Roman" pitchFamily="18" charset="0"/>
              </a:rPr>
              <a:t>оформлене</a:t>
            </a:r>
            <a:r>
              <a:rPr lang="ru-RU" sz="2000" dirty="0">
                <a:solidFill>
                  <a:schemeClr val="tx1">
                    <a:lumMod val="50000"/>
                  </a:schemeClr>
                </a:solidFill>
                <a:latin typeface="Times New Roman" pitchFamily="18" charset="0"/>
                <a:cs typeface="Times New Roman" pitchFamily="18" charset="0"/>
              </a:rPr>
              <a:t> право на </a:t>
            </a:r>
            <a:r>
              <a:rPr lang="ru-RU" sz="2000" dirty="0" err="1">
                <a:solidFill>
                  <a:schemeClr val="tx1">
                    <a:lumMod val="50000"/>
                  </a:schemeClr>
                </a:solidFill>
                <a:latin typeface="Times New Roman" pitchFamily="18" charset="0"/>
                <a:cs typeface="Times New Roman" pitchFamily="18" charset="0"/>
              </a:rPr>
              <a:t>імпорт</a:t>
            </a:r>
            <a:r>
              <a:rPr lang="ru-RU" sz="2000" dirty="0">
                <a:solidFill>
                  <a:schemeClr val="tx1">
                    <a:lumMod val="50000"/>
                  </a:schemeClr>
                </a:solidFill>
                <a:latin typeface="Times New Roman" pitchFamily="18" charset="0"/>
                <a:cs typeface="Times New Roman" pitchFamily="18" charset="0"/>
              </a:rPr>
              <a:t> в </a:t>
            </a:r>
            <a:r>
              <a:rPr lang="ru-RU" sz="2000" dirty="0" err="1">
                <a:solidFill>
                  <a:schemeClr val="tx1">
                    <a:lumMod val="50000"/>
                  </a:schemeClr>
                </a:solidFill>
                <a:latin typeface="Times New Roman" pitchFamily="18" charset="0"/>
                <a:cs typeface="Times New Roman" pitchFamily="18" charset="0"/>
              </a:rPr>
              <a:t>Україну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протягом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встановленого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терміну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певного</a:t>
            </a:r>
            <a:r>
              <a:rPr lang="ru-RU" sz="2000" dirty="0">
                <a:solidFill>
                  <a:schemeClr val="tx1">
                    <a:lumMod val="50000"/>
                  </a:schemeClr>
                </a:solidFill>
                <a:latin typeface="Times New Roman" pitchFamily="18" charset="0"/>
                <a:cs typeface="Times New Roman" pitchFamily="18" charset="0"/>
              </a:rPr>
              <a:t> товару (</a:t>
            </a:r>
            <a:r>
              <a:rPr lang="ru-RU" sz="2000" dirty="0" err="1">
                <a:solidFill>
                  <a:schemeClr val="tx1">
                    <a:lumMod val="50000"/>
                  </a:schemeClr>
                </a:solidFill>
                <a:latin typeface="Times New Roman" pitchFamily="18" charset="0"/>
                <a:cs typeface="Times New Roman" pitchFamily="18" charset="0"/>
              </a:rPr>
              <a:t>товарів</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є </a:t>
            </a:r>
            <a:r>
              <a:rPr lang="ru-RU" sz="2000" dirty="0" err="1">
                <a:solidFill>
                  <a:schemeClr val="tx1">
                    <a:lumMod val="50000"/>
                  </a:schemeClr>
                </a:solidFill>
                <a:latin typeface="Times New Roman" pitchFamily="18" charset="0"/>
                <a:cs typeface="Times New Roman" pitchFamily="18" charset="0"/>
              </a:rPr>
              <a:t>об'єктом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антидемпінгового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розслідування</a:t>
            </a:r>
            <a:r>
              <a:rPr lang="ru-RU" sz="2000" dirty="0">
                <a:solidFill>
                  <a:schemeClr val="tx1">
                    <a:lumMod val="50000"/>
                  </a:schemeClr>
                </a:solidFill>
                <a:latin typeface="Times New Roman" pitchFamily="18" charset="0"/>
                <a:cs typeface="Times New Roman" pitchFamily="18" charset="0"/>
              </a:rPr>
              <a:t> та/</a:t>
            </a:r>
            <a:r>
              <a:rPr lang="ru-RU" sz="2000" dirty="0" err="1">
                <a:solidFill>
                  <a:schemeClr val="tx1">
                    <a:lumMod val="50000"/>
                  </a:schemeClr>
                </a:solidFill>
                <a:latin typeface="Times New Roman" pitchFamily="18" charset="0"/>
                <a:cs typeface="Times New Roman" pitchFamily="18" charset="0"/>
              </a:rPr>
              <a:t>або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антидемпінгових</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заходів</a:t>
            </a:r>
            <a:r>
              <a:rPr lang="ru-RU" sz="2000" dirty="0">
                <a:solidFill>
                  <a:schemeClr val="tx1">
                    <a:lumMod val="50000"/>
                  </a:schemeClr>
                </a:solidFill>
                <a:latin typeface="Times New Roman" pitchFamily="18" charset="0"/>
                <a:cs typeface="Times New Roman" pitchFamily="18" charset="0"/>
              </a:rPr>
              <a:t>;</a:t>
            </a:r>
          </a:p>
          <a:p>
            <a:pPr algn="just"/>
            <a:r>
              <a:rPr lang="uk-UA" sz="2000"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компенсаційна</a:t>
            </a:r>
            <a:r>
              <a:rPr lang="ru-RU" sz="2000" b="1"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індивідуальна</a:t>
            </a:r>
            <a:r>
              <a:rPr lang="ru-RU" sz="2000" b="1" dirty="0">
                <a:solidFill>
                  <a:schemeClr val="tx1">
                    <a:lumMod val="50000"/>
                  </a:schemeClr>
                </a:solidFill>
                <a:latin typeface="Times New Roman" pitchFamily="18" charset="0"/>
                <a:cs typeface="Times New Roman" pitchFamily="18" charset="0"/>
              </a:rPr>
              <a:t>) </a:t>
            </a:r>
            <a:r>
              <a:rPr lang="ru-RU" sz="2000" dirty="0">
                <a:solidFill>
                  <a:schemeClr val="tx1">
                    <a:lumMod val="50000"/>
                  </a:schemeClr>
                </a:solidFill>
                <a:latin typeface="Times New Roman" pitchFamily="18" charset="0"/>
                <a:cs typeface="Times New Roman" pitchFamily="18" charset="0"/>
              </a:rPr>
              <a:t>— правильно </a:t>
            </a:r>
            <a:r>
              <a:rPr lang="ru-RU" sz="2000" dirty="0" err="1">
                <a:solidFill>
                  <a:schemeClr val="tx1">
                    <a:lumMod val="50000"/>
                  </a:schemeClr>
                </a:solidFill>
                <a:latin typeface="Times New Roman" pitchFamily="18" charset="0"/>
                <a:cs typeface="Times New Roman" pitchFamily="18" charset="0"/>
              </a:rPr>
              <a:t>оформлене</a:t>
            </a:r>
            <a:r>
              <a:rPr lang="ru-RU" sz="2000" dirty="0">
                <a:solidFill>
                  <a:schemeClr val="tx1">
                    <a:lumMod val="50000"/>
                  </a:schemeClr>
                </a:solidFill>
                <a:latin typeface="Times New Roman" pitchFamily="18" charset="0"/>
                <a:cs typeface="Times New Roman" pitchFamily="18" charset="0"/>
              </a:rPr>
              <a:t> право на </a:t>
            </a:r>
            <a:r>
              <a:rPr lang="ru-RU" sz="2000" dirty="0" err="1">
                <a:solidFill>
                  <a:schemeClr val="tx1">
                    <a:lumMod val="50000"/>
                  </a:schemeClr>
                </a:solidFill>
                <a:latin typeface="Times New Roman" pitchFamily="18" charset="0"/>
                <a:cs typeface="Times New Roman" pitchFamily="18" charset="0"/>
              </a:rPr>
              <a:t>ввезення</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товарів</a:t>
            </a:r>
            <a:r>
              <a:rPr lang="ru-RU" sz="2000" dirty="0">
                <a:solidFill>
                  <a:schemeClr val="tx1">
                    <a:lumMod val="50000"/>
                  </a:schemeClr>
                </a:solidFill>
                <a:latin typeface="Times New Roman" pitchFamily="18" charset="0"/>
                <a:cs typeface="Times New Roman" pitchFamily="18" charset="0"/>
              </a:rPr>
              <a:t> на </a:t>
            </a:r>
            <a:r>
              <a:rPr lang="ru-RU" sz="2000" dirty="0" err="1">
                <a:solidFill>
                  <a:schemeClr val="tx1">
                    <a:lumMod val="50000"/>
                  </a:schemeClr>
                </a:solidFill>
                <a:latin typeface="Times New Roman" pitchFamily="18" charset="0"/>
                <a:cs typeface="Times New Roman" pitchFamily="18" charset="0"/>
              </a:rPr>
              <a:t>територію</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України</a:t>
            </a:r>
            <a:r>
              <a:rPr lang="ru-RU" sz="2000" dirty="0">
                <a:solidFill>
                  <a:schemeClr val="tx1">
                    <a:lumMod val="50000"/>
                  </a:schemeClr>
                </a:solidFill>
                <a:latin typeface="Times New Roman" pitchFamily="18" charset="0"/>
                <a:cs typeface="Times New Roman" pitchFamily="18" charset="0"/>
              </a:rPr>
              <a:t> в </a:t>
            </a:r>
            <a:r>
              <a:rPr lang="ru-RU" sz="2000" dirty="0" err="1">
                <a:solidFill>
                  <a:schemeClr val="tx1">
                    <a:lumMod val="50000"/>
                  </a:schemeClr>
                </a:solidFill>
                <a:latin typeface="Times New Roman" pitchFamily="18" charset="0"/>
                <a:cs typeface="Times New Roman" pitchFamily="18" charset="0"/>
              </a:rPr>
              <a:t>зазначений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термін</a:t>
            </a:r>
            <a:r>
              <a:rPr lang="ru-RU" sz="2000" dirty="0">
                <a:solidFill>
                  <a:schemeClr val="tx1">
                    <a:lumMod val="50000"/>
                  </a:schemeClr>
                </a:solidFill>
                <a:latin typeface="Times New Roman" pitchFamily="18" charset="0"/>
                <a:cs typeface="Times New Roman" pitchFamily="18" charset="0"/>
              </a:rPr>
              <a:t> конкретного товару,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підлягає</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антисубсидуційному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розслідуванню</a:t>
            </a:r>
            <a:r>
              <a:rPr lang="ru-RU" sz="2000" dirty="0">
                <a:solidFill>
                  <a:schemeClr val="tx1">
                    <a:lumMod val="50000"/>
                  </a:schemeClr>
                </a:solidFill>
                <a:latin typeface="Times New Roman" pitchFamily="18" charset="0"/>
                <a:cs typeface="Times New Roman" pitchFamily="18" charset="0"/>
              </a:rPr>
              <a:t> та/</a:t>
            </a:r>
            <a:r>
              <a:rPr lang="ru-RU" sz="2000" dirty="0" err="1">
                <a:solidFill>
                  <a:schemeClr val="tx1">
                    <a:lumMod val="50000"/>
                  </a:schemeClr>
                </a:solidFill>
                <a:latin typeface="Times New Roman" pitchFamily="18" charset="0"/>
                <a:cs typeface="Times New Roman" pitchFamily="18" charset="0"/>
              </a:rPr>
              <a:t>або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компенсаційним</a:t>
            </a:r>
            <a:r>
              <a:rPr lang="ru-RU" sz="2000" dirty="0">
                <a:solidFill>
                  <a:schemeClr val="tx1">
                    <a:lumMod val="50000"/>
                  </a:schemeClr>
                </a:solidFill>
                <a:latin typeface="Times New Roman" pitchFamily="18" charset="0"/>
                <a:cs typeface="Times New Roman" pitchFamily="18" charset="0"/>
              </a:rPr>
              <a:t> заходам;</a:t>
            </a:r>
            <a:endParaRPr lang="uk-UA" sz="20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100650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124914"/>
            <a:ext cx="10867292" cy="5632311"/>
          </a:xfrm>
          <a:prstGeom prst="rect">
            <a:avLst/>
          </a:prstGeom>
          <a:noFill/>
        </p:spPr>
        <p:txBody>
          <a:bodyPr wrap="square">
            <a:spAutoFit/>
          </a:bodyPr>
          <a:lstStyle/>
          <a:p>
            <a:pPr algn="just"/>
            <a:r>
              <a:rPr lang="uk-UA" sz="2000" b="1" dirty="0">
                <a:solidFill>
                  <a:schemeClr val="tx1">
                    <a:lumMod val="50000"/>
                  </a:schemeClr>
                </a:solidFill>
                <a:latin typeface="Times New Roman" pitchFamily="18" charset="0"/>
                <a:cs typeface="Times New Roman" pitchFamily="18" charset="0"/>
              </a:rPr>
              <a:t>В Україні запроваджуються такі види експортних (імпортних) ліцензій: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генеральна (загальна) </a:t>
            </a:r>
            <a:r>
              <a:rPr lang="uk-UA" sz="2000" dirty="0">
                <a:solidFill>
                  <a:schemeClr val="tx1">
                    <a:lumMod val="50000"/>
                  </a:schemeClr>
                </a:solidFill>
                <a:latin typeface="Times New Roman" pitchFamily="18" charset="0"/>
                <a:cs typeface="Times New Roman" pitchFamily="18" charset="0"/>
              </a:rPr>
              <a:t>— відкритий дозвіл на експортні (імпортні) операції по певному товару (товарах) та/або з певною країною (групою країн) протягом періоду дії режиму ліцензування по цьому товару (товарах);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разова (індивідуальна) </a:t>
            </a:r>
            <a:r>
              <a:rPr lang="uk-UA" sz="2000" dirty="0">
                <a:solidFill>
                  <a:schemeClr val="tx1">
                    <a:lumMod val="50000"/>
                  </a:schemeClr>
                </a:solidFill>
                <a:latin typeface="Times New Roman" pitchFamily="18" charset="0"/>
                <a:cs typeface="Times New Roman" pitchFamily="18" charset="0"/>
              </a:rPr>
              <a:t>— разовий дозвіл, що носить іменний характер і видається для здійснення кожної окремої операції конкретним суб’єктом зовнішньоекономічної діяльності на період не менший, ніж той, що необхідний для здійснення даної операції; </a:t>
            </a:r>
          </a:p>
          <a:p>
            <a:pPr algn="just"/>
            <a:r>
              <a:rPr lang="uk-UA" sz="2000" dirty="0">
                <a:solidFill>
                  <a:schemeClr val="tx1">
                    <a:lumMod val="50000"/>
                  </a:schemeClr>
                </a:solidFill>
                <a:latin typeface="Times New Roman" pitchFamily="18" charset="0"/>
                <a:cs typeface="Times New Roman" pitchFamily="18" charset="0"/>
              </a:rPr>
              <a:t> </a:t>
            </a:r>
            <a:r>
              <a:rPr lang="uk-UA" sz="2000" b="1" dirty="0">
                <a:solidFill>
                  <a:schemeClr val="tx1">
                    <a:lumMod val="50000"/>
                  </a:schemeClr>
                </a:solidFill>
                <a:latin typeface="Times New Roman" pitchFamily="18" charset="0"/>
                <a:cs typeface="Times New Roman" pitchFamily="18" charset="0"/>
              </a:rPr>
              <a:t>відкрита (індивідуальна) </a:t>
            </a:r>
            <a:r>
              <a:rPr lang="uk-UA" sz="2000" dirty="0">
                <a:solidFill>
                  <a:schemeClr val="tx1">
                    <a:lumMod val="50000"/>
                  </a:schemeClr>
                </a:solidFill>
                <a:latin typeface="Times New Roman" pitchFamily="18" charset="0"/>
                <a:cs typeface="Times New Roman" pitchFamily="18" charset="0"/>
              </a:rPr>
              <a:t>— дозвіл на експорт (імпорт) товару протягом певного періоду часу (але не менше одного місяця) з визначенням його загального обсягу;</a:t>
            </a:r>
          </a:p>
          <a:p>
            <a:pPr algn="just"/>
            <a:r>
              <a:rPr lang="uk-UA" sz="2000"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антидемпінгова</a:t>
            </a:r>
            <a:r>
              <a:rPr lang="ru-RU" sz="2000" b="1"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індивідуальна</a:t>
            </a:r>
            <a:r>
              <a:rPr lang="ru-RU" sz="2000" b="1" dirty="0">
                <a:solidFill>
                  <a:schemeClr val="tx1">
                    <a:lumMod val="50000"/>
                  </a:schemeClr>
                </a:solidFill>
                <a:latin typeface="Times New Roman" pitchFamily="18" charset="0"/>
                <a:cs typeface="Times New Roman" pitchFamily="18" charset="0"/>
              </a:rPr>
              <a:t>) </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належним</a:t>
            </a:r>
            <a:r>
              <a:rPr lang="ru-RU" sz="2000" dirty="0">
                <a:solidFill>
                  <a:schemeClr val="tx1">
                    <a:lumMod val="50000"/>
                  </a:schemeClr>
                </a:solidFill>
                <a:latin typeface="Times New Roman" pitchFamily="18" charset="0"/>
                <a:cs typeface="Times New Roman" pitchFamily="18" charset="0"/>
              </a:rPr>
              <a:t> чином </a:t>
            </a:r>
            <a:r>
              <a:rPr lang="ru-RU" sz="2000" dirty="0" err="1">
                <a:solidFill>
                  <a:schemeClr val="tx1">
                    <a:lumMod val="50000"/>
                  </a:schemeClr>
                </a:solidFill>
                <a:latin typeface="Times New Roman" pitchFamily="18" charset="0"/>
                <a:cs typeface="Times New Roman" pitchFamily="18" charset="0"/>
              </a:rPr>
              <a:t>оформлене</a:t>
            </a:r>
            <a:r>
              <a:rPr lang="ru-RU" sz="2000" dirty="0">
                <a:solidFill>
                  <a:schemeClr val="tx1">
                    <a:lumMod val="50000"/>
                  </a:schemeClr>
                </a:solidFill>
                <a:latin typeface="Times New Roman" pitchFamily="18" charset="0"/>
                <a:cs typeface="Times New Roman" pitchFamily="18" charset="0"/>
              </a:rPr>
              <a:t> право на </a:t>
            </a:r>
            <a:r>
              <a:rPr lang="ru-RU" sz="2000" dirty="0" err="1">
                <a:solidFill>
                  <a:schemeClr val="tx1">
                    <a:lumMod val="50000"/>
                  </a:schemeClr>
                </a:solidFill>
                <a:latin typeface="Times New Roman" pitchFamily="18" charset="0"/>
                <a:cs typeface="Times New Roman" pitchFamily="18" charset="0"/>
              </a:rPr>
              <a:t>імпорт</a:t>
            </a:r>
            <a:r>
              <a:rPr lang="ru-RU" sz="2000" dirty="0">
                <a:solidFill>
                  <a:schemeClr val="tx1">
                    <a:lumMod val="50000"/>
                  </a:schemeClr>
                </a:solidFill>
                <a:latin typeface="Times New Roman" pitchFamily="18" charset="0"/>
                <a:cs typeface="Times New Roman" pitchFamily="18" charset="0"/>
              </a:rPr>
              <a:t> в </a:t>
            </a:r>
            <a:r>
              <a:rPr lang="ru-RU" sz="2000" dirty="0" err="1">
                <a:solidFill>
                  <a:schemeClr val="tx1">
                    <a:lumMod val="50000"/>
                  </a:schemeClr>
                </a:solidFill>
                <a:latin typeface="Times New Roman" pitchFamily="18" charset="0"/>
                <a:cs typeface="Times New Roman" pitchFamily="18" charset="0"/>
              </a:rPr>
              <a:t>Україну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протягом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встановленого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терміну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певного</a:t>
            </a:r>
            <a:r>
              <a:rPr lang="ru-RU" sz="2000" dirty="0">
                <a:solidFill>
                  <a:schemeClr val="tx1">
                    <a:lumMod val="50000"/>
                  </a:schemeClr>
                </a:solidFill>
                <a:latin typeface="Times New Roman" pitchFamily="18" charset="0"/>
                <a:cs typeface="Times New Roman" pitchFamily="18" charset="0"/>
              </a:rPr>
              <a:t> товару (</a:t>
            </a:r>
            <a:r>
              <a:rPr lang="ru-RU" sz="2000" dirty="0" err="1">
                <a:solidFill>
                  <a:schemeClr val="tx1">
                    <a:lumMod val="50000"/>
                  </a:schemeClr>
                </a:solidFill>
                <a:latin typeface="Times New Roman" pitchFamily="18" charset="0"/>
                <a:cs typeface="Times New Roman" pitchFamily="18" charset="0"/>
              </a:rPr>
              <a:t>товарів</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є </a:t>
            </a:r>
            <a:r>
              <a:rPr lang="ru-RU" sz="2000" dirty="0" err="1">
                <a:solidFill>
                  <a:schemeClr val="tx1">
                    <a:lumMod val="50000"/>
                  </a:schemeClr>
                </a:solidFill>
                <a:latin typeface="Times New Roman" pitchFamily="18" charset="0"/>
                <a:cs typeface="Times New Roman" pitchFamily="18" charset="0"/>
              </a:rPr>
              <a:t>об'єктом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антидемпінгового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розслідування</a:t>
            </a:r>
            <a:r>
              <a:rPr lang="ru-RU" sz="2000" dirty="0">
                <a:solidFill>
                  <a:schemeClr val="tx1">
                    <a:lumMod val="50000"/>
                  </a:schemeClr>
                </a:solidFill>
                <a:latin typeface="Times New Roman" pitchFamily="18" charset="0"/>
                <a:cs typeface="Times New Roman" pitchFamily="18" charset="0"/>
              </a:rPr>
              <a:t> та/</a:t>
            </a:r>
            <a:r>
              <a:rPr lang="ru-RU" sz="2000" dirty="0" err="1">
                <a:solidFill>
                  <a:schemeClr val="tx1">
                    <a:lumMod val="50000"/>
                  </a:schemeClr>
                </a:solidFill>
                <a:latin typeface="Times New Roman" pitchFamily="18" charset="0"/>
                <a:cs typeface="Times New Roman" pitchFamily="18" charset="0"/>
              </a:rPr>
              <a:t>або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антидемпінгових</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заходів</a:t>
            </a:r>
            <a:r>
              <a:rPr lang="ru-RU" sz="2000" dirty="0">
                <a:solidFill>
                  <a:schemeClr val="tx1">
                    <a:lumMod val="50000"/>
                  </a:schemeClr>
                </a:solidFill>
                <a:latin typeface="Times New Roman" pitchFamily="18" charset="0"/>
                <a:cs typeface="Times New Roman" pitchFamily="18" charset="0"/>
              </a:rPr>
              <a:t>;</a:t>
            </a:r>
          </a:p>
          <a:p>
            <a:pPr algn="just"/>
            <a:r>
              <a:rPr lang="uk-UA" sz="2000"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компенсаційна</a:t>
            </a:r>
            <a:r>
              <a:rPr lang="ru-RU" sz="2000" b="1"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індивідуальна</a:t>
            </a:r>
            <a:r>
              <a:rPr lang="ru-RU" sz="2000" b="1" dirty="0">
                <a:solidFill>
                  <a:schemeClr val="tx1">
                    <a:lumMod val="50000"/>
                  </a:schemeClr>
                </a:solidFill>
                <a:latin typeface="Times New Roman" pitchFamily="18" charset="0"/>
                <a:cs typeface="Times New Roman" pitchFamily="18" charset="0"/>
              </a:rPr>
              <a:t>) </a:t>
            </a:r>
            <a:r>
              <a:rPr lang="ru-RU" sz="2000" dirty="0">
                <a:solidFill>
                  <a:schemeClr val="tx1">
                    <a:lumMod val="50000"/>
                  </a:schemeClr>
                </a:solidFill>
                <a:latin typeface="Times New Roman" pitchFamily="18" charset="0"/>
                <a:cs typeface="Times New Roman" pitchFamily="18" charset="0"/>
              </a:rPr>
              <a:t>— правильно </a:t>
            </a:r>
            <a:r>
              <a:rPr lang="ru-RU" sz="2000" dirty="0" err="1">
                <a:solidFill>
                  <a:schemeClr val="tx1">
                    <a:lumMod val="50000"/>
                  </a:schemeClr>
                </a:solidFill>
                <a:latin typeface="Times New Roman" pitchFamily="18" charset="0"/>
                <a:cs typeface="Times New Roman" pitchFamily="18" charset="0"/>
              </a:rPr>
              <a:t>оформлене</a:t>
            </a:r>
            <a:r>
              <a:rPr lang="ru-RU" sz="2000" dirty="0">
                <a:solidFill>
                  <a:schemeClr val="tx1">
                    <a:lumMod val="50000"/>
                  </a:schemeClr>
                </a:solidFill>
                <a:latin typeface="Times New Roman" pitchFamily="18" charset="0"/>
                <a:cs typeface="Times New Roman" pitchFamily="18" charset="0"/>
              </a:rPr>
              <a:t> право на </a:t>
            </a:r>
            <a:r>
              <a:rPr lang="ru-RU" sz="2000" dirty="0" err="1">
                <a:solidFill>
                  <a:schemeClr val="tx1">
                    <a:lumMod val="50000"/>
                  </a:schemeClr>
                </a:solidFill>
                <a:latin typeface="Times New Roman" pitchFamily="18" charset="0"/>
                <a:cs typeface="Times New Roman" pitchFamily="18" charset="0"/>
              </a:rPr>
              <a:t>ввезення</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товарів</a:t>
            </a:r>
            <a:r>
              <a:rPr lang="ru-RU" sz="2000" dirty="0">
                <a:solidFill>
                  <a:schemeClr val="tx1">
                    <a:lumMod val="50000"/>
                  </a:schemeClr>
                </a:solidFill>
                <a:latin typeface="Times New Roman" pitchFamily="18" charset="0"/>
                <a:cs typeface="Times New Roman" pitchFamily="18" charset="0"/>
              </a:rPr>
              <a:t> на </a:t>
            </a:r>
            <a:r>
              <a:rPr lang="ru-RU" sz="2000" dirty="0" err="1">
                <a:solidFill>
                  <a:schemeClr val="tx1">
                    <a:lumMod val="50000"/>
                  </a:schemeClr>
                </a:solidFill>
                <a:latin typeface="Times New Roman" pitchFamily="18" charset="0"/>
                <a:cs typeface="Times New Roman" pitchFamily="18" charset="0"/>
              </a:rPr>
              <a:t>територію</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України</a:t>
            </a:r>
            <a:r>
              <a:rPr lang="ru-RU" sz="2000" dirty="0">
                <a:solidFill>
                  <a:schemeClr val="tx1">
                    <a:lumMod val="50000"/>
                  </a:schemeClr>
                </a:solidFill>
                <a:latin typeface="Times New Roman" pitchFamily="18" charset="0"/>
                <a:cs typeface="Times New Roman" pitchFamily="18" charset="0"/>
              </a:rPr>
              <a:t> в </a:t>
            </a:r>
            <a:r>
              <a:rPr lang="ru-RU" sz="2000" dirty="0" err="1">
                <a:solidFill>
                  <a:schemeClr val="tx1">
                    <a:lumMod val="50000"/>
                  </a:schemeClr>
                </a:solidFill>
                <a:latin typeface="Times New Roman" pitchFamily="18" charset="0"/>
                <a:cs typeface="Times New Roman" pitchFamily="18" charset="0"/>
              </a:rPr>
              <a:t>зазначений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термін</a:t>
            </a:r>
            <a:r>
              <a:rPr lang="ru-RU" sz="2000" dirty="0">
                <a:solidFill>
                  <a:schemeClr val="tx1">
                    <a:lumMod val="50000"/>
                  </a:schemeClr>
                </a:solidFill>
                <a:latin typeface="Times New Roman" pitchFamily="18" charset="0"/>
                <a:cs typeface="Times New Roman" pitchFamily="18" charset="0"/>
              </a:rPr>
              <a:t> конкретного товару,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підлягає</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антисубсидуційному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розслідуванню</a:t>
            </a:r>
            <a:r>
              <a:rPr lang="ru-RU" sz="2000" dirty="0">
                <a:solidFill>
                  <a:schemeClr val="tx1">
                    <a:lumMod val="50000"/>
                  </a:schemeClr>
                </a:solidFill>
                <a:latin typeface="Times New Roman" pitchFamily="18" charset="0"/>
                <a:cs typeface="Times New Roman" pitchFamily="18" charset="0"/>
              </a:rPr>
              <a:t> та/</a:t>
            </a:r>
            <a:r>
              <a:rPr lang="ru-RU" sz="2000" dirty="0" err="1">
                <a:solidFill>
                  <a:schemeClr val="tx1">
                    <a:lumMod val="50000"/>
                  </a:schemeClr>
                </a:solidFill>
                <a:latin typeface="Times New Roman" pitchFamily="18" charset="0"/>
                <a:cs typeface="Times New Roman" pitchFamily="18" charset="0"/>
              </a:rPr>
              <a:t>або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компенсаційним</a:t>
            </a:r>
            <a:r>
              <a:rPr lang="ru-RU" sz="2000" dirty="0">
                <a:solidFill>
                  <a:schemeClr val="tx1">
                    <a:lumMod val="50000"/>
                  </a:schemeClr>
                </a:solidFill>
                <a:latin typeface="Times New Roman" pitchFamily="18" charset="0"/>
                <a:cs typeface="Times New Roman" pitchFamily="18" charset="0"/>
              </a:rPr>
              <a:t> заходам;</a:t>
            </a:r>
          </a:p>
          <a:p>
            <a:pPr algn="just"/>
            <a:r>
              <a:rPr lang="ru-RU" sz="2000"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спеціальна</a:t>
            </a:r>
            <a:r>
              <a:rPr lang="ru-RU" sz="2000" b="1" dirty="0">
                <a:solidFill>
                  <a:schemeClr val="tx1">
                    <a:lumMod val="50000"/>
                  </a:schemeClr>
                </a:solidFill>
                <a:latin typeface="Times New Roman" pitchFamily="18" charset="0"/>
                <a:cs typeface="Times New Roman" pitchFamily="18" charset="0"/>
              </a:rPr>
              <a:t> (</a:t>
            </a:r>
            <a:r>
              <a:rPr lang="ru-RU" sz="2000" b="1" dirty="0" err="1">
                <a:solidFill>
                  <a:schemeClr val="tx1">
                    <a:lumMod val="50000"/>
                  </a:schemeClr>
                </a:solidFill>
                <a:latin typeface="Times New Roman" pitchFamily="18" charset="0"/>
                <a:cs typeface="Times New Roman" pitchFamily="18" charset="0"/>
              </a:rPr>
              <a:t>індивідуальна</a:t>
            </a:r>
            <a:r>
              <a:rPr lang="ru-RU" sz="2000" b="1" dirty="0">
                <a:solidFill>
                  <a:schemeClr val="tx1">
                    <a:lumMod val="50000"/>
                  </a:schemeClr>
                </a:solidFill>
                <a:latin typeface="Times New Roman" pitchFamily="18" charset="0"/>
                <a:cs typeface="Times New Roman" pitchFamily="18" charset="0"/>
              </a:rPr>
              <a:t>) </a:t>
            </a:r>
            <a:r>
              <a:rPr lang="ru-RU" sz="2000" dirty="0">
                <a:solidFill>
                  <a:schemeClr val="tx1">
                    <a:lumMod val="50000"/>
                  </a:schemeClr>
                </a:solidFill>
                <a:latin typeface="Times New Roman" pitchFamily="18" charset="0"/>
                <a:cs typeface="Times New Roman" pitchFamily="18" charset="0"/>
              </a:rPr>
              <a:t>— правильно </a:t>
            </a:r>
            <a:r>
              <a:rPr lang="ru-RU" sz="2000" dirty="0" err="1">
                <a:solidFill>
                  <a:schemeClr val="tx1">
                    <a:lumMod val="50000"/>
                  </a:schemeClr>
                </a:solidFill>
                <a:latin typeface="Times New Roman" pitchFamily="18" charset="0"/>
                <a:cs typeface="Times New Roman" pitchFamily="18" charset="0"/>
              </a:rPr>
              <a:t>оформлене</a:t>
            </a:r>
            <a:r>
              <a:rPr lang="ru-RU" sz="2000" dirty="0">
                <a:solidFill>
                  <a:schemeClr val="tx1">
                    <a:lumMod val="50000"/>
                  </a:schemeClr>
                </a:solidFill>
                <a:latin typeface="Times New Roman" pitchFamily="18" charset="0"/>
                <a:cs typeface="Times New Roman" pitchFamily="18" charset="0"/>
              </a:rPr>
              <a:t> право на </a:t>
            </a:r>
            <a:r>
              <a:rPr lang="ru-RU" sz="2000" dirty="0" err="1">
                <a:solidFill>
                  <a:schemeClr val="tx1">
                    <a:lumMod val="50000"/>
                  </a:schemeClr>
                </a:solidFill>
                <a:latin typeface="Times New Roman" pitchFamily="18" charset="0"/>
                <a:cs typeface="Times New Roman" pitchFamily="18" charset="0"/>
              </a:rPr>
              <a:t>ввезення</a:t>
            </a:r>
            <a:r>
              <a:rPr lang="ru-RU" sz="2000" dirty="0">
                <a:solidFill>
                  <a:schemeClr val="tx1">
                    <a:lumMod val="50000"/>
                  </a:schemeClr>
                </a:solidFill>
                <a:latin typeface="Times New Roman" pitchFamily="18" charset="0"/>
                <a:cs typeface="Times New Roman" pitchFamily="18" charset="0"/>
              </a:rPr>
              <a:t> в </a:t>
            </a:r>
            <a:r>
              <a:rPr lang="ru-RU" sz="2000" dirty="0" err="1">
                <a:solidFill>
                  <a:schemeClr val="tx1">
                    <a:lumMod val="50000"/>
                  </a:schemeClr>
                </a:solidFill>
                <a:latin typeface="Times New Roman" pitchFamily="18" charset="0"/>
                <a:cs typeface="Times New Roman" pitchFamily="18" charset="0"/>
              </a:rPr>
              <a:t>Україну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протягом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визначеного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терміну</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певного</a:t>
            </a:r>
            <a:r>
              <a:rPr lang="ru-RU" sz="2000" dirty="0">
                <a:solidFill>
                  <a:schemeClr val="tx1">
                    <a:lumMod val="50000"/>
                  </a:schemeClr>
                </a:solidFill>
                <a:latin typeface="Times New Roman" pitchFamily="18" charset="0"/>
                <a:cs typeface="Times New Roman" pitchFamily="18" charset="0"/>
              </a:rPr>
              <a:t> товару (</a:t>
            </a:r>
            <a:r>
              <a:rPr lang="ru-RU" sz="2000" dirty="0" err="1">
                <a:solidFill>
                  <a:schemeClr val="tx1">
                    <a:lumMod val="50000"/>
                  </a:schemeClr>
                </a:solidFill>
                <a:latin typeface="Times New Roman" pitchFamily="18" charset="0"/>
                <a:cs typeface="Times New Roman" pitchFamily="18" charset="0"/>
              </a:rPr>
              <a:t>товарів</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являється</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об'єктом</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спеціального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розслідування</a:t>
            </a:r>
            <a:r>
              <a:rPr lang="ru-RU" sz="2000" dirty="0">
                <a:solidFill>
                  <a:schemeClr val="tx1">
                    <a:lumMod val="50000"/>
                  </a:schemeClr>
                </a:solidFill>
                <a:latin typeface="Times New Roman" pitchFamily="18" charset="0"/>
                <a:cs typeface="Times New Roman" pitchFamily="18" charset="0"/>
              </a:rPr>
              <a:t> та/</a:t>
            </a:r>
            <a:r>
              <a:rPr lang="ru-RU" sz="2000" dirty="0" err="1">
                <a:solidFill>
                  <a:schemeClr val="tx1">
                    <a:lumMod val="50000"/>
                  </a:schemeClr>
                </a:solidFill>
                <a:latin typeface="Times New Roman" pitchFamily="18" charset="0"/>
                <a:cs typeface="Times New Roman" pitchFamily="18" charset="0"/>
              </a:rPr>
              <a:t>або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спеціальних</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заходів</a:t>
            </a:r>
            <a:r>
              <a:rPr lang="ru-RU" sz="2000" dirty="0">
                <a:solidFill>
                  <a:schemeClr val="tx1">
                    <a:lumMod val="50000"/>
                  </a:schemeClr>
                </a:solidFill>
                <a:latin typeface="Times New Roman" pitchFamily="18" charset="0"/>
                <a:cs typeface="Times New Roman" pitchFamily="18" charset="0"/>
              </a:rPr>
              <a:t>.</a:t>
            </a:r>
            <a:endParaRPr lang="uk-UA" sz="20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9569890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670037"/>
            <a:ext cx="10867292" cy="4708981"/>
          </a:xfrm>
          <a:prstGeom prst="rect">
            <a:avLst/>
          </a:prstGeom>
          <a:noFill/>
        </p:spPr>
        <p:txBody>
          <a:bodyPr wrap="square">
            <a:spAutoFit/>
          </a:bodyPr>
          <a:lstStyle/>
          <a:p>
            <a:pPr algn="just"/>
            <a:r>
              <a:rPr lang="uk-UA" sz="2000" dirty="0">
                <a:solidFill>
                  <a:schemeClr val="tx1">
                    <a:lumMod val="50000"/>
                  </a:schemeClr>
                </a:solidFill>
                <a:latin typeface="Times New Roman" pitchFamily="18" charset="0"/>
                <a:cs typeface="Times New Roman" pitchFamily="18" charset="0"/>
              </a:rPr>
              <a:t>4. Ліцензування зовнішньої торгівлі тісно пов'язане з кількісними обмеженнями - </a:t>
            </a:r>
            <a:r>
              <a:rPr lang="uk-UA" sz="2000" b="1" dirty="0">
                <a:solidFill>
                  <a:schemeClr val="tx1">
                    <a:lumMod val="50000"/>
                  </a:schemeClr>
                </a:solidFill>
                <a:latin typeface="Times New Roman" pitchFamily="18" charset="0"/>
                <a:cs typeface="Times New Roman" pitchFamily="18" charset="0"/>
              </a:rPr>
              <a:t>квотами - на імпорт та експорт деяких товарів. </a:t>
            </a:r>
          </a:p>
          <a:p>
            <a:pPr algn="just"/>
            <a:r>
              <a:rPr lang="uk-UA" sz="2000" b="1" dirty="0">
                <a:solidFill>
                  <a:schemeClr val="tx1">
                    <a:lumMod val="50000"/>
                  </a:schemeClr>
                </a:solidFill>
                <a:latin typeface="Times New Roman" pitchFamily="18" charset="0"/>
                <a:cs typeface="Times New Roman" pitchFamily="18" charset="0"/>
              </a:rPr>
              <a:t>Квота</a:t>
            </a:r>
            <a:r>
              <a:rPr lang="uk-UA" sz="2000" dirty="0">
                <a:solidFill>
                  <a:schemeClr val="tx1">
                    <a:lumMod val="50000"/>
                  </a:schemeClr>
                </a:solidFill>
                <a:latin typeface="Times New Roman" pitchFamily="18" charset="0"/>
                <a:cs typeface="Times New Roman" pitchFamily="18" charset="0"/>
              </a:rPr>
              <a:t> - це обмеження вартості або в фізичних умовах, що застосовується до імпорту та експорту певних товарів протягом певного періоду часу. Ця категорія включає глобальні квоти щодо окремих країн, сезонні квоти та так звані "добровільні" обмеження на експорт. Квоти можуть встановлюватись як на експорт, так і на імпорт товарів.</a:t>
            </a:r>
          </a:p>
          <a:p>
            <a:pPr algn="just"/>
            <a:r>
              <a:rPr lang="uk-UA" sz="2000" dirty="0">
                <a:solidFill>
                  <a:schemeClr val="tx1">
                    <a:lumMod val="50000"/>
                  </a:schemeClr>
                </a:solidFill>
                <a:latin typeface="Times New Roman" pitchFamily="18" charset="0"/>
                <a:cs typeface="Times New Roman" pitchFamily="18" charset="0"/>
              </a:rPr>
              <a:t>Встановлення квот переслідує певні цілі. </a:t>
            </a:r>
          </a:p>
          <a:p>
            <a:pPr algn="just"/>
            <a:r>
              <a:rPr lang="uk-UA" sz="2000" b="1" dirty="0">
                <a:solidFill>
                  <a:schemeClr val="tx1">
                    <a:lumMod val="50000"/>
                  </a:schemeClr>
                </a:solidFill>
                <a:latin typeface="Times New Roman" pitchFamily="18" charset="0"/>
                <a:cs typeface="Times New Roman" pitchFamily="18" charset="0"/>
              </a:rPr>
              <a:t>Експортні квоти вводяться </a:t>
            </a:r>
            <a:r>
              <a:rPr lang="uk-UA" sz="2000" dirty="0">
                <a:solidFill>
                  <a:schemeClr val="tx1">
                    <a:lumMod val="50000"/>
                  </a:schemeClr>
                </a:solidFill>
                <a:latin typeface="Times New Roman" pitchFamily="18" charset="0"/>
                <a:cs typeface="Times New Roman" pitchFamily="18" charset="0"/>
              </a:rPr>
              <a:t>відповідно до міжнародних стабілізаційних угод, що встановлюють частку кожної країни у спільному експорті певного 15 товару, або урядом окремої держави для обмеження вивозу товарів, дефіцитних на національному ринку. Квоти на експорт можуть бути встановлені для того, щоб забезпечити внутрішнім споживачам достатні запаси товарів за низькими цінами, щоб запобігти вичерпання природних ресурсів, а також збільшувати експортні ціни за рахунок обмеження поставок на зовнішні ринки. Такі обмеження (через угоди про різні види товарів) дозволяють </a:t>
            </a:r>
            <a:r>
              <a:rPr lang="uk-UA" sz="2000" dirty="0" err="1">
                <a:solidFill>
                  <a:schemeClr val="tx1">
                    <a:lumMod val="50000"/>
                  </a:schemeClr>
                </a:solidFill>
                <a:latin typeface="Times New Roman" pitchFamily="18" charset="0"/>
                <a:cs typeface="Times New Roman" pitchFamily="18" charset="0"/>
              </a:rPr>
              <a:t>країнамвиробникам</a:t>
            </a:r>
            <a:r>
              <a:rPr lang="uk-UA" sz="2000" dirty="0">
                <a:solidFill>
                  <a:schemeClr val="tx1">
                    <a:lumMod val="50000"/>
                  </a:schemeClr>
                </a:solidFill>
                <a:latin typeface="Times New Roman" pitchFamily="18" charset="0"/>
                <a:cs typeface="Times New Roman" pitchFamily="18" charset="0"/>
              </a:rPr>
              <a:t> використовувати квоти на такі товари, як кава та олія; як наслідок, ціни на ці продукти зросли в країнах-імпортерах.</a:t>
            </a:r>
          </a:p>
        </p:txBody>
      </p:sp>
    </p:spTree>
    <p:extLst>
      <p:ext uri="{BB962C8B-B14F-4D97-AF65-F5344CB8AC3E}">
        <p14:creationId xmlns:p14="http://schemas.microsoft.com/office/powerpoint/2010/main" val="871797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662354" y="968976"/>
            <a:ext cx="10867292" cy="3477875"/>
          </a:xfrm>
          <a:prstGeom prst="rect">
            <a:avLst/>
          </a:prstGeom>
          <a:noFill/>
        </p:spPr>
        <p:txBody>
          <a:bodyPr wrap="square">
            <a:spAutoFit/>
          </a:bodyPr>
          <a:lstStyle/>
          <a:p>
            <a:pPr algn="just"/>
            <a:r>
              <a:rPr lang="uk-UA" sz="2000" b="1" dirty="0">
                <a:solidFill>
                  <a:schemeClr val="tx1">
                    <a:lumMod val="50000"/>
                  </a:schemeClr>
                </a:solidFill>
                <a:latin typeface="Times New Roman" pitchFamily="18" charset="0"/>
                <a:cs typeface="Times New Roman" pitchFamily="18" charset="0"/>
              </a:rPr>
              <a:t>Імпортні квоти </a:t>
            </a:r>
            <a:r>
              <a:rPr lang="uk-UA" sz="2000" dirty="0">
                <a:solidFill>
                  <a:schemeClr val="tx1">
                    <a:lumMod val="50000"/>
                  </a:schemeClr>
                </a:solidFill>
                <a:latin typeface="Times New Roman" pitchFamily="18" charset="0"/>
                <a:cs typeface="Times New Roman" pitchFamily="18" charset="0"/>
              </a:rPr>
              <a:t>вводяться національним урядом для захисту місцевих товаровиробників, досягнення збалансованості торговельного балансу, регулювання попиту і пропозиції на внутрішньому ринку, а також як відповідь на дискримінаційну торговельну політику інших держав. Проблеми виникають у тому випадку, коли квоти розподіляються між країнами, оскільки необхідно забезпечити, щоб продукти з однієї країни не переходили з порушенням квот, встановлених у другій країні. Імпортні квоти не обов'язково призначені для захисту вітчизняних виробників. Наприклад, Японія, зберігає квоти на багато сільськогосподарських продуктів, вона не виробляє. </a:t>
            </a:r>
          </a:p>
          <a:p>
            <a:pPr algn="just"/>
            <a:r>
              <a:rPr lang="uk-UA" sz="2000" b="1" dirty="0">
                <a:solidFill>
                  <a:schemeClr val="tx1">
                    <a:lumMod val="50000"/>
                  </a:schemeClr>
                </a:solidFill>
                <a:latin typeface="Times New Roman" pitchFamily="18" charset="0"/>
                <a:cs typeface="Times New Roman" pitchFamily="18" charset="0"/>
              </a:rPr>
              <a:t>Квоти на імпорт </a:t>
            </a:r>
            <a:r>
              <a:rPr lang="uk-UA" sz="2000" dirty="0">
                <a:solidFill>
                  <a:schemeClr val="tx1">
                    <a:lumMod val="50000"/>
                  </a:schemeClr>
                </a:solidFill>
                <a:latin typeface="Times New Roman" pitchFamily="18" charset="0"/>
                <a:cs typeface="Times New Roman" pitchFamily="18" charset="0"/>
              </a:rPr>
              <a:t>є важелем при обговоренні обсягів продажу японського експорту, а також уникненні надмірної залежності від будь-якої іншої країни щодо необхідної продовольчої, запас яких може зменшитися у разі поганої погоди або політичних умов.</a:t>
            </a:r>
          </a:p>
        </p:txBody>
      </p:sp>
    </p:spTree>
    <p:extLst>
      <p:ext uri="{BB962C8B-B14F-4D97-AF65-F5344CB8AC3E}">
        <p14:creationId xmlns:p14="http://schemas.microsoft.com/office/powerpoint/2010/main" val="5772710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281354" y="146806"/>
            <a:ext cx="11910646" cy="5632311"/>
          </a:xfrm>
          <a:prstGeom prst="rect">
            <a:avLst/>
          </a:prstGeom>
          <a:noFill/>
        </p:spPr>
        <p:txBody>
          <a:bodyPr wrap="square">
            <a:spAutoFit/>
          </a:bodyPr>
          <a:lstStyle/>
          <a:p>
            <a:pPr algn="just"/>
            <a:r>
              <a:rPr lang="uk-UA" sz="2000" dirty="0">
                <a:solidFill>
                  <a:schemeClr val="tx1">
                    <a:lumMod val="50000"/>
                  </a:schemeClr>
                </a:solidFill>
                <a:latin typeface="Times New Roman" pitchFamily="18" charset="0"/>
                <a:cs typeface="Times New Roman" pitchFamily="18" charset="0"/>
              </a:rPr>
              <a:t>Законом України "Про зовнішньоекономічну діяльність" в Україні запроваджені такі види експортних (імпортних) квот (контингентів): </a:t>
            </a:r>
          </a:p>
          <a:p>
            <a:pPr algn="just"/>
            <a:r>
              <a:rPr lang="uk-UA" sz="2000" b="1" dirty="0">
                <a:solidFill>
                  <a:schemeClr val="tx1">
                    <a:lumMod val="50000"/>
                  </a:schemeClr>
                </a:solidFill>
                <a:latin typeface="Times New Roman" pitchFamily="18" charset="0"/>
                <a:cs typeface="Times New Roman" pitchFamily="18" charset="0"/>
              </a:rPr>
              <a:t>Квоти (контингенти) глобальні </a:t>
            </a:r>
            <a:r>
              <a:rPr lang="uk-UA" sz="2000" dirty="0">
                <a:solidFill>
                  <a:schemeClr val="tx1">
                    <a:lumMod val="50000"/>
                  </a:schemeClr>
                </a:solidFill>
                <a:latin typeface="Times New Roman" pitchFamily="18" charset="0"/>
                <a:cs typeface="Times New Roman" pitchFamily="18" charset="0"/>
              </a:rPr>
              <a:t>- квоти, встановлені для товарів (товару) без зазначення конкретних країн (груп країн), де товари (товар) експортуються або з яких він (вони) імпортуються. </a:t>
            </a:r>
          </a:p>
          <a:p>
            <a:pPr algn="just"/>
            <a:r>
              <a:rPr lang="uk-UA" sz="2000" b="1" dirty="0">
                <a:solidFill>
                  <a:schemeClr val="tx1">
                    <a:lumMod val="50000"/>
                  </a:schemeClr>
                </a:solidFill>
                <a:latin typeface="Times New Roman" pitchFamily="18" charset="0"/>
                <a:cs typeface="Times New Roman" pitchFamily="18" charset="0"/>
              </a:rPr>
              <a:t>Квоти (контингенти) групові </a:t>
            </a:r>
            <a:r>
              <a:rPr lang="uk-UA" sz="2000" dirty="0">
                <a:solidFill>
                  <a:schemeClr val="tx1">
                    <a:lumMod val="50000"/>
                  </a:schemeClr>
                </a:solidFill>
                <a:latin typeface="Times New Roman" pitchFamily="18" charset="0"/>
                <a:cs typeface="Times New Roman" pitchFamily="18" charset="0"/>
              </a:rPr>
              <a:t>- квоти, встановлені для товарів (товару) з визначенням групи країн, де товар (товари) експортуються або з яких він (вони) імпортуються.</a:t>
            </a:r>
          </a:p>
          <a:p>
            <a:pPr algn="just"/>
            <a:r>
              <a:rPr lang="uk-UA" sz="2000" b="1" dirty="0">
                <a:solidFill>
                  <a:schemeClr val="tx1">
                    <a:lumMod val="50000"/>
                  </a:schemeClr>
                </a:solidFill>
                <a:latin typeface="Times New Roman" pitchFamily="18" charset="0"/>
                <a:cs typeface="Times New Roman" pitchFamily="18" charset="0"/>
              </a:rPr>
              <a:t>Індивідуальні квоти (контингенти) </a:t>
            </a:r>
            <a:r>
              <a:rPr lang="uk-UA" sz="2000" dirty="0">
                <a:solidFill>
                  <a:schemeClr val="tx1">
                    <a:lumMod val="50000"/>
                  </a:schemeClr>
                </a:solidFill>
                <a:latin typeface="Times New Roman" pitchFamily="18" charset="0"/>
                <a:cs typeface="Times New Roman" pitchFamily="18" charset="0"/>
              </a:rPr>
              <a:t>- це квоти, встановлені для товарів (товару), з визначенням конкретної країни, де товари (товар) можуть бути експортовані або з яких вони можуть бути імпортовані. </a:t>
            </a:r>
          </a:p>
          <a:p>
            <a:pPr algn="just"/>
            <a:r>
              <a:rPr lang="uk-UA" sz="2000" b="1" dirty="0">
                <a:solidFill>
                  <a:schemeClr val="tx1">
                    <a:lumMod val="50000"/>
                  </a:schemeClr>
                </a:solidFill>
                <a:latin typeface="Times New Roman" pitchFamily="18" charset="0"/>
                <a:cs typeface="Times New Roman" pitchFamily="18" charset="0"/>
              </a:rPr>
              <a:t>Антидемпінгові квоти </a:t>
            </a:r>
            <a:r>
              <a:rPr lang="uk-UA" sz="2000" dirty="0">
                <a:solidFill>
                  <a:schemeClr val="tx1">
                    <a:lumMod val="50000"/>
                  </a:schemeClr>
                </a:solidFill>
                <a:latin typeface="Times New Roman" pitchFamily="18" charset="0"/>
                <a:cs typeface="Times New Roman" pitchFamily="18" charset="0"/>
              </a:rPr>
              <a:t>- максимальний обсяг імпорту в Україну конкретних товарів (товару), які підлягають антидемпінговому розслідуванню та / або антидемпінговим заходам, які дозволені для імпорту в Україну протягом визначеного періоду часу та визначається за фізичними та / або вартісними витратами одиниці виміру. </a:t>
            </a:r>
          </a:p>
          <a:p>
            <a:pPr algn="just"/>
            <a:r>
              <a:rPr lang="uk-UA" sz="2000" b="1" dirty="0">
                <a:solidFill>
                  <a:schemeClr val="tx1">
                    <a:lumMod val="50000"/>
                  </a:schemeClr>
                </a:solidFill>
                <a:latin typeface="Times New Roman" pitchFamily="18" charset="0"/>
                <a:cs typeface="Times New Roman" pitchFamily="18" charset="0"/>
              </a:rPr>
              <a:t>Компенсаційні квоти </a:t>
            </a:r>
            <a:r>
              <a:rPr lang="uk-UA" sz="2000" dirty="0">
                <a:solidFill>
                  <a:schemeClr val="tx1">
                    <a:lumMod val="50000"/>
                  </a:schemeClr>
                </a:solidFill>
                <a:latin typeface="Times New Roman" pitchFamily="18" charset="0"/>
                <a:cs typeface="Times New Roman" pitchFamily="18" charset="0"/>
              </a:rPr>
              <a:t>- максимальний обсяг імпорту в Україну конкретних товарів (товару), що є предметом </a:t>
            </a:r>
            <a:r>
              <a:rPr lang="uk-UA" sz="2000" dirty="0" err="1">
                <a:solidFill>
                  <a:schemeClr val="tx1">
                    <a:lumMod val="50000"/>
                  </a:schemeClr>
                </a:solidFill>
                <a:latin typeface="Times New Roman" pitchFamily="18" charset="0"/>
                <a:cs typeface="Times New Roman" pitchFamily="18" charset="0"/>
              </a:rPr>
              <a:t>антисубсидуційних</a:t>
            </a:r>
            <a:r>
              <a:rPr lang="uk-UA" sz="2000" dirty="0">
                <a:solidFill>
                  <a:schemeClr val="tx1">
                    <a:lumMod val="50000"/>
                  </a:schemeClr>
                </a:solidFill>
                <a:latin typeface="Times New Roman" pitchFamily="18" charset="0"/>
                <a:cs typeface="Times New Roman" pitchFamily="18" charset="0"/>
              </a:rPr>
              <a:t> розслідувань та / або компенсаційних заходів, які дозволяється ввозити в Україну протягом встановленого періоду часу та визначається у фізичних та / або вартість одиниць виміру. </a:t>
            </a:r>
            <a:r>
              <a:rPr lang="uk-UA" sz="2000" b="1" dirty="0">
                <a:solidFill>
                  <a:schemeClr val="tx1">
                    <a:lumMod val="50000"/>
                  </a:schemeClr>
                </a:solidFill>
                <a:latin typeface="Times New Roman" pitchFamily="18" charset="0"/>
                <a:cs typeface="Times New Roman" pitchFamily="18" charset="0"/>
              </a:rPr>
              <a:t>Спеціальні квоти </a:t>
            </a:r>
            <a:r>
              <a:rPr lang="uk-UA" sz="2000" dirty="0">
                <a:solidFill>
                  <a:schemeClr val="tx1">
                    <a:lumMod val="50000"/>
                  </a:schemeClr>
                </a:solidFill>
                <a:latin typeface="Times New Roman" pitchFamily="18" charset="0"/>
                <a:cs typeface="Times New Roman" pitchFamily="18" charset="0"/>
              </a:rPr>
              <a:t>- максимальний обсяг імпорту в Україну конкретних товарів (товару), які є предметом спеціального розслідування та / або спеціальних заходів, які дозволено ввозити в Україну протягом встановленого періоду часу та визначається в природному та / або собівартість одиниць виміру</a:t>
            </a:r>
          </a:p>
        </p:txBody>
      </p:sp>
    </p:spTree>
    <p:extLst>
      <p:ext uri="{BB962C8B-B14F-4D97-AF65-F5344CB8AC3E}">
        <p14:creationId xmlns:p14="http://schemas.microsoft.com/office/powerpoint/2010/main" val="37109408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857852" y="344030"/>
            <a:ext cx="10778335" cy="5016758"/>
          </a:xfrm>
          <a:prstGeom prst="rect">
            <a:avLst/>
          </a:prstGeom>
          <a:noFill/>
        </p:spPr>
        <p:txBody>
          <a:bodyPr wrap="square">
            <a:spAutoFit/>
          </a:bodyPr>
          <a:lstStyle/>
          <a:p>
            <a:pPr algn="ctr"/>
            <a:endParaRPr lang="uk-UA" sz="2000" b="1" i="1" u="sng" dirty="0">
              <a:solidFill>
                <a:schemeClr val="tx1">
                  <a:lumMod val="50000"/>
                </a:schemeClr>
              </a:solidFill>
              <a:latin typeface="Times New Roman" pitchFamily="18" charset="0"/>
              <a:cs typeface="Times New Roman" pitchFamily="18" charset="0"/>
            </a:endParaRPr>
          </a:p>
          <a:p>
            <a:pPr algn="just"/>
            <a:r>
              <a:rPr lang="uk-UA" sz="2000" b="1" dirty="0">
                <a:solidFill>
                  <a:schemeClr val="tx1">
                    <a:lumMod val="50000"/>
                  </a:schemeClr>
                </a:solidFill>
                <a:latin typeface="Times New Roman" pitchFamily="18" charset="0"/>
                <a:cs typeface="Times New Roman" pitchFamily="18" charset="0"/>
              </a:rPr>
              <a:t>5. Добровільне обмеження експорту </a:t>
            </a:r>
            <a:r>
              <a:rPr lang="uk-UA" sz="2000" dirty="0">
                <a:solidFill>
                  <a:schemeClr val="tx1">
                    <a:lumMod val="50000"/>
                  </a:schemeClr>
                </a:solidFill>
                <a:latin typeface="Times New Roman" pitchFamily="18" charset="0"/>
                <a:cs typeface="Times New Roman" pitchFamily="18" charset="0"/>
              </a:rPr>
              <a:t>– метод державного регулювання зовнішньої торгівлі, що передбачає зобов'язання одного з партнерів зовнішньої торгівлі обмежувати або не розширювати обсяг експорту. Таке зобов'язання може бути прийняте внаслідок укладення офіційної або неофіційної угоди про встановлення квот на експорт товару, а також щодо підприємств, фірм, компаній, які порушили закон про добросовісну конкуренцію в тих країнах, куди експортуються товари цих виробників.</a:t>
            </a:r>
          </a:p>
          <a:p>
            <a:pPr algn="just"/>
            <a:r>
              <a:rPr lang="uk-UA" sz="2000" dirty="0">
                <a:solidFill>
                  <a:schemeClr val="tx1">
                    <a:lumMod val="50000"/>
                  </a:schemeClr>
                </a:solidFill>
                <a:latin typeface="Times New Roman" pitchFamily="18" charset="0"/>
                <a:cs typeface="Times New Roman" pitchFamily="18" charset="0"/>
              </a:rPr>
              <a:t>Особливістю цих типів обмежень є встановлення нетрадиційних методів, коли торгові бар'єри країни-імпортера вводяться на кордоні країни-експортера, а не імпортера. Таким чином, експортеру накладається угода про «добровільні» обмеження експорту під загрозою застосування санкцій для обмеження експорту певних товарів в імпортній країні. Аналогічним чином, встановлення мінімальних цін на імпорт має суворо дотримуватися фірм-експортерів у контрактах з імпортерами країни, яка встановила такі ціни. У випадку зниження експортних цін нижче мінімального рівня, країна-імпортер встановлює антидемпінгове мито, що може призвести до виходу з ринку. "Добровільні" експортні угоди впливають на торгівлю текстилем, взуттям, молочними продуктами, побутовою електронікою, автомобілями, верстатами тощо.</a:t>
            </a:r>
          </a:p>
        </p:txBody>
      </p:sp>
    </p:spTree>
    <p:extLst>
      <p:ext uri="{BB962C8B-B14F-4D97-AF65-F5344CB8AC3E}">
        <p14:creationId xmlns:p14="http://schemas.microsoft.com/office/powerpoint/2010/main" val="31354947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37BFEE20-76E6-4D8A-82A0-FF7686C020CB}"/>
              </a:ext>
            </a:extLst>
          </p:cNvPr>
          <p:cNvSpPr txBox="1"/>
          <p:nvPr/>
        </p:nvSpPr>
        <p:spPr>
          <a:xfrm>
            <a:off x="706832" y="433677"/>
            <a:ext cx="10778335" cy="5632311"/>
          </a:xfrm>
          <a:prstGeom prst="rect">
            <a:avLst/>
          </a:prstGeom>
          <a:noFill/>
        </p:spPr>
        <p:txBody>
          <a:bodyPr wrap="square">
            <a:spAutoFit/>
          </a:bodyPr>
          <a:lstStyle/>
          <a:p>
            <a:pPr algn="just"/>
            <a:r>
              <a:rPr lang="uk-UA" sz="2000" b="1" dirty="0">
                <a:solidFill>
                  <a:schemeClr val="tx1">
                    <a:lumMod val="50000"/>
                  </a:schemeClr>
                </a:solidFill>
                <a:latin typeface="Times New Roman" pitchFamily="18" charset="0"/>
                <a:cs typeface="Times New Roman" pitchFamily="18" charset="0"/>
              </a:rPr>
              <a:t>6) монополістичні заходи </a:t>
            </a:r>
            <a:r>
              <a:rPr lang="uk-UA" sz="2000" dirty="0">
                <a:solidFill>
                  <a:schemeClr val="tx1">
                    <a:lumMod val="50000"/>
                  </a:schemeClr>
                </a:solidFill>
                <a:latin typeface="Times New Roman" pitchFamily="18" charset="0"/>
                <a:cs typeface="Times New Roman" pitchFamily="18" charset="0"/>
              </a:rPr>
              <a:t>- це регулюючі заходи, які надають виняткові права певній групі суб'єктів господарювання. Основними видами таких заходів є державна монополія на імпорт певних товарів (у деяких випадках подібна монополія може надаватися підприємствам приватного сектору) та обов'язкове обслуговування вітчизняних підприємств (у деяких випадках вітчизняні підприємства мають право використовувати тільки послуги національних транспортних, страхових та інших компаній;</a:t>
            </a:r>
          </a:p>
          <a:p>
            <a:pPr algn="just"/>
            <a:r>
              <a:rPr lang="uk-UA" sz="2000" b="1" dirty="0">
                <a:solidFill>
                  <a:schemeClr val="tx1">
                    <a:lumMod val="50000"/>
                  </a:schemeClr>
                </a:solidFill>
                <a:latin typeface="Times New Roman" pitchFamily="18" charset="0"/>
                <a:cs typeface="Times New Roman" pitchFamily="18" charset="0"/>
              </a:rPr>
              <a:t>7) технічні бар'єри </a:t>
            </a:r>
            <a:r>
              <a:rPr lang="uk-UA" sz="2000" dirty="0">
                <a:solidFill>
                  <a:schemeClr val="tx1">
                    <a:lumMod val="50000"/>
                  </a:schemeClr>
                </a:solidFill>
                <a:latin typeface="Times New Roman" pitchFamily="18" charset="0"/>
                <a:cs typeface="Times New Roman" pitchFamily="18" charset="0"/>
              </a:rPr>
              <a:t>- це широко різні заходи, які країни використовують для регулювання ринків, захисту своїх споживачів або збереження природних ресурсів, але вони можуть також використовуватися (або сприйматися зарубіжними країнами) для дискримінації імпорту, для захисту вітчизняної промисловості. Технічні бар'єри - це набір міжнародних, національних та регіональних технічних вимог та стандартів технічної, екологічної безпеки 18 товарів, санітарно-гігієнічних, ветеринарних норм, вимог щодо упаковки та маркування, систем та органів сертифікації та контролю якості товарів;</a:t>
            </a:r>
          </a:p>
          <a:p>
            <a:pPr algn="just"/>
            <a:r>
              <a:rPr lang="uk-UA" sz="2000" dirty="0">
                <a:solidFill>
                  <a:schemeClr val="tx1">
                    <a:lumMod val="50000"/>
                  </a:schemeClr>
                </a:solidFill>
                <a:latin typeface="Times New Roman" pitchFamily="18" charset="0"/>
                <a:cs typeface="Times New Roman" pitchFamily="18" charset="0"/>
              </a:rPr>
              <a:t>7) </a:t>
            </a:r>
            <a:r>
              <a:rPr lang="uk-UA" sz="2000" b="1" dirty="0">
                <a:solidFill>
                  <a:schemeClr val="tx1">
                    <a:lumMod val="50000"/>
                  </a:schemeClr>
                </a:solidFill>
                <a:latin typeface="Times New Roman" pitchFamily="18" charset="0"/>
                <a:cs typeface="Times New Roman" pitchFamily="18" charset="0"/>
              </a:rPr>
              <a:t>санітарні та фітосанітарні заходи </a:t>
            </a:r>
            <a:r>
              <a:rPr lang="uk-UA" sz="2000" dirty="0">
                <a:solidFill>
                  <a:schemeClr val="tx1">
                    <a:lumMod val="50000"/>
                  </a:schemeClr>
                </a:solidFill>
                <a:latin typeface="Times New Roman" pitchFamily="18" charset="0"/>
                <a:cs typeface="Times New Roman" pitchFamily="18" charset="0"/>
              </a:rPr>
              <a:t>чи стандарти застосовуються до сільськогосподарських та харчових продуктів з метою захисту здоров'я та життя людей, тварин та рослин та забезпечення безпеки харчових продуктів для споживання.</a:t>
            </a:r>
          </a:p>
          <a:p>
            <a:pPr algn="just"/>
            <a:endParaRPr lang="uk-UA" sz="2000" dirty="0">
              <a:solidFill>
                <a:schemeClr val="tx1">
                  <a:lumMod val="50000"/>
                </a:schemeClr>
              </a:solidFill>
              <a:latin typeface="Times New Roman" pitchFamily="18" charset="0"/>
              <a:cs typeface="Times New Roman" pitchFamily="18" charset="0"/>
            </a:endParaRPr>
          </a:p>
          <a:p>
            <a:pPr algn="just"/>
            <a:endParaRPr lang="uk-UA" sz="20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225781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4961" y="188914"/>
            <a:ext cx="11522075" cy="928686"/>
          </a:xfrm>
        </p:spPr>
        <p:txBody>
          <a:bodyPr>
            <a:normAutofit fontScale="90000"/>
          </a:bodyPr>
          <a:lstStyle/>
          <a:p>
            <a:pPr algn="ctr"/>
            <a:br>
              <a:rPr lang="ru-RU" sz="2600" b="1" i="1" u="sng" dirty="0">
                <a:latin typeface="Times New Roman" pitchFamily="18" charset="0"/>
                <a:cs typeface="Times New Roman" pitchFamily="18" charset="0"/>
              </a:rPr>
            </a:br>
            <a:r>
              <a:rPr lang="ru-RU" sz="2600" b="1" i="1" u="sng" dirty="0">
                <a:latin typeface="Times New Roman" pitchFamily="18" charset="0"/>
                <a:cs typeface="Times New Roman" pitchFamily="18" charset="0"/>
              </a:rPr>
              <a:t>1. </a:t>
            </a:r>
            <a:r>
              <a:rPr lang="ru-RU" sz="2800" b="1" i="1" u="sng" dirty="0" err="1">
                <a:latin typeface="Times New Roman" pitchFamily="18" charset="0"/>
                <a:cs typeface="Times New Roman" pitchFamily="18" charset="0"/>
              </a:rPr>
              <a:t>Економічні</a:t>
            </a:r>
            <a:r>
              <a:rPr lang="ru-RU" sz="2800" b="1" i="1" u="sng" dirty="0">
                <a:latin typeface="Times New Roman" pitchFamily="18" charset="0"/>
                <a:cs typeface="Times New Roman" pitchFamily="18" charset="0"/>
              </a:rPr>
              <a:t> </a:t>
            </a:r>
            <a:r>
              <a:rPr lang="ru-RU" sz="2800" b="1" i="1" u="sng" dirty="0" err="1">
                <a:latin typeface="Times New Roman" pitchFamily="18" charset="0"/>
                <a:cs typeface="Times New Roman" pitchFamily="18" charset="0"/>
              </a:rPr>
              <a:t>методи</a:t>
            </a:r>
            <a:r>
              <a:rPr lang="ru-RU" sz="2800" b="1" i="1" u="sng" dirty="0">
                <a:latin typeface="Times New Roman" pitchFamily="18" charset="0"/>
                <a:cs typeface="Times New Roman" pitchFamily="18" charset="0"/>
              </a:rPr>
              <a:t> нетарифного </a:t>
            </a:r>
            <a:r>
              <a:rPr lang="ru-RU" sz="2800" b="1" i="1" u="sng" dirty="0" err="1">
                <a:latin typeface="Times New Roman" pitchFamily="18" charset="0"/>
                <a:cs typeface="Times New Roman" pitchFamily="18" charset="0"/>
              </a:rPr>
              <a:t>регулювання</a:t>
            </a:r>
            <a:r>
              <a:rPr lang="ru-RU" sz="2800" b="1" i="1" u="sng" dirty="0">
                <a:latin typeface="Times New Roman" pitchFamily="18" charset="0"/>
                <a:cs typeface="Times New Roman" pitchFamily="18" charset="0"/>
              </a:rPr>
              <a:t> ЗЕД</a:t>
            </a:r>
            <a:br>
              <a:rPr lang="ru-RU" sz="2800" b="1" i="1" u="sng" dirty="0">
                <a:latin typeface="Times New Roman" pitchFamily="18" charset="0"/>
                <a:cs typeface="Times New Roman" pitchFamily="18" charset="0"/>
              </a:rPr>
            </a:br>
            <a:endParaRPr lang="uk-UA" sz="2600" b="1" i="1" u="sng" dirty="0"/>
          </a:p>
        </p:txBody>
      </p:sp>
      <p:sp>
        <p:nvSpPr>
          <p:cNvPr id="3" name="Місце для тексту 2"/>
          <p:cNvSpPr>
            <a:spLocks noGrp="1"/>
          </p:cNvSpPr>
          <p:nvPr>
            <p:ph type="body" sz="quarter" idx="10"/>
          </p:nvPr>
        </p:nvSpPr>
        <p:spPr>
          <a:xfrm>
            <a:off x="1076325" y="1214968"/>
            <a:ext cx="10115551" cy="4898496"/>
          </a:xfrm>
        </p:spPr>
        <p:txBody>
          <a:bodyPr/>
          <a:lstStyle/>
          <a:p>
            <a:pPr marL="0" indent="457200" algn="just">
              <a:lnSpc>
                <a:spcPct val="100000"/>
              </a:lnSpc>
              <a:spcBef>
                <a:spcPts val="0"/>
              </a:spcBef>
              <a:buNone/>
            </a:pPr>
            <a:endParaRPr lang="uk-UA" sz="2000" dirty="0"/>
          </a:p>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Нетарифні методи регулювання міжнародної торгівлі </a:t>
            </a:r>
            <a:r>
              <a:rPr lang="uk-UA" sz="2000" b="0" dirty="0">
                <a:solidFill>
                  <a:schemeClr val="tx1">
                    <a:lumMod val="50000"/>
                  </a:schemeClr>
                </a:solidFill>
                <a:latin typeface="Times New Roman" pitchFamily="18" charset="0"/>
                <a:cs typeface="Times New Roman" pitchFamily="18" charset="0"/>
              </a:rPr>
              <a:t>- це сукупність </a:t>
            </a:r>
            <a:r>
              <a:rPr lang="uk-UA" sz="2000" b="0" dirty="0" err="1">
                <a:solidFill>
                  <a:schemeClr val="tx1">
                    <a:lumMod val="50000"/>
                  </a:schemeClr>
                </a:solidFill>
                <a:latin typeface="Times New Roman" pitchFamily="18" charset="0"/>
                <a:cs typeface="Times New Roman" pitchFamily="18" charset="0"/>
              </a:rPr>
              <a:t>обмежувально</a:t>
            </a:r>
            <a:r>
              <a:rPr lang="uk-UA" sz="2000" b="0" dirty="0">
                <a:solidFill>
                  <a:schemeClr val="tx1">
                    <a:lumMod val="50000"/>
                  </a:schemeClr>
                </a:solidFill>
                <a:latin typeface="Times New Roman" pitchFamily="18" charset="0"/>
                <a:cs typeface="Times New Roman" pitchFamily="18" charset="0"/>
              </a:rPr>
              <a:t>-заборонних заходів, які перешкоджають проникненню іноземних товарів на внутрішні ринки та стимулюють розвиток експортного потенціалу держави як суб'єкта глобальних економічних відносин.</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Використання нетарифних регуляторних методів у світі є неоднозначним, а іноді досить суперечливим. Генеральна угода з тарифів та торгівлі (ГАТТ) та Угода про заснування Світової організації торгівлі (СОТ) спрямовані на максимальне скорочення нетарифних регуляторних методів у сфері зовнішньоекономічної діяльності. Але використання методів регулювання тарифів, зокрема зниження рівня митних ставок, не дає повної картини рівня реального протекціоністського захисту внутрішніх ринків країн.</a:t>
            </a:r>
          </a:p>
        </p:txBody>
      </p:sp>
    </p:spTree>
    <p:extLst>
      <p:ext uri="{BB962C8B-B14F-4D97-AF65-F5344CB8AC3E}">
        <p14:creationId xmlns:p14="http://schemas.microsoft.com/office/powerpoint/2010/main" val="1203491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C61930-417F-47A7-BE40-817D4CFDF190}"/>
              </a:ext>
            </a:extLst>
          </p:cNvPr>
          <p:cNvSpPr txBox="1"/>
          <p:nvPr/>
        </p:nvSpPr>
        <p:spPr>
          <a:xfrm>
            <a:off x="537884" y="322295"/>
            <a:ext cx="11101666" cy="5355312"/>
          </a:xfrm>
          <a:prstGeom prst="rect">
            <a:avLst/>
          </a:prstGeom>
          <a:noFill/>
        </p:spPr>
        <p:txBody>
          <a:bodyPr wrap="square">
            <a:spAutoFit/>
          </a:bodyPr>
          <a:lstStyle/>
          <a:p>
            <a:pPr algn="ctr"/>
            <a:r>
              <a:rPr lang="ru-RU" b="1" i="1" u="sng" dirty="0">
                <a:latin typeface="Times New Roman" pitchFamily="18" charset="0"/>
                <a:ea typeface="+mj-ea"/>
                <a:cs typeface="Times New Roman" pitchFamily="18" charset="0"/>
              </a:rPr>
              <a:t>3. </a:t>
            </a:r>
            <a:r>
              <a:rPr lang="ru-RU" b="1" i="1" u="sng" dirty="0" err="1">
                <a:latin typeface="Times New Roman" pitchFamily="18" charset="0"/>
                <a:ea typeface="+mj-ea"/>
                <a:cs typeface="Times New Roman" pitchFamily="18" charset="0"/>
              </a:rPr>
              <a:t>Правові</a:t>
            </a:r>
            <a:r>
              <a:rPr lang="ru-RU" b="1" i="1" u="sng" dirty="0">
                <a:latin typeface="Times New Roman" pitchFamily="18" charset="0"/>
                <a:ea typeface="+mj-ea"/>
                <a:cs typeface="Times New Roman" pitchFamily="18" charset="0"/>
              </a:rPr>
              <a:t> </a:t>
            </a:r>
            <a:r>
              <a:rPr lang="ru-RU" b="1" i="1" u="sng" dirty="0" err="1">
                <a:latin typeface="Times New Roman" pitchFamily="18" charset="0"/>
                <a:ea typeface="+mj-ea"/>
                <a:cs typeface="Times New Roman" pitchFamily="18" charset="0"/>
              </a:rPr>
              <a:t>режими</a:t>
            </a:r>
            <a:r>
              <a:rPr lang="ru-RU" b="1" i="1" u="sng" dirty="0">
                <a:latin typeface="Times New Roman" pitchFamily="18" charset="0"/>
                <a:ea typeface="+mj-ea"/>
                <a:cs typeface="Times New Roman" pitchFamily="18" charset="0"/>
              </a:rPr>
              <a:t> для </a:t>
            </a:r>
            <a:r>
              <a:rPr lang="ru-RU" b="1" i="1" u="sng" dirty="0" err="1">
                <a:latin typeface="Times New Roman" pitchFamily="18" charset="0"/>
                <a:ea typeface="+mj-ea"/>
                <a:cs typeface="Times New Roman" pitchFamily="18" charset="0"/>
              </a:rPr>
              <a:t>іноземних</a:t>
            </a:r>
            <a:r>
              <a:rPr lang="ru-RU" b="1" i="1" u="sng" dirty="0">
                <a:latin typeface="Times New Roman" pitchFamily="18" charset="0"/>
                <a:ea typeface="+mj-ea"/>
                <a:cs typeface="Times New Roman" pitchFamily="18" charset="0"/>
              </a:rPr>
              <a:t> </a:t>
            </a:r>
            <a:r>
              <a:rPr lang="ru-RU" b="1" i="1" u="sng" dirty="0" err="1">
                <a:latin typeface="Times New Roman" pitchFamily="18" charset="0"/>
                <a:ea typeface="+mj-ea"/>
                <a:cs typeface="Times New Roman" pitchFamily="18" charset="0"/>
              </a:rPr>
              <a:t>суб'єктів</a:t>
            </a:r>
            <a:r>
              <a:rPr lang="ru-RU" b="1" i="1" u="sng" dirty="0">
                <a:latin typeface="Times New Roman" pitchFamily="18" charset="0"/>
                <a:ea typeface="+mj-ea"/>
                <a:cs typeface="Times New Roman" pitchFamily="18" charset="0"/>
              </a:rPr>
              <a:t> </a:t>
            </a:r>
            <a:r>
              <a:rPr lang="ru-RU" b="1" i="1" u="sng" dirty="0" err="1">
                <a:latin typeface="Times New Roman" pitchFamily="18" charset="0"/>
                <a:ea typeface="+mj-ea"/>
                <a:cs typeface="Times New Roman" pitchFamily="18" charset="0"/>
              </a:rPr>
              <a:t>господарської</a:t>
            </a:r>
            <a:r>
              <a:rPr lang="ru-RU" b="1" i="1" u="sng" dirty="0">
                <a:latin typeface="Times New Roman" pitchFamily="18" charset="0"/>
                <a:ea typeface="+mj-ea"/>
                <a:cs typeface="Times New Roman" pitchFamily="18" charset="0"/>
              </a:rPr>
              <a:t> </a:t>
            </a:r>
            <a:r>
              <a:rPr lang="ru-RU" b="1" i="1" u="sng" dirty="0" err="1">
                <a:latin typeface="Times New Roman" pitchFamily="18" charset="0"/>
                <a:ea typeface="+mj-ea"/>
                <a:cs typeface="Times New Roman" pitchFamily="18" charset="0"/>
              </a:rPr>
              <a:t>діяльності</a:t>
            </a:r>
            <a:endParaRPr lang="ru-RU" b="1" i="1" u="sng" dirty="0">
              <a:latin typeface="Times New Roman" pitchFamily="18" charset="0"/>
              <a:ea typeface="+mj-ea"/>
              <a:cs typeface="Times New Roman" pitchFamily="18" charset="0"/>
            </a:endParaRPr>
          </a:p>
          <a:p>
            <a:pPr algn="ctr"/>
            <a:endParaRPr lang="ru-RU" b="1" i="1" u="sng" dirty="0">
              <a:latin typeface="Times New Roman" pitchFamily="18" charset="0"/>
              <a:ea typeface="+mj-ea"/>
              <a:cs typeface="Times New Roman" pitchFamily="18" charset="0"/>
            </a:endParaRPr>
          </a:p>
          <a:p>
            <a:pPr algn="just"/>
            <a:r>
              <a:rPr lang="uk-UA" dirty="0">
                <a:solidFill>
                  <a:schemeClr val="tx1">
                    <a:lumMod val="50000"/>
                  </a:schemeClr>
                </a:solidFill>
                <a:latin typeface="Times New Roman" pitchFamily="18" charset="0"/>
                <a:cs typeface="Times New Roman" pitchFamily="18" charset="0"/>
              </a:rPr>
              <a:t>Згідно зі ст. 7 Закону України «Про зовнішньоекономічну діяльність» на території України запроваджуються такі правові режими для іноземних суб'єктів господарської діяльності: </a:t>
            </a:r>
          </a:p>
          <a:p>
            <a:pPr algn="just"/>
            <a:r>
              <a:rPr lang="uk-UA" dirty="0">
                <a:solidFill>
                  <a:schemeClr val="tx1">
                    <a:lumMod val="50000"/>
                  </a:schemeClr>
                </a:solidFill>
                <a:latin typeface="Times New Roman" pitchFamily="18" charset="0"/>
                <a:cs typeface="Times New Roman" pitchFamily="18" charset="0"/>
              </a:rPr>
              <a:t> </a:t>
            </a:r>
            <a:r>
              <a:rPr lang="uk-UA" b="1" dirty="0">
                <a:solidFill>
                  <a:schemeClr val="tx1">
                    <a:lumMod val="50000"/>
                  </a:schemeClr>
                </a:solidFill>
                <a:latin typeface="Times New Roman" pitchFamily="18" charset="0"/>
                <a:cs typeface="Times New Roman" pitchFamily="18" charset="0"/>
              </a:rPr>
              <a:t>національний режим</a:t>
            </a:r>
            <a:r>
              <a:rPr lang="uk-UA" dirty="0">
                <a:solidFill>
                  <a:schemeClr val="tx1">
                    <a:lumMod val="50000"/>
                  </a:schemeClr>
                </a:solidFill>
                <a:latin typeface="Times New Roman" pitchFamily="18" charset="0"/>
                <a:cs typeface="Times New Roman" pitchFamily="18" charset="0"/>
              </a:rPr>
              <a:t>, що означає, що іноземні суб'єкти господарської діяльності мають ті самі права та обов'язки, що й суб'єкти господарської діяльності України. Національний режим застосовується до всіх видів економічної діяльності іноземних суб'єктів цієї діяльності, пов'язаних з їх інвестиціями на територію України, а також до </a:t>
            </a:r>
            <a:r>
              <a:rPr lang="uk-UA" dirty="0" err="1">
                <a:solidFill>
                  <a:schemeClr val="tx1">
                    <a:lumMod val="50000"/>
                  </a:schemeClr>
                </a:solidFill>
                <a:latin typeface="Times New Roman" pitchFamily="18" charset="0"/>
                <a:cs typeface="Times New Roman" pitchFamily="18" charset="0"/>
              </a:rPr>
              <a:t>експортноімпортних</a:t>
            </a:r>
            <a:r>
              <a:rPr lang="uk-UA" dirty="0">
                <a:solidFill>
                  <a:schemeClr val="tx1">
                    <a:lumMod val="50000"/>
                  </a:schemeClr>
                </a:solidFill>
                <a:latin typeface="Times New Roman" pitchFamily="18" charset="0"/>
                <a:cs typeface="Times New Roman" pitchFamily="18" charset="0"/>
              </a:rPr>
              <a:t> операцій зовнішньоекономічних агентів тих країн, які приєднуються до України в економічних союзах;</a:t>
            </a:r>
          </a:p>
          <a:p>
            <a:pPr algn="just"/>
            <a:r>
              <a:rPr lang="uk-UA" dirty="0">
                <a:solidFill>
                  <a:schemeClr val="tx1">
                    <a:lumMod val="50000"/>
                  </a:schemeClr>
                </a:solidFill>
                <a:latin typeface="Times New Roman" pitchFamily="18" charset="0"/>
                <a:cs typeface="Times New Roman" pitchFamily="18" charset="0"/>
              </a:rPr>
              <a:t> </a:t>
            </a:r>
            <a:r>
              <a:rPr lang="uk-UA" b="1" dirty="0">
                <a:solidFill>
                  <a:schemeClr val="tx1">
                    <a:lumMod val="50000"/>
                  </a:schemeClr>
                </a:solidFill>
                <a:latin typeface="Times New Roman" pitchFamily="18" charset="0"/>
                <a:cs typeface="Times New Roman" pitchFamily="18" charset="0"/>
              </a:rPr>
              <a:t>режим найбільшого сприяння</a:t>
            </a:r>
            <a:r>
              <a:rPr lang="uk-UA" dirty="0">
                <a:solidFill>
                  <a:schemeClr val="tx1">
                    <a:lumMod val="50000"/>
                  </a:schemeClr>
                </a:solidFill>
                <a:latin typeface="Times New Roman" pitchFamily="18" charset="0"/>
                <a:cs typeface="Times New Roman" pitchFamily="18" charset="0"/>
              </a:rPr>
              <a:t>, що означає, що іноземні суб'єкти господарювання мають права, переваги та пільги митниці, податків і зборів, які використовуються та / або будуть використовуватися будь-яким іноземним державним органом будь-якої іншої держави, якій надається зазначений режим, крім випадків, коли зазначені мита, податки, збори та пільги по них встановлюються в рамках спеціального режиму, визначеного нижче. Режим найбільшого сприяння надається на основі взаємної домовленості між суб'єктами господарювання інших держав відповідно до відповідних українських угод та застосовується у сфері зовнішньої торгівлі;</a:t>
            </a:r>
          </a:p>
          <a:p>
            <a:pPr algn="just"/>
            <a:r>
              <a:rPr lang="uk-UA" dirty="0">
                <a:solidFill>
                  <a:schemeClr val="tx1">
                    <a:lumMod val="50000"/>
                  </a:schemeClr>
                </a:solidFill>
                <a:latin typeface="Times New Roman" pitchFamily="18" charset="0"/>
                <a:cs typeface="Times New Roman" pitchFamily="18" charset="0"/>
              </a:rPr>
              <a:t> </a:t>
            </a:r>
            <a:r>
              <a:rPr lang="ru-RU" b="1" dirty="0" err="1">
                <a:solidFill>
                  <a:schemeClr val="tx1">
                    <a:lumMod val="50000"/>
                  </a:schemeClr>
                </a:solidFill>
                <a:latin typeface="Times New Roman" pitchFamily="18" charset="0"/>
                <a:cs typeface="Times New Roman" pitchFamily="18" charset="0"/>
              </a:rPr>
              <a:t>спеціальний</a:t>
            </a:r>
            <a:r>
              <a:rPr lang="ru-RU" b="1" dirty="0">
                <a:solidFill>
                  <a:schemeClr val="tx1">
                    <a:lumMod val="50000"/>
                  </a:schemeClr>
                </a:solidFill>
                <a:latin typeface="Times New Roman" pitchFamily="18" charset="0"/>
                <a:cs typeface="Times New Roman" pitchFamily="18" charset="0"/>
              </a:rPr>
              <a:t> режим</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який</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застосовується</a:t>
            </a:r>
            <a:r>
              <a:rPr lang="ru-RU" dirty="0">
                <a:solidFill>
                  <a:schemeClr val="tx1">
                    <a:lumMod val="50000"/>
                  </a:schemeClr>
                </a:solidFill>
                <a:latin typeface="Times New Roman" pitchFamily="18" charset="0"/>
                <a:cs typeface="Times New Roman" pitchFamily="18" charset="0"/>
              </a:rPr>
              <a:t> до </a:t>
            </a:r>
            <a:r>
              <a:rPr lang="ru-RU" dirty="0" err="1">
                <a:solidFill>
                  <a:schemeClr val="tx1">
                    <a:lumMod val="50000"/>
                  </a:schemeClr>
                </a:solidFill>
                <a:latin typeface="Times New Roman" pitchFamily="18" charset="0"/>
                <a:cs typeface="Times New Roman" pitchFamily="18" charset="0"/>
              </a:rPr>
              <a:t>територій</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спеціальних</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економічних</a:t>
            </a:r>
            <a:r>
              <a:rPr lang="ru-RU" dirty="0">
                <a:solidFill>
                  <a:schemeClr val="tx1">
                    <a:lumMod val="50000"/>
                  </a:schemeClr>
                </a:solidFill>
                <a:latin typeface="Times New Roman" pitchFamily="18" charset="0"/>
                <a:cs typeface="Times New Roman" pitchFamily="18" charset="0"/>
              </a:rPr>
              <a:t> зон </a:t>
            </a:r>
            <a:r>
              <a:rPr lang="ru-RU" dirty="0" err="1">
                <a:solidFill>
                  <a:schemeClr val="tx1">
                    <a:lumMod val="50000"/>
                  </a:schemeClr>
                </a:solidFill>
                <a:latin typeface="Times New Roman" pitchFamily="18" charset="0"/>
                <a:cs typeface="Times New Roman" pitchFamily="18" charset="0"/>
              </a:rPr>
              <a:t>згідно</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із</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статтею</a:t>
            </a:r>
            <a:r>
              <a:rPr lang="ru-RU" dirty="0">
                <a:solidFill>
                  <a:schemeClr val="tx1">
                    <a:lumMod val="50000"/>
                  </a:schemeClr>
                </a:solidFill>
                <a:latin typeface="Times New Roman" pitchFamily="18" charset="0"/>
                <a:cs typeface="Times New Roman" pitchFamily="18" charset="0"/>
              </a:rPr>
              <a:t> 24 </a:t>
            </a:r>
            <a:r>
              <a:rPr lang="ru-RU" dirty="0" err="1">
                <a:solidFill>
                  <a:schemeClr val="tx1">
                    <a:lumMod val="50000"/>
                  </a:schemeClr>
                </a:solidFill>
                <a:latin typeface="Times New Roman" pitchFamily="18" charset="0"/>
                <a:cs typeface="Times New Roman" pitchFamily="18" charset="0"/>
              </a:rPr>
              <a:t>цього</a:t>
            </a:r>
            <a:r>
              <a:rPr lang="ru-RU" dirty="0">
                <a:solidFill>
                  <a:schemeClr val="tx1">
                    <a:lumMod val="50000"/>
                  </a:schemeClr>
                </a:solidFill>
                <a:latin typeface="Times New Roman" pitchFamily="18" charset="0"/>
                <a:cs typeface="Times New Roman" pitchFamily="18" charset="0"/>
              </a:rPr>
              <a:t> Закону, а </a:t>
            </a:r>
            <a:r>
              <a:rPr lang="ru-RU" dirty="0" err="1">
                <a:solidFill>
                  <a:schemeClr val="tx1">
                    <a:lumMod val="50000"/>
                  </a:schemeClr>
                </a:solidFill>
                <a:latin typeface="Times New Roman" pitchFamily="18" charset="0"/>
                <a:cs typeface="Times New Roman" pitchFamily="18" charset="0"/>
              </a:rPr>
              <a:t>також</a:t>
            </a:r>
            <a:r>
              <a:rPr lang="ru-RU" dirty="0">
                <a:solidFill>
                  <a:schemeClr val="tx1">
                    <a:lumMod val="50000"/>
                  </a:schemeClr>
                </a:solidFill>
                <a:latin typeface="Times New Roman" pitchFamily="18" charset="0"/>
                <a:cs typeface="Times New Roman" pitchFamily="18" charset="0"/>
              </a:rPr>
              <a:t> до </a:t>
            </a:r>
            <a:r>
              <a:rPr lang="ru-RU" dirty="0" err="1">
                <a:solidFill>
                  <a:schemeClr val="tx1">
                    <a:lumMod val="50000"/>
                  </a:schemeClr>
                </a:solidFill>
                <a:latin typeface="Times New Roman" pitchFamily="18" charset="0"/>
                <a:cs typeface="Times New Roman" pitchFamily="18" charset="0"/>
              </a:rPr>
              <a:t>територій</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митних</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союзів</a:t>
            </a:r>
            <a:r>
              <a:rPr lang="ru-RU" dirty="0">
                <a:solidFill>
                  <a:schemeClr val="tx1">
                    <a:lumMod val="50000"/>
                  </a:schemeClr>
                </a:solidFill>
                <a:latin typeface="Times New Roman" pitchFamily="18" charset="0"/>
                <a:cs typeface="Times New Roman" pitchFamily="18" charset="0"/>
              </a:rPr>
              <a:t>, до </a:t>
            </a:r>
            <a:r>
              <a:rPr lang="ru-RU" dirty="0" err="1">
                <a:solidFill>
                  <a:schemeClr val="tx1">
                    <a:lumMod val="50000"/>
                  </a:schemeClr>
                </a:solidFill>
                <a:latin typeface="Times New Roman" pitchFamily="18" charset="0"/>
                <a:cs typeface="Times New Roman" pitchFamily="18" charset="0"/>
              </a:rPr>
              <a:t>яких</a:t>
            </a:r>
            <a:r>
              <a:rPr lang="ru-RU" dirty="0">
                <a:solidFill>
                  <a:schemeClr val="tx1">
                    <a:lumMod val="50000"/>
                  </a:schemeClr>
                </a:solidFill>
                <a:latin typeface="Times New Roman" pitchFamily="18" charset="0"/>
                <a:cs typeface="Times New Roman" pitchFamily="18" charset="0"/>
              </a:rPr>
              <a:t> входить </a:t>
            </a:r>
            <a:r>
              <a:rPr lang="ru-RU" dirty="0" err="1">
                <a:solidFill>
                  <a:schemeClr val="tx1">
                    <a:lumMod val="50000"/>
                  </a:schemeClr>
                </a:solidFill>
                <a:latin typeface="Times New Roman" pitchFamily="18" charset="0"/>
                <a:cs typeface="Times New Roman" pitchFamily="18" charset="0"/>
              </a:rPr>
              <a:t>Україна</a:t>
            </a:r>
            <a:r>
              <a:rPr lang="ru-RU" dirty="0">
                <a:solidFill>
                  <a:schemeClr val="tx1">
                    <a:lumMod val="50000"/>
                  </a:schemeClr>
                </a:solidFill>
                <a:latin typeface="Times New Roman" pitchFamily="18" charset="0"/>
                <a:cs typeface="Times New Roman" pitchFamily="18" charset="0"/>
              </a:rPr>
              <a:t>, і в </a:t>
            </a:r>
            <a:r>
              <a:rPr lang="ru-RU" dirty="0" err="1">
                <a:solidFill>
                  <a:schemeClr val="tx1">
                    <a:lumMod val="50000"/>
                  </a:schemeClr>
                </a:solidFill>
                <a:latin typeface="Times New Roman" pitchFamily="18" charset="0"/>
                <a:cs typeface="Times New Roman" pitchFamily="18" charset="0"/>
              </a:rPr>
              <a:t>разі</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встановлення</a:t>
            </a:r>
            <a:r>
              <a:rPr lang="ru-RU" dirty="0">
                <a:solidFill>
                  <a:schemeClr val="tx1">
                    <a:lumMod val="50000"/>
                  </a:schemeClr>
                </a:solidFill>
                <a:latin typeface="Times New Roman" pitchFamily="18" charset="0"/>
                <a:cs typeface="Times New Roman" pitchFamily="18" charset="0"/>
              </a:rPr>
              <a:t> будь-</a:t>
            </a:r>
            <a:r>
              <a:rPr lang="ru-RU" dirty="0" err="1">
                <a:solidFill>
                  <a:schemeClr val="tx1">
                    <a:lumMod val="50000"/>
                  </a:schemeClr>
                </a:solidFill>
                <a:latin typeface="Times New Roman" pitchFamily="18" charset="0"/>
                <a:cs typeface="Times New Roman" pitchFamily="18" charset="0"/>
              </a:rPr>
              <a:t>якого</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спеціального</a:t>
            </a:r>
            <a:r>
              <a:rPr lang="ru-RU" dirty="0">
                <a:solidFill>
                  <a:schemeClr val="tx1">
                    <a:lumMod val="50000"/>
                  </a:schemeClr>
                </a:solidFill>
                <a:latin typeface="Times New Roman" pitchFamily="18" charset="0"/>
                <a:cs typeface="Times New Roman" pitchFamily="18" charset="0"/>
              </a:rPr>
              <a:t> режиму </a:t>
            </a:r>
            <a:r>
              <a:rPr lang="ru-RU" dirty="0" err="1">
                <a:solidFill>
                  <a:schemeClr val="tx1">
                    <a:lumMod val="50000"/>
                  </a:schemeClr>
                </a:solidFill>
                <a:latin typeface="Times New Roman" pitchFamily="18" charset="0"/>
                <a:cs typeface="Times New Roman" pitchFamily="18" charset="0"/>
              </a:rPr>
              <a:t>згідно</a:t>
            </a:r>
            <a:r>
              <a:rPr lang="ru-RU" dirty="0">
                <a:solidFill>
                  <a:schemeClr val="tx1">
                    <a:lumMod val="50000"/>
                  </a:schemeClr>
                </a:solidFill>
                <a:latin typeface="Times New Roman" pitchFamily="18" charset="0"/>
                <a:cs typeface="Times New Roman" pitchFamily="18" charset="0"/>
              </a:rPr>
              <a:t> з </a:t>
            </a:r>
            <a:r>
              <a:rPr lang="ru-RU" dirty="0" err="1">
                <a:solidFill>
                  <a:schemeClr val="tx1">
                    <a:lumMod val="50000"/>
                  </a:schemeClr>
                </a:solidFill>
                <a:latin typeface="Times New Roman" pitchFamily="18" charset="0"/>
                <a:cs typeface="Times New Roman" pitchFamily="18" charset="0"/>
              </a:rPr>
              <a:t>міжнародними</a:t>
            </a:r>
            <a:r>
              <a:rPr lang="ru-RU" dirty="0">
                <a:solidFill>
                  <a:schemeClr val="tx1">
                    <a:lumMod val="50000"/>
                  </a:schemeClr>
                </a:solidFill>
                <a:latin typeface="Times New Roman" pitchFamily="18" charset="0"/>
                <a:cs typeface="Times New Roman" pitchFamily="18" charset="0"/>
              </a:rPr>
              <a:t> договорами за </a:t>
            </a:r>
            <a:r>
              <a:rPr lang="ru-RU" dirty="0" err="1">
                <a:solidFill>
                  <a:schemeClr val="tx1">
                    <a:lumMod val="50000"/>
                  </a:schemeClr>
                </a:solidFill>
                <a:latin typeface="Times New Roman" pitchFamily="18" charset="0"/>
                <a:cs typeface="Times New Roman" pitchFamily="18" charset="0"/>
              </a:rPr>
              <a:t>участю</a:t>
            </a:r>
            <a:r>
              <a:rPr lang="ru-RU" dirty="0">
                <a:solidFill>
                  <a:schemeClr val="tx1">
                    <a:lumMod val="50000"/>
                  </a:schemeClr>
                </a:solidFill>
                <a:latin typeface="Times New Roman" pitchFamily="18" charset="0"/>
                <a:cs typeface="Times New Roman" pitchFamily="18" charset="0"/>
              </a:rPr>
              <a:t> </a:t>
            </a:r>
            <a:r>
              <a:rPr lang="ru-RU" dirty="0" err="1">
                <a:solidFill>
                  <a:schemeClr val="tx1">
                    <a:lumMod val="50000"/>
                  </a:schemeClr>
                </a:solidFill>
                <a:latin typeface="Times New Roman" pitchFamily="18" charset="0"/>
                <a:cs typeface="Times New Roman" pitchFamily="18" charset="0"/>
              </a:rPr>
              <a:t>України</a:t>
            </a:r>
            <a:r>
              <a:rPr lang="ru-RU" dirty="0">
                <a:solidFill>
                  <a:schemeClr val="tx1">
                    <a:lumMod val="50000"/>
                  </a:schemeClr>
                </a:solidFill>
                <a:latin typeface="Times New Roman" pitchFamily="18" charset="0"/>
                <a:cs typeface="Times New Roman" pitchFamily="18" charset="0"/>
              </a:rPr>
              <a:t>.</a:t>
            </a:r>
            <a:endParaRPr lang="uk-UA"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4277230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вмісту 1">
            <a:extLst>
              <a:ext uri="{FF2B5EF4-FFF2-40B4-BE49-F238E27FC236}">
                <a16:creationId xmlns:a16="http://schemas.microsoft.com/office/drawing/2014/main" id="{CB42124A-F2A3-4515-B6EF-4CF886D95285}"/>
              </a:ext>
            </a:extLst>
          </p:cNvPr>
          <p:cNvSpPr>
            <a:spLocks noGrp="1"/>
          </p:cNvSpPr>
          <p:nvPr>
            <p:ph sz="quarter" idx="10"/>
          </p:nvPr>
        </p:nvSpPr>
        <p:spPr>
          <a:xfrm>
            <a:off x="1541929" y="188914"/>
            <a:ext cx="9538447" cy="3432828"/>
          </a:xfrm>
        </p:spPr>
        <p:txBody>
          <a:bodyPr/>
          <a:lstStyle/>
          <a:p>
            <a:r>
              <a:rPr lang="ru-RU" sz="2000" dirty="0" err="1">
                <a:solidFill>
                  <a:schemeClr val="tx1">
                    <a:lumMod val="50000"/>
                  </a:schemeClr>
                </a:solidFill>
                <a:latin typeface="Times New Roman" pitchFamily="18" charset="0"/>
                <a:cs typeface="Times New Roman" pitchFamily="18" charset="0"/>
              </a:rPr>
              <a:t>спеціальний</a:t>
            </a:r>
            <a:r>
              <a:rPr lang="ru-RU" sz="2000" dirty="0">
                <a:solidFill>
                  <a:schemeClr val="tx1">
                    <a:lumMod val="50000"/>
                  </a:schemeClr>
                </a:solidFill>
                <a:latin typeface="Times New Roman" pitchFamily="18" charset="0"/>
                <a:cs typeface="Times New Roman" pitchFamily="18" charset="0"/>
              </a:rPr>
              <a:t> режим, </a:t>
            </a:r>
            <a:r>
              <a:rPr lang="ru-RU" sz="2000" dirty="0" err="1">
                <a:solidFill>
                  <a:schemeClr val="tx1">
                    <a:lumMod val="50000"/>
                  </a:schemeClr>
                </a:solidFill>
                <a:latin typeface="Times New Roman" pitchFamily="18" charset="0"/>
                <a:cs typeface="Times New Roman" pitchFamily="18" charset="0"/>
              </a:rPr>
              <a:t>який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застосовується</a:t>
            </a:r>
            <a:r>
              <a:rPr lang="ru-RU" sz="2000" dirty="0">
                <a:solidFill>
                  <a:schemeClr val="tx1">
                    <a:lumMod val="50000"/>
                  </a:schemeClr>
                </a:solidFill>
                <a:latin typeface="Times New Roman" pitchFamily="18" charset="0"/>
                <a:cs typeface="Times New Roman" pitchFamily="18" charset="0"/>
              </a:rPr>
              <a:t> до </a:t>
            </a:r>
            <a:r>
              <a:rPr lang="ru-RU" sz="2000" dirty="0" err="1">
                <a:solidFill>
                  <a:schemeClr val="tx1">
                    <a:lumMod val="50000"/>
                  </a:schemeClr>
                </a:solidFill>
                <a:latin typeface="Times New Roman" pitchFamily="18" charset="0"/>
                <a:cs typeface="Times New Roman" pitchFamily="18" charset="0"/>
              </a:rPr>
              <a:t>територій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спеціальних</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економічних</a:t>
            </a:r>
            <a:r>
              <a:rPr lang="ru-RU" sz="2000" dirty="0">
                <a:solidFill>
                  <a:schemeClr val="tx1">
                    <a:lumMod val="50000"/>
                  </a:schemeClr>
                </a:solidFill>
                <a:latin typeface="Times New Roman" pitchFamily="18" charset="0"/>
                <a:cs typeface="Times New Roman" pitchFamily="18" charset="0"/>
              </a:rPr>
              <a:t> зон </a:t>
            </a:r>
            <a:r>
              <a:rPr lang="ru-RU" sz="2000" dirty="0" err="1">
                <a:solidFill>
                  <a:schemeClr val="tx1">
                    <a:lumMod val="50000"/>
                  </a:schemeClr>
                </a:solidFill>
                <a:latin typeface="Times New Roman" pitchFamily="18" charset="0"/>
                <a:cs typeface="Times New Roman" pitchFamily="18" charset="0"/>
              </a:rPr>
              <a:t>згідно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із</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статтею</a:t>
            </a:r>
            <a:r>
              <a:rPr lang="ru-RU" sz="2000" dirty="0">
                <a:solidFill>
                  <a:schemeClr val="tx1">
                    <a:lumMod val="50000"/>
                  </a:schemeClr>
                </a:solidFill>
                <a:latin typeface="Times New Roman" pitchFamily="18" charset="0"/>
                <a:cs typeface="Times New Roman" pitchFamily="18" charset="0"/>
              </a:rPr>
              <a:t> 24 </a:t>
            </a:r>
            <a:r>
              <a:rPr lang="ru-RU" sz="2000" dirty="0" err="1">
                <a:solidFill>
                  <a:schemeClr val="tx1">
                    <a:lumMod val="50000"/>
                  </a:schemeClr>
                </a:solidFill>
                <a:latin typeface="Times New Roman" pitchFamily="18" charset="0"/>
                <a:cs typeface="Times New Roman" pitchFamily="18" charset="0"/>
              </a:rPr>
              <a:t>цього</a:t>
            </a:r>
            <a:r>
              <a:rPr lang="ru-RU" sz="2000" dirty="0">
                <a:solidFill>
                  <a:schemeClr val="tx1">
                    <a:lumMod val="50000"/>
                  </a:schemeClr>
                </a:solidFill>
                <a:latin typeface="Times New Roman" pitchFamily="18" charset="0"/>
                <a:cs typeface="Times New Roman" pitchFamily="18" charset="0"/>
              </a:rPr>
              <a:t> Закону, а </a:t>
            </a:r>
            <a:r>
              <a:rPr lang="ru-RU" sz="2000" dirty="0" err="1">
                <a:solidFill>
                  <a:schemeClr val="tx1">
                    <a:lumMod val="50000"/>
                  </a:schemeClr>
                </a:solidFill>
                <a:latin typeface="Times New Roman" pitchFamily="18" charset="0"/>
                <a:cs typeface="Times New Roman" pitchFamily="18" charset="0"/>
              </a:rPr>
              <a:t>також</a:t>
            </a:r>
            <a:r>
              <a:rPr lang="ru-RU" sz="2000" dirty="0">
                <a:solidFill>
                  <a:schemeClr val="tx1">
                    <a:lumMod val="50000"/>
                  </a:schemeClr>
                </a:solidFill>
                <a:latin typeface="Times New Roman" pitchFamily="18" charset="0"/>
                <a:cs typeface="Times New Roman" pitchFamily="18" charset="0"/>
              </a:rPr>
              <a:t> до </a:t>
            </a:r>
            <a:r>
              <a:rPr lang="ru-RU" sz="2000" dirty="0" err="1">
                <a:solidFill>
                  <a:schemeClr val="tx1">
                    <a:lumMod val="50000"/>
                  </a:schemeClr>
                </a:solidFill>
                <a:latin typeface="Times New Roman" pitchFamily="18" charset="0"/>
                <a:cs typeface="Times New Roman" pitchFamily="18" charset="0"/>
              </a:rPr>
              <a:t>територій</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митних</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союзів</a:t>
            </a:r>
            <a:r>
              <a:rPr lang="ru-RU" sz="2000" dirty="0">
                <a:solidFill>
                  <a:schemeClr val="tx1">
                    <a:lumMod val="50000"/>
                  </a:schemeClr>
                </a:solidFill>
                <a:latin typeface="Times New Roman" pitchFamily="18" charset="0"/>
                <a:cs typeface="Times New Roman" pitchFamily="18" charset="0"/>
              </a:rPr>
              <a:t>, до </a:t>
            </a:r>
            <a:r>
              <a:rPr lang="ru-RU" sz="2000" dirty="0" err="1">
                <a:solidFill>
                  <a:schemeClr val="tx1">
                    <a:lumMod val="50000"/>
                  </a:schemeClr>
                </a:solidFill>
                <a:latin typeface="Times New Roman" pitchFamily="18" charset="0"/>
                <a:cs typeface="Times New Roman" pitchFamily="18" charset="0"/>
              </a:rPr>
              <a:t>яких</a:t>
            </a:r>
            <a:r>
              <a:rPr lang="ru-RU" sz="2000" dirty="0">
                <a:solidFill>
                  <a:schemeClr val="tx1">
                    <a:lumMod val="50000"/>
                  </a:schemeClr>
                </a:solidFill>
                <a:latin typeface="Times New Roman" pitchFamily="18" charset="0"/>
                <a:cs typeface="Times New Roman" pitchFamily="18" charset="0"/>
              </a:rPr>
              <a:t> входить </a:t>
            </a:r>
            <a:r>
              <a:rPr lang="ru-RU" sz="2000" dirty="0" err="1">
                <a:solidFill>
                  <a:schemeClr val="tx1">
                    <a:lumMod val="50000"/>
                  </a:schemeClr>
                </a:solidFill>
                <a:latin typeface="Times New Roman" pitchFamily="18" charset="0"/>
                <a:cs typeface="Times New Roman" pitchFamily="18" charset="0"/>
              </a:rPr>
              <a:t>Україна</a:t>
            </a:r>
            <a:r>
              <a:rPr lang="ru-RU" sz="2000" dirty="0">
                <a:solidFill>
                  <a:schemeClr val="tx1">
                    <a:lumMod val="50000"/>
                  </a:schemeClr>
                </a:solidFill>
                <a:latin typeface="Times New Roman" pitchFamily="18" charset="0"/>
                <a:cs typeface="Times New Roman" pitchFamily="18" charset="0"/>
              </a:rPr>
              <a:t>, і в </a:t>
            </a:r>
            <a:r>
              <a:rPr lang="ru-RU" sz="2000" dirty="0" err="1">
                <a:solidFill>
                  <a:schemeClr val="tx1">
                    <a:lumMod val="50000"/>
                  </a:schemeClr>
                </a:solidFill>
                <a:latin typeface="Times New Roman" pitchFamily="18" charset="0"/>
                <a:cs typeface="Times New Roman" pitchFamily="18" charset="0"/>
              </a:rPr>
              <a:t>разі</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встановлення</a:t>
            </a:r>
            <a:r>
              <a:rPr lang="ru-RU" sz="2000" dirty="0">
                <a:solidFill>
                  <a:schemeClr val="tx1">
                    <a:lumMod val="50000"/>
                  </a:schemeClr>
                </a:solidFill>
                <a:latin typeface="Times New Roman" pitchFamily="18" charset="0"/>
                <a:cs typeface="Times New Roman" pitchFamily="18" charset="0"/>
              </a:rPr>
              <a:t> будь-</a:t>
            </a:r>
            <a:r>
              <a:rPr lang="ru-RU" sz="2000" dirty="0" err="1">
                <a:solidFill>
                  <a:schemeClr val="tx1">
                    <a:lumMod val="50000"/>
                  </a:schemeClr>
                </a:solidFill>
                <a:latin typeface="Times New Roman" pitchFamily="18" charset="0"/>
                <a:cs typeface="Times New Roman" pitchFamily="18" charset="0"/>
              </a:rPr>
              <a:t>якого</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спеціального</a:t>
            </a:r>
            <a:r>
              <a:rPr lang="ru-RU" sz="2000" dirty="0">
                <a:solidFill>
                  <a:schemeClr val="tx1">
                    <a:lumMod val="50000"/>
                  </a:schemeClr>
                </a:solidFill>
                <a:latin typeface="Times New Roman" pitchFamily="18" charset="0"/>
                <a:cs typeface="Times New Roman" pitchFamily="18" charset="0"/>
              </a:rPr>
              <a:t> режиму </a:t>
            </a:r>
            <a:r>
              <a:rPr lang="ru-RU" sz="2000" dirty="0" err="1">
                <a:solidFill>
                  <a:schemeClr val="tx1">
                    <a:lumMod val="50000"/>
                  </a:schemeClr>
                </a:solidFill>
                <a:latin typeface="Times New Roman" pitchFamily="18" charset="0"/>
                <a:cs typeface="Times New Roman" pitchFamily="18" charset="0"/>
              </a:rPr>
              <a:t>згідно</a:t>
            </a:r>
            <a:r>
              <a:rPr lang="ru-RU" sz="2000" dirty="0">
                <a:solidFill>
                  <a:schemeClr val="tx1">
                    <a:lumMod val="50000"/>
                  </a:schemeClr>
                </a:solidFill>
                <a:latin typeface="Times New Roman" pitchFamily="18" charset="0"/>
                <a:cs typeface="Times New Roman" pitchFamily="18" charset="0"/>
              </a:rPr>
              <a:t> з </a:t>
            </a:r>
            <a:r>
              <a:rPr lang="ru-RU" sz="2000" dirty="0" err="1">
                <a:solidFill>
                  <a:schemeClr val="tx1">
                    <a:lumMod val="50000"/>
                  </a:schemeClr>
                </a:solidFill>
                <a:latin typeface="Times New Roman" pitchFamily="18" charset="0"/>
                <a:cs typeface="Times New Roman" pitchFamily="18" charset="0"/>
              </a:rPr>
              <a:t>міжнародними</a:t>
            </a:r>
            <a:r>
              <a:rPr lang="ru-RU" sz="2000" dirty="0">
                <a:solidFill>
                  <a:schemeClr val="tx1">
                    <a:lumMod val="50000"/>
                  </a:schemeClr>
                </a:solidFill>
                <a:latin typeface="Times New Roman" pitchFamily="18" charset="0"/>
                <a:cs typeface="Times New Roman" pitchFamily="18" charset="0"/>
              </a:rPr>
              <a:t> договорами за </a:t>
            </a:r>
            <a:r>
              <a:rPr lang="ru-RU" sz="2000" dirty="0" err="1">
                <a:solidFill>
                  <a:schemeClr val="tx1">
                    <a:lumMod val="50000"/>
                  </a:schemeClr>
                </a:solidFill>
                <a:latin typeface="Times New Roman" pitchFamily="18" charset="0"/>
                <a:cs typeface="Times New Roman" pitchFamily="18" charset="0"/>
              </a:rPr>
              <a:t>участю</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України</a:t>
            </a:r>
            <a:r>
              <a:rPr lang="ru-RU" sz="2000" dirty="0">
                <a:solidFill>
                  <a:schemeClr val="tx1">
                    <a:lumMod val="50000"/>
                  </a:schemeClr>
                </a:solidFill>
                <a:latin typeface="Times New Roman" pitchFamily="18" charset="0"/>
                <a:cs typeface="Times New Roman" pitchFamily="18" charset="0"/>
              </a:rPr>
              <a:t> </a:t>
            </a:r>
            <a:r>
              <a:rPr lang="ru-RU" sz="2000" dirty="0" err="1">
                <a:solidFill>
                  <a:schemeClr val="tx1">
                    <a:lumMod val="50000"/>
                  </a:schemeClr>
                </a:solidFill>
                <a:latin typeface="Times New Roman" pitchFamily="18" charset="0"/>
                <a:cs typeface="Times New Roman" pitchFamily="18" charset="0"/>
              </a:rPr>
              <a:t>відповідно</a:t>
            </a:r>
            <a:r>
              <a:rPr lang="ru-RU" sz="2000" dirty="0">
                <a:solidFill>
                  <a:schemeClr val="tx1">
                    <a:lumMod val="50000"/>
                  </a:schemeClr>
                </a:solidFill>
                <a:latin typeface="Times New Roman" pitchFamily="18" charset="0"/>
                <a:cs typeface="Times New Roman" pitchFamily="18" charset="0"/>
              </a:rPr>
              <a:t> до </a:t>
            </a:r>
            <a:r>
              <a:rPr lang="ru-RU" sz="2000" dirty="0" err="1">
                <a:solidFill>
                  <a:schemeClr val="tx1">
                    <a:lumMod val="50000"/>
                  </a:schemeClr>
                </a:solidFill>
                <a:latin typeface="Times New Roman" pitchFamily="18" charset="0"/>
                <a:cs typeface="Times New Roman" pitchFamily="18" charset="0"/>
              </a:rPr>
              <a:t>статті</a:t>
            </a:r>
            <a:r>
              <a:rPr lang="ru-RU" sz="2000" dirty="0">
                <a:solidFill>
                  <a:schemeClr val="tx1">
                    <a:lumMod val="50000"/>
                  </a:schemeClr>
                </a:solidFill>
                <a:latin typeface="Times New Roman" pitchFamily="18" charset="0"/>
                <a:cs typeface="Times New Roman" pitchFamily="18" charset="0"/>
              </a:rPr>
              <a:t> 25 </a:t>
            </a:r>
            <a:r>
              <a:rPr lang="ru-RU" sz="2000" dirty="0" err="1">
                <a:solidFill>
                  <a:schemeClr val="tx1">
                    <a:lumMod val="50000"/>
                  </a:schemeClr>
                </a:solidFill>
                <a:latin typeface="Times New Roman" pitchFamily="18" charset="0"/>
                <a:cs typeface="Times New Roman" pitchFamily="18" charset="0"/>
              </a:rPr>
              <a:t>цього</a:t>
            </a:r>
            <a:r>
              <a:rPr lang="ru-RU" sz="2000" dirty="0">
                <a:solidFill>
                  <a:schemeClr val="tx1">
                    <a:lumMod val="50000"/>
                  </a:schemeClr>
                </a:solidFill>
                <a:latin typeface="Times New Roman" pitchFamily="18" charset="0"/>
                <a:cs typeface="Times New Roman" pitchFamily="18" charset="0"/>
              </a:rPr>
              <a:t> Закону</a:t>
            </a:r>
            <a:endParaRPr lang="uk-UA" sz="200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345052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a:spLocks noGrp="1"/>
          </p:cNvSpPr>
          <p:nvPr>
            <p:ph type="body" sz="quarter" idx="10"/>
          </p:nvPr>
        </p:nvSpPr>
        <p:spPr>
          <a:xfrm>
            <a:off x="1002324" y="949569"/>
            <a:ext cx="9601200" cy="2954216"/>
          </a:xfrm>
        </p:spPr>
        <p:txBody>
          <a:bodyPr>
            <a:noAutofit/>
          </a:bodyPr>
          <a:lstStyle/>
          <a:p>
            <a:pPr marL="0" indent="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Усі нетарифні заходи, використовувані як бар'єри, можна розділити на дві групи: економічну та адміністративну. </a:t>
            </a:r>
          </a:p>
          <a:p>
            <a:pPr marL="0" indent="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Економічні нетарифні заходи включають: </a:t>
            </a:r>
            <a:r>
              <a:rPr lang="uk-UA" sz="2000" b="0" dirty="0">
                <a:solidFill>
                  <a:schemeClr val="tx1">
                    <a:lumMod val="50000"/>
                  </a:schemeClr>
                </a:solidFill>
                <a:latin typeface="Times New Roman" pitchFamily="18" charset="0"/>
                <a:cs typeface="Times New Roman" pitchFamily="18" charset="0"/>
              </a:rPr>
              <a:t>пара-тарифні інструменти (директивна митна оцінка, внутрішні імпортні та вирівнювання податків і зборів); заходи щодо стимулювання експорту (демпінг, субсидії, експортне кредитування). </a:t>
            </a:r>
          </a:p>
          <a:p>
            <a:pPr marL="0" indent="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Адміністративні нетарифні заходи включають: </a:t>
            </a:r>
            <a:r>
              <a:rPr lang="uk-UA" sz="2000" b="0" dirty="0">
                <a:solidFill>
                  <a:schemeClr val="tx1">
                    <a:lumMod val="50000"/>
                  </a:schemeClr>
                </a:solidFill>
                <a:latin typeface="Times New Roman" pitchFamily="18" charset="0"/>
                <a:cs typeface="Times New Roman" pitchFamily="18" charset="0"/>
              </a:rPr>
              <a:t>заборону (ембарго); кількісні обмеження (ліцензування та квоти, обмежувальна ділова практика (включаючи "добровільні" обмеження експорту), монопольні заходи, технічні бар'єри, санітарні та фітосанітарні норми.</a:t>
            </a:r>
          </a:p>
        </p:txBody>
      </p:sp>
    </p:spTree>
    <p:extLst>
      <p:ext uri="{BB962C8B-B14F-4D97-AF65-F5344CB8AC3E}">
        <p14:creationId xmlns:p14="http://schemas.microsoft.com/office/powerpoint/2010/main" val="32468789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3"/>
          <p:cNvSpPr>
            <a:spLocks noGrp="1"/>
          </p:cNvSpPr>
          <p:nvPr>
            <p:ph type="body" sz="quarter" idx="10"/>
          </p:nvPr>
        </p:nvSpPr>
        <p:spPr>
          <a:xfrm>
            <a:off x="848396" y="293849"/>
            <a:ext cx="10495207" cy="5410729"/>
          </a:xfrm>
        </p:spPr>
        <p:txBody>
          <a:bodyPr/>
          <a:lstStyle/>
          <a:p>
            <a:pPr marL="0" indent="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До економічних нетарифних заходів належать: </a:t>
            </a:r>
          </a:p>
          <a:p>
            <a:pPr marL="0" indent="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1.</a:t>
            </a:r>
            <a:r>
              <a:rPr lang="uk-UA" sz="2000" dirty="0">
                <a:solidFill>
                  <a:schemeClr val="tx1">
                    <a:lumMod val="50000"/>
                  </a:schemeClr>
                </a:solidFill>
                <a:latin typeface="Times New Roman" pitchFamily="18" charset="0"/>
                <a:cs typeface="Times New Roman" pitchFamily="18" charset="0"/>
              </a:rPr>
              <a:t>Паратарифні інструменти (заходи) </a:t>
            </a:r>
            <a:r>
              <a:rPr lang="uk-UA" sz="2000" b="0" dirty="0">
                <a:solidFill>
                  <a:schemeClr val="tx1">
                    <a:lumMod val="50000"/>
                  </a:schemeClr>
                </a:solidFill>
                <a:latin typeface="Times New Roman" pitchFamily="18" charset="0"/>
                <a:cs typeface="Times New Roman" pitchFamily="18" charset="0"/>
              </a:rPr>
              <a:t>— це платежі і збори з товару, що перетинає митний кордон, за винятком митного податку. Ці збори і платежі є оплатою праці митників, компенсацією витрат митниці у процесі митної очистки імпорту. Крім того, і держава намагається дедалі більшою мірою використовувати ці платежі і збори для поповнення бюджету, збільшуючи їх розміри. Дані платежі і збори оплачує імпортер. Але понесені ним збитки враховуються обома партнерами ще під час підписання контракту </a:t>
            </a:r>
            <a:r>
              <a:rPr lang="uk-UA" sz="2000" b="0" dirty="0" err="1">
                <a:solidFill>
                  <a:schemeClr val="tx1">
                    <a:lumMod val="50000"/>
                  </a:schemeClr>
                </a:solidFill>
                <a:latin typeface="Times New Roman" pitchFamily="18" charset="0"/>
                <a:cs typeface="Times New Roman" pitchFamily="18" charset="0"/>
              </a:rPr>
              <a:t>купівліпродажу</a:t>
            </a:r>
            <a:endParaRPr lang="uk-UA" sz="2000" b="0" dirty="0">
              <a:solidFill>
                <a:schemeClr val="tx1">
                  <a:lumMod val="50000"/>
                </a:schemeClr>
              </a:solidFill>
              <a:latin typeface="Times New Roman" pitchFamily="18" charset="0"/>
              <a:cs typeface="Times New Roman" pitchFamily="18" charset="0"/>
            </a:endParaRPr>
          </a:p>
          <a:p>
            <a:pPr marL="0" indent="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До цієї групи, окрім збору за митне оформлення товару, належать:</a:t>
            </a:r>
          </a:p>
          <a:p>
            <a:pPr marL="0" indent="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 кредитні обмеження для імпортера, які полягають у обмеженні максимальної суми позики, строку випуску, збільшенні відсоткової ставки при наданні готівкових коштів за рахунок цілеспрямованого використання (імпорт товарів); </a:t>
            </a:r>
          </a:p>
          <a:p>
            <a:pPr algn="just">
              <a:lnSpc>
                <a:spcPct val="100000"/>
              </a:lnSpc>
              <a:spcBef>
                <a:spcPts val="0"/>
              </a:spcBef>
              <a:buFontTx/>
              <a:buChar char="-"/>
            </a:pPr>
            <a:r>
              <a:rPr lang="uk-UA" sz="2000" b="0" dirty="0">
                <a:solidFill>
                  <a:schemeClr val="tx1">
                    <a:lumMod val="50000"/>
                  </a:schemeClr>
                </a:solidFill>
                <a:latin typeface="Times New Roman" pitchFamily="18" charset="0"/>
                <a:cs typeface="Times New Roman" pitchFamily="18" charset="0"/>
              </a:rPr>
              <a:t>консульські збори - плата за надання консульських рахунків-фактур; характерний для країн Латинської Америки; </a:t>
            </a:r>
          </a:p>
          <a:p>
            <a:pPr algn="just">
              <a:lnSpc>
                <a:spcPct val="100000"/>
              </a:lnSpc>
              <a:spcBef>
                <a:spcPts val="0"/>
              </a:spcBef>
              <a:buFontTx/>
              <a:buChar char="-"/>
            </a:pPr>
            <a:r>
              <a:rPr lang="uk-UA" sz="2000" b="0" dirty="0">
                <a:solidFill>
                  <a:schemeClr val="tx1">
                    <a:lumMod val="50000"/>
                  </a:schemeClr>
                </a:solidFill>
                <a:latin typeface="Times New Roman" pitchFamily="18" charset="0"/>
                <a:cs typeface="Times New Roman" pitchFamily="18" charset="0"/>
              </a:rPr>
              <a:t>дискримінаційні збори з автомобілів;</a:t>
            </a:r>
          </a:p>
          <a:p>
            <a:pPr algn="just">
              <a:lnSpc>
                <a:spcPct val="100000"/>
              </a:lnSpc>
              <a:spcBef>
                <a:spcPts val="0"/>
              </a:spcBef>
              <a:buFontTx/>
              <a:buChar char="-"/>
            </a:pPr>
            <a:r>
              <a:rPr lang="uk-UA" sz="2000" b="0" dirty="0">
                <a:solidFill>
                  <a:schemeClr val="tx1">
                    <a:lumMod val="50000"/>
                  </a:schemeClr>
                </a:solidFill>
                <a:latin typeface="Times New Roman" pitchFamily="18" charset="0"/>
                <a:cs typeface="Times New Roman" pitchFamily="18" charset="0"/>
              </a:rPr>
              <a:t>статистичні та адміністративні збори, що здійснюються з метою забезпечення ретельного статистичного обліку іноземних вантажів тощо.</a:t>
            </a:r>
          </a:p>
        </p:txBody>
      </p:sp>
    </p:spTree>
    <p:extLst>
      <p:ext uri="{BB962C8B-B14F-4D97-AF65-F5344CB8AC3E}">
        <p14:creationId xmlns:p14="http://schemas.microsoft.com/office/powerpoint/2010/main" val="2033652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67154" y="700352"/>
            <a:ext cx="10515600" cy="5457296"/>
          </a:xfrm>
        </p:spPr>
        <p:txBody>
          <a:bodyPr/>
          <a:lstStyle/>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2.Демпінг </a:t>
            </a:r>
            <a:r>
              <a:rPr lang="uk-UA" sz="2000" b="0" dirty="0">
                <a:solidFill>
                  <a:schemeClr val="tx1">
                    <a:lumMod val="50000"/>
                  </a:schemeClr>
                </a:solidFill>
                <a:latin typeface="Times New Roman" pitchFamily="18" charset="0"/>
                <a:cs typeface="Times New Roman" pitchFamily="18" charset="0"/>
              </a:rPr>
              <a:t>як правило, є ситуацією міжнародної цінової дискримінації, коли ціна продукту, що продається в країні-імпортері, менша, ніж ціна цього продукту на ринку країни-експортера. Таким чином, у найпростіших випадках демпінг визначається просто шляхом порівняння цін на двох ринках.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Згідно зі ст. 1 Закону України «Про захист національного товаровиробника від демпінгового імпорту» «</a:t>
            </a:r>
            <a:r>
              <a:rPr lang="uk-UA" sz="2000" dirty="0">
                <a:solidFill>
                  <a:schemeClr val="tx1">
                    <a:lumMod val="50000"/>
                  </a:schemeClr>
                </a:solidFill>
                <a:latin typeface="Times New Roman" pitchFamily="18" charset="0"/>
                <a:cs typeface="Times New Roman" pitchFamily="18" charset="0"/>
              </a:rPr>
              <a:t>демпінг </a:t>
            </a:r>
            <a:r>
              <a:rPr lang="uk-UA" sz="2000" b="0" dirty="0">
                <a:solidFill>
                  <a:schemeClr val="tx1">
                    <a:lumMod val="50000"/>
                  </a:schemeClr>
                </a:solidFill>
                <a:latin typeface="Times New Roman" pitchFamily="18" charset="0"/>
                <a:cs typeface="Times New Roman" pitchFamily="18" charset="0"/>
              </a:rPr>
              <a:t>— ввезення на митну територію України товару за цінами, нижчими від порівнянної ціни на подібний товар у країні експорту, що заподіює шкоду національному товаровиробнику подібного товару».</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Сучасне законодавство розвинених країн розрізняє два </a:t>
            </a:r>
            <a:r>
              <a:rPr lang="uk-UA" sz="2000" dirty="0">
                <a:solidFill>
                  <a:schemeClr val="tx1">
                    <a:lumMod val="50000"/>
                  </a:schemeClr>
                </a:solidFill>
                <a:latin typeface="Times New Roman" pitchFamily="18" charset="0"/>
                <a:cs typeface="Times New Roman" pitchFamily="18" charset="0"/>
              </a:rPr>
              <a:t>основних типи демпінгу: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ціновий демпінг </a:t>
            </a:r>
            <a:r>
              <a:rPr lang="uk-UA" sz="2000" b="0" dirty="0">
                <a:solidFill>
                  <a:schemeClr val="tx1">
                    <a:lumMod val="50000"/>
                  </a:schemeClr>
                </a:solidFill>
                <a:latin typeface="Times New Roman" pitchFamily="18" charset="0"/>
                <a:cs typeface="Times New Roman" pitchFamily="18" charset="0"/>
              </a:rPr>
              <a:t>- продаж на експортному ринку товарів за ціною, нижче їх ціни на національному ринку;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вартісний демпінг </a:t>
            </a:r>
            <a:r>
              <a:rPr lang="uk-UA" sz="2000" b="0" dirty="0">
                <a:solidFill>
                  <a:schemeClr val="tx1">
                    <a:lumMod val="50000"/>
                  </a:schemeClr>
                </a:solidFill>
                <a:latin typeface="Times New Roman" pitchFamily="18" charset="0"/>
                <a:cs typeface="Times New Roman" pitchFamily="18" charset="0"/>
              </a:rPr>
              <a:t>- продаж товарів на експортному ринку за ціною, яка нижче їх собівартості.</a:t>
            </a:r>
          </a:p>
        </p:txBody>
      </p:sp>
    </p:spTree>
    <p:extLst>
      <p:ext uri="{BB962C8B-B14F-4D97-AF65-F5344CB8AC3E}">
        <p14:creationId xmlns:p14="http://schemas.microsoft.com/office/powerpoint/2010/main" val="22983770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984736" y="662252"/>
            <a:ext cx="10643701" cy="5533496"/>
          </a:xfrm>
        </p:spPr>
        <p:txBody>
          <a:bodyPr/>
          <a:lstStyle/>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У комерційній практиці демпінг може приймати одну з таких форм: </a:t>
            </a:r>
            <a:endParaRPr lang="uk-UA" sz="2000" b="0" dirty="0">
              <a:solidFill>
                <a:schemeClr val="tx1">
                  <a:lumMod val="50000"/>
                </a:schemeClr>
              </a:solidFill>
              <a:latin typeface="Times New Roman" pitchFamily="18" charset="0"/>
              <a:cs typeface="Times New Roman" pitchFamily="18" charset="0"/>
            </a:endParaRP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постійний демпінг </a:t>
            </a:r>
            <a:r>
              <a:rPr lang="uk-UA" sz="2000" b="0" dirty="0">
                <a:solidFill>
                  <a:schemeClr val="tx1">
                    <a:lumMod val="50000"/>
                  </a:schemeClr>
                </a:solidFill>
                <a:latin typeface="Times New Roman" pitchFamily="18" charset="0"/>
                <a:cs typeface="Times New Roman" pitchFamily="18" charset="0"/>
              </a:rPr>
              <a:t>— постійний експорт товарів за ціною, нижчою від ринкової;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випадковий (спорадичний) демпінг</a:t>
            </a:r>
            <a:r>
              <a:rPr lang="uk-UA" sz="2000" b="0" dirty="0">
                <a:solidFill>
                  <a:schemeClr val="tx1">
                    <a:lumMod val="50000"/>
                  </a:schemeClr>
                </a:solidFill>
                <a:latin typeface="Times New Roman" pitchFamily="18" charset="0"/>
                <a:cs typeface="Times New Roman" pitchFamily="18" charset="0"/>
              </a:rPr>
              <a:t> — тимчасовий епізодичний продаж товарів на зовнішньому ринку за низькими цінами у зв'язку з тим, що у експортерів накопичились великі запаси товарів;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розбійницький (умисний) демпінг </a:t>
            </a:r>
            <a:r>
              <a:rPr lang="uk-UA" sz="2000" b="0" dirty="0">
                <a:solidFill>
                  <a:schemeClr val="tx1">
                    <a:lumMod val="50000"/>
                  </a:schemeClr>
                </a:solidFill>
                <a:latin typeface="Times New Roman" pitchFamily="18" charset="0"/>
                <a:cs typeface="Times New Roman" pitchFamily="18" charset="0"/>
              </a:rPr>
              <a:t>— тимчасове зниження експортних цін (нижче його внутрішнього ринку та навіть нижчі виробничих витрат) з метою витіснення конкурентів та подальшого зростання цін (іноді навіть на більш високий рівень, ніж нижчі ціни). Це означає встановлення монопольних цін;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зворотний демпінг </a:t>
            </a:r>
            <a:r>
              <a:rPr lang="uk-UA" sz="2000" b="0" dirty="0">
                <a:solidFill>
                  <a:schemeClr val="tx1">
                    <a:lumMod val="50000"/>
                  </a:schemeClr>
                </a:solidFill>
                <a:latin typeface="Times New Roman" pitchFamily="18" charset="0"/>
                <a:cs typeface="Times New Roman" pitchFamily="18" charset="0"/>
              </a:rPr>
              <a:t>— продаж товарів у межах країни за цінами, нижчими за експортні; використовується у разі несподіваних різких коливань валютного курсу;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взаємний (зустрічний) демпінг </a:t>
            </a:r>
            <a:r>
              <a:rPr lang="uk-UA" sz="2000" b="0" dirty="0">
                <a:solidFill>
                  <a:schemeClr val="tx1">
                    <a:lumMod val="50000"/>
                  </a:schemeClr>
                </a:solidFill>
                <a:latin typeface="Times New Roman" pitchFamily="18" charset="0"/>
                <a:cs typeface="Times New Roman" pitchFamily="18" charset="0"/>
              </a:rPr>
              <a:t>— взаємне (протипоставлене) постачання одного й того самого товару між двома країнами за низькими, зниженими цінами; використовується в умовах високої монополізації ринку певного продукту в кожній країні.</a:t>
            </a:r>
          </a:p>
          <a:p>
            <a:pPr marL="0" indent="45720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a:p>
            <a:pPr marL="0" indent="0" algn="just">
              <a:buNone/>
            </a:pPr>
            <a:endParaRPr lang="uk-UA" sz="2200" b="0" dirty="0">
              <a:solidFill>
                <a:srgbClr val="293A55"/>
              </a:solidFill>
              <a:latin typeface="Times New Roman" pitchFamily="18" charset="0"/>
              <a:cs typeface="Times New Roman" pitchFamily="18" charset="0"/>
            </a:endParaRPr>
          </a:p>
          <a:p>
            <a:endParaRPr lang="uk-UA" sz="2200" dirty="0">
              <a:latin typeface="Times New Roman" pitchFamily="18" charset="0"/>
              <a:cs typeface="Times New Roman" pitchFamily="18" charset="0"/>
            </a:endParaRPr>
          </a:p>
        </p:txBody>
      </p:sp>
    </p:spTree>
    <p:extLst>
      <p:ext uri="{BB962C8B-B14F-4D97-AF65-F5344CB8AC3E}">
        <p14:creationId xmlns:p14="http://schemas.microsoft.com/office/powerpoint/2010/main" val="3848705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723900" y="474295"/>
            <a:ext cx="10744200" cy="4671484"/>
          </a:xfrm>
        </p:spPr>
        <p:txBody>
          <a:bodyPr/>
          <a:lstStyle/>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3.Субсидія </a:t>
            </a:r>
            <a:r>
              <a:rPr lang="uk-UA" sz="2000" b="0" dirty="0">
                <a:solidFill>
                  <a:schemeClr val="tx1">
                    <a:lumMod val="50000"/>
                  </a:schemeClr>
                </a:solidFill>
                <a:latin typeface="Times New Roman" pitchFamily="18" charset="0"/>
                <a:cs typeface="Times New Roman" pitchFamily="18" charset="0"/>
              </a:rPr>
              <a:t>є формою фінансової допомоги чи підтримки, яка поширюється на економічний сектор (або інститут, бізнес чи індивід), як правило, з метою сприяння економічній та соціальній політиці. Субсидії здійснюються у різних формах, зокрема: </a:t>
            </a:r>
            <a:r>
              <a:rPr lang="uk-UA" sz="2000" dirty="0">
                <a:solidFill>
                  <a:schemeClr val="tx1">
                    <a:lumMod val="50000"/>
                  </a:schemeClr>
                </a:solidFill>
                <a:latin typeface="Times New Roman" pitchFamily="18" charset="0"/>
                <a:cs typeface="Times New Roman" pitchFamily="18" charset="0"/>
              </a:rPr>
              <a:t>прямі (грошові гранти, безвідсоткові позики) </a:t>
            </a:r>
            <a:r>
              <a:rPr lang="uk-UA" sz="2000" b="0" dirty="0">
                <a:solidFill>
                  <a:schemeClr val="tx1">
                    <a:lumMod val="50000"/>
                  </a:schemeClr>
                </a:solidFill>
                <a:latin typeface="Times New Roman" pitchFamily="18" charset="0"/>
                <a:cs typeface="Times New Roman" pitchFamily="18" charset="0"/>
              </a:rPr>
              <a:t>та </a:t>
            </a:r>
            <a:r>
              <a:rPr lang="uk-UA" sz="2000" dirty="0">
                <a:solidFill>
                  <a:schemeClr val="tx1">
                    <a:lumMod val="50000"/>
                  </a:schemeClr>
                </a:solidFill>
                <a:latin typeface="Times New Roman" pitchFamily="18" charset="0"/>
                <a:cs typeface="Times New Roman" pitchFamily="18" charset="0"/>
              </a:rPr>
              <a:t>непрямі (податкові пільги, страхування, позики з низьким відсотком, прискорене знецінення, знижки на оренду). </a:t>
            </a:r>
            <a:r>
              <a:rPr lang="uk-UA" sz="2000" b="0" dirty="0">
                <a:solidFill>
                  <a:schemeClr val="tx1">
                    <a:lumMod val="50000"/>
                  </a:schemeClr>
                </a:solidFill>
                <a:latin typeface="Times New Roman" pitchFamily="18" charset="0"/>
                <a:cs typeface="Times New Roman" pitchFamily="18" charset="0"/>
              </a:rPr>
              <a:t>Субсидія застосовується з метою збалансування регіональних та місцевих бюджетів, зміцнення їх доходної бази та завжди передається безповоротно і безвідплатно з вищих ланок бюджетної системи нижчим ланкам для фінансування конкретних заходів та установ, тобто мають цільовий характер.</a:t>
            </a:r>
          </a:p>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Субсидії надаються: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національним виробникам, які конкурують з імпортерами;</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експортерам, що конкурують на зовнішньому ринку;</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імпортерам, з метою їх підтримки або для вирішення певних питань. </a:t>
            </a:r>
          </a:p>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За формою надання субсидії поділяються на: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a:t>
            </a:r>
            <a:r>
              <a:rPr lang="uk-UA" sz="2000" dirty="0">
                <a:solidFill>
                  <a:schemeClr val="tx1">
                    <a:lumMod val="50000"/>
                  </a:schemeClr>
                </a:solidFill>
                <a:latin typeface="Times New Roman" pitchFamily="18" charset="0"/>
                <a:cs typeface="Times New Roman" pitchFamily="18" charset="0"/>
              </a:rPr>
              <a:t>прямі</a:t>
            </a:r>
            <a:r>
              <a:rPr lang="uk-UA" sz="2000" b="0" dirty="0">
                <a:solidFill>
                  <a:schemeClr val="tx1">
                    <a:lumMod val="50000"/>
                  </a:schemeClr>
                </a:solidFill>
                <a:latin typeface="Times New Roman" pitchFamily="18" charset="0"/>
                <a:cs typeface="Times New Roman" pitchFamily="18" charset="0"/>
              </a:rPr>
              <a:t> (є забороненими СОТ) – безпосередні виплати експортеру після здійснення ним експортної операції на суму різниці його витрат і отриманого ним доходу.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a:t>
            </a:r>
            <a:r>
              <a:rPr lang="uk-UA" sz="2000" dirty="0">
                <a:solidFill>
                  <a:schemeClr val="tx1">
                    <a:lumMod val="50000"/>
                  </a:schemeClr>
                </a:solidFill>
                <a:latin typeface="Times New Roman" pitchFamily="18" charset="0"/>
                <a:cs typeface="Times New Roman" pitchFamily="18" charset="0"/>
              </a:rPr>
              <a:t> опосередковані </a:t>
            </a:r>
            <a:r>
              <a:rPr lang="uk-UA" sz="2000" b="0" dirty="0">
                <a:solidFill>
                  <a:schemeClr val="tx1">
                    <a:lumMod val="50000"/>
                  </a:schemeClr>
                </a:solidFill>
                <a:latin typeface="Times New Roman" pitchFamily="18" charset="0"/>
                <a:cs typeface="Times New Roman" pitchFamily="18" charset="0"/>
              </a:rPr>
              <a:t>– приховане </a:t>
            </a:r>
            <a:r>
              <a:rPr lang="uk-UA" sz="2000" b="0" dirty="0" err="1">
                <a:solidFill>
                  <a:schemeClr val="tx1">
                    <a:lumMod val="50000"/>
                  </a:schemeClr>
                </a:solidFill>
                <a:latin typeface="Times New Roman" pitchFamily="18" charset="0"/>
                <a:cs typeface="Times New Roman" pitchFamily="18" charset="0"/>
              </a:rPr>
              <a:t>дотування</a:t>
            </a:r>
            <a:r>
              <a:rPr lang="uk-UA" sz="2000" b="0" dirty="0">
                <a:solidFill>
                  <a:schemeClr val="tx1">
                    <a:lumMod val="50000"/>
                  </a:schemeClr>
                </a:solidFill>
                <a:latin typeface="Times New Roman" pitchFamily="18" charset="0"/>
                <a:cs typeface="Times New Roman" pitchFamily="18" charset="0"/>
              </a:rPr>
              <a:t> експортерів через надання податкових пільг, пільгових умов страхування, позик за ставкою нижче ринкової тощо (прямо не забороняються).</a:t>
            </a:r>
            <a:endParaRPr lang="ru-RU" sz="20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4630338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773723" y="641085"/>
            <a:ext cx="10374923" cy="5575830"/>
          </a:xfrm>
        </p:spPr>
        <p:txBody>
          <a:bodyPr/>
          <a:lstStyle/>
          <a:p>
            <a:pPr marL="0" indent="4572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4.Експортне кредитування </a:t>
            </a:r>
            <a:r>
              <a:rPr lang="uk-UA" sz="2000" b="0" dirty="0">
                <a:solidFill>
                  <a:schemeClr val="tx1">
                    <a:lumMod val="50000"/>
                  </a:schemeClr>
                </a:solidFill>
                <a:latin typeface="Times New Roman" pitchFamily="18" charset="0"/>
                <a:cs typeface="Times New Roman" pitchFamily="18" charset="0"/>
              </a:rPr>
              <a:t>— це фінансовий метод зовнішньоекономічної політики, що передбачає фінансове стимулювання національного розвитку експорту національними виробниками. Воно може </a:t>
            </a:r>
            <a:r>
              <a:rPr lang="uk-UA" sz="2000" b="0" dirty="0" err="1">
                <a:solidFill>
                  <a:schemeClr val="tx1">
                    <a:lumMod val="50000"/>
                  </a:schemeClr>
                </a:solidFill>
                <a:latin typeface="Times New Roman" pitchFamily="18" charset="0"/>
                <a:cs typeface="Times New Roman" pitchFamily="18" charset="0"/>
              </a:rPr>
              <a:t>здійснюватись</a:t>
            </a:r>
            <a:r>
              <a:rPr lang="uk-UA" sz="2000" b="0" dirty="0">
                <a:solidFill>
                  <a:schemeClr val="tx1">
                    <a:lumMod val="50000"/>
                  </a:schemeClr>
                </a:solidFill>
                <a:latin typeface="Times New Roman" pitchFamily="18" charset="0"/>
                <a:cs typeface="Times New Roman" pitchFamily="18" charset="0"/>
              </a:rPr>
              <a:t> у таких видах: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субсидування позик національним експортерам — кредити у державних банках за процентними ставками нижче ринкових;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державні позики іноземним імпортерам що підлягають обов'язковому дотриманню своїх зобов’язань щодо купівлі товарів тільки з фірм тієї країни, яка їм цю позику надала; </a:t>
            </a:r>
          </a:p>
          <a:p>
            <a:pPr marL="0" indent="4572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страхування експортних ризиків національних експортерів, що включають комерційні ризики (неплатоспроможність імпортера на оплату поставки) та політичні ризики (непередбачувані дії уряду, які перешкоджають імпортерам виконати свої зобов´язання перед експортером).</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584498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855784" y="670718"/>
            <a:ext cx="10480431" cy="5516563"/>
          </a:xfrm>
        </p:spPr>
        <p:txBody>
          <a:bodyPr/>
          <a:lstStyle/>
          <a:p>
            <a:pPr marL="0" indent="228600" algn="just">
              <a:lnSpc>
                <a:spcPct val="100000"/>
              </a:lnSpc>
              <a:spcBef>
                <a:spcPts val="0"/>
              </a:spcBef>
              <a:buNone/>
            </a:pPr>
            <a:r>
              <a:rPr lang="uk-UA" sz="2000" dirty="0">
                <a:solidFill>
                  <a:schemeClr val="tx1">
                    <a:lumMod val="50000"/>
                  </a:schemeClr>
                </a:solidFill>
                <a:latin typeface="Times New Roman" pitchFamily="18" charset="0"/>
                <a:cs typeface="Times New Roman" pitchFamily="18" charset="0"/>
              </a:rPr>
              <a:t>Види експортних кредитів: </a:t>
            </a:r>
          </a:p>
          <a:p>
            <a:pPr marL="0" indent="2286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короткострокові — на строк до 1 року — для кредитування експорту споживчих товарів та сировини; </a:t>
            </a:r>
          </a:p>
          <a:p>
            <a:pPr marL="0" indent="2286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середньострокові — на строк від 1 до 5 років — для кредитування експорту машин та обладнання; </a:t>
            </a:r>
          </a:p>
          <a:p>
            <a:pPr marL="0" indent="2286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 довгострокові — на строк понад 5 років — для кредитування експорту інвестиційних товарів та великих проектів. Експортні кредити можуть набувати форму зовнішньої допомоги іншим країнам. </a:t>
            </a:r>
          </a:p>
          <a:p>
            <a:pPr marL="0" indent="228600" algn="just">
              <a:lnSpc>
                <a:spcPct val="100000"/>
              </a:lnSpc>
              <a:spcBef>
                <a:spcPts val="0"/>
              </a:spcBef>
              <a:buNone/>
            </a:pPr>
            <a:r>
              <a:rPr lang="uk-UA" sz="2000" b="0" dirty="0">
                <a:solidFill>
                  <a:schemeClr val="tx1">
                    <a:lumMod val="50000"/>
                  </a:schemeClr>
                </a:solidFill>
                <a:latin typeface="Times New Roman" pitchFamily="18" charset="0"/>
                <a:cs typeface="Times New Roman" pitchFamily="18" charset="0"/>
              </a:rPr>
              <a:t>Майже всі двосторонні міжурядові кредити, які Україна отримує від іноземних держав взаємопов’язані, тобто через придбання певних товарів у країні, що їх надавала, і тому може розглядатися як форма торговельної політики для стимулювання експорту.</a:t>
            </a:r>
          </a:p>
          <a:p>
            <a:pPr marL="0" indent="0" algn="just">
              <a:lnSpc>
                <a:spcPct val="100000"/>
              </a:lnSpc>
              <a:spcBef>
                <a:spcPts val="0"/>
              </a:spcBef>
              <a:buNone/>
            </a:pPr>
            <a:endParaRPr lang="uk-UA" sz="1800" b="0" dirty="0">
              <a:solidFill>
                <a:schemeClr val="tx1">
                  <a:lumMod val="50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393706968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1337</TotalTime>
  <Words>3238</Words>
  <Application>Microsoft Office PowerPoint</Application>
  <PresentationFormat>Широкий екран</PresentationFormat>
  <Paragraphs>102</Paragraphs>
  <Slides>21</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21</vt:i4>
      </vt:variant>
    </vt:vector>
  </HeadingPairs>
  <TitlesOfParts>
    <vt:vector size="27" baseType="lpstr">
      <vt:lpstr>Arial</vt:lpstr>
      <vt:lpstr>Calibri</vt:lpstr>
      <vt:lpstr>Montserrat</vt:lpstr>
      <vt:lpstr>Montserrat ExtraBold</vt:lpstr>
      <vt:lpstr>Times New Roman</vt:lpstr>
      <vt:lpstr>Тема Office</vt:lpstr>
      <vt:lpstr>Тема 1.4. Нетарифні методи регулювання зовнішньоекономічної діяльності в Україні  План 1. Економічні методи нетарифного регулювання ЗЕД 2. Адміністративні методи нетарифного регулювання ЗЕД 3. Правові режими для іноземних суб'єктів господарської діяльності</vt:lpstr>
      <vt:lpstr> 1. Економічні методи нетарифного регулювання ЗЕД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 2. Адміністративні методи нетарифного регулювання ЗЕД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Iryna Abramova</cp:lastModifiedBy>
  <cp:revision>77</cp:revision>
  <dcterms:created xsi:type="dcterms:W3CDTF">2023-01-12T09:20:21Z</dcterms:created>
  <dcterms:modified xsi:type="dcterms:W3CDTF">2025-03-18T11:28:18Z</dcterms:modified>
</cp:coreProperties>
</file>