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94" r:id="rId35"/>
    <p:sldId id="289" r:id="rId36"/>
    <p:sldId id="290" r:id="rId37"/>
    <p:sldId id="291" r:id="rId38"/>
    <p:sldId id="292" r:id="rId39"/>
    <p:sldId id="293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10" r:id="rId53"/>
    <p:sldId id="307" r:id="rId54"/>
    <p:sldId id="308" r:id="rId55"/>
    <p:sldId id="309" r:id="rId5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35-15#n3039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35-15#n5886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Теоретичні основи спадкового права та процесу. Спадкові правовідносини 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320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1216.</a:t>
            </a:r>
            <a:r>
              <a:rPr lang="ru-RU" dirty="0"/>
              <a:t> </a:t>
            </a:r>
            <a:r>
              <a:rPr lang="ru-RU" dirty="0" err="1"/>
              <a:t>Поняття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endParaRPr lang="ru-RU" dirty="0"/>
          </a:p>
          <a:p>
            <a:r>
              <a:rPr lang="ru-RU" sz="2000" dirty="0"/>
              <a:t>1. </a:t>
            </a:r>
            <a:r>
              <a:rPr lang="ru-RU" sz="2000" dirty="0" err="1"/>
              <a:t>Спадкуванням</a:t>
            </a:r>
            <a:r>
              <a:rPr lang="ru-RU" sz="2000" dirty="0"/>
              <a:t> є </a:t>
            </a:r>
            <a:r>
              <a:rPr lang="ru-RU" sz="2000" dirty="0" err="1"/>
              <a:t>перехід</a:t>
            </a:r>
            <a:r>
              <a:rPr lang="ru-RU" sz="2000" dirty="0"/>
              <a:t> прав та </a:t>
            </a:r>
            <a:r>
              <a:rPr lang="ru-RU" sz="2000" dirty="0" err="1"/>
              <a:t>обов'язків</a:t>
            </a:r>
            <a:r>
              <a:rPr lang="ru-RU" sz="2000" dirty="0"/>
              <a:t> (</a:t>
            </a:r>
            <a:r>
              <a:rPr lang="ru-RU" sz="2000" dirty="0" err="1"/>
              <a:t>спадщини</a:t>
            </a:r>
            <a:r>
              <a:rPr lang="ru-RU" sz="2000" dirty="0"/>
              <a:t>)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фізичної</a:t>
            </a:r>
            <a:r>
              <a:rPr lang="ru-RU" sz="2000" dirty="0"/>
              <a:t> особи, яка померла (</a:t>
            </a:r>
            <a:r>
              <a:rPr lang="ru-RU" sz="2000" dirty="0" err="1"/>
              <a:t>спадкодавця</a:t>
            </a:r>
            <a:r>
              <a:rPr lang="ru-RU" sz="2000" dirty="0"/>
              <a:t>), до </a:t>
            </a:r>
            <a:r>
              <a:rPr lang="ru-RU" sz="2000" dirty="0" err="1"/>
              <a:t>інших</a:t>
            </a:r>
            <a:r>
              <a:rPr lang="ru-RU" sz="2000" dirty="0"/>
              <a:t> </a:t>
            </a:r>
            <a:r>
              <a:rPr lang="ru-RU" sz="2000" dirty="0" err="1"/>
              <a:t>осіб</a:t>
            </a:r>
            <a:r>
              <a:rPr lang="ru-RU" sz="2000" dirty="0"/>
              <a:t> (</a:t>
            </a:r>
            <a:r>
              <a:rPr lang="ru-RU" sz="2000" dirty="0" err="1"/>
              <a:t>спадкоємців</a:t>
            </a:r>
            <a:r>
              <a:rPr lang="ru-RU" sz="2000" dirty="0"/>
              <a:t>).</a:t>
            </a:r>
          </a:p>
          <a:p>
            <a:r>
              <a:rPr lang="ru-RU" dirty="0"/>
              <a:t> </a:t>
            </a: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правових</a:t>
            </a:r>
            <a:r>
              <a:rPr lang="ru-RU" dirty="0"/>
              <a:t> норм,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регулюють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і порядок </a:t>
            </a:r>
            <a:r>
              <a:rPr lang="ru-RU" dirty="0" err="1"/>
              <a:t>спадкування</a:t>
            </a:r>
            <a:r>
              <a:rPr lang="ru-RU" dirty="0"/>
              <a:t>, є </a:t>
            </a:r>
            <a:r>
              <a:rPr lang="ru-RU" dirty="0" err="1"/>
              <a:t>підгалуззю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іменується</a:t>
            </a:r>
            <a:r>
              <a:rPr lang="ru-RU" dirty="0"/>
              <a:t> «</a:t>
            </a:r>
            <a:r>
              <a:rPr lang="ru-RU" dirty="0" err="1"/>
              <a:t>спадковим</a:t>
            </a:r>
            <a:r>
              <a:rPr lang="ru-RU" dirty="0"/>
              <a:t> правом» </a:t>
            </a:r>
            <a:r>
              <a:rPr lang="ru-RU" dirty="0" err="1"/>
              <a:t>або</a:t>
            </a:r>
            <a:r>
              <a:rPr lang="ru-RU" dirty="0"/>
              <a:t> «правом </a:t>
            </a:r>
            <a:r>
              <a:rPr lang="ru-RU" dirty="0" err="1"/>
              <a:t>спадкування</a:t>
            </a:r>
            <a:r>
              <a:rPr lang="ru-RU" dirty="0"/>
              <a:t>». 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719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>
                <a:solidFill>
                  <a:srgbClr val="C00000"/>
                </a:solidFill>
              </a:rPr>
              <a:t>Внаслідок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цього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поняття</a:t>
            </a:r>
            <a:r>
              <a:rPr lang="ru-RU" dirty="0">
                <a:solidFill>
                  <a:srgbClr val="C00000"/>
                </a:solidFill>
              </a:rPr>
              <a:t> «право </a:t>
            </a:r>
            <a:r>
              <a:rPr lang="ru-RU" dirty="0" err="1">
                <a:solidFill>
                  <a:srgbClr val="C00000"/>
                </a:solidFill>
              </a:rPr>
              <a:t>спадкування</a:t>
            </a:r>
            <a:r>
              <a:rPr lang="ru-RU" dirty="0">
                <a:solidFill>
                  <a:srgbClr val="C00000"/>
                </a:solidFill>
              </a:rPr>
              <a:t>» </a:t>
            </a:r>
            <a:r>
              <a:rPr lang="ru-RU" dirty="0" err="1">
                <a:solidFill>
                  <a:srgbClr val="C00000"/>
                </a:solidFill>
              </a:rPr>
              <a:t>можна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розглядати</a:t>
            </a:r>
            <a:r>
              <a:rPr lang="ru-RU" dirty="0">
                <a:solidFill>
                  <a:srgbClr val="C00000"/>
                </a:solidFill>
              </a:rPr>
              <a:t> у </a:t>
            </a:r>
            <a:r>
              <a:rPr lang="ru-RU" dirty="0" err="1">
                <a:solidFill>
                  <a:srgbClr val="C00000"/>
                </a:solidFill>
              </a:rPr>
              <a:t>двох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значеннях</a:t>
            </a:r>
            <a:r>
              <a:rPr lang="ru-RU" dirty="0">
                <a:solidFill>
                  <a:srgbClr val="C00000"/>
                </a:solidFill>
              </a:rPr>
              <a:t>: </a:t>
            </a:r>
            <a:r>
              <a:rPr lang="ru-RU" dirty="0" err="1">
                <a:solidFill>
                  <a:srgbClr val="C00000"/>
                </a:solidFill>
              </a:rPr>
              <a:t>об’єктивному</a:t>
            </a:r>
            <a:r>
              <a:rPr lang="ru-RU" dirty="0">
                <a:solidFill>
                  <a:srgbClr val="C00000"/>
                </a:solidFill>
              </a:rPr>
              <a:t> та </a:t>
            </a:r>
            <a:r>
              <a:rPr lang="ru-RU" dirty="0" err="1">
                <a:solidFill>
                  <a:srgbClr val="C00000"/>
                </a:solidFill>
              </a:rPr>
              <a:t>суб’єктивному</a:t>
            </a:r>
            <a:r>
              <a:rPr lang="ru-RU" dirty="0">
                <a:solidFill>
                  <a:srgbClr val="C00000"/>
                </a:solidFill>
              </a:rPr>
              <a:t>. </a:t>
            </a:r>
            <a:endParaRPr lang="en-US" dirty="0">
              <a:solidFill>
                <a:srgbClr val="C00000"/>
              </a:solidFill>
            </a:endParaRPr>
          </a:p>
          <a:p>
            <a:r>
              <a:rPr lang="ru-RU" dirty="0">
                <a:solidFill>
                  <a:srgbClr val="C00000"/>
                </a:solidFill>
              </a:rPr>
              <a:t>Право </a:t>
            </a:r>
            <a:r>
              <a:rPr lang="ru-RU" dirty="0" err="1">
                <a:solidFill>
                  <a:srgbClr val="C00000"/>
                </a:solidFill>
              </a:rPr>
              <a:t>спадкування</a:t>
            </a:r>
            <a:r>
              <a:rPr lang="ru-RU" dirty="0">
                <a:solidFill>
                  <a:srgbClr val="C00000"/>
                </a:solidFill>
              </a:rPr>
              <a:t> у </a:t>
            </a:r>
            <a:r>
              <a:rPr lang="ru-RU" dirty="0" err="1">
                <a:solidFill>
                  <a:srgbClr val="C00000"/>
                </a:solidFill>
              </a:rPr>
              <a:t>об’єктивному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сенсі</a:t>
            </a:r>
            <a:r>
              <a:rPr lang="ru-RU" dirty="0">
                <a:solidFill>
                  <a:srgbClr val="C00000"/>
                </a:solidFill>
              </a:rPr>
              <a:t> −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правових</a:t>
            </a:r>
            <a:r>
              <a:rPr lang="ru-RU" dirty="0"/>
              <a:t> норм,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регламентують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(</a:t>
            </a:r>
            <a:r>
              <a:rPr lang="ru-RU" dirty="0" err="1"/>
              <a:t>спадкові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), </a:t>
            </a:r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визначають</a:t>
            </a:r>
            <a:r>
              <a:rPr lang="ru-RU" dirty="0"/>
              <a:t> порядок та </a:t>
            </a:r>
            <a:r>
              <a:rPr lang="ru-RU" dirty="0" err="1"/>
              <a:t>межі</a:t>
            </a:r>
            <a:r>
              <a:rPr lang="ru-RU" dirty="0"/>
              <a:t> переходу прав і </a:t>
            </a:r>
            <a:r>
              <a:rPr lang="ru-RU" dirty="0" err="1"/>
              <a:t>обов’язків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померлої</a:t>
            </a:r>
            <a:r>
              <a:rPr lang="ru-RU" dirty="0"/>
              <a:t> особи до </a:t>
            </a:r>
            <a:r>
              <a:rPr lang="ru-RU" dirty="0" err="1"/>
              <a:t>спадкоємців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;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особистих</a:t>
            </a:r>
            <a:r>
              <a:rPr lang="ru-RU" dirty="0"/>
              <a:t> прав і </a:t>
            </a:r>
            <a:r>
              <a:rPr lang="ru-RU" dirty="0" err="1"/>
              <a:t>обов’язків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 За </a:t>
            </a:r>
            <a:r>
              <a:rPr lang="ru-RU" dirty="0" err="1"/>
              <a:t>своєю</a:t>
            </a:r>
            <a:r>
              <a:rPr lang="ru-RU" dirty="0"/>
              <a:t> </a:t>
            </a:r>
            <a:r>
              <a:rPr lang="ru-RU" dirty="0" err="1"/>
              <a:t>сутністю</a:t>
            </a:r>
            <a:r>
              <a:rPr lang="ru-RU" dirty="0"/>
              <a:t> </a:t>
            </a:r>
            <a:r>
              <a:rPr lang="ru-RU" dirty="0" err="1"/>
              <a:t>воно</a:t>
            </a:r>
            <a:r>
              <a:rPr lang="ru-RU" dirty="0"/>
              <a:t> </a:t>
            </a:r>
            <a:r>
              <a:rPr lang="ru-RU" dirty="0" err="1"/>
              <a:t>збігається</a:t>
            </a:r>
            <a:r>
              <a:rPr lang="ru-RU" dirty="0"/>
              <a:t> з </a:t>
            </a:r>
            <a:r>
              <a:rPr lang="ru-RU" dirty="0" err="1"/>
              <a:t>поняттям</a:t>
            </a:r>
            <a:r>
              <a:rPr lang="ru-RU" dirty="0"/>
              <a:t> «</a:t>
            </a:r>
            <a:r>
              <a:rPr lang="ru-RU" dirty="0" err="1"/>
              <a:t>спадкове</a:t>
            </a:r>
            <a:r>
              <a:rPr lang="ru-RU" dirty="0"/>
              <a:t> право.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550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>
                <a:solidFill>
                  <a:srgbClr val="C00000"/>
                </a:solidFill>
              </a:rPr>
              <a:t>Право </a:t>
            </a:r>
            <a:r>
              <a:rPr lang="ru-RU" dirty="0" err="1">
                <a:solidFill>
                  <a:srgbClr val="C00000"/>
                </a:solidFill>
              </a:rPr>
              <a:t>спадкування</a:t>
            </a:r>
            <a:r>
              <a:rPr lang="ru-RU" dirty="0">
                <a:solidFill>
                  <a:srgbClr val="C00000"/>
                </a:solidFill>
              </a:rPr>
              <a:t> у </a:t>
            </a:r>
            <a:r>
              <a:rPr lang="ru-RU" dirty="0" err="1">
                <a:solidFill>
                  <a:srgbClr val="C00000"/>
                </a:solidFill>
              </a:rPr>
              <a:t>суб’єктивному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сенсі</a:t>
            </a:r>
            <a:r>
              <a:rPr lang="ru-RU" dirty="0">
                <a:solidFill>
                  <a:srgbClr val="C00000"/>
                </a:solidFill>
              </a:rPr>
              <a:t> − </a:t>
            </a:r>
            <a:r>
              <a:rPr lang="ru-RU" dirty="0" err="1">
                <a:solidFill>
                  <a:srgbClr val="C00000"/>
                </a:solidFill>
              </a:rPr>
              <a:t>це</a:t>
            </a:r>
            <a:r>
              <a:rPr lang="ru-RU" dirty="0">
                <a:solidFill>
                  <a:srgbClr val="C00000"/>
                </a:solidFill>
              </a:rPr>
              <a:t> право </a:t>
            </a:r>
            <a:r>
              <a:rPr lang="ru-RU" dirty="0" err="1">
                <a:solidFill>
                  <a:srgbClr val="C00000"/>
                </a:solidFill>
              </a:rPr>
              <a:t>учасника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цивільних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відносин</a:t>
            </a:r>
            <a:r>
              <a:rPr lang="ru-RU" dirty="0">
                <a:solidFill>
                  <a:srgbClr val="C00000"/>
                </a:solidFill>
              </a:rPr>
              <a:t> бути </a:t>
            </a:r>
            <a:r>
              <a:rPr lang="ru-RU" dirty="0" err="1">
                <a:solidFill>
                  <a:srgbClr val="C00000"/>
                </a:solidFill>
              </a:rPr>
              <a:t>спадкоємцем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після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смерті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фізичної</a:t>
            </a:r>
            <a:r>
              <a:rPr lang="ru-RU" dirty="0">
                <a:solidFill>
                  <a:srgbClr val="C00000"/>
                </a:solidFill>
              </a:rPr>
              <a:t> особи.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/>
              <a:t>складне </a:t>
            </a:r>
            <a:r>
              <a:rPr lang="ru-RU" dirty="0" err="1"/>
              <a:t>суб’єктивне</a:t>
            </a:r>
            <a:r>
              <a:rPr lang="ru-RU" dirty="0"/>
              <a:t> право </a:t>
            </a:r>
            <a:r>
              <a:rPr lang="ru-RU" dirty="0" err="1"/>
              <a:t>охоплює</a:t>
            </a:r>
            <a:r>
              <a:rPr lang="ru-RU" dirty="0"/>
              <a:t> низку правомочностей,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з’являються</a:t>
            </a:r>
            <a:r>
              <a:rPr lang="ru-RU" dirty="0"/>
              <a:t> у </a:t>
            </a:r>
            <a:r>
              <a:rPr lang="ru-RU" dirty="0" err="1"/>
              <a:t>спадкоємця</a:t>
            </a:r>
            <a:r>
              <a:rPr lang="ru-RU" dirty="0"/>
              <a:t> у </a:t>
            </a:r>
            <a:r>
              <a:rPr lang="ru-RU" dirty="0" err="1"/>
              <a:t>зв’язку</a:t>
            </a:r>
            <a:r>
              <a:rPr lang="ru-RU" dirty="0"/>
              <a:t> з </a:t>
            </a:r>
            <a:r>
              <a:rPr lang="ru-RU" dirty="0" err="1"/>
              <a:t>відкриттям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(право на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право на </a:t>
            </a:r>
            <a:r>
              <a:rPr lang="ru-RU" dirty="0" err="1"/>
              <a:t>розподіл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</a:t>
            </a:r>
            <a:r>
              <a:rPr lang="ru-RU" dirty="0" err="1"/>
              <a:t>спадкової</a:t>
            </a:r>
            <a:r>
              <a:rPr lang="ru-RU" dirty="0"/>
              <a:t> </a:t>
            </a:r>
            <a:r>
              <a:rPr lang="ru-RU" dirty="0" err="1"/>
              <a:t>маси</a:t>
            </a:r>
            <a:r>
              <a:rPr lang="ru-RU" dirty="0"/>
              <a:t>, право на </a:t>
            </a:r>
            <a:r>
              <a:rPr lang="ru-RU" dirty="0" err="1"/>
              <a:t>підтвердження</a:t>
            </a:r>
            <a:r>
              <a:rPr lang="ru-RU" dirty="0"/>
              <a:t> </a:t>
            </a:r>
            <a:r>
              <a:rPr lang="ru-RU" dirty="0" err="1"/>
              <a:t>законності</a:t>
            </a:r>
            <a:r>
              <a:rPr lang="ru-RU" dirty="0"/>
              <a:t> </a:t>
            </a:r>
            <a:r>
              <a:rPr lang="ru-RU" dirty="0" err="1"/>
              <a:t>набуття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майна </a:t>
            </a:r>
            <a:r>
              <a:rPr lang="ru-RU" dirty="0" err="1"/>
              <a:t>тощо</a:t>
            </a:r>
            <a:r>
              <a:rPr lang="ru-RU" dirty="0"/>
              <a:t>). За </a:t>
            </a:r>
            <a:r>
              <a:rPr lang="ru-RU" dirty="0" err="1"/>
              <a:t>своєю</a:t>
            </a:r>
            <a:r>
              <a:rPr lang="ru-RU" dirty="0"/>
              <a:t> </a:t>
            </a:r>
            <a:r>
              <a:rPr lang="ru-RU" dirty="0" err="1"/>
              <a:t>сутністю</a:t>
            </a:r>
            <a:r>
              <a:rPr lang="ru-RU" dirty="0"/>
              <a:t> </a:t>
            </a:r>
            <a:r>
              <a:rPr lang="ru-RU" dirty="0" err="1"/>
              <a:t>воно</a:t>
            </a:r>
            <a:r>
              <a:rPr lang="ru-RU" dirty="0"/>
              <a:t> </a:t>
            </a:r>
            <a:r>
              <a:rPr lang="ru-RU" dirty="0" err="1"/>
              <a:t>збігається</a:t>
            </a:r>
            <a:r>
              <a:rPr lang="ru-RU" dirty="0"/>
              <a:t> з </a:t>
            </a:r>
            <a:r>
              <a:rPr lang="ru-RU" dirty="0" err="1"/>
              <a:t>поняттям</a:t>
            </a:r>
            <a:r>
              <a:rPr lang="ru-RU" dirty="0"/>
              <a:t> «право на </a:t>
            </a:r>
            <a:r>
              <a:rPr lang="ru-RU" dirty="0" err="1"/>
              <a:t>спадкування</a:t>
            </a:r>
            <a:r>
              <a:rPr lang="ru-RU" dirty="0"/>
              <a:t>».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301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>
                <a:solidFill>
                  <a:srgbClr val="C00000"/>
                </a:solidFill>
              </a:rPr>
              <a:t>Спадкування</a:t>
            </a:r>
            <a:r>
              <a:rPr lang="ru-RU" dirty="0"/>
              <a:t>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цілий</a:t>
            </a:r>
            <a:r>
              <a:rPr lang="ru-RU" dirty="0"/>
              <a:t> комплекс </a:t>
            </a:r>
            <a:r>
              <a:rPr lang="ru-RU" dirty="0" err="1"/>
              <a:t>самостійних</a:t>
            </a:r>
            <a:r>
              <a:rPr lang="ru-RU" dirty="0"/>
              <a:t>, але </a:t>
            </a:r>
            <a:r>
              <a:rPr lang="ru-RU" dirty="0" err="1"/>
              <a:t>водночас</a:t>
            </a:r>
            <a:r>
              <a:rPr lang="ru-RU" dirty="0"/>
              <a:t> </a:t>
            </a:r>
            <a:r>
              <a:rPr lang="ru-RU" dirty="0" err="1"/>
              <a:t>взаємопов’язаних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собою </a:t>
            </a:r>
            <a:r>
              <a:rPr lang="ru-RU" dirty="0" err="1"/>
              <a:t>правовідносин</a:t>
            </a:r>
            <a:r>
              <a:rPr lang="ru-RU" dirty="0"/>
              <a:t>: </a:t>
            </a:r>
            <a:r>
              <a:rPr lang="ru-RU" dirty="0" err="1"/>
              <a:t>правовідносин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факту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; </a:t>
            </a:r>
            <a:r>
              <a:rPr lang="ru-RU" dirty="0" err="1"/>
              <a:t>правовідносин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</a:t>
            </a:r>
            <a:r>
              <a:rPr lang="ru-RU" dirty="0" err="1"/>
              <a:t>відносно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майна; </a:t>
            </a:r>
            <a:r>
              <a:rPr lang="ru-RU" dirty="0" err="1"/>
              <a:t>правовідносин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факту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відмови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; </a:t>
            </a:r>
            <a:r>
              <a:rPr lang="ru-RU" dirty="0" err="1"/>
              <a:t>правовідносин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/>
              <a:t>Тому </a:t>
            </a:r>
            <a:r>
              <a:rPr lang="ru-RU" dirty="0" err="1"/>
              <a:t>невипадково</a:t>
            </a:r>
            <a:r>
              <a:rPr lang="ru-RU" dirty="0"/>
              <a:t>, право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тісно</a:t>
            </a:r>
            <a:r>
              <a:rPr lang="ru-RU" dirty="0"/>
              <a:t> </a:t>
            </a:r>
            <a:r>
              <a:rPr lang="ru-RU" dirty="0" err="1"/>
              <a:t>пов’язане</a:t>
            </a:r>
            <a:r>
              <a:rPr lang="ru-RU" dirty="0"/>
              <a:t> </a:t>
            </a:r>
            <a:r>
              <a:rPr lang="ru-RU" dirty="0" err="1"/>
              <a:t>саме</a:t>
            </a:r>
            <a:r>
              <a:rPr lang="ru-RU" dirty="0"/>
              <a:t> з правом </a:t>
            </a:r>
            <a:r>
              <a:rPr lang="ru-RU" dirty="0" err="1"/>
              <a:t>власності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власнику</a:t>
            </a:r>
            <a:r>
              <a:rPr lang="ru-RU" dirty="0"/>
              <a:t> </a:t>
            </a:r>
            <a:r>
              <a:rPr lang="ru-RU" dirty="0" err="1"/>
              <a:t>реалізувати</a:t>
            </a:r>
            <a:r>
              <a:rPr lang="ru-RU" dirty="0"/>
              <a:t> </a:t>
            </a:r>
            <a:r>
              <a:rPr lang="ru-RU" dirty="0" err="1"/>
              <a:t>своє</a:t>
            </a:r>
            <a:r>
              <a:rPr lang="ru-RU" dirty="0"/>
              <a:t> право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розпорядження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, є одним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найпоширеніших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і </a:t>
            </a:r>
            <a:r>
              <a:rPr lang="ru-RU" dirty="0" err="1"/>
              <a:t>слугує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охороні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3141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2. </a:t>
            </a:r>
            <a:r>
              <a:rPr lang="ru-RU" dirty="0" err="1"/>
              <a:t>Принципи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права.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Принципи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 становить </a:t>
            </a:r>
            <a:r>
              <a:rPr lang="ru-RU" dirty="0" err="1"/>
              <a:t>сукупність</a:t>
            </a:r>
            <a:r>
              <a:rPr lang="ru-RU" dirty="0"/>
              <a:t> таких </a:t>
            </a:r>
            <a:r>
              <a:rPr lang="ru-RU" dirty="0" err="1"/>
              <a:t>загальних</a:t>
            </a:r>
            <a:r>
              <a:rPr lang="ru-RU" dirty="0"/>
              <a:t> засад, на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. </a:t>
            </a:r>
            <a:r>
              <a:rPr lang="en-US" dirty="0" err="1"/>
              <a:t>Принципами</a:t>
            </a:r>
            <a:r>
              <a:rPr lang="en-US" dirty="0"/>
              <a:t> </a:t>
            </a:r>
            <a:r>
              <a:rPr lang="en-US" dirty="0" err="1"/>
              <a:t>спадкового</a:t>
            </a:r>
            <a:r>
              <a:rPr lang="en-US" dirty="0"/>
              <a:t> </a:t>
            </a:r>
            <a:r>
              <a:rPr lang="en-US" dirty="0" err="1"/>
              <a:t>права</a:t>
            </a:r>
            <a:r>
              <a:rPr lang="en-US" dirty="0"/>
              <a:t> є: </a:t>
            </a:r>
          </a:p>
          <a:p>
            <a:r>
              <a:rPr lang="ru-RU" dirty="0">
                <a:solidFill>
                  <a:srgbClr val="00B0F0"/>
                </a:solidFill>
              </a:rPr>
              <a:t>Свобода </a:t>
            </a:r>
            <a:r>
              <a:rPr lang="ru-RU" dirty="0" err="1">
                <a:solidFill>
                  <a:srgbClr val="00B0F0"/>
                </a:solidFill>
              </a:rPr>
              <a:t>волевиявлення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спадкодавця</a:t>
            </a:r>
            <a:r>
              <a:rPr lang="ru-RU" dirty="0">
                <a:solidFill>
                  <a:srgbClr val="00B0F0"/>
                </a:solidFill>
              </a:rPr>
              <a:t> і </a:t>
            </a:r>
            <a:r>
              <a:rPr lang="ru-RU" dirty="0" err="1">
                <a:solidFill>
                  <a:srgbClr val="00B0F0"/>
                </a:solidFill>
              </a:rPr>
              <a:t>спадкоємців</a:t>
            </a:r>
            <a:r>
              <a:rPr lang="ru-RU" dirty="0">
                <a:solidFill>
                  <a:srgbClr val="00B0F0"/>
                </a:solidFill>
              </a:rPr>
              <a:t> (свобода </a:t>
            </a:r>
            <a:r>
              <a:rPr lang="ru-RU" dirty="0" err="1">
                <a:solidFill>
                  <a:srgbClr val="00B0F0"/>
                </a:solidFill>
              </a:rPr>
              <a:t>спадкування</a:t>
            </a:r>
            <a:r>
              <a:rPr lang="ru-RU" dirty="0">
                <a:solidFill>
                  <a:srgbClr val="00B0F0"/>
                </a:solidFill>
              </a:rPr>
              <a:t>).</a:t>
            </a:r>
            <a:r>
              <a:rPr lang="ru-RU" dirty="0"/>
              <a:t> </a:t>
            </a:r>
            <a:r>
              <a:rPr lang="ru-RU" dirty="0" err="1"/>
              <a:t>Правоздатний</a:t>
            </a:r>
            <a:r>
              <a:rPr lang="ru-RU" dirty="0"/>
              <a:t> </a:t>
            </a:r>
            <a:r>
              <a:rPr lang="ru-RU" dirty="0" err="1"/>
              <a:t>спадкодавець</a:t>
            </a:r>
            <a:r>
              <a:rPr lang="ru-RU" dirty="0"/>
              <a:t> у будь-</a:t>
            </a:r>
            <a:r>
              <a:rPr lang="ru-RU" dirty="0" err="1"/>
              <a:t>який</a:t>
            </a:r>
            <a:r>
              <a:rPr lang="ru-RU" dirty="0"/>
              <a:t> час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скласти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на все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певну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, </a:t>
            </a:r>
            <a:r>
              <a:rPr lang="ru-RU" dirty="0" err="1"/>
              <a:t>змінити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скасувати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не </a:t>
            </a:r>
            <a:r>
              <a:rPr lang="ru-RU" dirty="0" err="1"/>
              <a:t>складати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взагалі</a:t>
            </a:r>
            <a:r>
              <a:rPr lang="ru-RU" dirty="0"/>
              <a:t>.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спадкодавець</a:t>
            </a:r>
            <a:r>
              <a:rPr lang="ru-RU" dirty="0"/>
              <a:t> </a:t>
            </a:r>
            <a:r>
              <a:rPr lang="ru-RU" dirty="0" err="1"/>
              <a:t>визначає</a:t>
            </a:r>
            <a:r>
              <a:rPr lang="ru-RU" dirty="0"/>
              <a:t> коло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назвати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близьких</a:t>
            </a:r>
            <a:r>
              <a:rPr lang="ru-RU" dirty="0"/>
              <a:t> та </a:t>
            </a:r>
            <a:r>
              <a:rPr lang="ru-RU" dirty="0" err="1"/>
              <a:t>родичів</a:t>
            </a:r>
            <a:r>
              <a:rPr lang="ru-RU" dirty="0"/>
              <a:t>, а і будь-яку </a:t>
            </a:r>
            <a:r>
              <a:rPr lang="ru-RU" dirty="0" err="1"/>
              <a:t>сторонню</a:t>
            </a:r>
            <a:r>
              <a:rPr lang="ru-RU" dirty="0"/>
              <a:t> </a:t>
            </a:r>
            <a:r>
              <a:rPr lang="ru-RU" dirty="0" err="1"/>
              <a:t>фізичну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юридичну</a:t>
            </a:r>
            <a:r>
              <a:rPr lang="ru-RU" dirty="0"/>
              <a:t> особу </a:t>
            </a:r>
            <a:r>
              <a:rPr lang="ru-RU" dirty="0" err="1"/>
              <a:t>або</a:t>
            </a:r>
            <a:r>
              <a:rPr lang="ru-RU" dirty="0"/>
              <a:t> державу.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6413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Вираз</a:t>
            </a:r>
            <a:r>
              <a:rPr lang="ru-RU" dirty="0"/>
              <a:t> і </a:t>
            </a:r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</a:t>
            </a:r>
            <a:r>
              <a:rPr lang="ru-RU" dirty="0" err="1"/>
              <a:t>цілком</a:t>
            </a:r>
            <a:r>
              <a:rPr lang="ru-RU" dirty="0"/>
              <a:t>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нього</a:t>
            </a:r>
            <a:r>
              <a:rPr lang="ru-RU" dirty="0"/>
              <a:t> самого. Даний принцип </a:t>
            </a:r>
            <a:r>
              <a:rPr lang="ru-RU" dirty="0" err="1"/>
              <a:t>певною</a:t>
            </a:r>
            <a:r>
              <a:rPr lang="ru-RU" dirty="0"/>
              <a:t> </a:t>
            </a:r>
            <a:r>
              <a:rPr lang="ru-RU" dirty="0" err="1"/>
              <a:t>мірою</a:t>
            </a:r>
            <a:r>
              <a:rPr lang="ru-RU" dirty="0"/>
              <a:t> </a:t>
            </a:r>
            <a:r>
              <a:rPr lang="ru-RU" dirty="0" err="1"/>
              <a:t>протиставляється</a:t>
            </a:r>
            <a:r>
              <a:rPr lang="ru-RU" dirty="0"/>
              <a:t> принципу </a:t>
            </a:r>
            <a:r>
              <a:rPr lang="ru-RU" dirty="0" err="1"/>
              <a:t>свободи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</a:t>
            </a:r>
            <a:r>
              <a:rPr lang="ru-RU" dirty="0" err="1"/>
              <a:t>надаючи</a:t>
            </a:r>
            <a:r>
              <a:rPr lang="ru-RU" dirty="0"/>
              <a:t> </a:t>
            </a:r>
            <a:r>
              <a:rPr lang="ru-RU" dirty="0" err="1"/>
              <a:t>спадкоємцю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погодитись</a:t>
            </a:r>
            <a:r>
              <a:rPr lang="ru-RU" dirty="0"/>
              <a:t> на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відмовитись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нього</a:t>
            </a:r>
            <a:r>
              <a:rPr lang="ru-RU" dirty="0"/>
              <a:t>, а у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закликання</a:t>
            </a:r>
            <a:r>
              <a:rPr lang="ru-RU" dirty="0"/>
              <a:t> </a:t>
            </a:r>
            <a:r>
              <a:rPr lang="ru-RU" dirty="0" err="1"/>
              <a:t>одночасно</a:t>
            </a:r>
            <a:r>
              <a:rPr lang="ru-RU" dirty="0"/>
              <a:t> за </a:t>
            </a:r>
            <a:r>
              <a:rPr lang="ru-RU" dirty="0" err="1"/>
              <a:t>кількома</a:t>
            </a:r>
            <a:r>
              <a:rPr lang="ru-RU" dirty="0"/>
              <a:t> </a:t>
            </a:r>
            <a:r>
              <a:rPr lang="ru-RU" dirty="0" err="1"/>
              <a:t>підставами</a:t>
            </a:r>
            <a:r>
              <a:rPr lang="ru-RU" dirty="0"/>
              <a:t> (за </a:t>
            </a:r>
            <a:r>
              <a:rPr lang="ru-RU" dirty="0" err="1"/>
              <a:t>заповітом</a:t>
            </a:r>
            <a:r>
              <a:rPr lang="ru-RU" dirty="0"/>
              <a:t> і за законом </a:t>
            </a:r>
            <a:r>
              <a:rPr lang="ru-RU" dirty="0" err="1"/>
              <a:t>або</a:t>
            </a:r>
            <a:r>
              <a:rPr lang="ru-RU" dirty="0"/>
              <a:t> в порядку </a:t>
            </a:r>
            <a:r>
              <a:rPr lang="ru-RU" dirty="0" err="1"/>
              <a:t>спадкової</a:t>
            </a:r>
            <a:r>
              <a:rPr lang="ru-RU" dirty="0"/>
              <a:t> </a:t>
            </a:r>
            <a:r>
              <a:rPr lang="ru-RU" dirty="0" err="1"/>
              <a:t>трансмісії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 - </a:t>
            </a:r>
            <a:r>
              <a:rPr lang="ru-RU" dirty="0" err="1"/>
              <a:t>прийняти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 на </a:t>
            </a:r>
            <a:r>
              <a:rPr lang="ru-RU" dirty="0" err="1"/>
              <a:t>будьякій</a:t>
            </a:r>
            <a:r>
              <a:rPr lang="ru-RU" dirty="0"/>
              <a:t> з </a:t>
            </a:r>
            <a:r>
              <a:rPr lang="ru-RU" dirty="0" err="1"/>
              <a:t>підстав</a:t>
            </a:r>
            <a:r>
              <a:rPr lang="ru-RU" dirty="0"/>
              <a:t> на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розсуд</a:t>
            </a:r>
            <a:r>
              <a:rPr lang="ru-RU" dirty="0"/>
              <a:t>, а, </a:t>
            </a:r>
            <a:r>
              <a:rPr lang="ru-RU" dirty="0" err="1"/>
              <a:t>може</a:t>
            </a:r>
            <a:r>
              <a:rPr lang="ru-RU" dirty="0"/>
              <a:t>, </a:t>
            </a:r>
            <a:r>
              <a:rPr lang="ru-RU" dirty="0" err="1"/>
              <a:t>домовитись</a:t>
            </a:r>
            <a:r>
              <a:rPr lang="ru-RU" dirty="0"/>
              <a:t> з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про </a:t>
            </a:r>
            <a:r>
              <a:rPr lang="ru-RU" dirty="0" err="1"/>
              <a:t>зміну</a:t>
            </a:r>
            <a:r>
              <a:rPr lang="ru-RU" dirty="0"/>
              <a:t> </a:t>
            </a:r>
            <a:r>
              <a:rPr lang="ru-RU" dirty="0" err="1"/>
              <a:t>розміру</a:t>
            </a:r>
            <a:r>
              <a:rPr lang="ru-RU" dirty="0"/>
              <a:t> </a:t>
            </a:r>
            <a:r>
              <a:rPr lang="ru-RU" dirty="0" err="1"/>
              <a:t>часток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 </a:t>
            </a:r>
            <a:r>
              <a:rPr lang="ru-RU" dirty="0" err="1"/>
              <a:t>тощо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5490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>
                <a:solidFill>
                  <a:srgbClr val="C00000"/>
                </a:solidFill>
              </a:rPr>
              <a:t>Універсальність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спадкового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правонаступництва</a:t>
            </a:r>
            <a:r>
              <a:rPr lang="ru-RU" dirty="0">
                <a:solidFill>
                  <a:srgbClr val="C00000"/>
                </a:solidFill>
              </a:rPr>
              <a:t>.</a:t>
            </a:r>
            <a:r>
              <a:rPr lang="ru-RU" dirty="0"/>
              <a:t> Суть </a:t>
            </a:r>
            <a:r>
              <a:rPr lang="ru-RU" dirty="0" err="1"/>
              <a:t>цього</a:t>
            </a:r>
            <a:r>
              <a:rPr lang="ru-RU" dirty="0"/>
              <a:t> принципу </a:t>
            </a:r>
            <a:r>
              <a:rPr lang="ru-RU" dirty="0" err="1"/>
              <a:t>полягає</a:t>
            </a:r>
            <a:r>
              <a:rPr lang="ru-RU" dirty="0"/>
              <a:t> в тому, </a:t>
            </a:r>
            <a:r>
              <a:rPr lang="ru-RU" dirty="0" err="1"/>
              <a:t>що</a:t>
            </a:r>
            <a:r>
              <a:rPr lang="ru-RU" dirty="0"/>
              <a:t> акт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поширюється</a:t>
            </a:r>
            <a:r>
              <a:rPr lang="ru-RU" dirty="0"/>
              <a:t> на всю </a:t>
            </a:r>
            <a:r>
              <a:rPr lang="ru-RU" dirty="0" err="1"/>
              <a:t>спадщину</a:t>
            </a:r>
            <a:r>
              <a:rPr lang="ru-RU" dirty="0"/>
              <a:t>, де б вона не </a:t>
            </a:r>
            <a:r>
              <a:rPr lang="ru-RU" dirty="0" err="1"/>
              <a:t>була</a:t>
            </a:r>
            <a:r>
              <a:rPr lang="ru-RU" dirty="0"/>
              <a:t> і в </a:t>
            </a:r>
            <a:r>
              <a:rPr lang="ru-RU" dirty="0" err="1"/>
              <a:t>чому</a:t>
            </a:r>
            <a:r>
              <a:rPr lang="ru-RU" dirty="0"/>
              <a:t> б не </a:t>
            </a:r>
            <a:r>
              <a:rPr lang="ru-RU" dirty="0" err="1"/>
              <a:t>полягала</a:t>
            </a:r>
            <a:r>
              <a:rPr lang="ru-RU" dirty="0"/>
              <a:t>, </a:t>
            </a:r>
            <a:r>
              <a:rPr lang="ru-RU" dirty="0" err="1"/>
              <a:t>складалася</a:t>
            </a:r>
            <a:r>
              <a:rPr lang="ru-RU" dirty="0"/>
              <a:t> б </a:t>
            </a:r>
            <a:r>
              <a:rPr lang="ru-RU" dirty="0" err="1"/>
              <a:t>винятково</a:t>
            </a:r>
            <a:r>
              <a:rPr lang="ru-RU" dirty="0"/>
              <a:t> з прав,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з </a:t>
            </a:r>
            <a:r>
              <a:rPr lang="ru-RU" dirty="0" err="1"/>
              <a:t>обов’язків</a:t>
            </a:r>
            <a:r>
              <a:rPr lang="ru-RU" dirty="0"/>
              <a:t>. Предметом </a:t>
            </a:r>
            <a:r>
              <a:rPr lang="ru-RU" dirty="0" err="1"/>
              <a:t>універсального</a:t>
            </a:r>
            <a:r>
              <a:rPr lang="ru-RU" dirty="0"/>
              <a:t> </a:t>
            </a:r>
            <a:r>
              <a:rPr lang="ru-RU" dirty="0" err="1"/>
              <a:t>наступництва</a:t>
            </a:r>
            <a:r>
              <a:rPr lang="ru-RU" dirty="0"/>
              <a:t> є вся </a:t>
            </a:r>
            <a:r>
              <a:rPr lang="ru-RU" dirty="0" err="1"/>
              <a:t>сукупність</a:t>
            </a:r>
            <a:r>
              <a:rPr lang="ru-RU" dirty="0"/>
              <a:t> прав і </a:t>
            </a:r>
            <a:r>
              <a:rPr lang="ru-RU" dirty="0" err="1"/>
              <a:t>обов’язків</a:t>
            </a:r>
            <a:r>
              <a:rPr lang="ru-RU" dirty="0"/>
              <a:t> </a:t>
            </a:r>
            <a:r>
              <a:rPr lang="ru-RU" dirty="0" err="1"/>
              <a:t>правопопередника</a:t>
            </a:r>
            <a:r>
              <a:rPr lang="ru-RU" dirty="0"/>
              <a:t>, яка переходить до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правонаступників</a:t>
            </a:r>
            <a:r>
              <a:rPr lang="ru-RU" dirty="0"/>
              <a:t>. У </a:t>
            </a:r>
            <a:r>
              <a:rPr lang="ru-RU" dirty="0" err="1"/>
              <a:t>ст.ст</a:t>
            </a:r>
            <a:r>
              <a:rPr lang="ru-RU" dirty="0"/>
              <a:t>. 1218-1219 ЦК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законодавець</a:t>
            </a:r>
            <a:r>
              <a:rPr lang="ru-RU" dirty="0"/>
              <a:t> </a:t>
            </a:r>
            <a:r>
              <a:rPr lang="ru-RU" dirty="0" err="1"/>
              <a:t>визначає</a:t>
            </a:r>
            <a:r>
              <a:rPr lang="ru-RU" dirty="0"/>
              <a:t> склад </a:t>
            </a:r>
            <a:r>
              <a:rPr lang="ru-RU" dirty="0" err="1"/>
              <a:t>спадщини</a:t>
            </a:r>
            <a:r>
              <a:rPr lang="ru-RU" dirty="0"/>
              <a:t>. </a:t>
            </a:r>
            <a:r>
              <a:rPr lang="ru-RU" dirty="0" err="1"/>
              <a:t>Спадкоємці</a:t>
            </a:r>
            <a:r>
              <a:rPr lang="ru-RU" dirty="0"/>
              <a:t> </a:t>
            </a:r>
            <a:r>
              <a:rPr lang="ru-RU" dirty="0" err="1"/>
              <a:t>набувають</a:t>
            </a:r>
            <a:r>
              <a:rPr lang="ru-RU" dirty="0"/>
              <a:t> </a:t>
            </a:r>
            <a:r>
              <a:rPr lang="ru-RU" dirty="0" err="1"/>
              <a:t>усіх</a:t>
            </a:r>
            <a:r>
              <a:rPr lang="ru-RU" dirty="0"/>
              <a:t> прав та </a:t>
            </a:r>
            <a:r>
              <a:rPr lang="ru-RU" dirty="0" err="1"/>
              <a:t>обов’язків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належали </a:t>
            </a:r>
            <a:r>
              <a:rPr lang="ru-RU" dirty="0" err="1"/>
              <a:t>спадкодавцеві</a:t>
            </a:r>
            <a:r>
              <a:rPr lang="ru-RU" dirty="0"/>
              <a:t> на момент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і не </a:t>
            </a:r>
            <a:r>
              <a:rPr lang="ru-RU" dirty="0" err="1"/>
              <a:t>припинилися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8898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1218.</a:t>
            </a:r>
            <a:r>
              <a:rPr lang="ru-RU" dirty="0"/>
              <a:t> Склад </a:t>
            </a:r>
            <a:r>
              <a:rPr lang="ru-RU" dirty="0" err="1"/>
              <a:t>спадщини</a:t>
            </a:r>
            <a:endParaRPr lang="ru-RU" dirty="0"/>
          </a:p>
          <a:p>
            <a:r>
              <a:rPr lang="ru-RU" dirty="0"/>
              <a:t>1. До складу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 </a:t>
            </a:r>
            <a:r>
              <a:rPr lang="ru-RU" dirty="0" err="1"/>
              <a:t>усі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належали </a:t>
            </a:r>
            <a:r>
              <a:rPr lang="ru-RU" dirty="0" err="1"/>
              <a:t>спадкодавцеві</a:t>
            </a:r>
            <a:r>
              <a:rPr lang="ru-RU" dirty="0"/>
              <a:t> на момент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і не </a:t>
            </a:r>
            <a:r>
              <a:rPr lang="ru-RU" dirty="0" err="1"/>
              <a:t>припинилися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1219.</a:t>
            </a:r>
            <a:r>
              <a:rPr lang="ru-RU" dirty="0"/>
              <a:t> Права та </a:t>
            </a:r>
            <a:r>
              <a:rPr lang="ru-RU" dirty="0" err="1"/>
              <a:t>обов'язки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входять</a:t>
            </a:r>
            <a:r>
              <a:rPr lang="ru-RU" dirty="0"/>
              <a:t> до складу </a:t>
            </a:r>
            <a:r>
              <a:rPr lang="ru-RU" dirty="0" err="1"/>
              <a:t>спадщини</a:t>
            </a:r>
            <a:endParaRPr lang="ru-RU" dirty="0"/>
          </a:p>
          <a:p>
            <a:r>
              <a:rPr lang="ru-RU" dirty="0"/>
              <a:t>1. Не </a:t>
            </a:r>
            <a:r>
              <a:rPr lang="ru-RU" dirty="0" err="1"/>
              <a:t>входять</a:t>
            </a:r>
            <a:r>
              <a:rPr lang="ru-RU" dirty="0"/>
              <a:t> до складу </a:t>
            </a:r>
            <a:r>
              <a:rPr lang="ru-RU" dirty="0" err="1"/>
              <a:t>спадщини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нерозривно</a:t>
            </a:r>
            <a:r>
              <a:rPr lang="ru-RU" dirty="0"/>
              <a:t> </a:t>
            </a:r>
            <a:r>
              <a:rPr lang="ru-RU" dirty="0" err="1"/>
              <a:t>пов'язані</a:t>
            </a:r>
            <a:r>
              <a:rPr lang="ru-RU" dirty="0"/>
              <a:t> з особою </a:t>
            </a:r>
            <a:r>
              <a:rPr lang="ru-RU" dirty="0" err="1"/>
              <a:t>спадкодавця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права;</a:t>
            </a:r>
          </a:p>
          <a:p>
            <a:r>
              <a:rPr lang="ru-RU" dirty="0"/>
              <a:t>2) право на участь у </a:t>
            </a:r>
            <a:r>
              <a:rPr lang="ru-RU" dirty="0" err="1"/>
              <a:t>товариствах</a:t>
            </a:r>
            <a:r>
              <a:rPr lang="ru-RU" dirty="0"/>
              <a:t> та право членства в </a:t>
            </a:r>
            <a:r>
              <a:rPr lang="ru-RU" dirty="0" err="1"/>
              <a:t>об'єднаннях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законом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установчими</a:t>
            </a:r>
            <a:r>
              <a:rPr lang="ru-RU" dirty="0"/>
              <a:t> документами;</a:t>
            </a:r>
          </a:p>
          <a:p>
            <a:r>
              <a:rPr lang="ru-RU" dirty="0"/>
              <a:t>3) право на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, </a:t>
            </a:r>
            <a:r>
              <a:rPr lang="ru-RU" dirty="0" err="1"/>
              <a:t>завданої</a:t>
            </a:r>
            <a:r>
              <a:rPr lang="ru-RU" dirty="0"/>
              <a:t> </a:t>
            </a:r>
            <a:r>
              <a:rPr lang="ru-RU" dirty="0" err="1"/>
              <a:t>каліцтвом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err="1"/>
              <a:t>ушкодженням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;</a:t>
            </a:r>
          </a:p>
          <a:p>
            <a:r>
              <a:rPr lang="ru-RU" dirty="0"/>
              <a:t>4) права на </a:t>
            </a:r>
            <a:r>
              <a:rPr lang="ru-RU" dirty="0" err="1"/>
              <a:t>аліменти</a:t>
            </a:r>
            <a:r>
              <a:rPr lang="ru-RU" dirty="0"/>
              <a:t>, </a:t>
            </a:r>
            <a:r>
              <a:rPr lang="ru-RU" dirty="0" err="1"/>
              <a:t>пенсію</a:t>
            </a:r>
            <a:r>
              <a:rPr lang="ru-RU" dirty="0"/>
              <a:t>, </a:t>
            </a:r>
            <a:r>
              <a:rPr lang="ru-RU" dirty="0" err="1"/>
              <a:t>допомогу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виплати</a:t>
            </a:r>
            <a:r>
              <a:rPr lang="ru-RU" dirty="0"/>
              <a:t>, </a:t>
            </a:r>
            <a:r>
              <a:rPr lang="ru-RU" dirty="0" err="1"/>
              <a:t>встановлені</a:t>
            </a:r>
            <a:r>
              <a:rPr lang="ru-RU" dirty="0"/>
              <a:t> законом;</a:t>
            </a:r>
          </a:p>
          <a:p>
            <a:r>
              <a:rPr lang="ru-RU" dirty="0"/>
              <a:t>5) права та </a:t>
            </a:r>
            <a:r>
              <a:rPr lang="ru-RU" dirty="0" err="1"/>
              <a:t>обов'язки</a:t>
            </a:r>
            <a:r>
              <a:rPr lang="ru-RU" dirty="0"/>
              <a:t> особи як кредитора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боржника</a:t>
            </a:r>
            <a:r>
              <a:rPr lang="ru-RU" dirty="0"/>
              <a:t>, </a:t>
            </a:r>
            <a:r>
              <a:rPr lang="ru-RU" dirty="0" err="1"/>
              <a:t>передбачені</a:t>
            </a:r>
            <a:r>
              <a:rPr lang="ru-RU" dirty="0"/>
              <a:t> </a:t>
            </a:r>
            <a:r>
              <a:rPr lang="ru-RU" u="sng" dirty="0" err="1">
                <a:hlinkClick r:id="rId2"/>
              </a:rPr>
              <a:t>статтею</a:t>
            </a:r>
            <a:r>
              <a:rPr lang="ru-RU" u="sng" dirty="0">
                <a:hlinkClick r:id="rId2"/>
              </a:rPr>
              <a:t> 608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97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майна (право на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сум</a:t>
            </a:r>
            <a:r>
              <a:rPr lang="ru-RU" dirty="0"/>
              <a:t> </a:t>
            </a:r>
            <a:r>
              <a:rPr lang="ru-RU" dirty="0" err="1"/>
              <a:t>заробітної</a:t>
            </a:r>
            <a:r>
              <a:rPr lang="ru-RU" dirty="0"/>
              <a:t> плати, </a:t>
            </a:r>
            <a:r>
              <a:rPr lang="ru-RU" dirty="0" err="1"/>
              <a:t>пенсії</a:t>
            </a:r>
            <a:r>
              <a:rPr lang="ru-RU" dirty="0"/>
              <a:t>, </a:t>
            </a:r>
            <a:r>
              <a:rPr lang="ru-RU" dirty="0" err="1"/>
              <a:t>стипендії</a:t>
            </a:r>
            <a:r>
              <a:rPr lang="ru-RU" dirty="0"/>
              <a:t>, </a:t>
            </a:r>
            <a:r>
              <a:rPr lang="ru-RU" dirty="0" err="1"/>
              <a:t>аліментів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виплат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належали </a:t>
            </a:r>
            <a:r>
              <a:rPr lang="ru-RU" dirty="0" err="1"/>
              <a:t>спадкодавцеві</a:t>
            </a:r>
            <a:r>
              <a:rPr lang="ru-RU" dirty="0"/>
              <a:t>) </a:t>
            </a:r>
            <a:r>
              <a:rPr lang="ru-RU" dirty="0" err="1"/>
              <a:t>визначено</a:t>
            </a:r>
            <a:r>
              <a:rPr lang="ru-RU" dirty="0"/>
              <a:t> в ст. 1227 ЦК </a:t>
            </a:r>
            <a:r>
              <a:rPr lang="ru-RU" dirty="0" err="1"/>
              <a:t>України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b="1" dirty="0" err="1"/>
              <a:t>Стаття</a:t>
            </a:r>
            <a:r>
              <a:rPr lang="ru-RU" b="1" dirty="0"/>
              <a:t> 1227. </a:t>
            </a:r>
            <a:r>
              <a:rPr lang="ru-RU" dirty="0"/>
              <a:t>Право на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сум</a:t>
            </a:r>
            <a:r>
              <a:rPr lang="ru-RU" dirty="0"/>
              <a:t> </a:t>
            </a:r>
            <a:r>
              <a:rPr lang="ru-RU" dirty="0" err="1"/>
              <a:t>заробітної</a:t>
            </a:r>
            <a:r>
              <a:rPr lang="ru-RU" dirty="0"/>
              <a:t> плати, </a:t>
            </a:r>
            <a:r>
              <a:rPr lang="ru-RU" dirty="0" err="1"/>
              <a:t>пенсії</a:t>
            </a:r>
            <a:r>
              <a:rPr lang="ru-RU" dirty="0"/>
              <a:t>, </a:t>
            </a:r>
            <a:r>
              <a:rPr lang="ru-RU" dirty="0" err="1"/>
              <a:t>стипендії</a:t>
            </a:r>
            <a:r>
              <a:rPr lang="ru-RU" dirty="0"/>
              <a:t>, </a:t>
            </a:r>
            <a:r>
              <a:rPr lang="ru-RU" dirty="0" err="1"/>
              <a:t>аліментів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виплат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належали </a:t>
            </a:r>
            <a:r>
              <a:rPr lang="ru-RU" dirty="0" err="1"/>
              <a:t>спадкодавцеві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заробітної</a:t>
            </a:r>
            <a:r>
              <a:rPr lang="ru-RU" dirty="0"/>
              <a:t> плати, </a:t>
            </a:r>
            <a:r>
              <a:rPr lang="ru-RU" dirty="0" err="1"/>
              <a:t>пенсії</a:t>
            </a:r>
            <a:r>
              <a:rPr lang="ru-RU" dirty="0"/>
              <a:t>, </a:t>
            </a:r>
            <a:r>
              <a:rPr lang="ru-RU" dirty="0" err="1"/>
              <a:t>стипендії</a:t>
            </a:r>
            <a:r>
              <a:rPr lang="ru-RU" dirty="0"/>
              <a:t>, </a:t>
            </a:r>
            <a:r>
              <a:rPr lang="ru-RU" dirty="0" err="1"/>
              <a:t>аліментів</a:t>
            </a:r>
            <a:r>
              <a:rPr lang="ru-RU" dirty="0"/>
              <a:t>, </a:t>
            </a:r>
            <a:r>
              <a:rPr lang="ru-RU" dirty="0" err="1"/>
              <a:t>допомог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тимчасовою</a:t>
            </a:r>
            <a:r>
              <a:rPr lang="ru-RU" dirty="0"/>
              <a:t> </a:t>
            </a:r>
            <a:r>
              <a:rPr lang="ru-RU" dirty="0" err="1"/>
              <a:t>непрацездатністю</a:t>
            </a:r>
            <a:r>
              <a:rPr lang="ru-RU" dirty="0"/>
              <a:t>, </a:t>
            </a:r>
            <a:r>
              <a:rPr lang="ru-RU" dirty="0" err="1"/>
              <a:t>відшкодувань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каліцтвом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err="1"/>
              <a:t>ушкодженням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виплат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належали </a:t>
            </a:r>
            <a:r>
              <a:rPr lang="ru-RU" dirty="0" err="1"/>
              <a:t>спадкодавцеві</a:t>
            </a:r>
            <a:r>
              <a:rPr lang="ru-RU" dirty="0"/>
              <a:t>, але не </a:t>
            </a:r>
            <a:r>
              <a:rPr lang="ru-RU" dirty="0" err="1"/>
              <a:t>були</a:t>
            </a:r>
            <a:r>
              <a:rPr lang="ru-RU" dirty="0"/>
              <a:t> ним </a:t>
            </a:r>
            <a:r>
              <a:rPr lang="ru-RU" dirty="0" err="1"/>
              <a:t>одержані</a:t>
            </a:r>
            <a:r>
              <a:rPr lang="ru-RU" dirty="0"/>
              <a:t> за </a:t>
            </a:r>
            <a:r>
              <a:rPr lang="ru-RU" dirty="0" err="1"/>
              <a:t>життя</a:t>
            </a:r>
            <a:r>
              <a:rPr lang="ru-RU" dirty="0"/>
              <a:t>, </a:t>
            </a:r>
            <a:r>
              <a:rPr lang="ru-RU" dirty="0" err="1"/>
              <a:t>передаються</a:t>
            </a:r>
            <a:r>
              <a:rPr lang="ru-RU" dirty="0"/>
              <a:t> членам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сім'ї</a:t>
            </a:r>
            <a:r>
              <a:rPr lang="ru-RU" dirty="0"/>
              <a:t>, а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- </a:t>
            </a:r>
            <a:r>
              <a:rPr lang="ru-RU" dirty="0" err="1"/>
              <a:t>входять</a:t>
            </a:r>
            <a:r>
              <a:rPr lang="ru-RU" dirty="0"/>
              <a:t> до складу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err="1" smtClean="0"/>
              <a:t>Спадщина</a:t>
            </a:r>
            <a:r>
              <a:rPr lang="ru-RU" dirty="0" smtClean="0"/>
              <a:t> </a:t>
            </a:r>
            <a:r>
              <a:rPr lang="ru-RU" dirty="0"/>
              <a:t>не </a:t>
            </a:r>
            <a:r>
              <a:rPr lang="ru-RU" dirty="0" err="1"/>
              <a:t>приймається</a:t>
            </a:r>
            <a:r>
              <a:rPr lang="ru-RU" dirty="0"/>
              <a:t> по </a:t>
            </a:r>
            <a:r>
              <a:rPr lang="ru-RU" dirty="0" err="1"/>
              <a:t>частках</a:t>
            </a:r>
            <a:r>
              <a:rPr lang="ru-RU" dirty="0"/>
              <a:t>. </a:t>
            </a:r>
            <a:r>
              <a:rPr lang="ru-RU" dirty="0" err="1"/>
              <a:t>Єдиним</a:t>
            </a:r>
            <a:r>
              <a:rPr lang="ru-RU" dirty="0"/>
              <a:t> </a:t>
            </a:r>
            <a:r>
              <a:rPr lang="ru-RU" dirty="0" err="1"/>
              <a:t>винятком</a:t>
            </a:r>
            <a:r>
              <a:rPr lang="ru-RU" dirty="0"/>
              <a:t> з </a:t>
            </a:r>
            <a:r>
              <a:rPr lang="ru-RU" dirty="0" err="1"/>
              <a:t>цього</a:t>
            </a:r>
            <a:r>
              <a:rPr lang="ru-RU" dirty="0"/>
              <a:t> правила є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спадкоємця</a:t>
            </a:r>
            <a:r>
              <a:rPr lang="ru-RU" dirty="0"/>
              <a:t> </a:t>
            </a:r>
            <a:r>
              <a:rPr lang="ru-RU" dirty="0" err="1"/>
              <a:t>відмовитися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обов’язків</a:t>
            </a:r>
            <a:r>
              <a:rPr lang="ru-RU" dirty="0"/>
              <a:t> </a:t>
            </a:r>
            <a:r>
              <a:rPr lang="ru-RU" dirty="0" err="1"/>
              <a:t>правонаступника</a:t>
            </a:r>
            <a:r>
              <a:rPr lang="ru-RU" dirty="0"/>
              <a:t> за договором </a:t>
            </a:r>
            <a:r>
              <a:rPr lang="ru-RU" dirty="0" err="1"/>
              <a:t>довічного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(ст. 757 ЦК </a:t>
            </a:r>
            <a:r>
              <a:rPr lang="ru-RU" dirty="0" err="1"/>
              <a:t>України</a:t>
            </a:r>
            <a:r>
              <a:rPr lang="ru-RU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0172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Спадщина</a:t>
            </a:r>
            <a:r>
              <a:rPr lang="ru-RU" dirty="0"/>
              <a:t> не </a:t>
            </a:r>
            <a:r>
              <a:rPr lang="ru-RU" dirty="0" err="1"/>
              <a:t>приймається</a:t>
            </a:r>
            <a:r>
              <a:rPr lang="ru-RU" dirty="0"/>
              <a:t> по </a:t>
            </a:r>
            <a:r>
              <a:rPr lang="ru-RU" dirty="0" err="1"/>
              <a:t>частках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Єдиним</a:t>
            </a:r>
            <a:r>
              <a:rPr lang="ru-RU" dirty="0" smtClean="0"/>
              <a:t> </a:t>
            </a:r>
            <a:r>
              <a:rPr lang="ru-RU" dirty="0" err="1"/>
              <a:t>винятком</a:t>
            </a:r>
            <a:r>
              <a:rPr lang="ru-RU" dirty="0"/>
              <a:t> з </a:t>
            </a:r>
            <a:r>
              <a:rPr lang="ru-RU" dirty="0" err="1"/>
              <a:t>цього</a:t>
            </a:r>
            <a:r>
              <a:rPr lang="ru-RU" dirty="0"/>
              <a:t> правила є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спадкоємця</a:t>
            </a:r>
            <a:r>
              <a:rPr lang="ru-RU" dirty="0"/>
              <a:t> </a:t>
            </a:r>
            <a:r>
              <a:rPr lang="ru-RU" dirty="0" err="1"/>
              <a:t>відмовитися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обов’язків</a:t>
            </a:r>
            <a:r>
              <a:rPr lang="ru-RU" dirty="0"/>
              <a:t> </a:t>
            </a:r>
            <a:r>
              <a:rPr lang="ru-RU" dirty="0" err="1"/>
              <a:t>правонаступника</a:t>
            </a:r>
            <a:r>
              <a:rPr lang="ru-RU" dirty="0"/>
              <a:t> за договором </a:t>
            </a:r>
            <a:r>
              <a:rPr lang="ru-RU" dirty="0" err="1"/>
              <a:t>довічного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(ст. 757 ЦК </a:t>
            </a:r>
            <a:r>
              <a:rPr lang="ru-RU" dirty="0" err="1"/>
              <a:t>України</a:t>
            </a:r>
            <a:r>
              <a:rPr lang="ru-RU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484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1.Поняття, предмет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спадкового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права 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Характерною </a:t>
            </a:r>
            <a:r>
              <a:rPr lang="ru-RU" sz="2000" dirty="0" err="1"/>
              <a:t>ознакою</a:t>
            </a:r>
            <a:r>
              <a:rPr lang="ru-RU" sz="2000" dirty="0"/>
              <a:t> </a:t>
            </a:r>
            <a:r>
              <a:rPr lang="ru-RU" sz="2000" dirty="0" err="1"/>
              <a:t>сучасного</a:t>
            </a:r>
            <a:r>
              <a:rPr lang="ru-RU" sz="2000" dirty="0"/>
              <a:t> </a:t>
            </a:r>
            <a:r>
              <a:rPr lang="ru-RU" sz="2000" dirty="0" err="1"/>
              <a:t>періоду</a:t>
            </a:r>
            <a:r>
              <a:rPr lang="ru-RU" sz="2000" dirty="0"/>
              <a:t> </a:t>
            </a:r>
            <a:r>
              <a:rPr lang="ru-RU" sz="2000" dirty="0" err="1"/>
              <a:t>розвитку</a:t>
            </a:r>
            <a:r>
              <a:rPr lang="ru-RU" sz="2000" dirty="0"/>
              <a:t> </a:t>
            </a:r>
            <a:r>
              <a:rPr lang="ru-RU" sz="2000" dirty="0" err="1"/>
              <a:t>України</a:t>
            </a:r>
            <a:r>
              <a:rPr lang="ru-RU" sz="2000" dirty="0"/>
              <a:t> є </a:t>
            </a:r>
            <a:r>
              <a:rPr lang="ru-RU" sz="2000" dirty="0" err="1"/>
              <a:t>наступ</a:t>
            </a:r>
            <a:r>
              <a:rPr lang="ru-RU" sz="2000" dirty="0"/>
              <a:t> </a:t>
            </a:r>
            <a:r>
              <a:rPr lang="ru-RU" sz="2000" dirty="0" err="1"/>
              <a:t>приватної</a:t>
            </a:r>
            <a:r>
              <a:rPr lang="ru-RU" sz="2000" dirty="0"/>
              <a:t> </a:t>
            </a:r>
            <a:r>
              <a:rPr lang="ru-RU" sz="2000" dirty="0" err="1"/>
              <a:t>власності</a:t>
            </a:r>
            <a:r>
              <a:rPr lang="ru-RU" sz="2000" dirty="0"/>
              <a:t>. </a:t>
            </a:r>
            <a:r>
              <a:rPr lang="ru-RU" sz="2000" dirty="0" err="1"/>
              <a:t>Ця</a:t>
            </a:r>
            <a:r>
              <a:rPr lang="ru-RU" sz="2000" dirty="0"/>
              <a:t> </a:t>
            </a:r>
            <a:r>
              <a:rPr lang="ru-RU" sz="2000" dirty="0" err="1"/>
              <a:t>обставина</a:t>
            </a:r>
            <a:r>
              <a:rPr lang="ru-RU" sz="2000" dirty="0"/>
              <a:t> неминуче </a:t>
            </a:r>
            <a:r>
              <a:rPr lang="ru-RU" sz="2000" dirty="0" err="1"/>
              <a:t>зумовлює</a:t>
            </a:r>
            <a:r>
              <a:rPr lang="ru-RU" sz="2000" dirty="0"/>
              <a:t> </a:t>
            </a:r>
            <a:r>
              <a:rPr lang="ru-RU" sz="2000" dirty="0" err="1"/>
              <a:t>зростання</a:t>
            </a:r>
            <a:r>
              <a:rPr lang="ru-RU" sz="2000" dirty="0"/>
              <a:t> </a:t>
            </a:r>
            <a:r>
              <a:rPr lang="ru-RU" sz="2000" dirty="0" err="1"/>
              <a:t>ролі</a:t>
            </a:r>
            <a:r>
              <a:rPr lang="ru-RU" sz="2000" dirty="0"/>
              <a:t> </a:t>
            </a:r>
            <a:r>
              <a:rPr lang="ru-RU" sz="2000" dirty="0" err="1"/>
              <a:t>спадкування</a:t>
            </a:r>
            <a:r>
              <a:rPr lang="ru-RU" sz="2000" dirty="0"/>
              <a:t> як </a:t>
            </a:r>
            <a:r>
              <a:rPr lang="ru-RU" sz="2000" dirty="0" err="1"/>
              <a:t>засобу</a:t>
            </a:r>
            <a:r>
              <a:rPr lang="ru-RU" sz="2000" dirty="0"/>
              <a:t> </a:t>
            </a:r>
            <a:r>
              <a:rPr lang="ru-RU" sz="2000" dirty="0" err="1"/>
              <a:t>набуття</a:t>
            </a:r>
            <a:r>
              <a:rPr lang="ru-RU" sz="2000" dirty="0"/>
              <a:t> права </a:t>
            </a:r>
            <a:r>
              <a:rPr lang="ru-RU" sz="2000" dirty="0" err="1"/>
              <a:t>приватної</a:t>
            </a:r>
            <a:r>
              <a:rPr lang="ru-RU" sz="2000" dirty="0"/>
              <a:t> </a:t>
            </a:r>
            <a:r>
              <a:rPr lang="ru-RU" sz="2000" dirty="0" err="1"/>
              <a:t>власності</a:t>
            </a:r>
            <a:r>
              <a:rPr lang="ru-RU" sz="2000" dirty="0"/>
              <a:t>. </a:t>
            </a:r>
            <a:endParaRPr lang="en-US" sz="2000" dirty="0"/>
          </a:p>
          <a:p>
            <a:r>
              <a:rPr lang="ru-RU" sz="2000" dirty="0" err="1"/>
              <a:t>Спадкове</a:t>
            </a:r>
            <a:r>
              <a:rPr lang="ru-RU" sz="2000" dirty="0"/>
              <a:t> право, як і будь-яка </a:t>
            </a:r>
            <a:r>
              <a:rPr lang="ru-RU" sz="2000" dirty="0" err="1"/>
              <a:t>галузь</a:t>
            </a:r>
            <a:r>
              <a:rPr lang="ru-RU" sz="2000" dirty="0"/>
              <a:t> права, </a:t>
            </a:r>
            <a:r>
              <a:rPr lang="ru-RU" sz="2000" dirty="0" err="1"/>
              <a:t>явище</a:t>
            </a:r>
            <a:r>
              <a:rPr lang="ru-RU" sz="2000" dirty="0"/>
              <a:t> </a:t>
            </a:r>
            <a:r>
              <a:rPr lang="ru-RU" sz="2000" dirty="0" err="1"/>
              <a:t>надбудовного</a:t>
            </a:r>
            <a:r>
              <a:rPr lang="ru-RU" sz="2000" dirty="0"/>
              <a:t> характеру. На </a:t>
            </a:r>
            <a:r>
              <a:rPr lang="ru-RU" sz="2000" dirty="0" err="1"/>
              <a:t>нього</a:t>
            </a:r>
            <a:r>
              <a:rPr lang="ru-RU" sz="2000" dirty="0"/>
              <a:t> </a:t>
            </a:r>
            <a:r>
              <a:rPr lang="ru-RU" sz="2000" dirty="0" err="1"/>
              <a:t>безпосередньо</a:t>
            </a:r>
            <a:r>
              <a:rPr lang="ru-RU" sz="2000" dirty="0"/>
              <a:t> </a:t>
            </a:r>
            <a:r>
              <a:rPr lang="ru-RU" sz="2000" dirty="0" err="1"/>
              <a:t>впливає</a:t>
            </a:r>
            <a:r>
              <a:rPr lang="ru-RU" sz="2000" dirty="0"/>
              <a:t> форма </a:t>
            </a:r>
            <a:r>
              <a:rPr lang="ru-RU" sz="2000" dirty="0" err="1"/>
              <a:t>власності</a:t>
            </a:r>
            <a:r>
              <a:rPr lang="ru-RU" sz="2000" dirty="0"/>
              <a:t> на </a:t>
            </a:r>
            <a:r>
              <a:rPr lang="ru-RU" sz="2000" dirty="0" err="1"/>
              <a:t>засоби</a:t>
            </a:r>
            <a:r>
              <a:rPr lang="ru-RU" sz="2000" dirty="0"/>
              <a:t> </a:t>
            </a:r>
            <a:r>
              <a:rPr lang="ru-RU" sz="2000" dirty="0" err="1"/>
              <a:t>виробництва</a:t>
            </a:r>
            <a:r>
              <a:rPr lang="ru-RU" sz="2000" dirty="0"/>
              <a:t>. </a:t>
            </a:r>
            <a:r>
              <a:rPr lang="ru-RU" sz="2000" dirty="0" err="1"/>
              <a:t>Сучасне</a:t>
            </a:r>
            <a:r>
              <a:rPr lang="ru-RU" sz="2000" dirty="0"/>
              <a:t> </a:t>
            </a:r>
            <a:r>
              <a:rPr lang="ru-RU" sz="2000" dirty="0" err="1"/>
              <a:t>цивільне</a:t>
            </a:r>
            <a:r>
              <a:rPr lang="ru-RU" sz="2000" dirty="0"/>
              <a:t> право −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яскравий</a:t>
            </a:r>
            <a:r>
              <a:rPr lang="ru-RU" sz="2000" dirty="0"/>
              <a:t> приклад </a:t>
            </a:r>
            <a:r>
              <a:rPr lang="ru-RU" sz="2000" dirty="0" err="1"/>
              <a:t>поступового</a:t>
            </a:r>
            <a:r>
              <a:rPr lang="ru-RU" sz="2000" dirty="0"/>
              <a:t> переходу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домінування</a:t>
            </a:r>
            <a:r>
              <a:rPr lang="ru-RU" sz="2000" dirty="0"/>
              <a:t> </a:t>
            </a:r>
            <a:r>
              <a:rPr lang="ru-RU" sz="2000" dirty="0" err="1"/>
              <a:t>державної</a:t>
            </a:r>
            <a:r>
              <a:rPr lang="ru-RU" sz="2000" dirty="0"/>
              <a:t> </a:t>
            </a:r>
            <a:r>
              <a:rPr lang="ru-RU" sz="2000" dirty="0" err="1"/>
              <a:t>власності</a:t>
            </a:r>
            <a:r>
              <a:rPr lang="ru-RU" sz="2000" dirty="0"/>
              <a:t> на </a:t>
            </a:r>
            <a:r>
              <a:rPr lang="ru-RU" sz="2000" dirty="0" err="1"/>
              <a:t>засоби</a:t>
            </a:r>
            <a:r>
              <a:rPr lang="ru-RU" sz="2000" dirty="0"/>
              <a:t> </a:t>
            </a:r>
            <a:r>
              <a:rPr lang="ru-RU" sz="2000" dirty="0" err="1"/>
              <a:t>виробництва</a:t>
            </a:r>
            <a:r>
              <a:rPr lang="ru-RU" sz="2000" dirty="0"/>
              <a:t> до </a:t>
            </a:r>
            <a:r>
              <a:rPr lang="ru-RU" sz="2000" dirty="0" err="1"/>
              <a:t>утвердження</a:t>
            </a:r>
            <a:r>
              <a:rPr lang="ru-RU" sz="2000" dirty="0"/>
              <a:t> засад </a:t>
            </a:r>
            <a:r>
              <a:rPr lang="ru-RU" sz="2000" dirty="0" err="1"/>
              <a:t>приватності</a:t>
            </a:r>
            <a:r>
              <a:rPr lang="ru-RU" sz="2000" dirty="0"/>
              <a:t> у </a:t>
            </a:r>
            <a:r>
              <a:rPr lang="ru-RU" sz="2000" dirty="0" err="1"/>
              <a:t>праві</a:t>
            </a:r>
            <a:r>
              <a:rPr lang="ru-RU" sz="2000" dirty="0"/>
              <a:t> </a:t>
            </a:r>
            <a:r>
              <a:rPr lang="ru-RU" sz="2000" dirty="0" err="1"/>
              <a:t>власності</a:t>
            </a:r>
            <a:r>
              <a:rPr lang="ru-RU" sz="2000" dirty="0"/>
              <a:t>.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761030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fontAlgn="base"/>
            <a:r>
              <a:rPr lang="ru-RU" dirty="0" smtClean="0"/>
              <a:t>3. </a:t>
            </a:r>
            <a:r>
              <a:rPr lang="ru-RU" b="1" dirty="0" err="1" smtClean="0">
                <a:solidFill>
                  <a:srgbClr val="C00000"/>
                </a:solidFill>
              </a:rPr>
              <a:t>Послідовність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(</a:t>
            </a:r>
            <a:r>
              <a:rPr lang="ru-RU" b="1" dirty="0" err="1">
                <a:solidFill>
                  <a:srgbClr val="C00000"/>
                </a:solidFill>
              </a:rPr>
              <a:t>черговість</a:t>
            </a:r>
            <a:r>
              <a:rPr lang="ru-RU" b="1" dirty="0">
                <a:solidFill>
                  <a:srgbClr val="C00000"/>
                </a:solidFill>
              </a:rPr>
              <a:t>) </a:t>
            </a:r>
            <a:r>
              <a:rPr lang="ru-RU" b="1" dirty="0" err="1">
                <a:solidFill>
                  <a:srgbClr val="C00000"/>
                </a:solidFill>
              </a:rPr>
              <a:t>закликання</a:t>
            </a:r>
            <a:r>
              <a:rPr lang="ru-RU" b="1" dirty="0">
                <a:solidFill>
                  <a:srgbClr val="C00000"/>
                </a:solidFill>
              </a:rPr>
              <a:t> до </a:t>
            </a:r>
            <a:r>
              <a:rPr lang="ru-RU" b="1" dirty="0" err="1">
                <a:solidFill>
                  <a:srgbClr val="C00000"/>
                </a:solidFill>
              </a:rPr>
              <a:t>спадщини</a:t>
            </a:r>
            <a:r>
              <a:rPr lang="ru-RU" b="1" dirty="0">
                <a:solidFill>
                  <a:srgbClr val="C00000"/>
                </a:solidFill>
              </a:rPr>
              <a:t> при </a:t>
            </a:r>
            <a:r>
              <a:rPr lang="ru-RU" b="1" dirty="0" err="1">
                <a:solidFill>
                  <a:srgbClr val="C00000"/>
                </a:solidFill>
              </a:rPr>
              <a:t>спадкуванні</a:t>
            </a:r>
            <a:r>
              <a:rPr lang="ru-RU" b="1" dirty="0">
                <a:solidFill>
                  <a:srgbClr val="C00000"/>
                </a:solidFill>
              </a:rPr>
              <a:t> за законом.</a:t>
            </a:r>
            <a:r>
              <a:rPr lang="ru-RU" dirty="0"/>
              <a:t> </a:t>
            </a:r>
            <a:r>
              <a:rPr lang="ru-RU" dirty="0" err="1"/>
              <a:t>Переважне</a:t>
            </a:r>
            <a:r>
              <a:rPr lang="ru-RU" dirty="0"/>
              <a:t> право </a:t>
            </a:r>
            <a:r>
              <a:rPr lang="ru-RU" dirty="0" err="1"/>
              <a:t>розподілити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 </a:t>
            </a:r>
            <a:r>
              <a:rPr lang="ru-RU" dirty="0" err="1"/>
              <a:t>надано</a:t>
            </a:r>
            <a:r>
              <a:rPr lang="ru-RU" dirty="0"/>
              <a:t> </a:t>
            </a:r>
            <a:r>
              <a:rPr lang="ru-RU" dirty="0" err="1"/>
              <a:t>спадкодавцеві</a:t>
            </a:r>
            <a:r>
              <a:rPr lang="ru-RU" dirty="0"/>
              <a:t>; </a:t>
            </a:r>
            <a:r>
              <a:rPr lang="ru-RU" dirty="0" err="1"/>
              <a:t>якщо</a:t>
            </a:r>
            <a:r>
              <a:rPr lang="ru-RU" dirty="0"/>
              <a:t> ж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своїм</a:t>
            </a:r>
            <a:r>
              <a:rPr lang="ru-RU" dirty="0"/>
              <a:t> правом не </a:t>
            </a:r>
            <a:r>
              <a:rPr lang="ru-RU" dirty="0" err="1"/>
              <a:t>скористався</a:t>
            </a:r>
            <a:r>
              <a:rPr lang="ru-RU" dirty="0"/>
              <a:t>, то </a:t>
            </a:r>
            <a:r>
              <a:rPr lang="ru-RU" dirty="0" err="1"/>
              <a:t>законодавець</a:t>
            </a:r>
            <a:r>
              <a:rPr lang="ru-RU" dirty="0"/>
              <a:t> </a:t>
            </a:r>
            <a:r>
              <a:rPr lang="ru-RU" dirty="0" err="1"/>
              <a:t>закликає</a:t>
            </a:r>
            <a:r>
              <a:rPr lang="ru-RU" dirty="0"/>
              <a:t> до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послідовно</a:t>
            </a:r>
            <a:r>
              <a:rPr lang="ru-RU" dirty="0"/>
              <a:t> в порядку </a:t>
            </a:r>
            <a:r>
              <a:rPr lang="ru-RU" dirty="0" err="1"/>
              <a:t>чергу</a:t>
            </a:r>
            <a:r>
              <a:rPr lang="ru-RU" dirty="0"/>
              <a:t>, </a:t>
            </a:r>
            <a:r>
              <a:rPr lang="ru-RU" dirty="0" err="1"/>
              <a:t>причому</a:t>
            </a:r>
            <a:r>
              <a:rPr lang="ru-RU" dirty="0"/>
              <a:t> </a:t>
            </a:r>
            <a:r>
              <a:rPr lang="ru-RU" dirty="0" err="1"/>
              <a:t>спадкоємці</a:t>
            </a:r>
            <a:r>
              <a:rPr lang="ru-RU" dirty="0"/>
              <a:t>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набути </a:t>
            </a:r>
            <a:r>
              <a:rPr lang="ru-RU" dirty="0" err="1"/>
              <a:t>спадщину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першої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/>
              <a:t>Суть </a:t>
            </a:r>
            <a:r>
              <a:rPr lang="ru-RU" dirty="0" err="1"/>
              <a:t>цього</a:t>
            </a:r>
            <a:r>
              <a:rPr lang="ru-RU" dirty="0"/>
              <a:t> принципу,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закріплено</a:t>
            </a:r>
            <a:r>
              <a:rPr lang="ru-RU" dirty="0"/>
              <a:t> у ст. 1258 ЦК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полягає</a:t>
            </a:r>
            <a:r>
              <a:rPr lang="ru-RU" dirty="0"/>
              <a:t> в тому,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спадкоємці</a:t>
            </a:r>
            <a:r>
              <a:rPr lang="ru-RU" dirty="0"/>
              <a:t> за законом </a:t>
            </a:r>
            <a:r>
              <a:rPr lang="ru-RU" dirty="0" err="1"/>
              <a:t>одержують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почергово</a:t>
            </a:r>
            <a:r>
              <a:rPr lang="ru-RU" dirty="0"/>
              <a:t>. </a:t>
            </a:r>
            <a:endParaRPr lang="en-US" dirty="0"/>
          </a:p>
          <a:p>
            <a:r>
              <a:rPr lang="ru-RU" b="1" dirty="0" err="1"/>
              <a:t>Стаття</a:t>
            </a:r>
            <a:r>
              <a:rPr lang="ru-RU" b="1" dirty="0"/>
              <a:t> 1258.</a:t>
            </a:r>
            <a:r>
              <a:rPr lang="ru-RU" dirty="0"/>
              <a:t> </a:t>
            </a:r>
            <a:r>
              <a:rPr lang="ru-RU" dirty="0" err="1"/>
              <a:t>Черговість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за законом</a:t>
            </a:r>
          </a:p>
          <a:p>
            <a:r>
              <a:rPr lang="ru-RU" dirty="0"/>
              <a:t>1. </a:t>
            </a:r>
            <a:r>
              <a:rPr lang="ru-RU" dirty="0" err="1"/>
              <a:t>Спадкоємці</a:t>
            </a:r>
            <a:r>
              <a:rPr lang="ru-RU" dirty="0"/>
              <a:t> за законом </a:t>
            </a:r>
            <a:r>
              <a:rPr lang="ru-RU" dirty="0" err="1"/>
              <a:t>одержують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почергово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Кожна</a:t>
            </a:r>
            <a:r>
              <a:rPr lang="ru-RU" dirty="0"/>
              <a:t> </a:t>
            </a:r>
            <a:r>
              <a:rPr lang="ru-RU" dirty="0" err="1"/>
              <a:t>наступна</a:t>
            </a:r>
            <a:r>
              <a:rPr lang="ru-RU" dirty="0"/>
              <a:t> </a:t>
            </a:r>
            <a:r>
              <a:rPr lang="ru-RU" dirty="0" err="1"/>
              <a:t>черга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законом </a:t>
            </a:r>
            <a:r>
              <a:rPr lang="ru-RU" dirty="0" err="1"/>
              <a:t>одержує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попередньої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, </a:t>
            </a:r>
            <a:r>
              <a:rPr lang="ru-RU" dirty="0" err="1"/>
              <a:t>усунення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, </a:t>
            </a:r>
            <a:r>
              <a:rPr lang="ru-RU" dirty="0" err="1"/>
              <a:t>неприйняття</a:t>
            </a:r>
            <a:r>
              <a:rPr lang="ru-RU" dirty="0"/>
              <a:t> ними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відмови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 </a:t>
            </a:r>
            <a:r>
              <a:rPr lang="ru-RU" u="sng" dirty="0" err="1">
                <a:hlinkClick r:id="rId2"/>
              </a:rPr>
              <a:t>статтею</a:t>
            </a:r>
            <a:r>
              <a:rPr lang="ru-RU" u="sng" dirty="0">
                <a:hlinkClick r:id="rId2"/>
              </a:rPr>
              <a:t> 1259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9122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err="1">
                <a:solidFill>
                  <a:srgbClr val="C00000"/>
                </a:solidFill>
              </a:rPr>
              <a:t>Стаття</a:t>
            </a:r>
            <a:r>
              <a:rPr lang="ru-RU" b="1" dirty="0">
                <a:solidFill>
                  <a:srgbClr val="C00000"/>
                </a:solidFill>
              </a:rPr>
              <a:t> 1259. </a:t>
            </a:r>
            <a:r>
              <a:rPr lang="ru-RU" b="1" dirty="0" err="1">
                <a:solidFill>
                  <a:srgbClr val="C00000"/>
                </a:solidFill>
              </a:rPr>
              <a:t>Зміна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черговості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одержання</a:t>
            </a:r>
            <a:r>
              <a:rPr lang="ru-RU" b="1" dirty="0">
                <a:solidFill>
                  <a:srgbClr val="C00000"/>
                </a:solidFill>
              </a:rPr>
              <a:t> права на </a:t>
            </a:r>
            <a:r>
              <a:rPr lang="ru-RU" b="1" dirty="0" err="1">
                <a:solidFill>
                  <a:srgbClr val="C00000"/>
                </a:solidFill>
              </a:rPr>
              <a:t>спадкування</a:t>
            </a:r>
            <a:endParaRPr lang="ru-RU" b="1" dirty="0">
              <a:solidFill>
                <a:srgbClr val="C00000"/>
              </a:solidFill>
            </a:endParaRPr>
          </a:p>
          <a:p>
            <a:r>
              <a:rPr lang="ru-RU" dirty="0"/>
              <a:t>1. </a:t>
            </a:r>
            <a:r>
              <a:rPr lang="ru-RU" dirty="0" err="1"/>
              <a:t>Черговість</a:t>
            </a:r>
            <a:r>
              <a:rPr lang="ru-RU" dirty="0"/>
              <a:t>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за законом права на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змінена</a:t>
            </a:r>
            <a:r>
              <a:rPr lang="ru-RU" dirty="0"/>
              <a:t> </a:t>
            </a:r>
            <a:r>
              <a:rPr lang="ru-RU" dirty="0" err="1"/>
              <a:t>нотаріально</a:t>
            </a:r>
            <a:r>
              <a:rPr lang="ru-RU" dirty="0"/>
              <a:t> </a:t>
            </a:r>
            <a:r>
              <a:rPr lang="ru-RU" dirty="0" err="1"/>
              <a:t>посвідченим</a:t>
            </a:r>
            <a:r>
              <a:rPr lang="ru-RU" dirty="0"/>
              <a:t> договором </a:t>
            </a:r>
            <a:r>
              <a:rPr lang="ru-RU" dirty="0" err="1"/>
              <a:t>заінтересованих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укладеним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порушити</a:t>
            </a:r>
            <a:r>
              <a:rPr lang="ru-RU" dirty="0"/>
              <a:t> прав </a:t>
            </a:r>
            <a:r>
              <a:rPr lang="ru-RU" dirty="0" err="1"/>
              <a:t>спадкоємця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не </a:t>
            </a:r>
            <a:r>
              <a:rPr lang="ru-RU" dirty="0" err="1"/>
              <a:t>бере</a:t>
            </a:r>
            <a:r>
              <a:rPr lang="ru-RU" dirty="0"/>
              <a:t> у </a:t>
            </a:r>
            <a:r>
              <a:rPr lang="ru-RU" dirty="0" err="1"/>
              <a:t>ньому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спадкоємця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обов'язкову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Фізична</a:t>
            </a:r>
            <a:r>
              <a:rPr lang="ru-RU" dirty="0"/>
              <a:t> особа, яка є </a:t>
            </a:r>
            <a:r>
              <a:rPr lang="ru-RU" dirty="0" err="1"/>
              <a:t>спадкоємцем</a:t>
            </a:r>
            <a:r>
              <a:rPr lang="ru-RU" dirty="0"/>
              <a:t> за законом </a:t>
            </a:r>
            <a:r>
              <a:rPr lang="ru-RU" dirty="0" err="1"/>
              <a:t>наступних</a:t>
            </a:r>
            <a:r>
              <a:rPr lang="ru-RU" dirty="0"/>
              <a:t> </a:t>
            </a:r>
            <a:r>
              <a:rPr lang="ru-RU" dirty="0" err="1"/>
              <a:t>черг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за </a:t>
            </a:r>
            <a:r>
              <a:rPr lang="ru-RU" dirty="0" err="1"/>
              <a:t>рішенням</a:t>
            </a:r>
            <a:r>
              <a:rPr lang="ru-RU" dirty="0"/>
              <a:t> суду </a:t>
            </a:r>
            <a:r>
              <a:rPr lang="ru-RU" dirty="0" err="1"/>
              <a:t>одержати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разом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</a:t>
            </a:r>
            <a:r>
              <a:rPr lang="ru-RU" dirty="0" err="1"/>
              <a:t>тієї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, яка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, за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вона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тривалого</a:t>
            </a:r>
            <a:r>
              <a:rPr lang="ru-RU" dirty="0"/>
              <a:t> часу </a:t>
            </a:r>
            <a:r>
              <a:rPr lang="ru-RU" dirty="0" err="1"/>
              <a:t>опікувалася</a:t>
            </a:r>
            <a:r>
              <a:rPr lang="ru-RU" dirty="0"/>
              <a:t>, </a:t>
            </a:r>
            <a:r>
              <a:rPr lang="ru-RU" dirty="0" err="1"/>
              <a:t>матеріально</a:t>
            </a:r>
            <a:r>
              <a:rPr lang="ru-RU" dirty="0"/>
              <a:t> </a:t>
            </a:r>
            <a:r>
              <a:rPr lang="ru-RU" dirty="0" err="1"/>
              <a:t>забезпечувала</a:t>
            </a:r>
            <a:r>
              <a:rPr lang="ru-RU" dirty="0"/>
              <a:t>, надавала </a:t>
            </a:r>
            <a:r>
              <a:rPr lang="ru-RU" dirty="0" err="1"/>
              <a:t>іншу</a:t>
            </a:r>
            <a:r>
              <a:rPr lang="ru-RU" dirty="0"/>
              <a:t> </a:t>
            </a:r>
            <a:r>
              <a:rPr lang="ru-RU" dirty="0" err="1"/>
              <a:t>допомогу</a:t>
            </a:r>
            <a:r>
              <a:rPr lang="ru-RU" dirty="0"/>
              <a:t> </a:t>
            </a:r>
            <a:r>
              <a:rPr lang="ru-RU" dirty="0" err="1"/>
              <a:t>спадкодавцеві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через </a:t>
            </a:r>
            <a:r>
              <a:rPr lang="ru-RU" dirty="0" err="1"/>
              <a:t>похилий</a:t>
            </a:r>
            <a:r>
              <a:rPr lang="ru-RU" dirty="0"/>
              <a:t> </a:t>
            </a:r>
            <a:r>
              <a:rPr lang="ru-RU" dirty="0" err="1"/>
              <a:t>вік</a:t>
            </a:r>
            <a:r>
              <a:rPr lang="ru-RU" dirty="0"/>
              <a:t>, </a:t>
            </a:r>
            <a:r>
              <a:rPr lang="ru-RU" dirty="0" err="1"/>
              <a:t>тяжку</a:t>
            </a:r>
            <a:r>
              <a:rPr lang="ru-RU" dirty="0"/>
              <a:t> хворобу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каліцтво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у </a:t>
            </a:r>
            <a:r>
              <a:rPr lang="ru-RU" dirty="0" err="1"/>
              <a:t>безпорадному</a:t>
            </a:r>
            <a:r>
              <a:rPr lang="ru-RU" dirty="0"/>
              <a:t> </a:t>
            </a:r>
            <a:r>
              <a:rPr lang="ru-RU" dirty="0" err="1"/>
              <a:t>стані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7404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Кожна</a:t>
            </a:r>
            <a:r>
              <a:rPr lang="ru-RU" dirty="0"/>
              <a:t> </a:t>
            </a:r>
            <a:r>
              <a:rPr lang="ru-RU" dirty="0" err="1"/>
              <a:t>наступна</a:t>
            </a:r>
            <a:r>
              <a:rPr lang="ru-RU" dirty="0"/>
              <a:t> </a:t>
            </a:r>
            <a:r>
              <a:rPr lang="ru-RU" dirty="0" err="1"/>
              <a:t>черга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законом </a:t>
            </a:r>
            <a:r>
              <a:rPr lang="ru-RU" dirty="0" err="1"/>
              <a:t>одержує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попередньої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, </a:t>
            </a:r>
            <a:r>
              <a:rPr lang="ru-RU" dirty="0" err="1"/>
              <a:t>усунення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, </a:t>
            </a:r>
            <a:r>
              <a:rPr lang="ru-RU" dirty="0" err="1"/>
              <a:t>неприйняття</a:t>
            </a:r>
            <a:r>
              <a:rPr lang="ru-RU" dirty="0"/>
              <a:t> ними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відмови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статтею</a:t>
            </a:r>
            <a:r>
              <a:rPr lang="ru-RU" dirty="0"/>
              <a:t> 1259 ЦК </a:t>
            </a:r>
            <a:r>
              <a:rPr lang="ru-RU" dirty="0" err="1"/>
              <a:t>України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b="1" dirty="0" err="1" smtClean="0">
                <a:solidFill>
                  <a:srgbClr val="C00000"/>
                </a:solidFill>
              </a:rPr>
              <a:t>Зокрема</a:t>
            </a:r>
            <a:r>
              <a:rPr lang="ru-RU" b="1" dirty="0">
                <a:solidFill>
                  <a:srgbClr val="C00000"/>
                </a:solidFill>
              </a:rPr>
              <a:t>, </a:t>
            </a:r>
            <a:r>
              <a:rPr lang="ru-RU" b="1" dirty="0" err="1">
                <a:solidFill>
                  <a:srgbClr val="C00000"/>
                </a:solidFill>
              </a:rPr>
              <a:t>по-перше</a:t>
            </a:r>
            <a:r>
              <a:rPr lang="ru-RU" b="1" dirty="0">
                <a:solidFill>
                  <a:srgbClr val="C00000"/>
                </a:solidFill>
              </a:rPr>
              <a:t>,</a:t>
            </a:r>
            <a:r>
              <a:rPr lang="ru-RU" dirty="0"/>
              <a:t> </a:t>
            </a:r>
            <a:r>
              <a:rPr lang="ru-RU" dirty="0" err="1"/>
              <a:t>черговість</a:t>
            </a:r>
            <a:r>
              <a:rPr lang="ru-RU" dirty="0"/>
              <a:t>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за законом права на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змінена</a:t>
            </a:r>
            <a:r>
              <a:rPr lang="ru-RU" dirty="0"/>
              <a:t> </a:t>
            </a:r>
            <a:r>
              <a:rPr lang="ru-RU" dirty="0" err="1"/>
              <a:t>нотаріально</a:t>
            </a:r>
            <a:r>
              <a:rPr lang="ru-RU" dirty="0"/>
              <a:t> </a:t>
            </a:r>
            <a:r>
              <a:rPr lang="ru-RU" dirty="0" err="1"/>
              <a:t>посвідченим</a:t>
            </a:r>
            <a:r>
              <a:rPr lang="ru-RU" dirty="0"/>
              <a:t> договором </a:t>
            </a:r>
            <a:r>
              <a:rPr lang="ru-RU" dirty="0" err="1"/>
              <a:t>заінтересованих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укладеним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порушити</a:t>
            </a:r>
            <a:r>
              <a:rPr lang="ru-RU" dirty="0"/>
              <a:t> прав </a:t>
            </a:r>
            <a:r>
              <a:rPr lang="ru-RU" dirty="0" err="1"/>
              <a:t>спадкоємця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не </a:t>
            </a:r>
            <a:r>
              <a:rPr lang="ru-RU" dirty="0" err="1"/>
              <a:t>бере</a:t>
            </a:r>
            <a:r>
              <a:rPr lang="ru-RU" dirty="0"/>
              <a:t> у </a:t>
            </a:r>
            <a:r>
              <a:rPr lang="ru-RU" dirty="0" err="1"/>
              <a:t>ньому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спадкоємця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обов'язкову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;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9997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C00000"/>
                </a:solidFill>
              </a:rPr>
              <a:t>по-друге</a:t>
            </a:r>
            <a:r>
              <a:rPr lang="ru-RU" b="1" dirty="0">
                <a:solidFill>
                  <a:srgbClr val="C00000"/>
                </a:solidFill>
              </a:rPr>
              <a:t>,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ч. 2 ст. 1259 ЦК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особа, яка є </a:t>
            </a:r>
            <a:r>
              <a:rPr lang="ru-RU" dirty="0" err="1"/>
              <a:t>спадкоємцем</a:t>
            </a:r>
            <a:r>
              <a:rPr lang="ru-RU" dirty="0"/>
              <a:t> за законом </a:t>
            </a:r>
            <a:r>
              <a:rPr lang="ru-RU" dirty="0" err="1"/>
              <a:t>наступних</a:t>
            </a:r>
            <a:r>
              <a:rPr lang="ru-RU" dirty="0"/>
              <a:t> </a:t>
            </a:r>
            <a:r>
              <a:rPr lang="ru-RU" dirty="0" err="1"/>
              <a:t>черг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за </a:t>
            </a:r>
            <a:r>
              <a:rPr lang="ru-RU" dirty="0" err="1"/>
              <a:t>рішенням</a:t>
            </a:r>
            <a:r>
              <a:rPr lang="ru-RU" dirty="0"/>
              <a:t> суду </a:t>
            </a:r>
            <a:r>
              <a:rPr lang="ru-RU" dirty="0" err="1"/>
              <a:t>одержати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разом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</a:t>
            </a:r>
            <a:r>
              <a:rPr lang="ru-RU" dirty="0" err="1"/>
              <a:t>тієї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, яка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, за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вона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тривалого</a:t>
            </a:r>
            <a:r>
              <a:rPr lang="ru-RU" dirty="0"/>
              <a:t> часу </a:t>
            </a:r>
            <a:r>
              <a:rPr lang="ru-RU" dirty="0" err="1"/>
              <a:t>опікувалася</a:t>
            </a:r>
            <a:r>
              <a:rPr lang="ru-RU" dirty="0"/>
              <a:t>, </a:t>
            </a:r>
            <a:r>
              <a:rPr lang="ru-RU" dirty="0" err="1"/>
              <a:t>матеріально</a:t>
            </a:r>
            <a:r>
              <a:rPr lang="ru-RU" dirty="0"/>
              <a:t> </a:t>
            </a:r>
            <a:r>
              <a:rPr lang="ru-RU" dirty="0" err="1"/>
              <a:t>забезпечувала</a:t>
            </a:r>
            <a:r>
              <a:rPr lang="ru-RU" dirty="0"/>
              <a:t>, надавала </a:t>
            </a:r>
            <a:r>
              <a:rPr lang="ru-RU" dirty="0" err="1"/>
              <a:t>іншу</a:t>
            </a:r>
            <a:r>
              <a:rPr lang="ru-RU" dirty="0"/>
              <a:t> </a:t>
            </a:r>
            <a:r>
              <a:rPr lang="ru-RU" dirty="0" err="1"/>
              <a:t>допомогу</a:t>
            </a:r>
            <a:r>
              <a:rPr lang="ru-RU" dirty="0"/>
              <a:t> </a:t>
            </a:r>
            <a:r>
              <a:rPr lang="ru-RU" dirty="0" err="1"/>
              <a:t>спадкодавцеві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через </a:t>
            </a:r>
            <a:r>
              <a:rPr lang="ru-RU" dirty="0" err="1"/>
              <a:t>похилий</a:t>
            </a:r>
            <a:r>
              <a:rPr lang="ru-RU" dirty="0"/>
              <a:t> </a:t>
            </a:r>
            <a:r>
              <a:rPr lang="ru-RU" dirty="0" err="1"/>
              <a:t>вік</a:t>
            </a:r>
            <a:r>
              <a:rPr lang="ru-RU" dirty="0"/>
              <a:t>, </a:t>
            </a:r>
            <a:r>
              <a:rPr lang="ru-RU" dirty="0" err="1"/>
              <a:t>тяжку</a:t>
            </a:r>
            <a:r>
              <a:rPr lang="ru-RU" dirty="0"/>
              <a:t> хворобу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каліцтво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у </a:t>
            </a:r>
            <a:r>
              <a:rPr lang="ru-RU" dirty="0" err="1"/>
              <a:t>безпорадному</a:t>
            </a:r>
            <a:r>
              <a:rPr lang="ru-RU" dirty="0"/>
              <a:t> </a:t>
            </a:r>
            <a:r>
              <a:rPr lang="ru-RU" dirty="0" err="1"/>
              <a:t>стані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0098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Виняток</a:t>
            </a:r>
            <a:r>
              <a:rPr lang="ru-RU" dirty="0"/>
              <a:t> з </a:t>
            </a:r>
            <a:r>
              <a:rPr lang="ru-RU" dirty="0" err="1"/>
              <a:t>цього</a:t>
            </a:r>
            <a:r>
              <a:rPr lang="ru-RU" dirty="0"/>
              <a:t> правила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при </a:t>
            </a:r>
            <a:r>
              <a:rPr lang="ru-RU" dirty="0" err="1"/>
              <a:t>спадкуванні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закликаються</a:t>
            </a:r>
            <a:r>
              <a:rPr lang="ru-RU" dirty="0"/>
              <a:t> до </a:t>
            </a:r>
            <a:r>
              <a:rPr lang="ru-RU" dirty="0" err="1"/>
              <a:t>спадкування</a:t>
            </a:r>
            <a:r>
              <a:rPr lang="ru-RU" dirty="0"/>
              <a:t> за правом </a:t>
            </a:r>
            <a:r>
              <a:rPr lang="ru-RU" dirty="0" err="1"/>
              <a:t>представлення</a:t>
            </a:r>
            <a:r>
              <a:rPr lang="ru-RU" dirty="0"/>
              <a:t>. Так,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 1266 ЦК </a:t>
            </a:r>
            <a:r>
              <a:rPr lang="ru-RU" dirty="0" err="1"/>
              <a:t>України</a:t>
            </a:r>
            <a:r>
              <a:rPr lang="ru-RU" dirty="0"/>
              <a:t> внуки, правнуки </a:t>
            </a:r>
            <a:r>
              <a:rPr lang="ru-RU" dirty="0" err="1"/>
              <a:t>спадкодавця</a:t>
            </a:r>
            <a:r>
              <a:rPr lang="ru-RU" dirty="0"/>
              <a:t> </a:t>
            </a:r>
            <a:r>
              <a:rPr lang="ru-RU" dirty="0" err="1"/>
              <a:t>спадкують</a:t>
            </a:r>
            <a:r>
              <a:rPr lang="ru-RU" dirty="0"/>
              <a:t> ту </a:t>
            </a:r>
            <a:r>
              <a:rPr lang="ru-RU" dirty="0" err="1"/>
              <a:t>частку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яка належала б за законом </a:t>
            </a:r>
            <a:r>
              <a:rPr lang="ru-RU" dirty="0" err="1"/>
              <a:t>їхнім</a:t>
            </a:r>
            <a:r>
              <a:rPr lang="ru-RU" dirty="0"/>
              <a:t> </a:t>
            </a:r>
            <a:r>
              <a:rPr lang="ru-RU" dirty="0" err="1"/>
              <a:t>матері</a:t>
            </a:r>
            <a:r>
              <a:rPr lang="ru-RU" dirty="0"/>
              <a:t>, </a:t>
            </a:r>
            <a:r>
              <a:rPr lang="ru-RU" dirty="0" err="1"/>
              <a:t>батькові</a:t>
            </a:r>
            <a:r>
              <a:rPr lang="ru-RU" dirty="0"/>
              <a:t>, </a:t>
            </a:r>
            <a:r>
              <a:rPr lang="ru-RU" dirty="0" err="1"/>
              <a:t>бабі</a:t>
            </a:r>
            <a:r>
              <a:rPr lang="ru-RU" dirty="0"/>
              <a:t>, </a:t>
            </a:r>
            <a:r>
              <a:rPr lang="ru-RU" dirty="0" err="1"/>
              <a:t>дідові</a:t>
            </a:r>
            <a:r>
              <a:rPr lang="ru-RU" dirty="0"/>
              <a:t>, </a:t>
            </a:r>
            <a:r>
              <a:rPr lang="ru-RU" dirty="0" err="1"/>
              <a:t>якби</a:t>
            </a:r>
            <a:r>
              <a:rPr lang="ru-RU" dirty="0"/>
              <a:t> вони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живими</a:t>
            </a:r>
            <a:r>
              <a:rPr lang="ru-RU" dirty="0"/>
              <a:t> на час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 </a:t>
            </a:r>
            <a:r>
              <a:rPr lang="ru-RU" dirty="0" err="1"/>
              <a:t>Водночас</a:t>
            </a:r>
            <a:r>
              <a:rPr lang="ru-RU" dirty="0"/>
              <a:t> при </a:t>
            </a:r>
            <a:r>
              <a:rPr lang="ru-RU" dirty="0" err="1"/>
              <a:t>спадкуванні</a:t>
            </a:r>
            <a:r>
              <a:rPr lang="ru-RU" dirty="0"/>
              <a:t> по </a:t>
            </a:r>
            <a:r>
              <a:rPr lang="ru-RU" dirty="0" err="1"/>
              <a:t>прямій</a:t>
            </a:r>
            <a:r>
              <a:rPr lang="ru-RU" dirty="0"/>
              <a:t> </a:t>
            </a:r>
            <a:r>
              <a:rPr lang="ru-RU" dirty="0" err="1"/>
              <a:t>низхідній</a:t>
            </a:r>
            <a:r>
              <a:rPr lang="ru-RU" dirty="0"/>
              <a:t> </a:t>
            </a:r>
            <a:r>
              <a:rPr lang="ru-RU" dirty="0" err="1"/>
              <a:t>лінії</a:t>
            </a:r>
            <a:r>
              <a:rPr lang="ru-RU" dirty="0"/>
              <a:t> право </a:t>
            </a:r>
            <a:r>
              <a:rPr lang="ru-RU" dirty="0" err="1"/>
              <a:t>представлення</a:t>
            </a:r>
            <a:r>
              <a:rPr lang="ru-RU" dirty="0"/>
              <a:t> </a:t>
            </a:r>
            <a:r>
              <a:rPr lang="ru-RU" dirty="0" err="1"/>
              <a:t>діє</a:t>
            </a:r>
            <a:r>
              <a:rPr lang="ru-RU" dirty="0"/>
              <a:t> без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ступеня</a:t>
            </a:r>
            <a:r>
              <a:rPr lang="ru-RU" dirty="0"/>
              <a:t> </a:t>
            </a:r>
            <a:r>
              <a:rPr lang="ru-RU" dirty="0" err="1"/>
              <a:t>споріднення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1994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4. </a:t>
            </a:r>
            <a:r>
              <a:rPr lang="ru-RU" b="1" dirty="0" err="1" smtClean="0">
                <a:solidFill>
                  <a:srgbClr val="C00000"/>
                </a:solidFill>
              </a:rPr>
              <a:t>Рівність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спадкових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часток</a:t>
            </a:r>
            <a:r>
              <a:rPr lang="ru-RU" b="1" dirty="0">
                <a:solidFill>
                  <a:srgbClr val="C00000"/>
                </a:solidFill>
              </a:rPr>
              <a:t> при </a:t>
            </a:r>
            <a:r>
              <a:rPr lang="ru-RU" b="1" dirty="0" err="1">
                <a:solidFill>
                  <a:srgbClr val="C00000"/>
                </a:solidFill>
              </a:rPr>
              <a:t>спадкуванні</a:t>
            </a:r>
            <a:r>
              <a:rPr lang="ru-RU" b="1" dirty="0">
                <a:solidFill>
                  <a:srgbClr val="C00000"/>
                </a:solidFill>
              </a:rPr>
              <a:t> (</a:t>
            </a:r>
            <a:r>
              <a:rPr lang="ru-RU" b="1" dirty="0" err="1">
                <a:solidFill>
                  <a:srgbClr val="C00000"/>
                </a:solidFill>
              </a:rPr>
              <a:t>рівність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спадкоємців</a:t>
            </a:r>
            <a:r>
              <a:rPr lang="ru-RU" b="1" dirty="0">
                <a:solidFill>
                  <a:srgbClr val="C00000"/>
                </a:solidFill>
              </a:rPr>
              <a:t>) за законом.</a:t>
            </a:r>
            <a:r>
              <a:rPr lang="ru-RU" dirty="0"/>
              <a:t>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віку</a:t>
            </a:r>
            <a:r>
              <a:rPr lang="ru-RU" dirty="0"/>
              <a:t>, </a:t>
            </a:r>
            <a:r>
              <a:rPr lang="ru-RU" dirty="0" err="1"/>
              <a:t>статі</a:t>
            </a:r>
            <a:r>
              <a:rPr lang="ru-RU" dirty="0"/>
              <a:t>, </a:t>
            </a:r>
            <a:r>
              <a:rPr lang="ru-RU" dirty="0" err="1"/>
              <a:t>родинних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сімейних</a:t>
            </a:r>
            <a:r>
              <a:rPr lang="ru-RU" dirty="0"/>
              <a:t> </a:t>
            </a:r>
            <a:r>
              <a:rPr lang="ru-RU" dirty="0" err="1"/>
              <a:t>зв’язків</a:t>
            </a:r>
            <a:r>
              <a:rPr lang="ru-RU" dirty="0"/>
              <a:t>, </a:t>
            </a:r>
            <a:r>
              <a:rPr lang="ru-RU" dirty="0" err="1"/>
              <a:t>соціального</a:t>
            </a:r>
            <a:r>
              <a:rPr lang="ru-RU" dirty="0"/>
              <a:t> становища </a:t>
            </a:r>
            <a:r>
              <a:rPr lang="ru-RU" dirty="0" err="1"/>
              <a:t>спадкоємці</a:t>
            </a:r>
            <a:r>
              <a:rPr lang="ru-RU" dirty="0"/>
              <a:t>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 </a:t>
            </a:r>
            <a:r>
              <a:rPr lang="ru-RU" dirty="0" err="1"/>
              <a:t>отримують</a:t>
            </a:r>
            <a:r>
              <a:rPr lang="ru-RU" dirty="0"/>
              <a:t> право на </a:t>
            </a:r>
            <a:r>
              <a:rPr lang="ru-RU" dirty="0" err="1"/>
              <a:t>спадщину</a:t>
            </a:r>
            <a:r>
              <a:rPr lang="ru-RU" dirty="0"/>
              <a:t> в </a:t>
            </a:r>
            <a:r>
              <a:rPr lang="ru-RU" dirty="0" err="1"/>
              <a:t>рівних</a:t>
            </a:r>
            <a:r>
              <a:rPr lang="ru-RU" dirty="0"/>
              <a:t> </a:t>
            </a:r>
            <a:r>
              <a:rPr lang="ru-RU" dirty="0" err="1"/>
              <a:t>частках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r>
              <a:rPr lang="ru-RU" dirty="0" err="1"/>
              <a:t>дістало</a:t>
            </a:r>
            <a:r>
              <a:rPr lang="ru-RU" dirty="0"/>
              <a:t> </a:t>
            </a:r>
            <a:r>
              <a:rPr lang="ru-RU" dirty="0" err="1"/>
              <a:t>відображення</a:t>
            </a:r>
            <a:r>
              <a:rPr lang="ru-RU" dirty="0"/>
              <a:t> у ст. 1267 ЦК </a:t>
            </a:r>
            <a:r>
              <a:rPr lang="ru-RU" dirty="0" err="1"/>
              <a:t>України</a:t>
            </a:r>
            <a:r>
              <a:rPr lang="ru-RU" dirty="0"/>
              <a:t>, в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закріплено</a:t>
            </a:r>
            <a:r>
              <a:rPr lang="ru-RU" dirty="0"/>
              <a:t> правило,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 кожного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законом є </a:t>
            </a:r>
            <a:r>
              <a:rPr lang="ru-RU" dirty="0" err="1"/>
              <a:t>рівними</a:t>
            </a:r>
            <a:r>
              <a:rPr lang="ru-RU" dirty="0"/>
              <a:t>. </a:t>
            </a:r>
            <a:r>
              <a:rPr lang="ru-RU" dirty="0" err="1"/>
              <a:t>Виняток</a:t>
            </a:r>
            <a:r>
              <a:rPr lang="ru-RU" dirty="0"/>
              <a:t> з </a:t>
            </a:r>
            <a:r>
              <a:rPr lang="ru-RU" dirty="0" err="1"/>
              <a:t>цього</a:t>
            </a:r>
            <a:r>
              <a:rPr lang="ru-RU" dirty="0"/>
              <a:t> правила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при </a:t>
            </a:r>
            <a:r>
              <a:rPr lang="ru-RU" dirty="0" err="1"/>
              <a:t>спадкуванні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закликаються</a:t>
            </a:r>
            <a:r>
              <a:rPr lang="ru-RU" dirty="0"/>
              <a:t> до </a:t>
            </a:r>
            <a:r>
              <a:rPr lang="ru-RU" dirty="0" err="1"/>
              <a:t>спадкування</a:t>
            </a:r>
            <a:r>
              <a:rPr lang="ru-RU" dirty="0"/>
              <a:t> за правом </a:t>
            </a:r>
            <a:r>
              <a:rPr lang="ru-RU" dirty="0" err="1"/>
              <a:t>представлення</a:t>
            </a:r>
            <a:r>
              <a:rPr lang="ru-RU" dirty="0"/>
              <a:t> (ст. 1266 ЦК </a:t>
            </a:r>
            <a:r>
              <a:rPr lang="ru-RU" dirty="0" err="1"/>
              <a:t>України</a:t>
            </a:r>
            <a:r>
              <a:rPr lang="ru-RU" dirty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5800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002060"/>
                </a:solidFill>
              </a:rPr>
              <a:t>Стаття</a:t>
            </a:r>
            <a:r>
              <a:rPr lang="ru-RU" b="1" dirty="0">
                <a:solidFill>
                  <a:srgbClr val="002060"/>
                </a:solidFill>
              </a:rPr>
              <a:t> 1267.</a:t>
            </a:r>
            <a:r>
              <a:rPr lang="ru-RU" dirty="0">
                <a:solidFill>
                  <a:srgbClr val="002060"/>
                </a:solidFill>
              </a:rPr>
              <a:t> </a:t>
            </a:r>
            <a:r>
              <a:rPr lang="ru-RU" dirty="0" err="1">
                <a:solidFill>
                  <a:srgbClr val="002060"/>
                </a:solidFill>
              </a:rPr>
              <a:t>Розмір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частки</a:t>
            </a:r>
            <a:r>
              <a:rPr lang="ru-RU" dirty="0">
                <a:solidFill>
                  <a:srgbClr val="002060"/>
                </a:solidFill>
              </a:rPr>
              <a:t> у </a:t>
            </a:r>
            <a:r>
              <a:rPr lang="ru-RU" dirty="0" err="1">
                <a:solidFill>
                  <a:srgbClr val="002060"/>
                </a:solidFill>
              </a:rPr>
              <a:t>спадщині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спадкоємців</a:t>
            </a:r>
            <a:r>
              <a:rPr lang="ru-RU" dirty="0">
                <a:solidFill>
                  <a:srgbClr val="002060"/>
                </a:solidFill>
              </a:rPr>
              <a:t> за законом</a:t>
            </a:r>
          </a:p>
          <a:p>
            <a:r>
              <a:rPr lang="ru-RU" dirty="0">
                <a:solidFill>
                  <a:srgbClr val="002060"/>
                </a:solidFill>
              </a:rPr>
              <a:t>1. </a:t>
            </a:r>
            <a:r>
              <a:rPr lang="ru-RU" dirty="0" err="1">
                <a:solidFill>
                  <a:srgbClr val="002060"/>
                </a:solidFill>
              </a:rPr>
              <a:t>Частки</a:t>
            </a:r>
            <a:r>
              <a:rPr lang="ru-RU" dirty="0">
                <a:solidFill>
                  <a:srgbClr val="002060"/>
                </a:solidFill>
              </a:rPr>
              <a:t> у </a:t>
            </a:r>
            <a:r>
              <a:rPr lang="ru-RU" dirty="0" err="1">
                <a:solidFill>
                  <a:srgbClr val="002060"/>
                </a:solidFill>
              </a:rPr>
              <a:t>спадщині</a:t>
            </a:r>
            <a:r>
              <a:rPr lang="ru-RU" dirty="0">
                <a:solidFill>
                  <a:srgbClr val="002060"/>
                </a:solidFill>
              </a:rPr>
              <a:t> кожного </a:t>
            </a:r>
            <a:r>
              <a:rPr lang="ru-RU" dirty="0" err="1">
                <a:solidFill>
                  <a:srgbClr val="002060"/>
                </a:solidFill>
              </a:rPr>
              <a:t>із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спадкоємців</a:t>
            </a:r>
            <a:r>
              <a:rPr lang="ru-RU" dirty="0">
                <a:solidFill>
                  <a:srgbClr val="002060"/>
                </a:solidFill>
              </a:rPr>
              <a:t> за законом є </a:t>
            </a:r>
            <a:r>
              <a:rPr lang="ru-RU" dirty="0" err="1">
                <a:solidFill>
                  <a:srgbClr val="002060"/>
                </a:solidFill>
              </a:rPr>
              <a:t>рівними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r>
              <a:rPr lang="ru-RU" dirty="0">
                <a:solidFill>
                  <a:srgbClr val="002060"/>
                </a:solidFill>
              </a:rPr>
              <a:t>2. </a:t>
            </a:r>
            <a:r>
              <a:rPr lang="ru-RU" dirty="0" err="1">
                <a:solidFill>
                  <a:srgbClr val="002060"/>
                </a:solidFill>
              </a:rPr>
              <a:t>Спадкоємці</a:t>
            </a:r>
            <a:r>
              <a:rPr lang="ru-RU" dirty="0">
                <a:solidFill>
                  <a:srgbClr val="002060"/>
                </a:solidFill>
              </a:rPr>
              <a:t> за </a:t>
            </a:r>
            <a:r>
              <a:rPr lang="ru-RU" dirty="0" err="1">
                <a:solidFill>
                  <a:srgbClr val="002060"/>
                </a:solidFill>
              </a:rPr>
              <a:t>усною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угодою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між</a:t>
            </a:r>
            <a:r>
              <a:rPr lang="ru-RU" dirty="0">
                <a:solidFill>
                  <a:srgbClr val="002060"/>
                </a:solidFill>
              </a:rPr>
              <a:t> собою, </a:t>
            </a:r>
            <a:r>
              <a:rPr lang="ru-RU" dirty="0" err="1">
                <a:solidFill>
                  <a:srgbClr val="002060"/>
                </a:solidFill>
              </a:rPr>
              <a:t>якщо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це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стосується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рухомого</a:t>
            </a:r>
            <a:r>
              <a:rPr lang="ru-RU" dirty="0">
                <a:solidFill>
                  <a:srgbClr val="002060"/>
                </a:solidFill>
              </a:rPr>
              <a:t> майна, </a:t>
            </a:r>
            <a:r>
              <a:rPr lang="ru-RU" dirty="0" err="1">
                <a:solidFill>
                  <a:srgbClr val="002060"/>
                </a:solidFill>
              </a:rPr>
              <a:t>можуть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змінити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розмір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частки</a:t>
            </a:r>
            <a:r>
              <a:rPr lang="ru-RU" dirty="0">
                <a:solidFill>
                  <a:srgbClr val="002060"/>
                </a:solidFill>
              </a:rPr>
              <a:t> у </a:t>
            </a:r>
            <a:r>
              <a:rPr lang="ru-RU" dirty="0" err="1">
                <a:solidFill>
                  <a:srgbClr val="002060"/>
                </a:solidFill>
              </a:rPr>
              <a:t>спадщині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когось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із</a:t>
            </a:r>
            <a:r>
              <a:rPr lang="ru-RU" dirty="0">
                <a:solidFill>
                  <a:srgbClr val="002060"/>
                </a:solidFill>
              </a:rPr>
              <a:t> них.</a:t>
            </a:r>
          </a:p>
          <a:p>
            <a:r>
              <a:rPr lang="ru-RU" dirty="0">
                <a:solidFill>
                  <a:srgbClr val="002060"/>
                </a:solidFill>
              </a:rPr>
              <a:t>3. </a:t>
            </a:r>
            <a:r>
              <a:rPr lang="ru-RU" dirty="0" err="1">
                <a:solidFill>
                  <a:srgbClr val="002060"/>
                </a:solidFill>
              </a:rPr>
              <a:t>Спадкоємці</a:t>
            </a:r>
            <a:r>
              <a:rPr lang="ru-RU" dirty="0">
                <a:solidFill>
                  <a:srgbClr val="002060"/>
                </a:solidFill>
              </a:rPr>
              <a:t> за </a:t>
            </a:r>
            <a:r>
              <a:rPr lang="ru-RU" dirty="0" err="1">
                <a:solidFill>
                  <a:srgbClr val="002060"/>
                </a:solidFill>
              </a:rPr>
              <a:t>письмовою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угодою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між</a:t>
            </a:r>
            <a:r>
              <a:rPr lang="ru-RU" dirty="0">
                <a:solidFill>
                  <a:srgbClr val="002060"/>
                </a:solidFill>
              </a:rPr>
              <a:t> собою, </a:t>
            </a:r>
            <a:r>
              <a:rPr lang="ru-RU" dirty="0" err="1">
                <a:solidFill>
                  <a:srgbClr val="002060"/>
                </a:solidFill>
              </a:rPr>
              <a:t>посвідченою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нотаріусом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якщо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це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стосується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нерухомого</a:t>
            </a:r>
            <a:r>
              <a:rPr lang="ru-RU" dirty="0">
                <a:solidFill>
                  <a:srgbClr val="002060"/>
                </a:solidFill>
              </a:rPr>
              <a:t> майна </a:t>
            </a:r>
            <a:r>
              <a:rPr lang="ru-RU" dirty="0" err="1">
                <a:solidFill>
                  <a:srgbClr val="002060"/>
                </a:solidFill>
              </a:rPr>
              <a:t>або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транспортних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засобів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можуть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змінити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розмір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частки</a:t>
            </a:r>
            <a:r>
              <a:rPr lang="ru-RU" dirty="0">
                <a:solidFill>
                  <a:srgbClr val="002060"/>
                </a:solidFill>
              </a:rPr>
              <a:t> у </a:t>
            </a:r>
            <a:r>
              <a:rPr lang="ru-RU" dirty="0" err="1">
                <a:solidFill>
                  <a:srgbClr val="002060"/>
                </a:solidFill>
              </a:rPr>
              <a:t>спадщині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когось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із</a:t>
            </a:r>
            <a:r>
              <a:rPr lang="ru-RU" dirty="0">
                <a:solidFill>
                  <a:srgbClr val="002060"/>
                </a:solidFill>
              </a:rPr>
              <a:t> них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2917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5. </a:t>
            </a:r>
            <a:r>
              <a:rPr lang="ru-RU" b="1" dirty="0" err="1" smtClean="0">
                <a:solidFill>
                  <a:srgbClr val="C00000"/>
                </a:solidFill>
              </a:rPr>
              <a:t>Захист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непрацездатних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родичів</a:t>
            </a:r>
            <a:r>
              <a:rPr lang="ru-RU" b="1" dirty="0">
                <a:solidFill>
                  <a:srgbClr val="C00000"/>
                </a:solidFill>
              </a:rPr>
              <a:t> і </a:t>
            </a:r>
            <a:r>
              <a:rPr lang="ru-RU" b="1" dirty="0" err="1">
                <a:solidFill>
                  <a:srgbClr val="C00000"/>
                </a:solidFill>
              </a:rPr>
              <a:t>членів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сімʼї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заповідача</a:t>
            </a:r>
            <a:r>
              <a:rPr lang="ru-RU" b="1" dirty="0">
                <a:solidFill>
                  <a:srgbClr val="C00000"/>
                </a:solidFill>
              </a:rPr>
              <a:t> (</a:t>
            </a:r>
            <a:r>
              <a:rPr lang="ru-RU" b="1" dirty="0" err="1">
                <a:solidFill>
                  <a:srgbClr val="C00000"/>
                </a:solidFill>
              </a:rPr>
              <a:t>забезпечення</a:t>
            </a:r>
            <a:r>
              <a:rPr lang="ru-RU" b="1" dirty="0">
                <a:solidFill>
                  <a:srgbClr val="C00000"/>
                </a:solidFill>
              </a:rPr>
              <a:t> прав та </a:t>
            </a:r>
            <a:r>
              <a:rPr lang="ru-RU" b="1" dirty="0" err="1">
                <a:solidFill>
                  <a:srgbClr val="C00000"/>
                </a:solidFill>
              </a:rPr>
              <a:t>інтересів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обов’язкових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спадкоємців</a:t>
            </a:r>
            <a:r>
              <a:rPr lang="ru-RU" b="1" dirty="0">
                <a:solidFill>
                  <a:srgbClr val="C00000"/>
                </a:solidFill>
              </a:rPr>
              <a:t>).</a:t>
            </a:r>
            <a:r>
              <a:rPr lang="ru-RU" dirty="0"/>
              <a:t> Суть </a:t>
            </a:r>
            <a:r>
              <a:rPr lang="ru-RU" dirty="0" err="1"/>
              <a:t>цього</a:t>
            </a:r>
            <a:r>
              <a:rPr lang="ru-RU" dirty="0"/>
              <a:t> принципу </a:t>
            </a:r>
            <a:r>
              <a:rPr lang="ru-RU" dirty="0" err="1"/>
              <a:t>полягає</a:t>
            </a:r>
            <a:r>
              <a:rPr lang="ru-RU" dirty="0"/>
              <a:t> в тому,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виконує</a:t>
            </a:r>
            <a:r>
              <a:rPr lang="ru-RU" dirty="0"/>
              <a:t> і </a:t>
            </a:r>
            <a:r>
              <a:rPr lang="ru-RU" dirty="0" err="1" smtClean="0"/>
              <a:t>соціально-забезпечувальну</a:t>
            </a:r>
            <a:r>
              <a:rPr lang="ru-RU" dirty="0" smtClean="0"/>
              <a:t> </a:t>
            </a:r>
            <a:r>
              <a:rPr lang="ru-RU" dirty="0" err="1"/>
              <a:t>функцію</a:t>
            </a:r>
            <a:r>
              <a:rPr lang="ru-RU" dirty="0"/>
              <a:t>. Так, </a:t>
            </a:r>
            <a:r>
              <a:rPr lang="ru-RU" dirty="0" err="1">
                <a:solidFill>
                  <a:srgbClr val="00B050"/>
                </a:solidFill>
              </a:rPr>
              <a:t>згідно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статті</a:t>
            </a:r>
            <a:r>
              <a:rPr lang="ru-RU" dirty="0">
                <a:solidFill>
                  <a:srgbClr val="00B050"/>
                </a:solidFill>
              </a:rPr>
              <a:t> 1241 ЦК </a:t>
            </a:r>
            <a:r>
              <a:rPr lang="ru-RU" dirty="0" err="1">
                <a:solidFill>
                  <a:srgbClr val="00B050"/>
                </a:solidFill>
              </a:rPr>
              <a:t>України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малолітні</a:t>
            </a:r>
            <a:r>
              <a:rPr lang="ru-RU" dirty="0">
                <a:solidFill>
                  <a:srgbClr val="00B050"/>
                </a:solidFill>
              </a:rPr>
              <a:t>, </a:t>
            </a:r>
            <a:r>
              <a:rPr lang="ru-RU" dirty="0" err="1">
                <a:solidFill>
                  <a:srgbClr val="00B050"/>
                </a:solidFill>
              </a:rPr>
              <a:t>неповнолітні</a:t>
            </a:r>
            <a:r>
              <a:rPr lang="ru-RU" dirty="0">
                <a:solidFill>
                  <a:srgbClr val="00B050"/>
                </a:solidFill>
              </a:rPr>
              <a:t>, </a:t>
            </a:r>
            <a:r>
              <a:rPr lang="ru-RU" dirty="0" err="1">
                <a:solidFill>
                  <a:srgbClr val="00B050"/>
                </a:solidFill>
              </a:rPr>
              <a:t>повнолітні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непрацездатні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діти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спадкодавця</a:t>
            </a:r>
            <a:r>
              <a:rPr lang="ru-RU" dirty="0">
                <a:solidFill>
                  <a:srgbClr val="00B050"/>
                </a:solidFill>
              </a:rPr>
              <a:t>, </a:t>
            </a:r>
            <a:r>
              <a:rPr lang="ru-RU" dirty="0" err="1">
                <a:solidFill>
                  <a:srgbClr val="00B050"/>
                </a:solidFill>
              </a:rPr>
              <a:t>непрацездатна</a:t>
            </a:r>
            <a:r>
              <a:rPr lang="ru-RU" dirty="0">
                <a:solidFill>
                  <a:srgbClr val="00B050"/>
                </a:solidFill>
              </a:rPr>
              <a:t> вдова (</a:t>
            </a:r>
            <a:r>
              <a:rPr lang="ru-RU" dirty="0" err="1">
                <a:solidFill>
                  <a:srgbClr val="00B050"/>
                </a:solidFill>
              </a:rPr>
              <a:t>вдівець</a:t>
            </a:r>
            <a:r>
              <a:rPr lang="ru-RU" dirty="0">
                <a:solidFill>
                  <a:srgbClr val="00B050"/>
                </a:solidFill>
              </a:rPr>
              <a:t>) та </a:t>
            </a:r>
            <a:r>
              <a:rPr lang="ru-RU" dirty="0" err="1">
                <a:solidFill>
                  <a:srgbClr val="00B050"/>
                </a:solidFill>
              </a:rPr>
              <a:t>непрацездатні</a:t>
            </a:r>
            <a:r>
              <a:rPr lang="ru-RU" dirty="0">
                <a:solidFill>
                  <a:srgbClr val="00B050"/>
                </a:solidFill>
              </a:rPr>
              <a:t> батьки </a:t>
            </a:r>
            <a:r>
              <a:rPr lang="ru-RU" dirty="0" err="1">
                <a:solidFill>
                  <a:srgbClr val="00B050"/>
                </a:solidFill>
              </a:rPr>
              <a:t>спадкують</a:t>
            </a:r>
            <a:r>
              <a:rPr lang="ru-RU" dirty="0">
                <a:solidFill>
                  <a:srgbClr val="00B050"/>
                </a:solidFill>
              </a:rPr>
              <a:t>, </a:t>
            </a:r>
            <a:r>
              <a:rPr lang="ru-RU" dirty="0" err="1">
                <a:solidFill>
                  <a:srgbClr val="00B050"/>
                </a:solidFill>
              </a:rPr>
              <a:t>незалежно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від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змісту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заповіту</a:t>
            </a:r>
            <a:r>
              <a:rPr lang="ru-RU" dirty="0">
                <a:solidFill>
                  <a:srgbClr val="00B050"/>
                </a:solidFill>
              </a:rPr>
              <a:t>, половину </a:t>
            </a:r>
            <a:r>
              <a:rPr lang="ru-RU" dirty="0" err="1">
                <a:solidFill>
                  <a:srgbClr val="00B050"/>
                </a:solidFill>
              </a:rPr>
              <a:t>частки</a:t>
            </a:r>
            <a:r>
              <a:rPr lang="ru-RU" dirty="0">
                <a:solidFill>
                  <a:srgbClr val="00B050"/>
                </a:solidFill>
              </a:rPr>
              <a:t>, яка належала б кожному з них у </a:t>
            </a:r>
            <a:r>
              <a:rPr lang="ru-RU" dirty="0" err="1">
                <a:solidFill>
                  <a:srgbClr val="00B050"/>
                </a:solidFill>
              </a:rPr>
              <a:t>разі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спадкування</a:t>
            </a:r>
            <a:r>
              <a:rPr lang="ru-RU" dirty="0">
                <a:solidFill>
                  <a:srgbClr val="00B050"/>
                </a:solidFill>
              </a:rPr>
              <a:t> за законом (</a:t>
            </a:r>
            <a:r>
              <a:rPr lang="ru-RU" dirty="0" err="1">
                <a:solidFill>
                  <a:srgbClr val="00B050"/>
                </a:solidFill>
              </a:rPr>
              <a:t>обов'язкова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частка</a:t>
            </a:r>
            <a:r>
              <a:rPr lang="ru-RU" dirty="0">
                <a:solidFill>
                  <a:srgbClr val="00B050"/>
                </a:solidFill>
              </a:rPr>
              <a:t>).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Держава </a:t>
            </a:r>
            <a:r>
              <a:rPr lang="ru-RU" dirty="0" err="1"/>
              <a:t>ніколи</a:t>
            </a:r>
            <a:r>
              <a:rPr lang="ru-RU" dirty="0"/>
              <a:t> не </a:t>
            </a:r>
            <a:r>
              <a:rPr lang="ru-RU" dirty="0" err="1"/>
              <a:t>погодиться</a:t>
            </a:r>
            <a:r>
              <a:rPr lang="ru-RU" dirty="0"/>
              <a:t> з </a:t>
            </a:r>
            <a:r>
              <a:rPr lang="ru-RU" dirty="0" err="1"/>
              <a:t>тим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за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майна </a:t>
            </a:r>
            <a:r>
              <a:rPr lang="ru-RU" dirty="0" err="1"/>
              <a:t>заповідача</a:t>
            </a:r>
            <a:r>
              <a:rPr lang="ru-RU" dirty="0"/>
              <a:t>, особи,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спадкодавець</a:t>
            </a:r>
            <a:r>
              <a:rPr lang="ru-RU" dirty="0"/>
              <a:t> </a:t>
            </a:r>
            <a:r>
              <a:rPr lang="ru-RU" dirty="0" err="1"/>
              <a:t>утримував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повинен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утримувати</a:t>
            </a:r>
            <a:r>
              <a:rPr lang="ru-RU" dirty="0"/>
              <a:t> за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, </a:t>
            </a:r>
            <a:r>
              <a:rPr lang="ru-RU" dirty="0" err="1"/>
              <a:t>залишалися</a:t>
            </a:r>
            <a:r>
              <a:rPr lang="ru-RU" dirty="0"/>
              <a:t> без </a:t>
            </a:r>
            <a:r>
              <a:rPr lang="ru-RU" dirty="0" err="1"/>
              <a:t>допомоги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. </a:t>
            </a:r>
            <a:r>
              <a:rPr lang="ru-RU" dirty="0" err="1"/>
              <a:t>Цей</a:t>
            </a:r>
            <a:r>
              <a:rPr lang="ru-RU" dirty="0"/>
              <a:t> принцип </a:t>
            </a:r>
            <a:r>
              <a:rPr lang="ru-RU" dirty="0" err="1"/>
              <a:t>перебуває</a:t>
            </a:r>
            <a:r>
              <a:rPr lang="ru-RU" dirty="0"/>
              <a:t> в </a:t>
            </a:r>
            <a:r>
              <a:rPr lang="ru-RU" dirty="0" err="1"/>
              <a:t>єдності</a:t>
            </a:r>
            <a:r>
              <a:rPr lang="ru-RU" dirty="0"/>
              <a:t> з </a:t>
            </a:r>
            <a:r>
              <a:rPr lang="ru-RU" dirty="0" err="1"/>
              <a:t>попереднім</a:t>
            </a:r>
            <a:r>
              <a:rPr lang="ru-RU" dirty="0"/>
              <a:t>, вони </a:t>
            </a:r>
            <a:r>
              <a:rPr lang="ru-RU" dirty="0" err="1"/>
              <a:t>урівноважують</a:t>
            </a:r>
            <a:r>
              <a:rPr lang="ru-RU" dirty="0"/>
              <a:t> один одного, а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оптимального </a:t>
            </a:r>
            <a:r>
              <a:rPr lang="ru-RU" dirty="0" err="1"/>
              <a:t>співвідношення</a:t>
            </a:r>
            <a:r>
              <a:rPr lang="ru-RU" dirty="0"/>
              <a:t> є </a:t>
            </a:r>
            <a:r>
              <a:rPr lang="ru-RU" dirty="0" err="1"/>
              <a:t>важливим</a:t>
            </a:r>
            <a:r>
              <a:rPr lang="ru-RU" dirty="0"/>
              <a:t> </a:t>
            </a:r>
            <a:r>
              <a:rPr lang="ru-RU" dirty="0" err="1"/>
              <a:t>завданням</a:t>
            </a:r>
            <a:r>
              <a:rPr lang="ru-RU" dirty="0"/>
              <a:t> </a:t>
            </a:r>
            <a:r>
              <a:rPr lang="ru-RU" dirty="0" err="1"/>
              <a:t>законодавця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6586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6. </a:t>
            </a:r>
            <a:r>
              <a:rPr lang="ru-RU" b="1" dirty="0">
                <a:solidFill>
                  <a:srgbClr val="C00000"/>
                </a:solidFill>
              </a:rPr>
              <a:t>Принцип </a:t>
            </a:r>
            <a:r>
              <a:rPr lang="ru-RU" b="1" dirty="0" err="1">
                <a:solidFill>
                  <a:srgbClr val="C00000"/>
                </a:solidFill>
              </a:rPr>
              <a:t>сімейно-родинного</a:t>
            </a:r>
            <a:r>
              <a:rPr lang="ru-RU" b="1" dirty="0">
                <a:solidFill>
                  <a:srgbClr val="C00000"/>
                </a:solidFill>
              </a:rPr>
              <a:t> характеру </a:t>
            </a:r>
            <a:r>
              <a:rPr lang="ru-RU" b="1" dirty="0" err="1">
                <a:solidFill>
                  <a:srgbClr val="C00000"/>
                </a:solidFill>
              </a:rPr>
              <a:t>спадкування</a:t>
            </a:r>
            <a:r>
              <a:rPr lang="ru-RU" b="1" dirty="0">
                <a:solidFill>
                  <a:srgbClr val="C00000"/>
                </a:solidFill>
              </a:rPr>
              <a:t>.</a:t>
            </a:r>
            <a:r>
              <a:rPr lang="ru-RU" dirty="0"/>
              <a:t> </a:t>
            </a:r>
            <a:r>
              <a:rPr lang="ru-RU" dirty="0" err="1"/>
              <a:t>Враховує</a:t>
            </a:r>
            <a:r>
              <a:rPr lang="ru-RU" dirty="0"/>
              <a:t> не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дійсну</a:t>
            </a:r>
            <a:r>
              <a:rPr lang="ru-RU" dirty="0"/>
              <a:t>, а й </a:t>
            </a:r>
            <a:r>
              <a:rPr lang="ru-RU" dirty="0" err="1"/>
              <a:t>припустиму</a:t>
            </a:r>
            <a:r>
              <a:rPr lang="ru-RU" dirty="0"/>
              <a:t> волю </a:t>
            </a:r>
            <a:r>
              <a:rPr lang="ru-RU" dirty="0" err="1"/>
              <a:t>спадкодавця</a:t>
            </a:r>
            <a:r>
              <a:rPr lang="ru-RU" dirty="0"/>
              <a:t> і </a:t>
            </a:r>
            <a:r>
              <a:rPr lang="ru-RU" dirty="0" err="1"/>
              <a:t>полягає</a:t>
            </a:r>
            <a:r>
              <a:rPr lang="ru-RU" dirty="0"/>
              <a:t> у тому,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спадкодавець</a:t>
            </a:r>
            <a:r>
              <a:rPr lang="ru-RU" dirty="0"/>
              <a:t> не </a:t>
            </a:r>
            <a:r>
              <a:rPr lang="ru-RU" dirty="0" err="1"/>
              <a:t>залишив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, то закон </a:t>
            </a:r>
            <a:r>
              <a:rPr lang="ru-RU" dirty="0" err="1"/>
              <a:t>встановлює</a:t>
            </a:r>
            <a:r>
              <a:rPr lang="ru-RU" dirty="0"/>
              <a:t> коло </a:t>
            </a:r>
            <a:r>
              <a:rPr lang="ru-RU" dirty="0" err="1"/>
              <a:t>спадкоємців</a:t>
            </a:r>
            <a:r>
              <a:rPr lang="ru-RU" dirty="0"/>
              <a:t> і порядок </a:t>
            </a:r>
            <a:r>
              <a:rPr lang="ru-RU" dirty="0" err="1"/>
              <a:t>спадкування</a:t>
            </a:r>
            <a:r>
              <a:rPr lang="ru-RU" dirty="0"/>
              <a:t> з </a:t>
            </a:r>
            <a:r>
              <a:rPr lang="ru-RU" dirty="0" err="1"/>
              <a:t>урахування</a:t>
            </a:r>
            <a:r>
              <a:rPr lang="ru-RU" dirty="0"/>
              <a:t> </a:t>
            </a:r>
            <a:r>
              <a:rPr lang="ru-RU" dirty="0" err="1"/>
              <a:t>припустимої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 </a:t>
            </a:r>
            <a:r>
              <a:rPr lang="ru-RU" dirty="0" err="1"/>
              <a:t>законодавця</a:t>
            </a:r>
            <a:r>
              <a:rPr lang="ru-RU" dirty="0"/>
              <a:t>, до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закликають</a:t>
            </a:r>
            <a:r>
              <a:rPr lang="ru-RU" dirty="0"/>
              <a:t> </a:t>
            </a:r>
            <a:r>
              <a:rPr lang="ru-RU" dirty="0" err="1"/>
              <a:t>найближчу</a:t>
            </a:r>
            <a:r>
              <a:rPr lang="ru-RU" dirty="0"/>
              <a:t> до </a:t>
            </a:r>
            <a:r>
              <a:rPr lang="ru-RU" dirty="0" err="1"/>
              <a:t>спадкодавця</a:t>
            </a:r>
            <a:r>
              <a:rPr lang="ru-RU" dirty="0"/>
              <a:t> особу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Коло </a:t>
            </a:r>
            <a:r>
              <a:rPr lang="ru-RU" dirty="0" err="1"/>
              <a:t>спадкоємців</a:t>
            </a:r>
            <a:r>
              <a:rPr lang="ru-RU" dirty="0"/>
              <a:t> за законом </a:t>
            </a:r>
            <a:r>
              <a:rPr lang="ru-RU" dirty="0" err="1"/>
              <a:t>визначає</a:t>
            </a:r>
            <a:r>
              <a:rPr lang="ru-RU" dirty="0"/>
              <a:t> </a:t>
            </a:r>
            <a:r>
              <a:rPr lang="ru-RU" dirty="0" err="1"/>
              <a:t>законодавець</a:t>
            </a:r>
            <a:r>
              <a:rPr lang="ru-RU" dirty="0"/>
              <a:t> </a:t>
            </a:r>
            <a:r>
              <a:rPr lang="ru-RU" dirty="0" err="1"/>
              <a:t>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ступеня</a:t>
            </a:r>
            <a:r>
              <a:rPr lang="ru-RU" dirty="0"/>
              <a:t> </a:t>
            </a:r>
            <a:r>
              <a:rPr lang="ru-RU" dirty="0" err="1"/>
              <a:t>родинності</a:t>
            </a:r>
            <a:r>
              <a:rPr lang="ru-RU" dirty="0"/>
              <a:t> та </a:t>
            </a:r>
            <a:r>
              <a:rPr lang="ru-RU" dirty="0" err="1"/>
              <a:t>сімейних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. </a:t>
            </a:r>
            <a:r>
              <a:rPr lang="ru-RU" dirty="0" err="1"/>
              <a:t>Саме</a:t>
            </a:r>
            <a:r>
              <a:rPr lang="ru-RU" dirty="0"/>
              <a:t> на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основних</a:t>
            </a:r>
            <a:r>
              <a:rPr lang="ru-RU" dirty="0"/>
              <a:t> засадах і </a:t>
            </a:r>
            <a:r>
              <a:rPr lang="ru-RU" dirty="0" err="1"/>
              <a:t>відбувається</a:t>
            </a:r>
            <a:r>
              <a:rPr lang="ru-RU" dirty="0"/>
              <a:t> </a:t>
            </a:r>
            <a:r>
              <a:rPr lang="ru-RU" dirty="0" err="1"/>
              <a:t>регулювання</a:t>
            </a:r>
            <a:r>
              <a:rPr lang="ru-RU" dirty="0"/>
              <a:t> </a:t>
            </a:r>
            <a:r>
              <a:rPr lang="ru-RU" dirty="0" err="1"/>
              <a:t>спадкових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. </a:t>
            </a:r>
            <a:r>
              <a:rPr lang="ru-RU" dirty="0" err="1"/>
              <a:t>Правильне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конкретних</a:t>
            </a:r>
            <a:r>
              <a:rPr lang="ru-RU" dirty="0"/>
              <a:t> норм </a:t>
            </a:r>
            <a:r>
              <a:rPr lang="ru-RU" dirty="0" err="1"/>
              <a:t>спадкового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можливе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врахування</a:t>
            </a:r>
            <a:r>
              <a:rPr lang="ru-RU" dirty="0"/>
              <a:t> </a:t>
            </a:r>
            <a:r>
              <a:rPr lang="ru-RU" dirty="0" err="1"/>
              <a:t>загальних</a:t>
            </a:r>
            <a:r>
              <a:rPr lang="ru-RU" dirty="0"/>
              <a:t> </a:t>
            </a:r>
            <a:r>
              <a:rPr lang="ru-RU" dirty="0" err="1"/>
              <a:t>принципів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складової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02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7. </a:t>
            </a:r>
            <a:r>
              <a:rPr lang="ru-RU" b="1" dirty="0" smtClean="0">
                <a:solidFill>
                  <a:srgbClr val="C00000"/>
                </a:solidFill>
              </a:rPr>
              <a:t>Принцип </a:t>
            </a:r>
            <a:r>
              <a:rPr lang="ru-RU" b="1" dirty="0" err="1">
                <a:solidFill>
                  <a:srgbClr val="C00000"/>
                </a:solidFill>
              </a:rPr>
              <a:t>охорони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спадщини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від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протиправних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посягань</a:t>
            </a:r>
            <a:r>
              <a:rPr lang="ru-RU" b="1" dirty="0">
                <a:solidFill>
                  <a:srgbClr val="C00000"/>
                </a:solidFill>
              </a:rPr>
              <a:t> (</a:t>
            </a:r>
            <a:r>
              <a:rPr lang="ru-RU" b="1" dirty="0" err="1">
                <a:solidFill>
                  <a:srgbClr val="C00000"/>
                </a:solidFill>
              </a:rPr>
              <a:t>охорони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спадщини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від</a:t>
            </a:r>
            <a:r>
              <a:rPr lang="ru-RU" b="1" dirty="0">
                <a:solidFill>
                  <a:srgbClr val="C00000"/>
                </a:solidFill>
              </a:rPr>
              <a:t> будь-</a:t>
            </a:r>
            <a:r>
              <a:rPr lang="ru-RU" b="1" dirty="0" err="1">
                <a:solidFill>
                  <a:srgbClr val="C00000"/>
                </a:solidFill>
              </a:rPr>
              <a:t>яких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протиправних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чи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аморальних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посягань</a:t>
            </a:r>
            <a:r>
              <a:rPr lang="ru-RU" b="1" dirty="0">
                <a:solidFill>
                  <a:srgbClr val="C00000"/>
                </a:solidFill>
              </a:rPr>
              <a:t>).</a:t>
            </a:r>
            <a:r>
              <a:rPr lang="ru-RU" dirty="0"/>
              <a:t> </a:t>
            </a:r>
            <a:r>
              <a:rPr lang="ru-RU" dirty="0" err="1"/>
              <a:t>Втілюється</a:t>
            </a:r>
            <a:r>
              <a:rPr lang="ru-RU" dirty="0"/>
              <a:t> у </a:t>
            </a:r>
            <a:r>
              <a:rPr lang="ru-RU" dirty="0" err="1"/>
              <a:t>закріпленні</a:t>
            </a:r>
            <a:r>
              <a:rPr lang="ru-RU" dirty="0"/>
              <a:t> законом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вжиття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майна. </a:t>
            </a:r>
            <a:endParaRPr lang="ru-RU" dirty="0" smtClean="0"/>
          </a:p>
          <a:p>
            <a:r>
              <a:rPr lang="ru-RU" dirty="0" err="1" smtClean="0"/>
              <a:t>Згідно</a:t>
            </a:r>
            <a:r>
              <a:rPr lang="ru-RU" dirty="0" smtClean="0"/>
              <a:t> </a:t>
            </a:r>
            <a:r>
              <a:rPr lang="ru-RU" dirty="0" err="1"/>
              <a:t>статті</a:t>
            </a:r>
            <a:r>
              <a:rPr lang="ru-RU" dirty="0"/>
              <a:t> 1283 ЦК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охорона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майна </a:t>
            </a:r>
            <a:r>
              <a:rPr lang="ru-RU" dirty="0" err="1"/>
              <a:t>здійснюється</a:t>
            </a:r>
            <a:r>
              <a:rPr lang="ru-RU" dirty="0"/>
              <a:t> в </a:t>
            </a:r>
            <a:r>
              <a:rPr lang="ru-RU" dirty="0" err="1"/>
              <a:t>інтересах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відказоодержувачів</a:t>
            </a:r>
            <a:r>
              <a:rPr lang="ru-RU" dirty="0"/>
              <a:t> та </a:t>
            </a:r>
            <a:r>
              <a:rPr lang="ru-RU" dirty="0" err="1"/>
              <a:t>кредиторів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з метою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до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набрання</a:t>
            </a:r>
            <a:r>
              <a:rPr lang="ru-RU" dirty="0"/>
              <a:t> </a:t>
            </a:r>
            <a:r>
              <a:rPr lang="ru-RU" dirty="0" err="1"/>
              <a:t>законної</a:t>
            </a:r>
            <a:r>
              <a:rPr lang="ru-RU" dirty="0"/>
              <a:t> </a:t>
            </a:r>
            <a:r>
              <a:rPr lang="ru-RU" dirty="0" err="1"/>
              <a:t>сили</a:t>
            </a:r>
            <a:r>
              <a:rPr lang="ru-RU" dirty="0"/>
              <a:t> </a:t>
            </a:r>
            <a:r>
              <a:rPr lang="ru-RU" dirty="0" err="1"/>
              <a:t>рішенням</a:t>
            </a:r>
            <a:r>
              <a:rPr lang="ru-RU" dirty="0"/>
              <a:t> суду про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відумерлою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216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Спадкове</a:t>
            </a:r>
            <a:r>
              <a:rPr lang="ru-RU" dirty="0"/>
              <a:t> право </a:t>
            </a:r>
            <a:r>
              <a:rPr lang="ru-RU" dirty="0" err="1"/>
              <a:t>традиційно</a:t>
            </a:r>
            <a:r>
              <a:rPr lang="ru-RU" dirty="0"/>
              <a:t> </a:t>
            </a:r>
            <a:r>
              <a:rPr lang="ru-RU" dirty="0" err="1"/>
              <a:t>визначають</a:t>
            </a:r>
            <a:r>
              <a:rPr lang="ru-RU" dirty="0"/>
              <a:t> як </a:t>
            </a:r>
            <a:r>
              <a:rPr lang="ru-RU" dirty="0" err="1"/>
              <a:t>сукупність</a:t>
            </a:r>
            <a:r>
              <a:rPr lang="ru-RU" dirty="0"/>
              <a:t> норм,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регламентують</a:t>
            </a:r>
            <a:r>
              <a:rPr lang="ru-RU" dirty="0"/>
              <a:t> порядок переходу майна (</a:t>
            </a:r>
            <a:r>
              <a:rPr lang="ru-RU" dirty="0" err="1"/>
              <a:t>майнових</a:t>
            </a:r>
            <a:r>
              <a:rPr lang="ru-RU" dirty="0"/>
              <a:t> прав) </a:t>
            </a:r>
            <a:r>
              <a:rPr lang="ru-RU" dirty="0" err="1"/>
              <a:t>померлого</a:t>
            </a:r>
            <a:r>
              <a:rPr lang="ru-RU" dirty="0"/>
              <a:t> до </a:t>
            </a:r>
            <a:r>
              <a:rPr lang="ru-RU" dirty="0" err="1"/>
              <a:t>іншої</a:t>
            </a:r>
            <a:r>
              <a:rPr lang="ru-RU" dirty="0"/>
              <a:t> особи в </a:t>
            </a:r>
            <a:r>
              <a:rPr lang="ru-RU" dirty="0" err="1"/>
              <a:t>установленому</a:t>
            </a:r>
            <a:r>
              <a:rPr lang="ru-RU" dirty="0"/>
              <a:t> законом порядку. </a:t>
            </a:r>
            <a:endParaRPr lang="en-US" dirty="0"/>
          </a:p>
          <a:p>
            <a:r>
              <a:rPr lang="ru-RU" dirty="0" err="1" smtClean="0"/>
              <a:t>Спадковий</a:t>
            </a:r>
            <a:r>
              <a:rPr lang="ru-RU" dirty="0" smtClean="0"/>
              <a:t>  </a:t>
            </a:r>
            <a:r>
              <a:rPr lang="ru-RU" dirty="0" err="1" smtClean="0"/>
              <a:t>процес</a:t>
            </a:r>
            <a:r>
              <a:rPr lang="ru-RU" dirty="0"/>
              <a:t> </a:t>
            </a:r>
            <a:r>
              <a:rPr lang="ru-RU" dirty="0" err="1" smtClean="0"/>
              <a:t>це</a:t>
            </a:r>
            <a:r>
              <a:rPr lang="ru-RU" dirty="0" smtClean="0"/>
              <a:t>  </a:t>
            </a:r>
            <a:r>
              <a:rPr lang="ru-RU" dirty="0" err="1"/>
              <a:t>регламентовані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юридично</a:t>
            </a:r>
            <a:r>
              <a:rPr lang="ru-RU" dirty="0"/>
              <a:t> </a:t>
            </a:r>
            <a:r>
              <a:rPr lang="ru-RU" dirty="0" err="1"/>
              <a:t>вагомі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повноважних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зумовлені</a:t>
            </a:r>
            <a:r>
              <a:rPr lang="ru-RU" dirty="0"/>
              <a:t> переходом прав </a:t>
            </a:r>
            <a:r>
              <a:rPr lang="ru-RU" dirty="0" err="1"/>
              <a:t>померлої</a:t>
            </a:r>
            <a:r>
              <a:rPr lang="ru-RU" dirty="0"/>
              <a:t> особи до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/>
              <a:t>Деякі</a:t>
            </a:r>
            <a:r>
              <a:rPr lang="ru-RU" dirty="0"/>
              <a:t> </a:t>
            </a:r>
            <a:r>
              <a:rPr lang="ru-RU" dirty="0" err="1"/>
              <a:t>вчені</a:t>
            </a:r>
            <a:r>
              <a:rPr lang="ru-RU" dirty="0"/>
              <a:t> </a:t>
            </a:r>
            <a:r>
              <a:rPr lang="ru-RU" dirty="0" err="1"/>
              <a:t>роблять</a:t>
            </a:r>
            <a:r>
              <a:rPr lang="ru-RU" dirty="0"/>
              <a:t> </a:t>
            </a:r>
            <a:r>
              <a:rPr lang="ru-RU" dirty="0" err="1"/>
              <a:t>наголос</a:t>
            </a:r>
            <a:r>
              <a:rPr lang="ru-RU" dirty="0"/>
              <a:t> </a:t>
            </a:r>
            <a:r>
              <a:rPr lang="ru-RU" dirty="0" smtClean="0"/>
              <a:t>на </a:t>
            </a:r>
            <a:r>
              <a:rPr lang="ru-RU" dirty="0" err="1" smtClean="0"/>
              <a:t>спадковому</a:t>
            </a:r>
            <a:r>
              <a:rPr lang="ru-RU" dirty="0" smtClean="0"/>
              <a:t> </a:t>
            </a:r>
            <a:r>
              <a:rPr lang="ru-RU" dirty="0" err="1"/>
              <a:t>праві</a:t>
            </a:r>
            <a:r>
              <a:rPr lang="ru-RU" dirty="0"/>
              <a:t> як </a:t>
            </a:r>
            <a:r>
              <a:rPr lang="ru-RU" dirty="0" err="1"/>
              <a:t>сукупності</a:t>
            </a:r>
            <a:r>
              <a:rPr lang="ru-RU" dirty="0"/>
              <a:t> </a:t>
            </a:r>
            <a:r>
              <a:rPr lang="ru-RU" dirty="0" err="1"/>
              <a:t>правових</a:t>
            </a:r>
            <a:r>
              <a:rPr lang="ru-RU" dirty="0"/>
              <a:t> норм,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регулюють</a:t>
            </a:r>
            <a:r>
              <a:rPr lang="ru-RU" dirty="0"/>
              <a:t> </a:t>
            </a:r>
            <a:r>
              <a:rPr lang="ru-RU" dirty="0" err="1"/>
              <a:t>суспільні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у </a:t>
            </a:r>
            <a:r>
              <a:rPr lang="ru-RU" dirty="0" err="1"/>
              <a:t>зв’язку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смертю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та переходом </a:t>
            </a:r>
            <a:r>
              <a:rPr lang="ru-RU" dirty="0" err="1"/>
              <a:t>її</a:t>
            </a:r>
            <a:r>
              <a:rPr lang="ru-RU" dirty="0"/>
              <a:t> прав і </a:t>
            </a:r>
            <a:r>
              <a:rPr lang="ru-RU" dirty="0" err="1"/>
              <a:t>обов’язків</a:t>
            </a:r>
            <a:r>
              <a:rPr lang="ru-RU" dirty="0"/>
              <a:t> до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у порядку </a:t>
            </a:r>
            <a:r>
              <a:rPr lang="ru-RU" dirty="0" err="1" smtClean="0"/>
              <a:t>правонаступництва</a:t>
            </a:r>
            <a:r>
              <a:rPr lang="ru-RU" dirty="0" smtClean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8825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Охорона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майна </a:t>
            </a:r>
            <a:r>
              <a:rPr lang="ru-RU" dirty="0" err="1"/>
              <a:t>триває</a:t>
            </a:r>
            <a:r>
              <a:rPr lang="ru-RU" dirty="0"/>
              <a:t> до </a:t>
            </a:r>
            <a:r>
              <a:rPr lang="ru-RU" dirty="0" err="1"/>
              <a:t>закінчення</a:t>
            </a:r>
            <a:r>
              <a:rPr lang="ru-RU" dirty="0"/>
              <a:t> строку, </a:t>
            </a:r>
            <a:r>
              <a:rPr lang="ru-RU" dirty="0" err="1"/>
              <a:t>встановленого</a:t>
            </a:r>
            <a:r>
              <a:rPr lang="ru-RU" dirty="0"/>
              <a:t> для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набрання</a:t>
            </a:r>
            <a:r>
              <a:rPr lang="ru-RU" dirty="0"/>
              <a:t> </a:t>
            </a:r>
            <a:r>
              <a:rPr lang="ru-RU" dirty="0" err="1"/>
              <a:t>законної</a:t>
            </a:r>
            <a:r>
              <a:rPr lang="ru-RU" dirty="0"/>
              <a:t> </a:t>
            </a:r>
            <a:r>
              <a:rPr lang="ru-RU" dirty="0" err="1"/>
              <a:t>сили</a:t>
            </a:r>
            <a:r>
              <a:rPr lang="ru-RU" dirty="0"/>
              <a:t> </a:t>
            </a:r>
            <a:r>
              <a:rPr lang="ru-RU" dirty="0" err="1"/>
              <a:t>рішенням</a:t>
            </a:r>
            <a:r>
              <a:rPr lang="ru-RU" dirty="0"/>
              <a:t> суду про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відумерлою</a:t>
            </a:r>
            <a:r>
              <a:rPr lang="ru-RU" dirty="0"/>
              <a:t>. </a:t>
            </a:r>
            <a:r>
              <a:rPr lang="ru-RU" dirty="0" err="1"/>
              <a:t>Крім</a:t>
            </a:r>
            <a:r>
              <a:rPr lang="ru-RU" dirty="0"/>
              <a:t> того,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, а й за законом, </a:t>
            </a:r>
            <a:r>
              <a:rPr lang="ru-RU" dirty="0" err="1"/>
              <a:t>виконавець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призначив</a:t>
            </a:r>
            <a:r>
              <a:rPr lang="ru-RU" dirty="0"/>
              <a:t> </a:t>
            </a:r>
            <a:r>
              <a:rPr lang="ru-RU" dirty="0" err="1"/>
              <a:t>спадкодавець</a:t>
            </a:r>
            <a:r>
              <a:rPr lang="ru-RU" dirty="0"/>
              <a:t>, </a:t>
            </a:r>
            <a:r>
              <a:rPr lang="ru-RU" dirty="0" err="1"/>
              <a:t>зобовʼязаний</a:t>
            </a:r>
            <a:r>
              <a:rPr lang="ru-RU" dirty="0"/>
              <a:t> </a:t>
            </a:r>
            <a:r>
              <a:rPr lang="ru-RU" dirty="0" err="1"/>
              <a:t>вжити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всієї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(ст. 1284 ЦК </a:t>
            </a:r>
            <a:r>
              <a:rPr lang="ru-RU" dirty="0" err="1"/>
              <a:t>України</a:t>
            </a:r>
            <a:r>
              <a:rPr lang="ru-RU" dirty="0"/>
              <a:t>). </a:t>
            </a:r>
            <a:endParaRPr lang="en-US" dirty="0"/>
          </a:p>
          <a:p>
            <a:r>
              <a:rPr lang="ru-RU" dirty="0" err="1">
                <a:solidFill>
                  <a:srgbClr val="00B050"/>
                </a:solidFill>
              </a:rPr>
              <a:t>Наведені</a:t>
            </a:r>
            <a:r>
              <a:rPr lang="ru-RU" dirty="0">
                <a:solidFill>
                  <a:srgbClr val="00B050"/>
                </a:solidFill>
              </a:rPr>
              <a:t> засади </a:t>
            </a:r>
            <a:r>
              <a:rPr lang="ru-RU" dirty="0" err="1">
                <a:solidFill>
                  <a:srgbClr val="00B050"/>
                </a:solidFill>
              </a:rPr>
              <a:t>спадкового</a:t>
            </a:r>
            <a:r>
              <a:rPr lang="ru-RU" dirty="0">
                <a:solidFill>
                  <a:srgbClr val="00B050"/>
                </a:solidFill>
              </a:rPr>
              <a:t> права є принципами приватного права, </a:t>
            </a:r>
            <a:r>
              <a:rPr lang="ru-RU" dirty="0" err="1">
                <a:solidFill>
                  <a:srgbClr val="00B050"/>
                </a:solidFill>
              </a:rPr>
              <a:t>однак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це</a:t>
            </a:r>
            <a:r>
              <a:rPr lang="ru-RU" dirty="0">
                <a:solidFill>
                  <a:srgbClr val="00B050"/>
                </a:solidFill>
              </a:rPr>
              <a:t> не </a:t>
            </a:r>
            <a:r>
              <a:rPr lang="ru-RU" dirty="0" err="1">
                <a:solidFill>
                  <a:srgbClr val="00B050"/>
                </a:solidFill>
              </a:rPr>
              <a:t>виключає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наявності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публічних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інтересів</a:t>
            </a:r>
            <a:r>
              <a:rPr lang="ru-RU" dirty="0">
                <a:solidFill>
                  <a:srgbClr val="00B050"/>
                </a:solidFill>
              </a:rPr>
              <a:t>. У </a:t>
            </a:r>
            <a:r>
              <a:rPr lang="ru-RU" dirty="0" err="1">
                <a:solidFill>
                  <a:srgbClr val="00B050"/>
                </a:solidFill>
              </a:rPr>
              <a:t>стабільності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інституту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спадкування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зацікавлені</a:t>
            </a:r>
            <a:r>
              <a:rPr lang="ru-RU" dirty="0">
                <a:solidFill>
                  <a:srgbClr val="00B050"/>
                </a:solidFill>
              </a:rPr>
              <a:t> не </a:t>
            </a:r>
            <a:r>
              <a:rPr lang="ru-RU" dirty="0" err="1">
                <a:solidFill>
                  <a:srgbClr val="00B050"/>
                </a:solidFill>
              </a:rPr>
              <a:t>лише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громадяни</a:t>
            </a:r>
            <a:r>
              <a:rPr lang="ru-RU" dirty="0">
                <a:solidFill>
                  <a:srgbClr val="00B050"/>
                </a:solidFill>
              </a:rPr>
              <a:t>, а і держава в </a:t>
            </a:r>
            <a:r>
              <a:rPr lang="ru-RU" dirty="0" err="1">
                <a:solidFill>
                  <a:srgbClr val="00B050"/>
                </a:solidFill>
              </a:rPr>
              <a:t>цілому</a:t>
            </a:r>
            <a:r>
              <a:rPr lang="ru-RU" dirty="0">
                <a:solidFill>
                  <a:srgbClr val="00B050"/>
                </a:solidFill>
              </a:rPr>
              <a:t>, </a:t>
            </a:r>
            <a:r>
              <a:rPr lang="ru-RU" dirty="0" err="1">
                <a:solidFill>
                  <a:srgbClr val="00B050"/>
                </a:solidFill>
              </a:rPr>
              <a:t>оскільки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приватні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інтереси</a:t>
            </a:r>
            <a:r>
              <a:rPr lang="ru-RU" dirty="0">
                <a:solidFill>
                  <a:srgbClr val="00B050"/>
                </a:solidFill>
              </a:rPr>
              <a:t> в </a:t>
            </a:r>
            <a:r>
              <a:rPr lang="ru-RU" dirty="0" err="1">
                <a:solidFill>
                  <a:srgbClr val="00B050"/>
                </a:solidFill>
              </a:rPr>
              <a:t>цьому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випадку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тісно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пов’язані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із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мораллю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суспільства</a:t>
            </a:r>
            <a:r>
              <a:rPr lang="ru-RU" dirty="0">
                <a:solidFill>
                  <a:srgbClr val="00B050"/>
                </a:solidFill>
              </a:rPr>
              <a:t> і </a:t>
            </a:r>
            <a:r>
              <a:rPr lang="ru-RU" dirty="0" err="1">
                <a:solidFill>
                  <a:srgbClr val="00B050"/>
                </a:solidFill>
              </a:rPr>
              <a:t>безпекою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держави</a:t>
            </a:r>
            <a:r>
              <a:rPr lang="ru-RU" dirty="0">
                <a:solidFill>
                  <a:srgbClr val="00B050"/>
                </a:solidFill>
              </a:rPr>
              <a:t> в </a:t>
            </a:r>
            <a:r>
              <a:rPr lang="ru-RU" dirty="0" err="1">
                <a:solidFill>
                  <a:srgbClr val="00B050"/>
                </a:solidFill>
              </a:rPr>
              <a:t>цілому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633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3. </a:t>
            </a:r>
            <a:r>
              <a:rPr lang="ru-RU" dirty="0" err="1"/>
              <a:t>Джерела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права.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Формою </a:t>
            </a:r>
            <a:r>
              <a:rPr lang="ru-RU" dirty="0" err="1"/>
              <a:t>вираження</a:t>
            </a:r>
            <a:r>
              <a:rPr lang="ru-RU" dirty="0"/>
              <a:t> </a:t>
            </a:r>
            <a:r>
              <a:rPr lang="ru-RU" dirty="0" err="1"/>
              <a:t>спадково-правових</a:t>
            </a:r>
            <a:r>
              <a:rPr lang="ru-RU" dirty="0"/>
              <a:t> норм,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загальнообов’язковий</a:t>
            </a:r>
            <a:r>
              <a:rPr lang="ru-RU" dirty="0"/>
              <a:t> характер, є </a:t>
            </a:r>
            <a:r>
              <a:rPr lang="ru-RU" dirty="0" err="1"/>
              <a:t>джерела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права. Будучи </a:t>
            </a:r>
            <a:r>
              <a:rPr lang="ru-RU" dirty="0" err="1"/>
              <a:t>інструментом</a:t>
            </a:r>
            <a:r>
              <a:rPr lang="ru-RU" dirty="0"/>
              <a:t>,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воля </a:t>
            </a:r>
            <a:r>
              <a:rPr lang="ru-RU" dirty="0" err="1"/>
              <a:t>законодавця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уповноваженого</a:t>
            </a:r>
            <a:r>
              <a:rPr lang="ru-RU" dirty="0"/>
              <a:t> ним органу </a:t>
            </a:r>
            <a:r>
              <a:rPr lang="ru-RU" dirty="0" err="1"/>
              <a:t>стає</a:t>
            </a:r>
            <a:r>
              <a:rPr lang="ru-RU" dirty="0"/>
              <a:t> </a:t>
            </a:r>
            <a:r>
              <a:rPr lang="ru-RU" dirty="0" err="1"/>
              <a:t>обов’язковою</a:t>
            </a:r>
            <a:r>
              <a:rPr lang="ru-RU" dirty="0"/>
              <a:t> для </a:t>
            </a:r>
            <a:r>
              <a:rPr lang="ru-RU" dirty="0" err="1"/>
              <a:t>виконання</a:t>
            </a:r>
            <a:r>
              <a:rPr lang="ru-RU" dirty="0"/>
              <a:t>, </a:t>
            </a:r>
            <a:r>
              <a:rPr lang="ru-RU" dirty="0" err="1"/>
              <a:t>джерелом</a:t>
            </a:r>
            <a:r>
              <a:rPr lang="ru-RU" dirty="0"/>
              <a:t> права </a:t>
            </a:r>
            <a:r>
              <a:rPr lang="ru-RU" dirty="0" err="1"/>
              <a:t>прийнято</a:t>
            </a:r>
            <a:r>
              <a:rPr lang="ru-RU" dirty="0"/>
              <a:t> </a:t>
            </a:r>
            <a:r>
              <a:rPr lang="ru-RU" dirty="0" err="1"/>
              <a:t>вважати</a:t>
            </a:r>
            <a:r>
              <a:rPr lang="ru-RU" dirty="0"/>
              <a:t> </a:t>
            </a:r>
            <a:r>
              <a:rPr lang="ru-RU" dirty="0" err="1"/>
              <a:t>офіційно-документальні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вираження</a:t>
            </a:r>
            <a:r>
              <a:rPr lang="ru-RU" dirty="0"/>
              <a:t> і </a:t>
            </a:r>
            <a:r>
              <a:rPr lang="ru-RU" dirty="0" err="1"/>
              <a:t>закріплення</a:t>
            </a:r>
            <a:r>
              <a:rPr lang="ru-RU" dirty="0"/>
              <a:t> норм права,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виходять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визнані</a:t>
            </a:r>
            <a:r>
              <a:rPr lang="ru-RU" dirty="0"/>
              <a:t> нею і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юридичне</a:t>
            </a:r>
            <a:r>
              <a:rPr lang="ru-RU" dirty="0"/>
              <a:t> </a:t>
            </a:r>
            <a:r>
              <a:rPr lang="ru-RU" dirty="0" err="1"/>
              <a:t>загальнообовʼязкове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0030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Найпоширенішим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видом </a:t>
            </a:r>
            <a:r>
              <a:rPr lang="ru-RU" dirty="0" err="1"/>
              <a:t>джерел</a:t>
            </a:r>
            <a:r>
              <a:rPr lang="ru-RU" dirty="0"/>
              <a:t> права є </a:t>
            </a:r>
            <a:r>
              <a:rPr lang="ru-RU" dirty="0" err="1"/>
              <a:t>нормативноправові</a:t>
            </a:r>
            <a:r>
              <a:rPr lang="ru-RU" dirty="0"/>
              <a:t> </a:t>
            </a:r>
            <a:r>
              <a:rPr lang="ru-RU" dirty="0" err="1"/>
              <a:t>акти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та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встановлюють</a:t>
            </a:r>
            <a:r>
              <a:rPr lang="ru-RU" dirty="0"/>
              <a:t> (</a:t>
            </a:r>
            <a:r>
              <a:rPr lang="ru-RU" dirty="0" err="1"/>
              <a:t>санкціонують</a:t>
            </a:r>
            <a:r>
              <a:rPr lang="ru-RU" dirty="0"/>
              <a:t>) 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норми</a:t>
            </a:r>
            <a:r>
              <a:rPr lang="ru-RU" dirty="0"/>
              <a:t>, </a:t>
            </a:r>
            <a:r>
              <a:rPr lang="ru-RU" dirty="0" err="1"/>
              <a:t>розраховані</a:t>
            </a:r>
            <a:r>
              <a:rPr lang="ru-RU" dirty="0"/>
              <a:t> на </a:t>
            </a:r>
            <a:r>
              <a:rPr lang="ru-RU" dirty="0" err="1"/>
              <a:t>багаторазове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у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регламентації</a:t>
            </a:r>
            <a:r>
              <a:rPr lang="ru-RU" dirty="0"/>
              <a:t> </a:t>
            </a:r>
            <a:r>
              <a:rPr lang="ru-RU" dirty="0" err="1"/>
              <a:t>суспільних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 err="1"/>
              <a:t>Джерелами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 є нормативно-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акти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містять</a:t>
            </a:r>
            <a:r>
              <a:rPr lang="ru-RU" dirty="0"/>
              <a:t> </a:t>
            </a:r>
            <a:r>
              <a:rPr lang="ru-RU" dirty="0" err="1"/>
              <a:t>загальнообов’язкові</a:t>
            </a:r>
            <a:r>
              <a:rPr lang="ru-RU" dirty="0"/>
              <a:t> 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, </a:t>
            </a:r>
            <a:r>
              <a:rPr lang="ru-RU" dirty="0" err="1"/>
              <a:t>норми</a:t>
            </a:r>
            <a:r>
              <a:rPr lang="ru-RU" dirty="0"/>
              <a:t>, правила,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регулюють</a:t>
            </a:r>
            <a:r>
              <a:rPr lang="ru-RU" dirty="0"/>
              <a:t> </a:t>
            </a:r>
            <a:r>
              <a:rPr lang="ru-RU" dirty="0" err="1"/>
              <a:t>суспільні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, предметом </a:t>
            </a:r>
            <a:r>
              <a:rPr lang="ru-RU" dirty="0" err="1"/>
              <a:t>яких</a:t>
            </a:r>
            <a:r>
              <a:rPr lang="ru-RU" dirty="0"/>
              <a:t> є </a:t>
            </a:r>
            <a:r>
              <a:rPr lang="ru-RU" dirty="0" err="1"/>
              <a:t>перехід</a:t>
            </a:r>
            <a:r>
              <a:rPr lang="ru-RU" dirty="0"/>
              <a:t> </a:t>
            </a:r>
            <a:r>
              <a:rPr lang="ru-RU" dirty="0" err="1"/>
              <a:t>визначених</a:t>
            </a:r>
            <a:r>
              <a:rPr lang="ru-RU" dirty="0"/>
              <a:t> законом </a:t>
            </a:r>
            <a:r>
              <a:rPr lang="ru-RU" dirty="0" err="1"/>
              <a:t>цивільних</a:t>
            </a:r>
            <a:r>
              <a:rPr lang="ru-RU" dirty="0"/>
              <a:t> прав та </a:t>
            </a:r>
            <a:r>
              <a:rPr lang="ru-RU" dirty="0" err="1"/>
              <a:t>обов’язків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особи, яка померла (</a:t>
            </a:r>
            <a:r>
              <a:rPr lang="ru-RU" dirty="0" err="1"/>
              <a:t>спадкодавця</a:t>
            </a:r>
            <a:r>
              <a:rPr lang="ru-RU" dirty="0"/>
              <a:t>), до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(</a:t>
            </a:r>
            <a:r>
              <a:rPr lang="ru-RU" dirty="0" err="1"/>
              <a:t>спадкоємців</a:t>
            </a:r>
            <a:r>
              <a:rPr lang="ru-RU" dirty="0"/>
              <a:t>) в порядку </a:t>
            </a:r>
            <a:r>
              <a:rPr lang="ru-RU" dirty="0" err="1"/>
              <a:t>універсального</a:t>
            </a:r>
            <a:r>
              <a:rPr lang="ru-RU" dirty="0"/>
              <a:t> </a:t>
            </a:r>
            <a:r>
              <a:rPr lang="ru-RU" dirty="0" err="1"/>
              <a:t>наступництва</a:t>
            </a:r>
            <a:r>
              <a:rPr lang="ru-RU" dirty="0"/>
              <a:t>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1577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Джерела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 </a:t>
            </a:r>
            <a:r>
              <a:rPr lang="ru-RU" dirty="0" err="1"/>
              <a:t>характеризуються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загальними</a:t>
            </a:r>
            <a:r>
              <a:rPr lang="ru-RU" b="1" dirty="0">
                <a:solidFill>
                  <a:srgbClr val="C00000"/>
                </a:solidFill>
              </a:rPr>
              <a:t> рисами</a:t>
            </a:r>
            <a:r>
              <a:rPr lang="ru-RU" dirty="0"/>
              <a:t>, такими як:  </a:t>
            </a:r>
            <a:endParaRPr lang="en-US" dirty="0"/>
          </a:p>
          <a:p>
            <a:pPr lvl="0" fontAlgn="base"/>
            <a:r>
              <a:rPr lang="ru-RU" dirty="0"/>
              <a:t>вони </a:t>
            </a:r>
            <a:r>
              <a:rPr lang="ru-RU" dirty="0" err="1"/>
              <a:t>видаються</a:t>
            </a:r>
            <a:r>
              <a:rPr lang="ru-RU" dirty="0"/>
              <a:t> в межах </a:t>
            </a:r>
            <a:r>
              <a:rPr lang="ru-RU" dirty="0" err="1"/>
              <a:t>повноважень</a:t>
            </a:r>
            <a:r>
              <a:rPr lang="ru-RU" dirty="0"/>
              <a:t>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/>
              <a:t>суб'єктів</a:t>
            </a:r>
            <a:r>
              <a:rPr lang="ru-RU" dirty="0"/>
              <a:t> </a:t>
            </a:r>
            <a:r>
              <a:rPr lang="ru-RU" dirty="0" err="1"/>
              <a:t>правотворчості</a:t>
            </a:r>
            <a:r>
              <a:rPr lang="ru-RU" dirty="0"/>
              <a:t>; </a:t>
            </a:r>
            <a:endParaRPr lang="en-US" dirty="0"/>
          </a:p>
          <a:p>
            <a:pPr lvl="0" fontAlgn="base"/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відповідати</a:t>
            </a:r>
            <a:r>
              <a:rPr lang="ru-RU" dirty="0"/>
              <a:t> </a:t>
            </a:r>
            <a:r>
              <a:rPr lang="ru-RU" dirty="0" err="1"/>
              <a:t>нормативним</a:t>
            </a:r>
            <a:r>
              <a:rPr lang="ru-RU" dirty="0"/>
              <a:t> </a:t>
            </a:r>
            <a:r>
              <a:rPr lang="ru-RU" dirty="0" err="1"/>
              <a:t>положенням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видані</a:t>
            </a:r>
            <a:r>
              <a:rPr lang="ru-RU" dirty="0"/>
              <a:t> </a:t>
            </a:r>
            <a:r>
              <a:rPr lang="ru-RU" dirty="0" err="1"/>
              <a:t>вищестоящими</a:t>
            </a:r>
            <a:r>
              <a:rPr lang="ru-RU" dirty="0"/>
              <a:t> органами; </a:t>
            </a:r>
            <a:endParaRPr lang="en-US" dirty="0"/>
          </a:p>
          <a:p>
            <a:pPr lvl="0" fontAlgn="base"/>
            <a:r>
              <a:rPr lang="en-US" dirty="0" err="1"/>
              <a:t>розраховані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багаторазове</a:t>
            </a:r>
            <a:r>
              <a:rPr lang="en-US" dirty="0"/>
              <a:t> </a:t>
            </a:r>
            <a:r>
              <a:rPr lang="en-US" dirty="0" err="1"/>
              <a:t>застосування</a:t>
            </a:r>
            <a:r>
              <a:rPr lang="en-US" dirty="0"/>
              <a:t>;  </a:t>
            </a:r>
          </a:p>
          <a:p>
            <a:pPr lvl="0" fontAlgn="base"/>
            <a:r>
              <a:rPr lang="en-US" dirty="0" err="1"/>
              <a:t>мають</a:t>
            </a:r>
            <a:r>
              <a:rPr lang="en-US" dirty="0"/>
              <a:t> </a:t>
            </a:r>
            <a:r>
              <a:rPr lang="en-US" dirty="0" err="1"/>
              <a:t>загальнообов’язковий</a:t>
            </a:r>
            <a:r>
              <a:rPr lang="en-US" dirty="0"/>
              <a:t> </a:t>
            </a:r>
            <a:r>
              <a:rPr lang="en-US" dirty="0" err="1"/>
              <a:t>характер</a:t>
            </a:r>
            <a:r>
              <a:rPr lang="en-US" dirty="0"/>
              <a:t>; </a:t>
            </a:r>
          </a:p>
          <a:p>
            <a:pPr lvl="0" fontAlgn="base"/>
            <a:r>
              <a:rPr lang="en-US" dirty="0" err="1"/>
              <a:t>адресовані</a:t>
            </a:r>
            <a:r>
              <a:rPr lang="en-US" dirty="0"/>
              <a:t> </a:t>
            </a:r>
            <a:r>
              <a:rPr lang="en-US" dirty="0" err="1"/>
              <a:t>невизначеному</a:t>
            </a:r>
            <a:r>
              <a:rPr lang="en-US" dirty="0"/>
              <a:t> </a:t>
            </a:r>
            <a:r>
              <a:rPr lang="en-US" dirty="0" err="1"/>
              <a:t>колу</a:t>
            </a:r>
            <a:r>
              <a:rPr lang="en-US" dirty="0"/>
              <a:t> </a:t>
            </a:r>
            <a:r>
              <a:rPr lang="en-US" dirty="0" err="1"/>
              <a:t>суб’єктів</a:t>
            </a:r>
            <a:r>
              <a:rPr lang="en-US" dirty="0"/>
              <a:t>; </a:t>
            </a:r>
          </a:p>
          <a:p>
            <a:pPr lvl="0" fontAlgn="base"/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забезпечене</a:t>
            </a:r>
            <a:r>
              <a:rPr lang="ru-RU" dirty="0"/>
              <a:t> </a:t>
            </a:r>
            <a:r>
              <a:rPr lang="ru-RU" dirty="0" err="1"/>
              <a:t>примусовою</a:t>
            </a:r>
            <a:r>
              <a:rPr lang="ru-RU" dirty="0"/>
              <a:t> силою </a:t>
            </a:r>
            <a:r>
              <a:rPr lang="ru-RU" dirty="0" err="1"/>
              <a:t>держави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8136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Основу </a:t>
            </a:r>
            <a:r>
              <a:rPr lang="ru-RU" dirty="0" err="1"/>
              <a:t>спадкового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становить </a:t>
            </a:r>
            <a:r>
              <a:rPr lang="ru-RU" dirty="0" err="1"/>
              <a:t>Конституція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(ч. 1 ст. 4 ЦК </a:t>
            </a:r>
            <a:r>
              <a:rPr lang="ru-RU" dirty="0" err="1"/>
              <a:t>України</a:t>
            </a:r>
            <a:r>
              <a:rPr lang="ru-RU" dirty="0"/>
              <a:t>), яка </a:t>
            </a:r>
            <a:r>
              <a:rPr lang="ru-RU" dirty="0" err="1"/>
              <a:t>наділена</a:t>
            </a:r>
            <a:r>
              <a:rPr lang="ru-RU" dirty="0"/>
              <a:t> </a:t>
            </a:r>
            <a:r>
              <a:rPr lang="ru-RU" dirty="0" err="1"/>
              <a:t>вищою</a:t>
            </a:r>
            <a:r>
              <a:rPr lang="ru-RU" dirty="0"/>
              <a:t> </a:t>
            </a:r>
            <a:r>
              <a:rPr lang="ru-RU" dirty="0" err="1"/>
              <a:t>юридичною</a:t>
            </a:r>
            <a:r>
              <a:rPr lang="ru-RU" dirty="0"/>
              <a:t> силою і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застосована</a:t>
            </a:r>
            <a:r>
              <a:rPr lang="ru-RU" dirty="0"/>
              <a:t> </a:t>
            </a:r>
            <a:r>
              <a:rPr lang="ru-RU" dirty="0" err="1"/>
              <a:t>безпосередньо</a:t>
            </a:r>
            <a:r>
              <a:rPr lang="ru-RU" dirty="0"/>
              <a:t> до </a:t>
            </a:r>
            <a:r>
              <a:rPr lang="ru-RU" dirty="0" err="1"/>
              <a:t>врегулювання</a:t>
            </a:r>
            <a:r>
              <a:rPr lang="ru-RU" dirty="0"/>
              <a:t> </a:t>
            </a:r>
            <a:r>
              <a:rPr lang="ru-RU" dirty="0" err="1"/>
              <a:t>спадкових</a:t>
            </a:r>
            <a:r>
              <a:rPr lang="ru-RU" dirty="0"/>
              <a:t> </a:t>
            </a:r>
            <a:r>
              <a:rPr lang="ru-RU" dirty="0" err="1"/>
              <a:t>правовідносин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є нормативно-</a:t>
            </a:r>
            <a:r>
              <a:rPr lang="ru-RU" dirty="0" err="1"/>
              <a:t>правовим</a:t>
            </a:r>
            <a:r>
              <a:rPr lang="ru-RU" dirty="0"/>
              <a:t> актом </a:t>
            </a:r>
            <a:r>
              <a:rPr lang="ru-RU" dirty="0" err="1"/>
              <a:t>прямої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9785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Як </a:t>
            </a:r>
            <a:r>
              <a:rPr lang="ru-RU" dirty="0" err="1"/>
              <a:t>джерела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 </a:t>
            </a:r>
            <a:r>
              <a:rPr lang="ru-RU" dirty="0" err="1"/>
              <a:t>виступають</a:t>
            </a:r>
            <a:r>
              <a:rPr lang="ru-RU" dirty="0"/>
              <a:t> і </a:t>
            </a:r>
            <a:r>
              <a:rPr lang="ru-RU" dirty="0" err="1"/>
              <a:t>міжнародні</a:t>
            </a:r>
            <a:r>
              <a:rPr lang="ru-RU" dirty="0"/>
              <a:t> </a:t>
            </a:r>
            <a:r>
              <a:rPr lang="ru-RU" dirty="0" err="1"/>
              <a:t>акти</a:t>
            </a:r>
            <a:r>
              <a:rPr lang="ru-RU" dirty="0"/>
              <a:t> (</a:t>
            </a:r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міжнародні</a:t>
            </a:r>
            <a:r>
              <a:rPr lang="ru-RU" dirty="0"/>
              <a:t> договори, </a:t>
            </a:r>
            <a:r>
              <a:rPr lang="ru-RU" dirty="0" err="1"/>
              <a:t>конвенції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 smtClean="0"/>
              <a:t>)</a:t>
            </a:r>
          </a:p>
          <a:p>
            <a:r>
              <a:rPr lang="ru-RU" dirty="0" err="1" smtClean="0"/>
              <a:t>Однак</a:t>
            </a:r>
            <a:r>
              <a:rPr lang="ru-RU" dirty="0"/>
              <a:t>, для </a:t>
            </a:r>
            <a:r>
              <a:rPr lang="ru-RU" dirty="0" err="1"/>
              <a:t>визнання</a:t>
            </a:r>
            <a:r>
              <a:rPr lang="ru-RU" dirty="0"/>
              <a:t> за </a:t>
            </a:r>
            <a:r>
              <a:rPr lang="ru-RU" dirty="0" err="1"/>
              <a:t>міжнародним</a:t>
            </a:r>
            <a:r>
              <a:rPr lang="ru-RU" dirty="0"/>
              <a:t> договором </a:t>
            </a:r>
            <a:r>
              <a:rPr lang="ru-RU" dirty="0" err="1"/>
              <a:t>правової</a:t>
            </a:r>
            <a:r>
              <a:rPr lang="ru-RU" dirty="0"/>
              <a:t> </a:t>
            </a:r>
            <a:r>
              <a:rPr lang="ru-RU" dirty="0" err="1"/>
              <a:t>природи</a:t>
            </a:r>
            <a:r>
              <a:rPr lang="ru-RU" dirty="0"/>
              <a:t> </a:t>
            </a:r>
            <a:r>
              <a:rPr lang="ru-RU" dirty="0" err="1"/>
              <a:t>джерела</a:t>
            </a:r>
            <a:r>
              <a:rPr lang="ru-RU" dirty="0"/>
              <a:t> права </a:t>
            </a:r>
            <a:r>
              <a:rPr lang="ru-RU" dirty="0" err="1"/>
              <a:t>потрібно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згода</a:t>
            </a:r>
            <a:r>
              <a:rPr lang="ru-RU" dirty="0"/>
              <a:t> на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обов’язковість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надана</a:t>
            </a:r>
            <a:r>
              <a:rPr lang="ru-RU" dirty="0"/>
              <a:t> Верховною Радою </a:t>
            </a:r>
            <a:r>
              <a:rPr lang="ru-RU" dirty="0" err="1"/>
              <a:t>України</a:t>
            </a:r>
            <a:r>
              <a:rPr lang="ru-RU" dirty="0"/>
              <a:t>. При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носить </a:t>
            </a:r>
            <a:r>
              <a:rPr lang="ru-RU" dirty="0" err="1"/>
              <a:t>вищу</a:t>
            </a:r>
            <a:r>
              <a:rPr lang="ru-RU" dirty="0"/>
              <a:t> </a:t>
            </a:r>
            <a:r>
              <a:rPr lang="ru-RU" dirty="0" err="1"/>
              <a:t>юридичну</a:t>
            </a:r>
            <a:r>
              <a:rPr lang="ru-RU" dirty="0"/>
              <a:t> силу, </a:t>
            </a:r>
            <a:r>
              <a:rPr lang="ru-RU" dirty="0" err="1"/>
              <a:t>порівняно</a:t>
            </a:r>
            <a:r>
              <a:rPr lang="ru-RU" dirty="0"/>
              <a:t> з законами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у чинному </a:t>
            </a:r>
            <a:r>
              <a:rPr lang="ru-RU" dirty="0" err="1"/>
              <a:t>міжнародному</a:t>
            </a:r>
            <a:r>
              <a:rPr lang="ru-RU" dirty="0"/>
              <a:t> </a:t>
            </a:r>
            <a:r>
              <a:rPr lang="ru-RU" dirty="0" err="1"/>
              <a:t>договорі</a:t>
            </a:r>
            <a:r>
              <a:rPr lang="ru-RU" dirty="0"/>
              <a:t>, </a:t>
            </a:r>
            <a:r>
              <a:rPr lang="ru-RU" dirty="0" err="1"/>
              <a:t>укладеному</a:t>
            </a:r>
            <a:r>
              <a:rPr lang="ru-RU" dirty="0"/>
              <a:t> у </a:t>
            </a:r>
            <a:r>
              <a:rPr lang="ru-RU" dirty="0" err="1"/>
              <a:t>встановленому</a:t>
            </a:r>
            <a:r>
              <a:rPr lang="ru-RU" dirty="0"/>
              <a:t> законом порядку, </a:t>
            </a:r>
            <a:r>
              <a:rPr lang="ru-RU" dirty="0" err="1"/>
              <a:t>містяться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правила,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ті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встановлені</a:t>
            </a:r>
            <a:r>
              <a:rPr lang="ru-RU" dirty="0"/>
              <a:t> </a:t>
            </a:r>
            <a:r>
              <a:rPr lang="ru-RU" dirty="0" err="1"/>
              <a:t>відповідним</a:t>
            </a:r>
            <a:r>
              <a:rPr lang="ru-RU" dirty="0"/>
              <a:t> актом </a:t>
            </a:r>
            <a:r>
              <a:rPr lang="ru-RU" dirty="0" err="1"/>
              <a:t>спадкового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, то </a:t>
            </a:r>
            <a:r>
              <a:rPr lang="ru-RU" dirty="0" err="1"/>
              <a:t>застосовуються</a:t>
            </a:r>
            <a:r>
              <a:rPr lang="ru-RU" dirty="0"/>
              <a:t> правила </a:t>
            </a:r>
            <a:r>
              <a:rPr lang="ru-RU" dirty="0" err="1"/>
              <a:t>відповідного</a:t>
            </a:r>
            <a:r>
              <a:rPr lang="ru-RU" dirty="0"/>
              <a:t> </a:t>
            </a:r>
            <a:r>
              <a:rPr lang="ru-RU" dirty="0" err="1"/>
              <a:t>міжнародного</a:t>
            </a:r>
            <a:r>
              <a:rPr lang="ru-RU" dirty="0"/>
              <a:t> договору (ст. 10 ЦК </a:t>
            </a:r>
            <a:r>
              <a:rPr lang="ru-RU" dirty="0" err="1"/>
              <a:t>України</a:t>
            </a:r>
            <a:r>
              <a:rPr lang="ru-RU" dirty="0" smtClean="0"/>
              <a:t>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1785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Прикладом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, як </a:t>
            </a:r>
            <a:r>
              <a:rPr lang="ru-RU" dirty="0" err="1"/>
              <a:t>джерел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права, </a:t>
            </a:r>
            <a:r>
              <a:rPr lang="ru-RU" dirty="0" smtClean="0"/>
              <a:t>є:</a:t>
            </a:r>
          </a:p>
          <a:p>
            <a:r>
              <a:rPr lang="ru-RU" dirty="0" smtClean="0"/>
              <a:t> </a:t>
            </a:r>
            <a:r>
              <a:rPr lang="ru-RU" dirty="0" err="1"/>
              <a:t>Конвенція</a:t>
            </a:r>
            <a:r>
              <a:rPr lang="ru-RU" dirty="0"/>
              <a:t> про </a:t>
            </a:r>
            <a:r>
              <a:rPr lang="ru-RU" dirty="0" err="1"/>
              <a:t>колізії</a:t>
            </a:r>
            <a:r>
              <a:rPr lang="ru-RU" dirty="0"/>
              <a:t> </a:t>
            </a:r>
            <a:r>
              <a:rPr lang="ru-RU" dirty="0" err="1"/>
              <a:t>законів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стосуються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заповітів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05.10.1961 р., </a:t>
            </a:r>
            <a:endParaRPr lang="ru-RU" dirty="0" smtClean="0"/>
          </a:p>
          <a:p>
            <a:r>
              <a:rPr lang="ru-RU" dirty="0" err="1" smtClean="0"/>
              <a:t>Конвенція</a:t>
            </a:r>
            <a:r>
              <a:rPr lang="ru-RU" dirty="0" smtClean="0"/>
              <a:t> </a:t>
            </a:r>
            <a:r>
              <a:rPr lang="ru-RU" dirty="0" err="1"/>
              <a:t>Міжнародної</a:t>
            </a:r>
            <a:r>
              <a:rPr lang="ru-RU" dirty="0"/>
              <a:t> </a:t>
            </a:r>
            <a:r>
              <a:rPr lang="ru-RU" dirty="0" err="1"/>
              <a:t>комісії</a:t>
            </a:r>
            <a:r>
              <a:rPr lang="ru-RU" dirty="0"/>
              <a:t> з </a:t>
            </a:r>
            <a:r>
              <a:rPr lang="ru-RU" dirty="0" err="1"/>
              <a:t>цивільного</a:t>
            </a:r>
            <a:r>
              <a:rPr lang="ru-RU" dirty="0"/>
              <a:t> стану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констатації</a:t>
            </a:r>
            <a:r>
              <a:rPr lang="ru-RU" dirty="0"/>
              <a:t> </a:t>
            </a:r>
            <a:r>
              <a:rPr lang="ru-RU" dirty="0" err="1"/>
              <a:t>достовірних</a:t>
            </a:r>
            <a:r>
              <a:rPr lang="ru-RU" dirty="0"/>
              <a:t> смертей </a:t>
            </a:r>
            <a:r>
              <a:rPr lang="ru-RU" dirty="0" err="1"/>
              <a:t>від</a:t>
            </a:r>
            <a:r>
              <a:rPr lang="ru-RU" dirty="0"/>
              <a:t> 14.09.1966 р</a:t>
            </a:r>
            <a:r>
              <a:rPr lang="ru-RU" dirty="0" smtClean="0"/>
              <a:t>.,</a:t>
            </a:r>
          </a:p>
          <a:p>
            <a:r>
              <a:rPr lang="ru-RU" dirty="0" smtClean="0"/>
              <a:t> </a:t>
            </a:r>
            <a:r>
              <a:rPr lang="ru-RU" dirty="0" err="1"/>
              <a:t>Конвенція</a:t>
            </a:r>
            <a:r>
              <a:rPr lang="ru-RU" dirty="0"/>
              <a:t> </a:t>
            </a:r>
            <a:r>
              <a:rPr lang="ru-RU" dirty="0" err="1"/>
              <a:t>відносно</a:t>
            </a:r>
            <a:r>
              <a:rPr lang="ru-RU" dirty="0"/>
              <a:t> </a:t>
            </a:r>
            <a:r>
              <a:rPr lang="ru-RU" dirty="0" err="1"/>
              <a:t>міжнародного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померли </a:t>
            </a:r>
            <a:r>
              <a:rPr lang="ru-RU" dirty="0" err="1"/>
              <a:t>від</a:t>
            </a:r>
            <a:r>
              <a:rPr lang="ru-RU" dirty="0"/>
              <a:t> 02.10.1973 р., </a:t>
            </a:r>
            <a:endParaRPr lang="ru-RU" dirty="0" smtClean="0"/>
          </a:p>
          <a:p>
            <a:r>
              <a:rPr lang="ru-RU" dirty="0" err="1" smtClean="0"/>
              <a:t>Конвенція</a:t>
            </a:r>
            <a:r>
              <a:rPr lang="ru-RU" dirty="0" smtClean="0"/>
              <a:t> </a:t>
            </a:r>
            <a:r>
              <a:rPr lang="ru-RU" dirty="0"/>
              <a:t>про </a:t>
            </a:r>
            <a:r>
              <a:rPr lang="ru-RU" dirty="0" err="1"/>
              <a:t>правову</a:t>
            </a:r>
            <a:r>
              <a:rPr lang="ru-RU" dirty="0"/>
              <a:t> </a:t>
            </a:r>
            <a:r>
              <a:rPr lang="ru-RU" dirty="0" err="1"/>
              <a:t>допомогу</a:t>
            </a:r>
            <a:r>
              <a:rPr lang="ru-RU" dirty="0"/>
              <a:t> і 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 у </a:t>
            </a:r>
            <a:r>
              <a:rPr lang="ru-RU" dirty="0" err="1"/>
              <a:t>цивільних</a:t>
            </a:r>
            <a:r>
              <a:rPr lang="ru-RU" dirty="0"/>
              <a:t>, </a:t>
            </a:r>
            <a:r>
              <a:rPr lang="ru-RU" dirty="0" err="1"/>
              <a:t>сімейних</a:t>
            </a:r>
            <a:r>
              <a:rPr lang="ru-RU" dirty="0"/>
              <a:t> і </a:t>
            </a:r>
            <a:r>
              <a:rPr lang="ru-RU" dirty="0" err="1"/>
              <a:t>кримінальних</a:t>
            </a:r>
            <a:r>
              <a:rPr lang="ru-RU" dirty="0"/>
              <a:t> справах </a:t>
            </a:r>
            <a:r>
              <a:rPr lang="ru-RU" dirty="0" err="1"/>
              <a:t>від</a:t>
            </a:r>
            <a:r>
              <a:rPr lang="ru-RU" dirty="0"/>
              <a:t> 22.01.1993 р. та </a:t>
            </a:r>
            <a:r>
              <a:rPr lang="ru-RU" dirty="0" err="1"/>
              <a:t>ін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9518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Основним</a:t>
            </a:r>
            <a:r>
              <a:rPr lang="ru-RU" dirty="0"/>
              <a:t> актом </a:t>
            </a:r>
            <a:r>
              <a:rPr lang="ru-RU" dirty="0" err="1"/>
              <a:t>спадкового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є </a:t>
            </a:r>
            <a:r>
              <a:rPr lang="ru-RU" dirty="0" err="1"/>
              <a:t>Цивільний</a:t>
            </a:r>
            <a:r>
              <a:rPr lang="ru-RU" dirty="0"/>
              <a:t> кодекс </a:t>
            </a:r>
            <a:r>
              <a:rPr lang="ru-RU" dirty="0" err="1"/>
              <a:t>України</a:t>
            </a:r>
            <a:r>
              <a:rPr lang="ru-RU" dirty="0"/>
              <a:t>, 6 книга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присвячена</a:t>
            </a:r>
            <a:r>
              <a:rPr lang="ru-RU" dirty="0"/>
              <a:t> </a:t>
            </a:r>
            <a:r>
              <a:rPr lang="ru-RU" dirty="0" err="1"/>
              <a:t>спадковому</a:t>
            </a:r>
            <a:r>
              <a:rPr lang="ru-RU" dirty="0"/>
              <a:t> праву.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Книга </a:t>
            </a:r>
            <a:r>
              <a:rPr lang="ru-RU" dirty="0"/>
              <a:t>6 ЦК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поділяється</a:t>
            </a:r>
            <a:r>
              <a:rPr lang="ru-RU" dirty="0"/>
              <a:t> на 7 глав: </a:t>
            </a:r>
            <a:endParaRPr lang="ru-RU" dirty="0" smtClean="0"/>
          </a:p>
          <a:p>
            <a:r>
              <a:rPr lang="ru-RU" dirty="0" smtClean="0"/>
              <a:t>Глава </a:t>
            </a:r>
            <a:r>
              <a:rPr lang="ru-RU" dirty="0"/>
              <a:t>84. </a:t>
            </a:r>
            <a:r>
              <a:rPr lang="ru-RU" dirty="0" err="1"/>
              <a:t>Загальні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про </a:t>
            </a:r>
            <a:r>
              <a:rPr lang="ru-RU" dirty="0" err="1"/>
              <a:t>спадкування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Глава </a:t>
            </a:r>
            <a:r>
              <a:rPr lang="ru-RU" dirty="0"/>
              <a:t>85. </a:t>
            </a:r>
            <a:r>
              <a:rPr lang="ru-RU" dirty="0" err="1"/>
              <a:t>Спадкування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Глава </a:t>
            </a:r>
            <a:r>
              <a:rPr lang="ru-RU" dirty="0"/>
              <a:t>86. </a:t>
            </a:r>
            <a:r>
              <a:rPr lang="ru-RU" dirty="0" err="1"/>
              <a:t>Спадкування</a:t>
            </a:r>
            <a:r>
              <a:rPr lang="ru-RU" dirty="0"/>
              <a:t> за законом; </a:t>
            </a:r>
            <a:endParaRPr lang="ru-RU" dirty="0" smtClean="0"/>
          </a:p>
          <a:p>
            <a:r>
              <a:rPr lang="ru-RU" dirty="0" smtClean="0"/>
              <a:t>Глава </a:t>
            </a:r>
            <a:r>
              <a:rPr lang="ru-RU" dirty="0"/>
              <a:t>87. </a:t>
            </a:r>
            <a:r>
              <a:rPr lang="ru-RU" dirty="0" err="1"/>
              <a:t>Здійснення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Глава </a:t>
            </a:r>
            <a:r>
              <a:rPr lang="ru-RU" dirty="0"/>
              <a:t>88.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; Глава 89. </a:t>
            </a:r>
            <a:r>
              <a:rPr lang="ru-RU" dirty="0" err="1"/>
              <a:t>Оформлення</a:t>
            </a:r>
            <a:r>
              <a:rPr lang="ru-RU" dirty="0"/>
              <a:t> права на </a:t>
            </a:r>
            <a:r>
              <a:rPr lang="ru-RU" dirty="0" err="1"/>
              <a:t>спадщину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Глава </a:t>
            </a:r>
            <a:r>
              <a:rPr lang="ru-RU" dirty="0"/>
              <a:t>90. </a:t>
            </a:r>
            <a:r>
              <a:rPr lang="ru-RU" dirty="0" err="1"/>
              <a:t>Спадковий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411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Ще</a:t>
            </a:r>
            <a:r>
              <a:rPr lang="ru-RU" dirty="0"/>
              <a:t> одним </a:t>
            </a:r>
            <a:r>
              <a:rPr lang="ru-RU" dirty="0" err="1"/>
              <a:t>поширеним</a:t>
            </a:r>
            <a:r>
              <a:rPr lang="ru-RU" dirty="0"/>
              <a:t> </a:t>
            </a:r>
            <a:r>
              <a:rPr lang="ru-RU" dirty="0" err="1"/>
              <a:t>джерелом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 є </a:t>
            </a:r>
            <a:r>
              <a:rPr lang="ru-RU" dirty="0" err="1"/>
              <a:t>також</a:t>
            </a:r>
            <a:r>
              <a:rPr lang="ru-RU" dirty="0"/>
              <a:t> і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закони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приймаються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Конституції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та ЦК </a:t>
            </a:r>
            <a:r>
              <a:rPr lang="ru-RU" dirty="0" err="1"/>
              <a:t>України</a:t>
            </a:r>
            <a:r>
              <a:rPr lang="ru-RU" dirty="0"/>
              <a:t>. Закон є нормативно-</a:t>
            </a:r>
            <a:r>
              <a:rPr lang="ru-RU" dirty="0" err="1"/>
              <a:t>правовим</a:t>
            </a:r>
            <a:r>
              <a:rPr lang="ru-RU" dirty="0"/>
              <a:t> актом </a:t>
            </a:r>
            <a:r>
              <a:rPr lang="ru-RU" dirty="0" err="1"/>
              <a:t>представницького</a:t>
            </a:r>
            <a:r>
              <a:rPr lang="ru-RU" dirty="0"/>
              <a:t> </a:t>
            </a:r>
            <a:r>
              <a:rPr lang="ru-RU" dirty="0" err="1"/>
              <a:t>вищого</a:t>
            </a:r>
            <a:r>
              <a:rPr lang="ru-RU" dirty="0"/>
              <a:t> органу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(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громадянського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r>
              <a:rPr lang="ru-RU" dirty="0"/>
              <a:t> – </a:t>
            </a:r>
            <a:r>
              <a:rPr lang="ru-RU" dirty="0" err="1"/>
              <a:t>безпосередньо</a:t>
            </a:r>
            <a:r>
              <a:rPr lang="ru-RU" dirty="0"/>
              <a:t> народу),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регулює</a:t>
            </a:r>
            <a:r>
              <a:rPr lang="ru-RU" dirty="0"/>
              <a:t> </a:t>
            </a:r>
            <a:r>
              <a:rPr lang="ru-RU" dirty="0" err="1"/>
              <a:t>найважливіші</a:t>
            </a:r>
            <a:r>
              <a:rPr lang="ru-RU" dirty="0"/>
              <a:t> </a:t>
            </a:r>
            <a:r>
              <a:rPr lang="ru-RU" dirty="0" err="1"/>
              <a:t>питання</a:t>
            </a:r>
            <a:r>
              <a:rPr lang="ru-RU" dirty="0"/>
              <a:t> </a:t>
            </a:r>
            <a:r>
              <a:rPr lang="ru-RU" dirty="0" err="1"/>
              <a:t>суспільного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, </a:t>
            </a:r>
            <a:r>
              <a:rPr lang="ru-RU" dirty="0" err="1"/>
              <a:t>встановлює</a:t>
            </a:r>
            <a:r>
              <a:rPr lang="ru-RU" dirty="0"/>
              <a:t> права і </a:t>
            </a:r>
            <a:r>
              <a:rPr lang="ru-RU" dirty="0" err="1"/>
              <a:t>обов’язки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вищу</a:t>
            </a:r>
            <a:r>
              <a:rPr lang="ru-RU" dirty="0"/>
              <a:t> </a:t>
            </a:r>
            <a:r>
              <a:rPr lang="ru-RU" dirty="0" err="1"/>
              <a:t>юридичну</a:t>
            </a:r>
            <a:r>
              <a:rPr lang="ru-RU" dirty="0"/>
              <a:t> </a:t>
            </a:r>
            <a:r>
              <a:rPr lang="ru-RU" dirty="0" err="1"/>
              <a:t>чинність</a:t>
            </a:r>
            <a:r>
              <a:rPr lang="ru-RU" dirty="0"/>
              <a:t> і </a:t>
            </a:r>
            <a:r>
              <a:rPr lang="ru-RU" dirty="0" err="1"/>
              <a:t>приймається</a:t>
            </a:r>
            <a:r>
              <a:rPr lang="ru-RU" dirty="0"/>
              <a:t> з </a:t>
            </a:r>
            <a:r>
              <a:rPr lang="ru-RU" dirty="0" err="1"/>
              <a:t>дотриманням</a:t>
            </a:r>
            <a:r>
              <a:rPr lang="ru-RU" dirty="0"/>
              <a:t> </a:t>
            </a:r>
            <a:r>
              <a:rPr lang="ru-RU" dirty="0" err="1"/>
              <a:t>особливої</a:t>
            </a:r>
            <a:r>
              <a:rPr lang="ru-RU" dirty="0"/>
              <a:t> </a:t>
            </a:r>
            <a:r>
              <a:rPr lang="ru-RU" dirty="0" err="1"/>
              <a:t>законодавчої</a:t>
            </a:r>
            <a:r>
              <a:rPr lang="ru-RU" dirty="0"/>
              <a:t> </a:t>
            </a:r>
            <a:r>
              <a:rPr lang="ru-RU" dirty="0" err="1"/>
              <a:t>процедури</a:t>
            </a:r>
            <a:r>
              <a:rPr lang="ru-RU" dirty="0"/>
              <a:t>. </a:t>
            </a:r>
            <a:r>
              <a:rPr lang="ru-RU" dirty="0" err="1"/>
              <a:t>Серед</a:t>
            </a:r>
            <a:r>
              <a:rPr lang="ru-RU" dirty="0"/>
              <a:t> таких у </a:t>
            </a:r>
            <a:r>
              <a:rPr lang="ru-RU" dirty="0" err="1"/>
              <a:t>спадковому</a:t>
            </a:r>
            <a:r>
              <a:rPr lang="ru-RU" dirty="0"/>
              <a:t> </a:t>
            </a:r>
            <a:r>
              <a:rPr lang="ru-RU" dirty="0" err="1"/>
              <a:t>праві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назвати</a:t>
            </a:r>
            <a:r>
              <a:rPr lang="ru-RU" dirty="0"/>
              <a:t> </a:t>
            </a:r>
            <a:r>
              <a:rPr lang="ru-RU" dirty="0" err="1"/>
              <a:t>Закони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«Про </a:t>
            </a:r>
            <a:r>
              <a:rPr lang="ru-RU" dirty="0" err="1"/>
              <a:t>державну</a:t>
            </a:r>
            <a:r>
              <a:rPr lang="ru-RU" dirty="0"/>
              <a:t> </a:t>
            </a:r>
            <a:r>
              <a:rPr lang="ru-RU" dirty="0" err="1"/>
              <a:t>реєстрацію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стану», «Про </a:t>
            </a:r>
            <a:r>
              <a:rPr lang="ru-RU" dirty="0" err="1"/>
              <a:t>нотаріат</a:t>
            </a:r>
            <a:r>
              <a:rPr lang="ru-RU" dirty="0"/>
              <a:t>», «Про </a:t>
            </a:r>
            <a:r>
              <a:rPr lang="ru-RU" dirty="0" err="1"/>
              <a:t>міжнародне</a:t>
            </a:r>
            <a:r>
              <a:rPr lang="ru-RU" dirty="0"/>
              <a:t> </a:t>
            </a:r>
            <a:r>
              <a:rPr lang="ru-RU" dirty="0" err="1"/>
              <a:t>приватне</a:t>
            </a:r>
            <a:r>
              <a:rPr lang="ru-RU" dirty="0"/>
              <a:t> право» </a:t>
            </a:r>
            <a:r>
              <a:rPr lang="ru-RU" dirty="0" err="1"/>
              <a:t>тощо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7007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До </a:t>
            </a:r>
            <a:r>
              <a:rPr lang="ru-RU" dirty="0" err="1"/>
              <a:t>спадкового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відносять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і низку </a:t>
            </a:r>
            <a:r>
              <a:rPr lang="ru-RU" dirty="0" err="1"/>
              <a:t>підзаконних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, </a:t>
            </a:r>
            <a:r>
              <a:rPr lang="ru-RU" dirty="0" err="1"/>
              <a:t>хоча</a:t>
            </a:r>
            <a:r>
              <a:rPr lang="ru-RU" dirty="0"/>
              <a:t> і стоять за </a:t>
            </a:r>
            <a:r>
              <a:rPr lang="ru-RU" dirty="0" err="1"/>
              <a:t>ієрархією</a:t>
            </a:r>
            <a:r>
              <a:rPr lang="ru-RU" dirty="0"/>
              <a:t> </a:t>
            </a:r>
            <a:r>
              <a:rPr lang="ru-RU" dirty="0" err="1"/>
              <a:t>нижче</a:t>
            </a:r>
            <a:r>
              <a:rPr lang="ru-RU" dirty="0"/>
              <a:t> </a:t>
            </a:r>
            <a:r>
              <a:rPr lang="ru-RU" dirty="0" err="1"/>
              <a:t>Конституції</a:t>
            </a:r>
            <a:r>
              <a:rPr lang="ru-RU" dirty="0"/>
              <a:t>,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договорів</a:t>
            </a:r>
            <a:r>
              <a:rPr lang="ru-RU" dirty="0"/>
              <a:t> та </a:t>
            </a:r>
            <a:r>
              <a:rPr lang="ru-RU" dirty="0" err="1"/>
              <a:t>законів</a:t>
            </a:r>
            <a:r>
              <a:rPr lang="ru-RU" dirty="0"/>
              <a:t>, </a:t>
            </a:r>
            <a:r>
              <a:rPr lang="ru-RU" dirty="0" err="1"/>
              <a:t>проте</a:t>
            </a:r>
            <a:r>
              <a:rPr lang="ru-RU" dirty="0"/>
              <a:t>, за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є </a:t>
            </a:r>
            <a:r>
              <a:rPr lang="ru-RU" dirty="0" err="1"/>
              <a:t>джерелами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права. </a:t>
            </a:r>
            <a:r>
              <a:rPr lang="ru-RU" dirty="0" err="1"/>
              <a:t>Підзаконні</a:t>
            </a:r>
            <a:r>
              <a:rPr lang="ru-RU" dirty="0"/>
              <a:t> </a:t>
            </a:r>
            <a:r>
              <a:rPr lang="ru-RU" dirty="0" err="1"/>
              <a:t>акти</a:t>
            </a:r>
            <a:r>
              <a:rPr lang="ru-RU" dirty="0"/>
              <a:t> </a:t>
            </a:r>
            <a:r>
              <a:rPr lang="ru-RU" dirty="0" err="1"/>
              <a:t>посідають</a:t>
            </a:r>
            <a:r>
              <a:rPr lang="ru-RU" dirty="0"/>
              <a:t> </a:t>
            </a:r>
            <a:r>
              <a:rPr lang="ru-RU" dirty="0" err="1"/>
              <a:t>важливе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в </a:t>
            </a:r>
            <a:r>
              <a:rPr lang="ru-RU" dirty="0" err="1"/>
              <a:t>системі</a:t>
            </a:r>
            <a:r>
              <a:rPr lang="ru-RU" dirty="0"/>
              <a:t> правового </a:t>
            </a:r>
            <a:r>
              <a:rPr lang="ru-RU" dirty="0" err="1"/>
              <a:t>регулювання</a:t>
            </a:r>
            <a:r>
              <a:rPr lang="ru-RU" dirty="0"/>
              <a:t>, </a:t>
            </a:r>
            <a:r>
              <a:rPr lang="ru-RU" dirty="0" err="1"/>
              <a:t>забезпечуючи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законів</a:t>
            </a:r>
            <a:r>
              <a:rPr lang="ru-RU" dirty="0"/>
              <a:t> шляхом </a:t>
            </a:r>
            <a:r>
              <a:rPr lang="ru-RU" dirty="0" err="1"/>
              <a:t>конкретизованого</a:t>
            </a:r>
            <a:r>
              <a:rPr lang="ru-RU" dirty="0"/>
              <a:t>, </a:t>
            </a:r>
            <a:r>
              <a:rPr lang="ru-RU" dirty="0" err="1"/>
              <a:t>деталізованого</a:t>
            </a:r>
            <a:r>
              <a:rPr lang="ru-RU" dirty="0"/>
              <a:t> нормативного </a:t>
            </a:r>
            <a:r>
              <a:rPr lang="ru-RU" dirty="0" err="1"/>
              <a:t>регулювання</a:t>
            </a:r>
            <a:r>
              <a:rPr lang="ru-RU" dirty="0"/>
              <a:t>, </a:t>
            </a:r>
            <a:r>
              <a:rPr lang="ru-RU" dirty="0" err="1"/>
              <a:t>всієї</a:t>
            </a:r>
            <a:r>
              <a:rPr lang="ru-RU" dirty="0"/>
              <a:t> </a:t>
            </a:r>
            <a:r>
              <a:rPr lang="ru-RU" dirty="0" err="1"/>
              <a:t>сукупності</a:t>
            </a:r>
            <a:r>
              <a:rPr lang="ru-RU" dirty="0"/>
              <a:t> </a:t>
            </a:r>
            <a:r>
              <a:rPr lang="ru-RU" dirty="0" err="1"/>
              <a:t>суспільних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. Так,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спадкові</a:t>
            </a:r>
            <a:r>
              <a:rPr lang="ru-RU" dirty="0"/>
              <a:t> </a:t>
            </a:r>
            <a:r>
              <a:rPr lang="ru-RU" dirty="0" err="1"/>
              <a:t>правовідносини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регулюватись</a:t>
            </a:r>
            <a:r>
              <a:rPr lang="ru-RU" dirty="0"/>
              <a:t> актами Президента </a:t>
            </a:r>
            <a:r>
              <a:rPr lang="ru-RU" dirty="0" err="1"/>
              <a:t>України</a:t>
            </a:r>
            <a:r>
              <a:rPr lang="ru-RU" dirty="0"/>
              <a:t>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Конституцією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(ч. 3 ст. 4 ЦК </a:t>
            </a:r>
            <a:r>
              <a:rPr lang="ru-RU" dirty="0" err="1"/>
              <a:t>України</a:t>
            </a:r>
            <a:r>
              <a:rPr lang="ru-RU" dirty="0"/>
              <a:t>).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117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Акцентуючи</a:t>
            </a:r>
            <a:r>
              <a:rPr lang="ru-RU" b="1" dirty="0"/>
              <a:t> </a:t>
            </a:r>
            <a:r>
              <a:rPr lang="ru-RU" b="1" dirty="0" err="1"/>
              <a:t>увагу</a:t>
            </a:r>
            <a:r>
              <a:rPr lang="ru-RU" b="1" dirty="0"/>
              <a:t> на </a:t>
            </a:r>
            <a:r>
              <a:rPr lang="ru-RU" b="1" dirty="0" err="1"/>
              <a:t>універсальному</a:t>
            </a:r>
            <a:r>
              <a:rPr lang="ru-RU" b="1" dirty="0"/>
              <a:t> і сингулярному порядку переходу </a:t>
            </a:r>
            <a:r>
              <a:rPr lang="ru-RU" b="1" dirty="0" err="1"/>
              <a:t>цивільних</a:t>
            </a:r>
            <a:r>
              <a:rPr lang="ru-RU" b="1" dirty="0"/>
              <a:t> прав і </a:t>
            </a:r>
            <a:r>
              <a:rPr lang="ru-RU" b="1" dirty="0" err="1"/>
              <a:t>обов’язків</a:t>
            </a:r>
            <a:r>
              <a:rPr lang="ru-RU" b="1" dirty="0"/>
              <a:t> при </a:t>
            </a:r>
            <a:r>
              <a:rPr lang="ru-RU" b="1" dirty="0" err="1"/>
              <a:t>спадкуванні</a:t>
            </a:r>
            <a:r>
              <a:rPr lang="ru-RU" b="1" dirty="0" smtClean="0"/>
              <a:t>, </a:t>
            </a:r>
            <a:r>
              <a:rPr lang="ru-RU" b="1" dirty="0" err="1"/>
              <a:t>спадкове</a:t>
            </a:r>
            <a:r>
              <a:rPr lang="ru-RU" b="1" dirty="0"/>
              <a:t> </a:t>
            </a:r>
            <a:r>
              <a:rPr lang="ru-RU" b="1" dirty="0" smtClean="0"/>
              <a:t>право </a:t>
            </a:r>
            <a:r>
              <a:rPr lang="ru-RU" b="1" dirty="0" err="1" smtClean="0"/>
              <a:t>можна</a:t>
            </a:r>
            <a:r>
              <a:rPr lang="ru-RU" b="1" dirty="0" smtClean="0"/>
              <a:t> </a:t>
            </a:r>
            <a:r>
              <a:rPr lang="ru-RU" b="1" dirty="0" err="1" smtClean="0"/>
              <a:t>визначати</a:t>
            </a:r>
            <a:r>
              <a:rPr lang="ru-RU" b="1" dirty="0" smtClean="0"/>
              <a:t>  </a:t>
            </a:r>
            <a:r>
              <a:rPr lang="ru-RU" b="1" dirty="0"/>
              <a:t>як </a:t>
            </a:r>
            <a:r>
              <a:rPr lang="ru-RU" b="1" dirty="0" err="1"/>
              <a:t>підгалузь</a:t>
            </a:r>
            <a:r>
              <a:rPr lang="ru-RU" b="1" dirty="0"/>
              <a:t> </a:t>
            </a:r>
            <a:r>
              <a:rPr lang="ru-RU" b="1" dirty="0" err="1"/>
              <a:t>цивільного</a:t>
            </a:r>
            <a:r>
              <a:rPr lang="ru-RU" b="1" dirty="0"/>
              <a:t> права,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являє</a:t>
            </a:r>
            <a:r>
              <a:rPr lang="ru-RU" b="1" dirty="0"/>
              <a:t> собою </a:t>
            </a:r>
            <a:r>
              <a:rPr lang="ru-RU" b="1" dirty="0" err="1"/>
              <a:t>сукупність</a:t>
            </a:r>
            <a:r>
              <a:rPr lang="ru-RU" b="1" dirty="0"/>
              <a:t> </a:t>
            </a:r>
            <a:r>
              <a:rPr lang="ru-RU" b="1" dirty="0" err="1"/>
              <a:t>встановлених</a:t>
            </a:r>
            <a:r>
              <a:rPr lang="ru-RU" b="1" dirty="0"/>
              <a:t> державою норм, </a:t>
            </a:r>
            <a:r>
              <a:rPr lang="ru-RU" b="1" dirty="0" err="1"/>
              <a:t>які</a:t>
            </a:r>
            <a:r>
              <a:rPr lang="ru-RU" b="1" dirty="0"/>
              <a:t> </a:t>
            </a:r>
            <a:r>
              <a:rPr lang="ru-RU" b="1" dirty="0" err="1"/>
              <a:t>регулюють</a:t>
            </a:r>
            <a:r>
              <a:rPr lang="ru-RU" b="1" dirty="0"/>
              <a:t> </a:t>
            </a:r>
            <a:r>
              <a:rPr lang="ru-RU" b="1" dirty="0" err="1"/>
              <a:t>відносини</a:t>
            </a:r>
            <a:r>
              <a:rPr lang="ru-RU" b="1" dirty="0"/>
              <a:t> з приводу переходу </a:t>
            </a:r>
            <a:r>
              <a:rPr lang="ru-RU" b="1" dirty="0" err="1"/>
              <a:t>визначених</a:t>
            </a:r>
            <a:r>
              <a:rPr lang="ru-RU" b="1" dirty="0"/>
              <a:t> законом </a:t>
            </a:r>
            <a:r>
              <a:rPr lang="ru-RU" b="1" dirty="0" err="1"/>
              <a:t>цивільних</a:t>
            </a:r>
            <a:r>
              <a:rPr lang="ru-RU" b="1" dirty="0"/>
              <a:t> прав і </a:t>
            </a:r>
            <a:r>
              <a:rPr lang="ru-RU" b="1" dirty="0" err="1"/>
              <a:t>обов’язків</a:t>
            </a:r>
            <a:r>
              <a:rPr lang="ru-RU" b="1" dirty="0"/>
              <a:t> </a:t>
            </a:r>
            <a:r>
              <a:rPr lang="ru-RU" b="1" dirty="0" err="1"/>
              <a:t>фізичної</a:t>
            </a:r>
            <a:r>
              <a:rPr lang="ru-RU" b="1" dirty="0"/>
              <a:t> особи, яка померла (</a:t>
            </a:r>
            <a:r>
              <a:rPr lang="ru-RU" b="1" dirty="0" err="1"/>
              <a:t>спадкодавця</a:t>
            </a:r>
            <a:r>
              <a:rPr lang="ru-RU" b="1" dirty="0"/>
              <a:t>), до </a:t>
            </a:r>
            <a:r>
              <a:rPr lang="ru-RU" b="1" dirty="0" err="1"/>
              <a:t>інших</a:t>
            </a:r>
            <a:r>
              <a:rPr lang="ru-RU" b="1" dirty="0"/>
              <a:t> </a:t>
            </a:r>
            <a:r>
              <a:rPr lang="ru-RU" b="1" dirty="0" err="1"/>
              <a:t>осіб</a:t>
            </a:r>
            <a:r>
              <a:rPr lang="ru-RU" b="1" dirty="0"/>
              <a:t> (</a:t>
            </a:r>
            <a:r>
              <a:rPr lang="ru-RU" b="1" dirty="0" err="1"/>
              <a:t>спадкоємців</a:t>
            </a:r>
            <a:r>
              <a:rPr lang="ru-RU" b="1" dirty="0"/>
              <a:t>) у порядку </a:t>
            </a:r>
            <a:r>
              <a:rPr lang="ru-RU" b="1" dirty="0" err="1"/>
              <a:t>універсального</a:t>
            </a:r>
            <a:r>
              <a:rPr lang="ru-RU" b="1" dirty="0"/>
              <a:t> та сингулярного </a:t>
            </a:r>
            <a:r>
              <a:rPr lang="ru-RU" b="1" dirty="0" err="1"/>
              <a:t>правонаступництва</a:t>
            </a:r>
            <a:r>
              <a:rPr lang="ru-RU" b="1" dirty="0"/>
              <a:t>.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197449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Актами </a:t>
            </a:r>
            <a:r>
              <a:rPr lang="ru-RU" dirty="0" err="1"/>
              <a:t>спадкового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є </a:t>
            </a:r>
            <a:r>
              <a:rPr lang="ru-RU" dirty="0" err="1"/>
              <a:t>також</a:t>
            </a:r>
            <a:r>
              <a:rPr lang="ru-RU" dirty="0"/>
              <a:t> постанови та </a:t>
            </a:r>
            <a:r>
              <a:rPr lang="ru-RU" dirty="0" err="1"/>
              <a:t>декрети</a:t>
            </a:r>
            <a:r>
              <a:rPr lang="ru-RU" dirty="0"/>
              <a:t> </a:t>
            </a:r>
            <a:r>
              <a:rPr lang="ru-RU" dirty="0" err="1"/>
              <a:t>Кабінету</a:t>
            </a:r>
            <a:r>
              <a:rPr lang="ru-RU" dirty="0"/>
              <a:t> </a:t>
            </a:r>
            <a:r>
              <a:rPr lang="ru-RU" dirty="0" err="1"/>
              <a:t>Міністрів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суперечити</a:t>
            </a:r>
            <a:r>
              <a:rPr lang="ru-RU" dirty="0"/>
              <a:t> </a:t>
            </a:r>
            <a:r>
              <a:rPr lang="ru-RU" dirty="0" err="1"/>
              <a:t>положенням</a:t>
            </a:r>
            <a:r>
              <a:rPr lang="ru-RU" dirty="0"/>
              <a:t> ЦК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іншому</a:t>
            </a:r>
            <a:r>
              <a:rPr lang="ru-RU" dirty="0"/>
              <a:t> закону (ч. 4 ст. 4 ЦК </a:t>
            </a:r>
            <a:r>
              <a:rPr lang="ru-RU" dirty="0" err="1"/>
              <a:t>України</a:t>
            </a:r>
            <a:r>
              <a:rPr lang="ru-RU" dirty="0"/>
              <a:t>),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 smtClean="0"/>
              <a:t>яких</a:t>
            </a:r>
            <a:r>
              <a:rPr lang="ru-RU" dirty="0" smtClean="0"/>
              <a:t>: </a:t>
            </a:r>
          </a:p>
          <a:p>
            <a:r>
              <a:rPr lang="ru-RU" dirty="0" smtClean="0"/>
              <a:t>декрет </a:t>
            </a:r>
            <a:r>
              <a:rPr lang="ru-RU" dirty="0" err="1"/>
              <a:t>Кабінету</a:t>
            </a:r>
            <a:r>
              <a:rPr lang="ru-RU" dirty="0"/>
              <a:t> </a:t>
            </a:r>
            <a:r>
              <a:rPr lang="ru-RU" dirty="0" err="1"/>
              <a:t>Міністрів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21.01.1993 р. «Про </a:t>
            </a:r>
            <a:r>
              <a:rPr lang="ru-RU" dirty="0" err="1"/>
              <a:t>державне</a:t>
            </a:r>
            <a:r>
              <a:rPr lang="ru-RU" dirty="0"/>
              <a:t> </a:t>
            </a:r>
            <a:r>
              <a:rPr lang="ru-RU" dirty="0" err="1"/>
              <a:t>мито</a:t>
            </a:r>
            <a:r>
              <a:rPr lang="ru-RU" dirty="0"/>
              <a:t>», постанови </a:t>
            </a:r>
            <a:r>
              <a:rPr lang="ru-RU" dirty="0" err="1"/>
              <a:t>Кабінету</a:t>
            </a:r>
            <a:r>
              <a:rPr lang="ru-RU" dirty="0"/>
              <a:t> </a:t>
            </a:r>
            <a:r>
              <a:rPr lang="ru-RU" dirty="0" err="1"/>
              <a:t>Міністрів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6 </a:t>
            </a:r>
            <a:r>
              <a:rPr lang="ru-RU" dirty="0" err="1"/>
              <a:t>липня</a:t>
            </a:r>
            <a:r>
              <a:rPr lang="ru-RU" dirty="0"/>
              <a:t> 2006 р. «Про </a:t>
            </a:r>
            <a:r>
              <a:rPr lang="ru-RU" dirty="0" err="1"/>
              <a:t>внесення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до Порядку </a:t>
            </a:r>
            <a:r>
              <a:rPr lang="ru-RU" dirty="0" err="1"/>
              <a:t>посвідчення</a:t>
            </a:r>
            <a:r>
              <a:rPr lang="ru-RU" dirty="0"/>
              <a:t> </a:t>
            </a:r>
            <a:r>
              <a:rPr lang="ru-RU" dirty="0" err="1"/>
              <a:t>заповітів</a:t>
            </a:r>
            <a:r>
              <a:rPr lang="ru-RU" dirty="0"/>
              <a:t> і </a:t>
            </a:r>
            <a:r>
              <a:rPr lang="ru-RU" dirty="0" err="1"/>
              <a:t>доручень</a:t>
            </a:r>
            <a:r>
              <a:rPr lang="ru-RU" dirty="0"/>
              <a:t>, </a:t>
            </a:r>
            <a:r>
              <a:rPr lang="ru-RU" dirty="0" err="1"/>
              <a:t>прирівнюваних</a:t>
            </a:r>
            <a:r>
              <a:rPr lang="ru-RU" dirty="0"/>
              <a:t> до </a:t>
            </a:r>
            <a:r>
              <a:rPr lang="ru-RU" dirty="0" err="1"/>
              <a:t>нотаріально</a:t>
            </a:r>
            <a:r>
              <a:rPr lang="ru-RU" dirty="0"/>
              <a:t> </a:t>
            </a:r>
            <a:r>
              <a:rPr lang="ru-RU" dirty="0" err="1"/>
              <a:t>посвідчених</a:t>
            </a:r>
            <a:r>
              <a:rPr lang="ru-RU" dirty="0"/>
              <a:t>», </a:t>
            </a:r>
            <a:endParaRPr lang="ru-RU" dirty="0" smtClean="0"/>
          </a:p>
          <a:p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/>
              <a:t>31.01.2007 р. «Про </a:t>
            </a:r>
            <a:r>
              <a:rPr lang="ru-RU" dirty="0" err="1"/>
              <a:t>затвердження</a:t>
            </a:r>
            <a:r>
              <a:rPr lang="ru-RU" dirty="0"/>
              <a:t> Порядку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на </a:t>
            </a:r>
            <a:r>
              <a:rPr lang="ru-RU" dirty="0" err="1"/>
              <a:t>поховання</a:t>
            </a:r>
            <a:r>
              <a:rPr lang="ru-RU" dirty="0"/>
              <a:t> </a:t>
            </a:r>
            <a:r>
              <a:rPr lang="ru-RU" dirty="0" err="1"/>
              <a:t>деяких</a:t>
            </a:r>
            <a:r>
              <a:rPr lang="ru-RU" dirty="0"/>
              <a:t> </a:t>
            </a:r>
            <a:r>
              <a:rPr lang="ru-RU" dirty="0" err="1"/>
              <a:t>категорій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</a:t>
            </a:r>
            <a:r>
              <a:rPr lang="ru-RU" dirty="0" err="1"/>
              <a:t>виконавцю</a:t>
            </a:r>
            <a:r>
              <a:rPr lang="ru-RU" dirty="0"/>
              <a:t> </a:t>
            </a:r>
            <a:r>
              <a:rPr lang="ru-RU" dirty="0" err="1"/>
              <a:t>волевиявлення</a:t>
            </a:r>
            <a:r>
              <a:rPr lang="ru-RU" dirty="0"/>
              <a:t> </a:t>
            </a:r>
            <a:r>
              <a:rPr lang="ru-RU" dirty="0" err="1"/>
              <a:t>померлого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яка </a:t>
            </a:r>
            <a:r>
              <a:rPr lang="ru-RU" dirty="0" err="1"/>
              <a:t>зобов'язалася</a:t>
            </a:r>
            <a:r>
              <a:rPr lang="ru-RU" dirty="0"/>
              <a:t> </a:t>
            </a:r>
            <a:r>
              <a:rPr lang="ru-RU" dirty="0" err="1"/>
              <a:t>поховати</a:t>
            </a:r>
            <a:r>
              <a:rPr lang="ru-RU" dirty="0"/>
              <a:t> </a:t>
            </a:r>
            <a:r>
              <a:rPr lang="ru-RU" dirty="0" err="1"/>
              <a:t>померлого</a:t>
            </a:r>
            <a:r>
              <a:rPr lang="ru-RU" dirty="0"/>
              <a:t>», </a:t>
            </a:r>
            <a:r>
              <a:rPr lang="ru-RU" dirty="0" err="1"/>
              <a:t>від</a:t>
            </a:r>
            <a:r>
              <a:rPr lang="ru-RU" dirty="0"/>
              <a:t> 11.05.2011 р. «Про </a:t>
            </a:r>
            <a:r>
              <a:rPr lang="ru-RU" dirty="0" err="1"/>
              <a:t>затвердження</a:t>
            </a:r>
            <a:r>
              <a:rPr lang="ru-RU" dirty="0"/>
              <a:t> Порядку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заповітів</a:t>
            </a:r>
            <a:r>
              <a:rPr lang="ru-RU" dirty="0"/>
              <a:t> і </a:t>
            </a:r>
            <a:r>
              <a:rPr lang="ru-RU" dirty="0" err="1"/>
              <a:t>спадкових</a:t>
            </a:r>
            <a:r>
              <a:rPr lang="ru-RU" dirty="0"/>
              <a:t> </a:t>
            </a:r>
            <a:r>
              <a:rPr lang="ru-RU" dirty="0" err="1"/>
              <a:t>договорів</a:t>
            </a:r>
            <a:r>
              <a:rPr lang="ru-RU" dirty="0"/>
              <a:t> у </a:t>
            </a:r>
            <a:r>
              <a:rPr lang="ru-RU" dirty="0" err="1"/>
              <a:t>Спадковому</a:t>
            </a:r>
            <a:r>
              <a:rPr lang="ru-RU" dirty="0"/>
              <a:t> </a:t>
            </a:r>
            <a:r>
              <a:rPr lang="ru-RU" dirty="0" err="1"/>
              <a:t>реєстрі</a:t>
            </a:r>
            <a:r>
              <a:rPr lang="ru-RU" dirty="0"/>
              <a:t>» та </a:t>
            </a:r>
            <a:r>
              <a:rPr lang="ru-RU" dirty="0" err="1"/>
              <a:t>ін</a:t>
            </a:r>
            <a:r>
              <a:rPr lang="ru-RU" dirty="0"/>
              <a:t>.  </a:t>
            </a:r>
            <a:endParaRPr lang="en-US" dirty="0"/>
          </a:p>
          <a:p>
            <a:r>
              <a:rPr lang="ru-RU" dirty="0" smtClean="0"/>
              <a:t>постанова </a:t>
            </a:r>
            <a:r>
              <a:rPr lang="ru-RU" dirty="0" err="1"/>
              <a:t>Правління</a:t>
            </a:r>
            <a:r>
              <a:rPr lang="ru-RU" dirty="0"/>
              <a:t> Фонду </a:t>
            </a:r>
            <a:r>
              <a:rPr lang="ru-RU" dirty="0" err="1"/>
              <a:t>соціального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 з </a:t>
            </a:r>
            <a:r>
              <a:rPr lang="ru-RU" dirty="0" err="1"/>
              <a:t>тимчасової</a:t>
            </a:r>
            <a:r>
              <a:rPr lang="ru-RU" dirty="0"/>
              <a:t> </a:t>
            </a:r>
            <a:r>
              <a:rPr lang="ru-RU" dirty="0" err="1"/>
              <a:t>втрати</a:t>
            </a:r>
            <a:r>
              <a:rPr lang="ru-RU" dirty="0"/>
              <a:t> </a:t>
            </a:r>
            <a:r>
              <a:rPr lang="ru-RU" dirty="0" err="1"/>
              <a:t>працездатності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16.11.2011 р. № 55 «Про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розміру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на </a:t>
            </a:r>
            <a:r>
              <a:rPr lang="ru-RU" dirty="0" err="1"/>
              <a:t>поховання</a:t>
            </a:r>
            <a:r>
              <a:rPr lang="ru-RU" dirty="0" smtClean="0"/>
              <a:t>»,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3416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 </a:t>
            </a:r>
            <a:r>
              <a:rPr lang="ru-RU" dirty="0" err="1"/>
              <a:t>накази</a:t>
            </a:r>
            <a:r>
              <a:rPr lang="ru-RU" dirty="0"/>
              <a:t> </a:t>
            </a:r>
            <a:r>
              <a:rPr lang="ru-RU" dirty="0" err="1"/>
              <a:t>Міністерства</a:t>
            </a:r>
            <a:r>
              <a:rPr lang="ru-RU" dirty="0"/>
              <a:t> </a:t>
            </a:r>
            <a:r>
              <a:rPr lang="ru-RU" dirty="0" err="1"/>
              <a:t>юстиції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22.02.2012 № 296/5 «Про </a:t>
            </a:r>
            <a:r>
              <a:rPr lang="ru-RU" dirty="0" err="1"/>
              <a:t>затвердження</a:t>
            </a:r>
            <a:r>
              <a:rPr lang="ru-RU" dirty="0"/>
              <a:t> Порядку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нотаріальних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</a:t>
            </a:r>
            <a:r>
              <a:rPr lang="ru-RU" dirty="0" err="1"/>
              <a:t>нотаріусами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», </a:t>
            </a:r>
            <a:endParaRPr lang="ru-RU" dirty="0" smtClean="0"/>
          </a:p>
          <a:p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/>
              <a:t>11.11.2011 р. № 3306/5 «Про </a:t>
            </a:r>
            <a:r>
              <a:rPr lang="ru-RU" dirty="0" err="1"/>
              <a:t>затвердження</a:t>
            </a:r>
            <a:r>
              <a:rPr lang="ru-RU" dirty="0"/>
              <a:t> Порядку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нотаріальних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</a:t>
            </a:r>
            <a:r>
              <a:rPr lang="ru-RU" dirty="0" err="1"/>
              <a:t>посадовими</a:t>
            </a:r>
            <a:r>
              <a:rPr lang="ru-RU" dirty="0"/>
              <a:t> особами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 smtClean="0"/>
              <a:t>»,</a:t>
            </a:r>
          </a:p>
          <a:p>
            <a:pPr marL="0" indent="0">
              <a:buNone/>
            </a:pPr>
            <a:r>
              <a:rPr lang="ru-RU" dirty="0" smtClean="0"/>
              <a:t>      </a:t>
            </a:r>
            <a:r>
              <a:rPr lang="ru-RU" dirty="0" err="1"/>
              <a:t>від</a:t>
            </a:r>
            <a:r>
              <a:rPr lang="ru-RU" dirty="0"/>
              <a:t> 24.07.2008 № 1269/5 «Про </a:t>
            </a:r>
            <a:r>
              <a:rPr lang="ru-RU" dirty="0" err="1"/>
              <a:t>затвердження</a:t>
            </a:r>
            <a:r>
              <a:rPr lang="ru-RU" dirty="0"/>
              <a:t> </a:t>
            </a:r>
            <a:r>
              <a:rPr lang="ru-RU" dirty="0" err="1"/>
              <a:t>Інструкції</a:t>
            </a:r>
            <a:r>
              <a:rPr lang="ru-RU" dirty="0"/>
              <a:t> з </a:t>
            </a:r>
            <a:r>
              <a:rPr lang="ru-RU" dirty="0" err="1"/>
              <a:t>ведення</a:t>
            </a:r>
            <a:r>
              <a:rPr lang="ru-RU" dirty="0"/>
              <a:t> Державного </a:t>
            </a:r>
            <a:r>
              <a:rPr lang="ru-RU" dirty="0" err="1"/>
              <a:t>реєстру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стану </a:t>
            </a:r>
            <a:r>
              <a:rPr lang="ru-RU" dirty="0" err="1"/>
              <a:t>громадян</a:t>
            </a:r>
            <a:r>
              <a:rPr lang="ru-RU" dirty="0"/>
              <a:t>»,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/>
              <a:t>18.10.2000 р. № 52/5 «Про </a:t>
            </a:r>
            <a:r>
              <a:rPr lang="ru-RU" dirty="0" err="1"/>
              <a:t>затвердження</a:t>
            </a:r>
            <a:r>
              <a:rPr lang="ru-RU" dirty="0"/>
              <a:t> Правил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громадянського</a:t>
            </a:r>
            <a:r>
              <a:rPr lang="ru-RU" dirty="0"/>
              <a:t> стану в </a:t>
            </a:r>
            <a:r>
              <a:rPr lang="ru-RU" dirty="0" err="1"/>
              <a:t>Україні</a:t>
            </a:r>
            <a:r>
              <a:rPr lang="ru-RU" dirty="0" smtClean="0"/>
              <a:t>»,</a:t>
            </a:r>
          </a:p>
          <a:p>
            <a:pPr marL="0" indent="0">
              <a:buNone/>
            </a:pPr>
            <a:r>
              <a:rPr lang="ru-RU" dirty="0" smtClean="0"/>
              <a:t>       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/>
              <a:t>18.05.2006 р. № 188/43/5 «Про </a:t>
            </a:r>
            <a:r>
              <a:rPr lang="ru-RU" dirty="0" err="1"/>
              <a:t>затвердження</a:t>
            </a:r>
            <a:r>
              <a:rPr lang="ru-RU" dirty="0"/>
              <a:t> Порядку </a:t>
            </a:r>
            <a:r>
              <a:rPr lang="ru-RU" dirty="0" err="1"/>
              <a:t>передання</a:t>
            </a:r>
            <a:r>
              <a:rPr lang="ru-RU" dirty="0"/>
              <a:t> </a:t>
            </a:r>
            <a:r>
              <a:rPr lang="ru-RU" dirty="0" err="1"/>
              <a:t>відділами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стану органам </a:t>
            </a:r>
            <a:r>
              <a:rPr lang="ru-RU" dirty="0" err="1"/>
              <a:t>праці</a:t>
            </a:r>
            <a:r>
              <a:rPr lang="ru-RU" dirty="0"/>
              <a:t> та </a:t>
            </a:r>
            <a:r>
              <a:rPr lang="ru-RU" dirty="0" err="1"/>
              <a:t>соціального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про </a:t>
            </a:r>
            <a:r>
              <a:rPr lang="ru-RU" dirty="0" err="1"/>
              <a:t>громадян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померли</a:t>
            </a:r>
            <a:r>
              <a:rPr lang="ru-RU" dirty="0" smtClean="0"/>
              <a:t>»,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</a:t>
            </a:r>
            <a:r>
              <a:rPr lang="ru-RU" dirty="0" err="1"/>
              <a:t>від</a:t>
            </a:r>
            <a:r>
              <a:rPr lang="ru-RU" dirty="0"/>
              <a:t> 07.07.2011 р. № 1810/5 «Про </a:t>
            </a:r>
            <a:r>
              <a:rPr lang="ru-RU" dirty="0" err="1"/>
              <a:t>затвердження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про </a:t>
            </a:r>
            <a:r>
              <a:rPr lang="ru-RU" dirty="0" err="1"/>
              <a:t>Спадковий</a:t>
            </a:r>
            <a:r>
              <a:rPr lang="ru-RU" dirty="0"/>
              <a:t> </a:t>
            </a:r>
            <a:r>
              <a:rPr lang="ru-RU" dirty="0" err="1"/>
              <a:t>реєстр</a:t>
            </a:r>
            <a:r>
              <a:rPr lang="ru-RU" dirty="0"/>
              <a:t>» </a:t>
            </a:r>
            <a:r>
              <a:rPr lang="ru-RU" dirty="0" err="1"/>
              <a:t>тощо</a:t>
            </a:r>
            <a:r>
              <a:rPr lang="ru-RU" dirty="0"/>
              <a:t>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6246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Окреме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 </a:t>
            </a:r>
            <a:r>
              <a:rPr lang="ru-RU" dirty="0" err="1"/>
              <a:t>займає</a:t>
            </a:r>
            <a:r>
              <a:rPr lang="ru-RU" dirty="0"/>
              <a:t> </a:t>
            </a:r>
            <a:r>
              <a:rPr lang="ru-RU" dirty="0" err="1"/>
              <a:t>спадковий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. При </a:t>
            </a:r>
            <a:r>
              <a:rPr lang="ru-RU" dirty="0" err="1"/>
              <a:t>цьому</a:t>
            </a:r>
            <a:r>
              <a:rPr lang="ru-RU" dirty="0"/>
              <a:t>, </a:t>
            </a:r>
            <a:r>
              <a:rPr lang="ru-RU" dirty="0" err="1"/>
              <a:t>навіть</a:t>
            </a:r>
            <a:r>
              <a:rPr lang="ru-RU" dirty="0"/>
              <a:t> попри те,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є </a:t>
            </a:r>
            <a:r>
              <a:rPr lang="ru-RU" dirty="0" err="1"/>
              <a:t>індивідуальним</a:t>
            </a:r>
            <a:r>
              <a:rPr lang="ru-RU" dirty="0"/>
              <a:t> </a:t>
            </a:r>
            <a:r>
              <a:rPr lang="ru-RU" dirty="0" err="1"/>
              <a:t>правовим</a:t>
            </a:r>
            <a:r>
              <a:rPr lang="ru-RU" dirty="0"/>
              <a:t> актом, </a:t>
            </a:r>
            <a:r>
              <a:rPr lang="ru-RU" dirty="0" err="1"/>
              <a:t>законодавець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при </a:t>
            </a:r>
            <a:r>
              <a:rPr lang="ru-RU" dirty="0" err="1"/>
              <a:t>укладенні</a:t>
            </a:r>
            <a:r>
              <a:rPr lang="ru-RU" dirty="0"/>
              <a:t> договору </a:t>
            </a:r>
            <a:r>
              <a:rPr lang="ru-RU" dirty="0" err="1"/>
              <a:t>врегульовувати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врегульовані</a:t>
            </a:r>
            <a:r>
              <a:rPr lang="ru-RU" dirty="0"/>
              <a:t> актами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і </a:t>
            </a:r>
            <a:r>
              <a:rPr lang="ru-RU" dirty="0" err="1"/>
              <a:t>відступити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положень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і </a:t>
            </a:r>
            <a:r>
              <a:rPr lang="ru-RU" dirty="0" err="1"/>
              <a:t>врегулювати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 на </a:t>
            </a:r>
            <a:r>
              <a:rPr lang="ru-RU" dirty="0" err="1"/>
              <a:t>власний</a:t>
            </a:r>
            <a:r>
              <a:rPr lang="ru-RU" dirty="0"/>
              <a:t> </a:t>
            </a:r>
            <a:r>
              <a:rPr lang="ru-RU" dirty="0" err="1"/>
              <a:t>розсуд</a:t>
            </a:r>
            <a:r>
              <a:rPr lang="ru-RU" dirty="0"/>
              <a:t> (ч. 2, 3 ст.8 ЦК </a:t>
            </a:r>
            <a:r>
              <a:rPr lang="ru-RU" dirty="0" err="1"/>
              <a:t>України</a:t>
            </a:r>
            <a:r>
              <a:rPr lang="ru-RU" dirty="0"/>
              <a:t>).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4766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4. </a:t>
            </a:r>
            <a:r>
              <a:rPr lang="ru-RU" dirty="0" err="1"/>
              <a:t>Елементи</a:t>
            </a:r>
            <a:r>
              <a:rPr lang="ru-RU" dirty="0"/>
              <a:t> </a:t>
            </a:r>
            <a:r>
              <a:rPr lang="ru-RU" dirty="0" err="1"/>
              <a:t>спадкових</a:t>
            </a:r>
            <a:r>
              <a:rPr lang="ru-RU" dirty="0"/>
              <a:t> </a:t>
            </a:r>
            <a:r>
              <a:rPr lang="ru-RU" dirty="0" err="1"/>
              <a:t>правовідносин</a:t>
            </a:r>
            <a:r>
              <a:rPr lang="ru-RU" dirty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Для </a:t>
            </a:r>
            <a:r>
              <a:rPr lang="ru-RU" dirty="0" err="1"/>
              <a:t>розгляду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 складу </a:t>
            </a:r>
            <a:r>
              <a:rPr lang="ru-RU" dirty="0" err="1"/>
              <a:t>спадкових</a:t>
            </a:r>
            <a:r>
              <a:rPr lang="ru-RU" dirty="0"/>
              <a:t> </a:t>
            </a:r>
            <a:r>
              <a:rPr lang="ru-RU" dirty="0" err="1"/>
              <a:t>правовідносини</a:t>
            </a:r>
            <a:r>
              <a:rPr lang="ru-RU" dirty="0"/>
              <a:t> треба </a:t>
            </a:r>
            <a:r>
              <a:rPr lang="ru-RU" dirty="0" err="1"/>
              <a:t>надати</a:t>
            </a:r>
            <a:r>
              <a:rPr lang="ru-RU" dirty="0"/>
              <a:t> характеристику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елементного</a:t>
            </a:r>
            <a:r>
              <a:rPr lang="ru-RU" dirty="0"/>
              <a:t> складу, а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надати</a:t>
            </a:r>
            <a:r>
              <a:rPr lang="ru-RU" dirty="0"/>
              <a:t> </a:t>
            </a:r>
            <a:r>
              <a:rPr lang="ru-RU" dirty="0" err="1"/>
              <a:t>пояснення</a:t>
            </a:r>
            <a:r>
              <a:rPr lang="ru-RU" dirty="0"/>
              <a:t> </a:t>
            </a:r>
            <a:r>
              <a:rPr lang="ru-RU" dirty="0" err="1"/>
              <a:t>елементів</a:t>
            </a:r>
            <a:r>
              <a:rPr lang="ru-RU" dirty="0"/>
              <a:t> </a:t>
            </a:r>
            <a:r>
              <a:rPr lang="ru-RU" dirty="0" err="1"/>
              <a:t>спадкових</a:t>
            </a:r>
            <a:r>
              <a:rPr lang="ru-RU" dirty="0"/>
              <a:t> </a:t>
            </a:r>
            <a:r>
              <a:rPr lang="ru-RU" dirty="0" err="1"/>
              <a:t>правовідносин</a:t>
            </a:r>
            <a:r>
              <a:rPr lang="ru-RU" dirty="0"/>
              <a:t>. А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розкрити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: </a:t>
            </a:r>
            <a:r>
              <a:rPr lang="ru-RU" dirty="0" err="1"/>
              <a:t>суб’єкт</a:t>
            </a:r>
            <a:r>
              <a:rPr lang="ru-RU" dirty="0"/>
              <a:t>, </a:t>
            </a:r>
            <a:r>
              <a:rPr lang="ru-RU" dirty="0" err="1"/>
              <a:t>об’єкта</a:t>
            </a:r>
            <a:r>
              <a:rPr lang="ru-RU" dirty="0"/>
              <a:t> </a:t>
            </a:r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спадкових</a:t>
            </a:r>
            <a:r>
              <a:rPr lang="ru-RU" dirty="0"/>
              <a:t> </a:t>
            </a:r>
            <a:r>
              <a:rPr lang="ru-RU" dirty="0" err="1"/>
              <a:t>правовідносин</a:t>
            </a:r>
            <a:r>
              <a:rPr lang="ru-RU" dirty="0"/>
              <a:t>.  </a:t>
            </a:r>
            <a:endParaRPr lang="en-US" dirty="0"/>
          </a:p>
          <a:p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спадкових</a:t>
            </a:r>
            <a:r>
              <a:rPr lang="ru-RU" dirty="0"/>
              <a:t> </a:t>
            </a:r>
            <a:r>
              <a:rPr lang="ru-RU" dirty="0" err="1"/>
              <a:t>правовідносин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розглядати</a:t>
            </a:r>
            <a:r>
              <a:rPr lang="ru-RU" dirty="0"/>
              <a:t> як </a:t>
            </a:r>
            <a:r>
              <a:rPr lang="ru-RU" dirty="0" err="1"/>
              <a:t>сукупність</a:t>
            </a:r>
            <a:r>
              <a:rPr lang="ru-RU" dirty="0"/>
              <a:t> прав та </a:t>
            </a:r>
            <a:r>
              <a:rPr lang="ru-RU" dirty="0" err="1"/>
              <a:t>обов’язків</a:t>
            </a:r>
            <a:r>
              <a:rPr lang="ru-RU" dirty="0"/>
              <a:t> </a:t>
            </a:r>
            <a:r>
              <a:rPr lang="ru-RU" dirty="0" err="1"/>
              <a:t>суб’єктів</a:t>
            </a:r>
            <a:r>
              <a:rPr lang="ru-RU" dirty="0"/>
              <a:t>. </a:t>
            </a:r>
            <a:r>
              <a:rPr lang="ru-RU" dirty="0" err="1"/>
              <a:t>Реалізація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 є по </a:t>
            </a:r>
            <a:r>
              <a:rPr lang="ru-RU" dirty="0" err="1"/>
              <a:t>суті</a:t>
            </a:r>
            <a:r>
              <a:rPr lang="ru-RU" dirty="0"/>
              <a:t> </a:t>
            </a:r>
            <a:r>
              <a:rPr lang="ru-RU" dirty="0" err="1"/>
              <a:t>реалізацією</a:t>
            </a:r>
            <a:r>
              <a:rPr lang="ru-RU" dirty="0"/>
              <a:t> </a:t>
            </a:r>
            <a:r>
              <a:rPr lang="ru-RU" dirty="0" err="1"/>
              <a:t>конституційних</a:t>
            </a:r>
            <a:r>
              <a:rPr lang="ru-RU" dirty="0"/>
              <a:t> прав особи, </a:t>
            </a:r>
            <a:r>
              <a:rPr lang="ru-RU" dirty="0" err="1"/>
              <a:t>щодо</a:t>
            </a:r>
            <a:r>
              <a:rPr lang="ru-RU" dirty="0"/>
              <a:t> права </a:t>
            </a:r>
            <a:r>
              <a:rPr lang="ru-RU" dirty="0" err="1"/>
              <a:t>володіти</a:t>
            </a:r>
            <a:r>
              <a:rPr lang="ru-RU" dirty="0"/>
              <a:t>, </a:t>
            </a:r>
            <a:r>
              <a:rPr lang="ru-RU" dirty="0" err="1"/>
              <a:t>користуватися</a:t>
            </a:r>
            <a:r>
              <a:rPr lang="ru-RU" dirty="0"/>
              <a:t> і </a:t>
            </a:r>
            <a:r>
              <a:rPr lang="ru-RU" dirty="0" err="1"/>
              <a:t>розпоряджатися</a:t>
            </a:r>
            <a:r>
              <a:rPr lang="ru-RU" dirty="0"/>
              <a:t> </a:t>
            </a:r>
            <a:r>
              <a:rPr lang="ru-RU" dirty="0" err="1"/>
              <a:t>своєю</a:t>
            </a:r>
            <a:r>
              <a:rPr lang="ru-RU" dirty="0"/>
              <a:t> </a:t>
            </a:r>
            <a:r>
              <a:rPr lang="ru-RU" dirty="0" err="1"/>
              <a:t>власністю</a:t>
            </a:r>
            <a:r>
              <a:rPr lang="ru-RU" dirty="0"/>
              <a:t>, результатами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результатами </a:t>
            </a:r>
            <a:r>
              <a:rPr lang="ru-RU" dirty="0" err="1"/>
              <a:t>своєю</a:t>
            </a:r>
            <a:r>
              <a:rPr lang="ru-RU" dirty="0"/>
              <a:t> </a:t>
            </a:r>
            <a:r>
              <a:rPr lang="ru-RU" dirty="0" err="1"/>
              <a:t>інтелектуальної</a:t>
            </a:r>
            <a:r>
              <a:rPr lang="ru-RU" dirty="0"/>
              <a:t>, </a:t>
            </a:r>
            <a:r>
              <a:rPr lang="ru-RU" dirty="0" err="1"/>
              <a:t>творчої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2907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Розглянемо</a:t>
            </a:r>
            <a:r>
              <a:rPr lang="ru-RU" dirty="0"/>
              <a:t> </a:t>
            </a:r>
            <a:r>
              <a:rPr lang="ru-RU" dirty="0" err="1"/>
              <a:t>суб’єкт</a:t>
            </a:r>
            <a:r>
              <a:rPr lang="ru-RU" dirty="0"/>
              <a:t> та </a:t>
            </a:r>
            <a:r>
              <a:rPr lang="ru-RU" dirty="0" err="1"/>
              <a:t>суб’єктивний</a:t>
            </a:r>
            <a:r>
              <a:rPr lang="ru-RU" dirty="0"/>
              <a:t> склад </a:t>
            </a:r>
            <a:r>
              <a:rPr lang="ru-RU" dirty="0" err="1"/>
              <a:t>правовідносин</a:t>
            </a:r>
            <a:r>
              <a:rPr lang="ru-RU" dirty="0"/>
              <a:t>. До </a:t>
            </a:r>
            <a:r>
              <a:rPr lang="ru-RU" dirty="0" err="1"/>
              <a:t>суб’єктів</a:t>
            </a:r>
            <a:r>
              <a:rPr lang="ru-RU" dirty="0"/>
              <a:t> </a:t>
            </a:r>
            <a:r>
              <a:rPr lang="ru-RU" dirty="0" err="1"/>
              <a:t>спадкових</a:t>
            </a:r>
            <a:r>
              <a:rPr lang="ru-RU" dirty="0"/>
              <a:t> </a:t>
            </a:r>
            <a:r>
              <a:rPr lang="ru-RU" dirty="0" err="1"/>
              <a:t>правовідношень</a:t>
            </a:r>
            <a:r>
              <a:rPr lang="ru-RU" dirty="0"/>
              <a:t> </a:t>
            </a:r>
            <a:r>
              <a:rPr lang="ru-RU" dirty="0" err="1"/>
              <a:t>відносять</a:t>
            </a:r>
            <a:r>
              <a:rPr lang="ru-RU" dirty="0"/>
              <a:t> </a:t>
            </a:r>
            <a:r>
              <a:rPr lang="ru-RU" dirty="0" err="1"/>
              <a:t>заповідача</a:t>
            </a:r>
            <a:r>
              <a:rPr lang="ru-RU" dirty="0"/>
              <a:t> (</a:t>
            </a:r>
            <a:r>
              <a:rPr lang="ru-RU" dirty="0" err="1"/>
              <a:t>спадкодавця</a:t>
            </a:r>
            <a:r>
              <a:rPr lang="ru-RU" dirty="0"/>
              <a:t>), та </a:t>
            </a:r>
            <a:r>
              <a:rPr lang="ru-RU" dirty="0" err="1"/>
              <a:t>спадкоємця</a:t>
            </a:r>
            <a:r>
              <a:rPr lang="ru-RU" dirty="0"/>
              <a:t>.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випадок</a:t>
            </a:r>
            <a:r>
              <a:rPr lang="ru-RU" dirty="0"/>
              <a:t>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шляхом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розпоряджатися</a:t>
            </a:r>
            <a:r>
              <a:rPr lang="ru-RU" dirty="0"/>
              <a:t> </a:t>
            </a:r>
            <a:r>
              <a:rPr lang="ru-RU" dirty="0" err="1"/>
              <a:t>своєю</a:t>
            </a:r>
            <a:r>
              <a:rPr lang="ru-RU" dirty="0"/>
              <a:t> </a:t>
            </a:r>
            <a:r>
              <a:rPr lang="ru-RU" dirty="0" err="1"/>
              <a:t>власністю</a:t>
            </a:r>
            <a:r>
              <a:rPr lang="ru-RU" dirty="0"/>
              <a:t> –  </a:t>
            </a:r>
            <a:r>
              <a:rPr lang="ru-RU" dirty="0" err="1"/>
              <a:t>спадщиною</a:t>
            </a:r>
            <a:r>
              <a:rPr lang="ru-RU" dirty="0"/>
              <a:t> до складу </a:t>
            </a:r>
            <a:r>
              <a:rPr lang="ru-RU" dirty="0" err="1"/>
              <a:t>якої</a:t>
            </a:r>
            <a:r>
              <a:rPr lang="ru-RU" dirty="0"/>
              <a:t> законом </a:t>
            </a:r>
            <a:r>
              <a:rPr lang="ru-RU" dirty="0" err="1"/>
              <a:t>віднесені</a:t>
            </a:r>
            <a:r>
              <a:rPr lang="ru-RU" dirty="0"/>
              <a:t> </a:t>
            </a:r>
            <a:r>
              <a:rPr lang="ru-RU" dirty="0" err="1"/>
              <a:t>усі</a:t>
            </a:r>
            <a:r>
              <a:rPr lang="ru-RU" dirty="0"/>
              <a:t> права та </a:t>
            </a:r>
            <a:r>
              <a:rPr lang="ru-RU" dirty="0" err="1"/>
              <a:t>обов’язки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належали </a:t>
            </a:r>
            <a:r>
              <a:rPr lang="ru-RU" dirty="0" err="1"/>
              <a:t>спадкодавцеві</a:t>
            </a:r>
            <a:r>
              <a:rPr lang="ru-RU" dirty="0"/>
              <a:t> на момент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і не </a:t>
            </a:r>
            <a:r>
              <a:rPr lang="ru-RU" dirty="0" err="1"/>
              <a:t>припинилися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. </a:t>
            </a:r>
            <a:r>
              <a:rPr lang="ru-RU" dirty="0" err="1"/>
              <a:t>Заповіт</a:t>
            </a:r>
            <a:r>
              <a:rPr lang="ru-RU" dirty="0"/>
              <a:t> за </a:t>
            </a:r>
            <a:r>
              <a:rPr lang="ru-RU" dirty="0" err="1"/>
              <a:t>Цивільним</a:t>
            </a:r>
            <a:r>
              <a:rPr lang="ru-RU" dirty="0"/>
              <a:t> кодексом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скаладати</a:t>
            </a:r>
            <a:r>
              <a:rPr lang="ru-RU" dirty="0"/>
              <a:t>  </a:t>
            </a:r>
            <a:r>
              <a:rPr lang="ru-RU" dirty="0" err="1"/>
              <a:t>фізична</a:t>
            </a:r>
            <a:r>
              <a:rPr lang="ru-RU" dirty="0"/>
              <a:t> особа з </a:t>
            </a:r>
            <a:r>
              <a:rPr lang="ru-RU" dirty="0" err="1"/>
              <a:t>повною</a:t>
            </a:r>
            <a:r>
              <a:rPr lang="ru-RU" dirty="0"/>
              <a:t> </a:t>
            </a:r>
            <a:r>
              <a:rPr lang="ru-RU" dirty="0" err="1"/>
              <a:t>цивільною</a:t>
            </a:r>
            <a:r>
              <a:rPr lang="ru-RU" dirty="0"/>
              <a:t> </a:t>
            </a:r>
            <a:r>
              <a:rPr lang="ru-RU" dirty="0" err="1"/>
              <a:t>дієздатністю</a:t>
            </a:r>
            <a:r>
              <a:rPr lang="ru-RU" dirty="0"/>
              <a:t> на момент </a:t>
            </a:r>
            <a:r>
              <a:rPr lang="ru-RU" dirty="0" err="1"/>
              <a:t>складання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а не до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діяння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694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Згідно</a:t>
            </a:r>
            <a:r>
              <a:rPr lang="ru-RU" dirty="0"/>
              <a:t> з ч. 1 ст. 34 ЦК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повну</a:t>
            </a:r>
            <a:r>
              <a:rPr lang="ru-RU" dirty="0"/>
              <a:t> </a:t>
            </a:r>
            <a:r>
              <a:rPr lang="ru-RU" dirty="0" err="1"/>
              <a:t>цивільну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 </a:t>
            </a:r>
            <a:r>
              <a:rPr lang="ru-RU" dirty="0" err="1"/>
              <a:t>набуває</a:t>
            </a:r>
            <a:r>
              <a:rPr lang="ru-RU" dirty="0"/>
              <a:t> та </a:t>
            </a:r>
            <a:r>
              <a:rPr lang="ru-RU" dirty="0" err="1"/>
              <a:t>фізична</a:t>
            </a:r>
            <a:r>
              <a:rPr lang="ru-RU" dirty="0"/>
              <a:t> особа, яка </a:t>
            </a:r>
            <a:r>
              <a:rPr lang="ru-RU" dirty="0" err="1"/>
              <a:t>досягла</a:t>
            </a:r>
            <a:r>
              <a:rPr lang="ru-RU" dirty="0"/>
              <a:t> </a:t>
            </a:r>
            <a:r>
              <a:rPr lang="ru-RU" dirty="0" err="1"/>
              <a:t>вісімнадцяти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 (</a:t>
            </a:r>
            <a:r>
              <a:rPr lang="ru-RU" dirty="0" err="1"/>
              <a:t>повноліття</a:t>
            </a:r>
            <a:r>
              <a:rPr lang="ru-RU" dirty="0"/>
              <a:t>).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призначити</a:t>
            </a:r>
            <a:r>
              <a:rPr lang="ru-RU" dirty="0"/>
              <a:t> </a:t>
            </a:r>
            <a:r>
              <a:rPr lang="ru-RU" dirty="0" err="1"/>
              <a:t>своїми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одну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наявності</a:t>
            </a:r>
            <a:r>
              <a:rPr lang="ru-RU" dirty="0"/>
              <a:t> у </a:t>
            </a:r>
            <a:r>
              <a:rPr lang="ru-RU" dirty="0" err="1"/>
              <a:t>нього</a:t>
            </a:r>
            <a:r>
              <a:rPr lang="ru-RU" dirty="0"/>
              <a:t> з </a:t>
            </a:r>
            <a:r>
              <a:rPr lang="ru-RU" dirty="0" err="1"/>
              <a:t>цими</a:t>
            </a:r>
            <a:r>
              <a:rPr lang="ru-RU" dirty="0"/>
              <a:t> особами </a:t>
            </a:r>
            <a:r>
              <a:rPr lang="ru-RU" dirty="0" err="1"/>
              <a:t>сімейних</a:t>
            </a:r>
            <a:r>
              <a:rPr lang="ru-RU" dirty="0"/>
              <a:t>, </a:t>
            </a:r>
            <a:r>
              <a:rPr lang="ru-RU" dirty="0" err="1"/>
              <a:t>родинних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учасників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;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обсягу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спадкуватися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, на </a:t>
            </a:r>
            <a:r>
              <a:rPr lang="ru-RU" dirty="0" err="1"/>
              <a:t>заповідальний</a:t>
            </a:r>
            <a:r>
              <a:rPr lang="ru-RU" dirty="0"/>
              <a:t> </a:t>
            </a:r>
            <a:r>
              <a:rPr lang="ru-RU" dirty="0" err="1"/>
              <a:t>відказ</a:t>
            </a:r>
            <a:r>
              <a:rPr lang="ru-RU" dirty="0"/>
              <a:t>, на </a:t>
            </a:r>
            <a:r>
              <a:rPr lang="ru-RU" dirty="0" err="1"/>
              <a:t>покладення</a:t>
            </a:r>
            <a:r>
              <a:rPr lang="ru-RU" dirty="0"/>
              <a:t> на </a:t>
            </a:r>
            <a:r>
              <a:rPr lang="ru-RU" dirty="0" err="1"/>
              <a:t>спадкоємця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обов’язків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право на </a:t>
            </a:r>
            <a:r>
              <a:rPr lang="ru-RU" dirty="0" err="1"/>
              <a:t>скасування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 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6593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Але </a:t>
            </a:r>
            <a:r>
              <a:rPr lang="ru-RU" dirty="0" err="1"/>
              <a:t>розгляд</a:t>
            </a:r>
            <a:r>
              <a:rPr lang="ru-RU" dirty="0"/>
              <a:t> </a:t>
            </a:r>
            <a:r>
              <a:rPr lang="ru-RU" dirty="0" err="1"/>
              <a:t>суб’єктів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 без </a:t>
            </a:r>
            <a:r>
              <a:rPr lang="ru-RU" dirty="0" err="1"/>
              <a:t>надання</a:t>
            </a:r>
            <a:r>
              <a:rPr lang="ru-RU" dirty="0"/>
              <a:t> характеристики </a:t>
            </a:r>
            <a:r>
              <a:rPr lang="ru-RU" dirty="0" err="1"/>
              <a:t>спадкоємця</a:t>
            </a:r>
            <a:r>
              <a:rPr lang="ru-RU" dirty="0"/>
              <a:t>, </a:t>
            </a:r>
            <a:r>
              <a:rPr lang="ru-RU" dirty="0" err="1"/>
              <a:t>був</a:t>
            </a:r>
            <a:r>
              <a:rPr lang="ru-RU" dirty="0"/>
              <a:t> би не </a:t>
            </a:r>
            <a:r>
              <a:rPr lang="ru-RU" dirty="0" err="1"/>
              <a:t>повний</a:t>
            </a:r>
            <a:r>
              <a:rPr lang="ru-RU" dirty="0"/>
              <a:t>. Так </a:t>
            </a:r>
            <a:r>
              <a:rPr lang="ru-RU" dirty="0" err="1"/>
              <a:t>відповідно</a:t>
            </a:r>
            <a:r>
              <a:rPr lang="ru-RU" dirty="0"/>
              <a:t> до ст. 1222 ЦК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 і за законом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фізичні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є </a:t>
            </a:r>
            <a:r>
              <a:rPr lang="ru-RU" dirty="0" err="1"/>
              <a:t>живими</a:t>
            </a:r>
            <a:r>
              <a:rPr lang="ru-RU" dirty="0"/>
              <a:t> на час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зачаті</a:t>
            </a:r>
            <a:r>
              <a:rPr lang="ru-RU" dirty="0"/>
              <a:t> за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і </a:t>
            </a:r>
            <a:r>
              <a:rPr lang="ru-RU" dirty="0" err="1"/>
              <a:t>народжені</a:t>
            </a:r>
            <a:r>
              <a:rPr lang="ru-RU" dirty="0"/>
              <a:t> </a:t>
            </a:r>
            <a:r>
              <a:rPr lang="ru-RU" dirty="0" err="1"/>
              <a:t>живими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 </a:t>
            </a:r>
            <a:r>
              <a:rPr lang="ru-RU" dirty="0" err="1"/>
              <a:t>Спадкоємцями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юридичні</a:t>
            </a:r>
            <a:r>
              <a:rPr lang="ru-RU" dirty="0"/>
              <a:t> особи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учасники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. </a:t>
            </a:r>
            <a:r>
              <a:rPr lang="ru-RU" dirty="0" err="1"/>
              <a:t>Відповідно</a:t>
            </a:r>
            <a:r>
              <a:rPr lang="ru-RU" dirty="0"/>
              <a:t> до ст. 2 ЦК </a:t>
            </a:r>
            <a:r>
              <a:rPr lang="ru-RU" dirty="0" err="1"/>
              <a:t>України</a:t>
            </a:r>
            <a:r>
              <a:rPr lang="ru-RU" dirty="0"/>
              <a:t> такими </a:t>
            </a:r>
            <a:r>
              <a:rPr lang="ru-RU" dirty="0" err="1"/>
              <a:t>учасниками</a:t>
            </a:r>
            <a:r>
              <a:rPr lang="ru-RU" dirty="0"/>
              <a:t> є </a:t>
            </a:r>
            <a:r>
              <a:rPr lang="ru-RU" dirty="0" err="1"/>
              <a:t>також</a:t>
            </a:r>
            <a:r>
              <a:rPr lang="ru-RU" dirty="0"/>
              <a:t> держава, </a:t>
            </a:r>
            <a:r>
              <a:rPr lang="ru-RU" dirty="0" err="1"/>
              <a:t>територіальна</a:t>
            </a:r>
            <a:r>
              <a:rPr lang="ru-RU" dirty="0"/>
              <a:t> громада.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022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C00000"/>
                </a:solidFill>
              </a:rPr>
              <a:t>Суб’єктами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відносин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спадкування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виступають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спадкоємці</a:t>
            </a:r>
            <a:r>
              <a:rPr lang="ru-RU" dirty="0"/>
              <a:t>, </a:t>
            </a:r>
            <a:r>
              <a:rPr lang="ru-RU" dirty="0" err="1"/>
              <a:t>хоча</a:t>
            </a:r>
            <a:r>
              <a:rPr lang="ru-RU" dirty="0"/>
              <a:t> </a:t>
            </a:r>
            <a:r>
              <a:rPr lang="ru-RU" dirty="0" err="1"/>
              <a:t>спадкове</a:t>
            </a:r>
            <a:r>
              <a:rPr lang="ru-RU" dirty="0"/>
              <a:t> право </a:t>
            </a:r>
            <a:r>
              <a:rPr lang="ru-RU" dirty="0" err="1"/>
              <a:t>визначає</a:t>
            </a:r>
            <a:r>
              <a:rPr lang="ru-RU" dirty="0"/>
              <a:t> </a:t>
            </a:r>
            <a:r>
              <a:rPr lang="ru-RU" dirty="0" err="1"/>
              <a:t>правовий</a:t>
            </a:r>
            <a:r>
              <a:rPr lang="ru-RU" dirty="0"/>
              <a:t> статус й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суб’єктів</a:t>
            </a:r>
            <a:r>
              <a:rPr lang="ru-RU" dirty="0"/>
              <a:t>: </a:t>
            </a:r>
            <a:r>
              <a:rPr lang="ru-RU" dirty="0" err="1"/>
              <a:t>кредиторів</a:t>
            </a:r>
            <a:r>
              <a:rPr lang="ru-RU" dirty="0"/>
              <a:t> та </a:t>
            </a:r>
            <a:r>
              <a:rPr lang="ru-RU" dirty="0" err="1"/>
              <a:t>боржників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відказоодержувачів</a:t>
            </a:r>
            <a:r>
              <a:rPr lang="ru-RU" dirty="0"/>
              <a:t>, </a:t>
            </a:r>
            <a:r>
              <a:rPr lang="ru-RU" dirty="0" err="1"/>
              <a:t>виконавця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з нормою ст. 1222 ЦК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 і за законом, то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виділити</a:t>
            </a:r>
            <a:r>
              <a:rPr lang="ru-RU" dirty="0"/>
              <a:t> два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суб'єктів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:  </a:t>
            </a:r>
            <a:endParaRPr lang="en-US" dirty="0"/>
          </a:p>
          <a:p>
            <a:r>
              <a:rPr lang="ru-RU" dirty="0"/>
              <a:t>1) </a:t>
            </a:r>
            <a:r>
              <a:rPr lang="ru-RU" dirty="0" err="1"/>
              <a:t>спадкодавці</a:t>
            </a:r>
            <a:r>
              <a:rPr lang="ru-RU" dirty="0"/>
              <a:t> за законом;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2) </a:t>
            </a:r>
            <a:r>
              <a:rPr lang="ru-RU" dirty="0" err="1"/>
              <a:t>спадкодавці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57019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C00000"/>
                </a:solidFill>
              </a:rPr>
              <a:t>Поняття</a:t>
            </a:r>
            <a:r>
              <a:rPr lang="ru-RU" b="1" dirty="0">
                <a:solidFill>
                  <a:srgbClr val="C00000"/>
                </a:solidFill>
              </a:rPr>
              <a:t> «</a:t>
            </a:r>
            <a:r>
              <a:rPr lang="ru-RU" b="1" dirty="0" err="1">
                <a:solidFill>
                  <a:srgbClr val="C00000"/>
                </a:solidFill>
              </a:rPr>
              <a:t>спадкоємець</a:t>
            </a:r>
            <a:r>
              <a:rPr lang="ru-RU" b="1" dirty="0">
                <a:solidFill>
                  <a:srgbClr val="C00000"/>
                </a:solidFill>
              </a:rPr>
              <a:t>» яке </a:t>
            </a:r>
            <a:r>
              <a:rPr lang="ru-RU" b="1" dirty="0" err="1">
                <a:solidFill>
                  <a:srgbClr val="C00000"/>
                </a:solidFill>
              </a:rPr>
              <a:t>використовується</a:t>
            </a:r>
            <a:r>
              <a:rPr lang="ru-RU" b="1" dirty="0">
                <a:solidFill>
                  <a:srgbClr val="C00000"/>
                </a:solidFill>
              </a:rPr>
              <a:t> у </a:t>
            </a:r>
            <a:r>
              <a:rPr lang="ru-RU" b="1" dirty="0" err="1">
                <a:solidFill>
                  <a:srgbClr val="C00000"/>
                </a:solidFill>
              </a:rPr>
              <a:t>спадковому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законодавстві</a:t>
            </a:r>
            <a:r>
              <a:rPr lang="ru-RU" b="1" dirty="0">
                <a:solidFill>
                  <a:srgbClr val="C00000"/>
                </a:solidFill>
              </a:rPr>
              <a:t>, </a:t>
            </a:r>
            <a:r>
              <a:rPr lang="ru-RU" b="1" dirty="0" err="1">
                <a:solidFill>
                  <a:srgbClr val="C00000"/>
                </a:solidFill>
              </a:rPr>
              <a:t>вживається</a:t>
            </a:r>
            <a:r>
              <a:rPr lang="ru-RU" b="1" dirty="0">
                <a:solidFill>
                  <a:srgbClr val="C00000"/>
                </a:solidFill>
              </a:rPr>
              <a:t> в таких </a:t>
            </a:r>
            <a:r>
              <a:rPr lang="ru-RU" b="1" dirty="0" err="1">
                <a:solidFill>
                  <a:srgbClr val="C00000"/>
                </a:solidFill>
              </a:rPr>
              <a:t>значеннях</a:t>
            </a:r>
            <a:r>
              <a:rPr lang="ru-RU" b="1" dirty="0">
                <a:solidFill>
                  <a:srgbClr val="C00000"/>
                </a:solidFill>
              </a:rPr>
              <a:t>: </a:t>
            </a:r>
            <a:endParaRPr lang="en-US" b="1" dirty="0">
              <a:solidFill>
                <a:srgbClr val="C00000"/>
              </a:solidFill>
            </a:endParaRPr>
          </a:p>
          <a:p>
            <a:pPr lvl="0" fontAlgn="base"/>
            <a:r>
              <a:rPr lang="ru-RU" dirty="0" err="1"/>
              <a:t>суб'єкт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безпосередньо</a:t>
            </a:r>
            <a:r>
              <a:rPr lang="ru-RU" dirty="0"/>
              <a:t> </a:t>
            </a:r>
            <a:r>
              <a:rPr lang="ru-RU" dirty="0" err="1"/>
              <a:t>закликається</a:t>
            </a:r>
            <a:r>
              <a:rPr lang="ru-RU" dirty="0"/>
              <a:t> до </a:t>
            </a:r>
            <a:r>
              <a:rPr lang="ru-RU" dirty="0" err="1"/>
              <a:t>спадкування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законом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прийняти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не </a:t>
            </a:r>
            <a:r>
              <a:rPr lang="ru-RU" dirty="0" err="1"/>
              <a:t>прийняти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(</a:t>
            </a:r>
            <a:r>
              <a:rPr lang="ru-RU" dirty="0" err="1"/>
              <a:t>частини</a:t>
            </a:r>
            <a:r>
              <a:rPr lang="ru-RU" dirty="0"/>
              <a:t> 1, 3 ст. 1268, ч. 1 ст. 1269 ЦК </a:t>
            </a:r>
            <a:r>
              <a:rPr lang="ru-RU" dirty="0" err="1"/>
              <a:t>України</a:t>
            </a:r>
            <a:r>
              <a:rPr lang="ru-RU" dirty="0"/>
              <a:t>); </a:t>
            </a:r>
            <a:endParaRPr lang="en-US" dirty="0"/>
          </a:p>
          <a:p>
            <a:pPr lvl="0" fontAlgn="base"/>
            <a:r>
              <a:rPr lang="ru-RU" dirty="0" err="1"/>
              <a:t>суб'єкт</a:t>
            </a:r>
            <a:r>
              <a:rPr lang="ru-RU" dirty="0"/>
              <a:t>, право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передусім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неприйняття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(</a:t>
            </a:r>
            <a:r>
              <a:rPr lang="ru-RU" dirty="0" err="1"/>
              <a:t>спадкоємець</a:t>
            </a:r>
            <a:r>
              <a:rPr lang="ru-RU" dirty="0"/>
              <a:t> за законом </a:t>
            </a:r>
            <a:r>
              <a:rPr lang="ru-RU" dirty="0" err="1"/>
              <a:t>наступних</a:t>
            </a:r>
            <a:r>
              <a:rPr lang="ru-RU" dirty="0"/>
              <a:t> </a:t>
            </a:r>
            <a:r>
              <a:rPr lang="ru-RU" dirty="0" err="1"/>
              <a:t>черг</a:t>
            </a:r>
            <a:r>
              <a:rPr lang="ru-RU" dirty="0"/>
              <a:t> за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попередніх</a:t>
            </a:r>
            <a:r>
              <a:rPr lang="ru-RU" dirty="0"/>
              <a:t> </a:t>
            </a:r>
            <a:r>
              <a:rPr lang="ru-RU" dirty="0" err="1"/>
              <a:t>черг</a:t>
            </a:r>
            <a:r>
              <a:rPr lang="ru-RU" dirty="0"/>
              <a:t>, </a:t>
            </a:r>
            <a:r>
              <a:rPr lang="ru-RU" dirty="0" err="1"/>
              <a:t>спадкоємець</a:t>
            </a:r>
            <a:r>
              <a:rPr lang="ru-RU" dirty="0"/>
              <a:t> за правом </a:t>
            </a:r>
            <a:r>
              <a:rPr lang="ru-RU" dirty="0" err="1"/>
              <a:t>представлення</a:t>
            </a:r>
            <a:r>
              <a:rPr lang="ru-RU" dirty="0"/>
              <a:t>, </a:t>
            </a:r>
            <a:r>
              <a:rPr lang="ru-RU" dirty="0" err="1"/>
              <a:t>підпризначений</a:t>
            </a:r>
            <a:r>
              <a:rPr lang="ru-RU" dirty="0"/>
              <a:t> </a:t>
            </a:r>
            <a:r>
              <a:rPr lang="ru-RU" dirty="0" err="1"/>
              <a:t>спадкоємець</a:t>
            </a:r>
            <a:r>
              <a:rPr lang="ru-RU" dirty="0"/>
              <a:t>); </a:t>
            </a:r>
            <a:endParaRPr lang="ru-RU" dirty="0" smtClean="0"/>
          </a:p>
          <a:p>
            <a:pPr lvl="0" fontAlgn="base"/>
            <a:r>
              <a:rPr lang="ru-RU" dirty="0" smtClean="0"/>
              <a:t>3</a:t>
            </a:r>
            <a:r>
              <a:rPr lang="ru-RU" dirty="0"/>
              <a:t>) </a:t>
            </a:r>
            <a:r>
              <a:rPr lang="ru-RU" dirty="0" err="1"/>
              <a:t>суб'єкт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реалізував</a:t>
            </a:r>
            <a:r>
              <a:rPr lang="ru-RU" dirty="0"/>
              <a:t> </a:t>
            </a:r>
            <a:r>
              <a:rPr lang="ru-RU" dirty="0" err="1"/>
              <a:t>належне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прийняв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 (</a:t>
            </a:r>
            <a:r>
              <a:rPr lang="ru-RU" dirty="0" err="1"/>
              <a:t>статті</a:t>
            </a:r>
            <a:r>
              <a:rPr lang="ru-RU" dirty="0"/>
              <a:t> 1278-1282 ЦК </a:t>
            </a:r>
            <a:r>
              <a:rPr lang="ru-RU" dirty="0" err="1"/>
              <a:t>України</a:t>
            </a:r>
            <a:r>
              <a:rPr lang="ru-RU" dirty="0"/>
              <a:t>);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1221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C00000"/>
                </a:solidFill>
              </a:rPr>
              <a:t>Об’єктом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спадкового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наступництва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кодексу </a:t>
            </a:r>
            <a:r>
              <a:rPr lang="ru-RU" dirty="0" err="1"/>
              <a:t>України</a:t>
            </a:r>
            <a:r>
              <a:rPr lang="ru-RU" dirty="0"/>
              <a:t> є </a:t>
            </a:r>
            <a:r>
              <a:rPr lang="ru-RU" dirty="0" err="1"/>
              <a:t>спадщина</a:t>
            </a:r>
            <a:r>
              <a:rPr lang="ru-RU" dirty="0"/>
              <a:t> (</a:t>
            </a:r>
            <a:r>
              <a:rPr lang="ru-RU" dirty="0" err="1"/>
              <a:t>спадкове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спадкова</a:t>
            </a:r>
            <a:r>
              <a:rPr lang="ru-RU" dirty="0"/>
              <a:t> </a:t>
            </a:r>
            <a:r>
              <a:rPr lang="ru-RU" dirty="0" err="1"/>
              <a:t>маса</a:t>
            </a:r>
            <a:r>
              <a:rPr lang="ru-RU" dirty="0"/>
              <a:t>),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уся</a:t>
            </a:r>
            <a:r>
              <a:rPr lang="ru-RU" dirty="0"/>
              <a:t> </a:t>
            </a:r>
            <a:r>
              <a:rPr lang="ru-RU" dirty="0" err="1"/>
              <a:t>сукупність</a:t>
            </a:r>
            <a:r>
              <a:rPr lang="ru-RU" dirty="0"/>
              <a:t> прав та </a:t>
            </a:r>
            <a:r>
              <a:rPr lang="ru-RU" dirty="0" err="1"/>
              <a:t>обов’язків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в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перебував</a:t>
            </a:r>
            <a:r>
              <a:rPr lang="ru-RU" dirty="0"/>
              <a:t> на момент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, за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вони за </a:t>
            </a:r>
            <a:r>
              <a:rPr lang="ru-RU" dirty="0" err="1"/>
              <a:t>своєю</a:t>
            </a:r>
            <a:r>
              <a:rPr lang="ru-RU" dirty="0"/>
              <a:t> природою не є </a:t>
            </a:r>
            <a:r>
              <a:rPr lang="ru-RU" dirty="0" err="1"/>
              <a:t>віддільними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особи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носія</a:t>
            </a:r>
            <a:r>
              <a:rPr lang="ru-RU" dirty="0"/>
              <a:t> і </a:t>
            </a:r>
            <a:r>
              <a:rPr lang="ru-RU" dirty="0" err="1"/>
              <a:t>здатні</a:t>
            </a:r>
            <a:r>
              <a:rPr lang="ru-RU" dirty="0"/>
              <a:t> перейти до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.  </a:t>
            </a:r>
            <a:endParaRPr lang="en-US" dirty="0"/>
          </a:p>
          <a:p>
            <a:r>
              <a:rPr lang="ru-RU" b="1" dirty="0">
                <a:solidFill>
                  <a:srgbClr val="C00000"/>
                </a:solidFill>
              </a:rPr>
              <a:t>До </a:t>
            </a:r>
            <a:r>
              <a:rPr lang="ru-RU" b="1" dirty="0" err="1">
                <a:solidFill>
                  <a:srgbClr val="C00000"/>
                </a:solidFill>
              </a:rPr>
              <a:t>об’єктів</a:t>
            </a:r>
            <a:r>
              <a:rPr lang="ru-RU" b="1" dirty="0">
                <a:solidFill>
                  <a:srgbClr val="C00000"/>
                </a:solidFill>
              </a:rPr>
              <a:t>, </a:t>
            </a:r>
            <a:r>
              <a:rPr lang="ru-RU" b="1" dirty="0" err="1">
                <a:solidFill>
                  <a:srgbClr val="C00000"/>
                </a:solidFill>
              </a:rPr>
              <a:t>які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мають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майновий</a:t>
            </a:r>
            <a:r>
              <a:rPr lang="ru-RU" b="1" dirty="0">
                <a:solidFill>
                  <a:srgbClr val="C00000"/>
                </a:solidFill>
              </a:rPr>
              <a:t> характер, </a:t>
            </a:r>
            <a:r>
              <a:rPr lang="ru-RU" b="1" dirty="0" err="1">
                <a:solidFill>
                  <a:srgbClr val="C00000"/>
                </a:solidFill>
              </a:rPr>
              <a:t>зокрема</a:t>
            </a:r>
            <a:r>
              <a:rPr lang="ru-RU" b="1" dirty="0">
                <a:solidFill>
                  <a:srgbClr val="C00000"/>
                </a:solidFill>
              </a:rPr>
              <a:t> належать:</a:t>
            </a:r>
            <a:r>
              <a:rPr lang="ru-RU" dirty="0"/>
              <a:t> </a:t>
            </a:r>
            <a:r>
              <a:rPr lang="ru-RU" dirty="0" err="1"/>
              <a:t>садиби</a:t>
            </a:r>
            <a:r>
              <a:rPr lang="ru-RU" dirty="0"/>
              <a:t>, </a:t>
            </a:r>
            <a:r>
              <a:rPr lang="ru-RU" dirty="0" err="1"/>
              <a:t>жилі</a:t>
            </a:r>
            <a:r>
              <a:rPr lang="ru-RU" dirty="0"/>
              <a:t> </a:t>
            </a:r>
            <a:r>
              <a:rPr lang="ru-RU" dirty="0" err="1"/>
              <a:t>будинки</a:t>
            </a:r>
            <a:r>
              <a:rPr lang="ru-RU" dirty="0"/>
              <a:t>, </a:t>
            </a:r>
            <a:r>
              <a:rPr lang="ru-RU" dirty="0" err="1"/>
              <a:t>квартири</a:t>
            </a:r>
            <a:r>
              <a:rPr lang="ru-RU" dirty="0"/>
              <a:t>, </a:t>
            </a:r>
            <a:r>
              <a:rPr lang="ru-RU" dirty="0" err="1"/>
              <a:t>дачі</a:t>
            </a:r>
            <a:r>
              <a:rPr lang="ru-RU" dirty="0"/>
              <a:t>, </a:t>
            </a:r>
            <a:r>
              <a:rPr lang="ru-RU" dirty="0" err="1"/>
              <a:t>садові</a:t>
            </a:r>
            <a:r>
              <a:rPr lang="ru-RU" dirty="0"/>
              <a:t> </a:t>
            </a:r>
            <a:r>
              <a:rPr lang="ru-RU" dirty="0" err="1"/>
              <a:t>будинки</a:t>
            </a:r>
            <a:r>
              <a:rPr lang="ru-RU" dirty="0"/>
              <a:t>, </a:t>
            </a:r>
            <a:r>
              <a:rPr lang="ru-RU" dirty="0" err="1"/>
              <a:t>предмети</a:t>
            </a:r>
            <a:r>
              <a:rPr lang="ru-RU" dirty="0"/>
              <a:t> </a:t>
            </a:r>
            <a:r>
              <a:rPr lang="ru-RU" dirty="0" err="1"/>
              <a:t>домашнього</a:t>
            </a:r>
            <a:r>
              <a:rPr lang="ru-RU" dirty="0"/>
              <a:t> </a:t>
            </a:r>
            <a:r>
              <a:rPr lang="ru-RU" dirty="0" err="1"/>
              <a:t>господарства</a:t>
            </a:r>
            <a:r>
              <a:rPr lang="ru-RU" dirty="0"/>
              <a:t>, </a:t>
            </a:r>
            <a:r>
              <a:rPr lang="ru-RU" dirty="0" err="1"/>
              <a:t>предмети</a:t>
            </a:r>
            <a:r>
              <a:rPr lang="ru-RU" dirty="0"/>
              <a:t> </a:t>
            </a:r>
            <a:r>
              <a:rPr lang="ru-RU" dirty="0" err="1"/>
              <a:t>особистого</a:t>
            </a:r>
            <a:r>
              <a:rPr lang="ru-RU" dirty="0"/>
              <a:t> </a:t>
            </a:r>
            <a:r>
              <a:rPr lang="ru-RU" dirty="0" err="1"/>
              <a:t>користування</a:t>
            </a:r>
            <a:r>
              <a:rPr lang="ru-RU" dirty="0"/>
              <a:t>, </a:t>
            </a:r>
            <a:r>
              <a:rPr lang="ru-RU" dirty="0" err="1"/>
              <a:t>земельні</a:t>
            </a:r>
            <a:r>
              <a:rPr lang="ru-RU" dirty="0"/>
              <a:t> </a:t>
            </a:r>
            <a:r>
              <a:rPr lang="ru-RU" dirty="0" err="1"/>
              <a:t>ділянки</a:t>
            </a:r>
            <a:r>
              <a:rPr lang="ru-RU" dirty="0"/>
              <a:t>, </a:t>
            </a:r>
            <a:r>
              <a:rPr lang="ru-RU" dirty="0" err="1"/>
              <a:t>засоби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, </a:t>
            </a:r>
            <a:r>
              <a:rPr lang="ru-RU" dirty="0" err="1"/>
              <a:t>вироблена</a:t>
            </a:r>
            <a:r>
              <a:rPr lang="ru-RU" dirty="0"/>
              <a:t> </a:t>
            </a:r>
            <a:r>
              <a:rPr lang="ru-RU" dirty="0" err="1"/>
              <a:t>продукція</a:t>
            </a:r>
            <a:r>
              <a:rPr lang="ru-RU" dirty="0"/>
              <a:t>, </a:t>
            </a:r>
            <a:r>
              <a:rPr lang="ru-RU" dirty="0" err="1"/>
              <a:t>транспортні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r>
              <a:rPr lang="ru-RU" dirty="0"/>
              <a:t>, </a:t>
            </a:r>
            <a:r>
              <a:rPr lang="ru-RU" dirty="0" err="1"/>
              <a:t>грошові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, </a:t>
            </a:r>
            <a:r>
              <a:rPr lang="ru-RU" dirty="0" err="1"/>
              <a:t>цінні</a:t>
            </a:r>
            <a:r>
              <a:rPr lang="ru-RU" dirty="0"/>
              <a:t> </a:t>
            </a:r>
            <a:r>
              <a:rPr lang="ru-RU" dirty="0" err="1"/>
              <a:t>папери</a:t>
            </a:r>
            <a:r>
              <a:rPr lang="ru-RU" dirty="0"/>
              <a:t>, </a:t>
            </a:r>
            <a:r>
              <a:rPr lang="ru-RU" dirty="0" err="1"/>
              <a:t>пайовий</a:t>
            </a:r>
            <a:r>
              <a:rPr lang="ru-RU" dirty="0"/>
              <a:t> </a:t>
            </a:r>
            <a:r>
              <a:rPr lang="ru-RU" dirty="0" err="1"/>
              <a:t>внесок</a:t>
            </a:r>
            <a:r>
              <a:rPr lang="ru-RU" dirty="0"/>
              <a:t> члена </a:t>
            </a:r>
            <a:r>
              <a:rPr lang="ru-RU" dirty="0" err="1"/>
              <a:t>житлово</a:t>
            </a:r>
            <a:r>
              <a:rPr lang="ru-RU" dirty="0"/>
              <a:t>-,дачно-, гаражно-</a:t>
            </a:r>
            <a:r>
              <a:rPr lang="ru-RU" dirty="0" err="1"/>
              <a:t>будівельного</a:t>
            </a:r>
            <a:r>
              <a:rPr lang="ru-RU" dirty="0"/>
              <a:t> кооперативу, </a:t>
            </a:r>
            <a:r>
              <a:rPr lang="ru-RU" dirty="0" err="1"/>
              <a:t>садівничого</a:t>
            </a:r>
            <a:r>
              <a:rPr lang="ru-RU" dirty="0"/>
              <a:t> </a:t>
            </a:r>
            <a:r>
              <a:rPr lang="ru-RU" dirty="0" err="1"/>
              <a:t>товариства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споживчого</a:t>
            </a:r>
            <a:r>
              <a:rPr lang="ru-RU" dirty="0"/>
              <a:t> й </a:t>
            </a:r>
            <a:r>
              <a:rPr lang="ru-RU" dirty="0" err="1"/>
              <a:t>виробничого</a:t>
            </a:r>
            <a:r>
              <a:rPr lang="ru-RU" dirty="0"/>
              <a:t> </a:t>
            </a:r>
            <a:r>
              <a:rPr lang="ru-RU" dirty="0" err="1"/>
              <a:t>призначення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00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b="1" dirty="0" err="1">
                <a:solidFill>
                  <a:srgbClr val="FF0000"/>
                </a:solidFill>
              </a:rPr>
              <a:t>Спадкове</a:t>
            </a:r>
            <a:r>
              <a:rPr lang="ru-RU" sz="2000" b="1" dirty="0">
                <a:solidFill>
                  <a:srgbClr val="FF0000"/>
                </a:solidFill>
              </a:rPr>
              <a:t> право</a:t>
            </a:r>
            <a:r>
              <a:rPr lang="ru-RU" sz="2000" b="1" dirty="0"/>
              <a:t> – </a:t>
            </a:r>
            <a:r>
              <a:rPr lang="ru-RU" sz="2000" b="1" dirty="0" err="1"/>
              <a:t>це</a:t>
            </a:r>
            <a:r>
              <a:rPr lang="ru-RU" sz="2000" b="1" dirty="0"/>
              <a:t> один з </a:t>
            </a:r>
            <a:r>
              <a:rPr lang="ru-RU" sz="2000" b="1" dirty="0" err="1"/>
              <a:t>найдавніших</a:t>
            </a:r>
            <a:r>
              <a:rPr lang="ru-RU" sz="2000" b="1" dirty="0"/>
              <a:t> </a:t>
            </a:r>
            <a:r>
              <a:rPr lang="ru-RU" sz="2000" b="1" dirty="0" err="1"/>
              <a:t>інститутів</a:t>
            </a:r>
            <a:r>
              <a:rPr lang="ru-RU" sz="2000" b="1" dirty="0"/>
              <a:t> </a:t>
            </a:r>
            <a:r>
              <a:rPr lang="ru-RU" sz="2000" b="1" dirty="0" err="1"/>
              <a:t>цивільного</a:t>
            </a:r>
            <a:r>
              <a:rPr lang="ru-RU" sz="2000" b="1" dirty="0"/>
              <a:t> права. </a:t>
            </a:r>
            <a:r>
              <a:rPr lang="ru-RU" sz="2000" b="1" dirty="0" err="1"/>
              <a:t>Воно</a:t>
            </a:r>
            <a:r>
              <a:rPr lang="ru-RU" sz="2000" b="1" dirty="0"/>
              <a:t> </a:t>
            </a:r>
            <a:r>
              <a:rPr lang="ru-RU" sz="2000" b="1" dirty="0" err="1"/>
              <a:t>являє</a:t>
            </a:r>
            <a:r>
              <a:rPr lang="ru-RU" sz="2000" b="1" dirty="0"/>
              <a:t> собою систему (</a:t>
            </a:r>
            <a:r>
              <a:rPr lang="ru-RU" sz="2000" b="1" dirty="0" err="1"/>
              <a:t>сукупність</a:t>
            </a:r>
            <a:r>
              <a:rPr lang="ru-RU" sz="2000" b="1" dirty="0"/>
              <a:t>) </a:t>
            </a:r>
            <a:r>
              <a:rPr lang="ru-RU" sz="2000" b="1" dirty="0" err="1"/>
              <a:t>встановлених</a:t>
            </a:r>
            <a:r>
              <a:rPr lang="ru-RU" sz="2000" b="1" dirty="0"/>
              <a:t> державою норм, </a:t>
            </a:r>
            <a:r>
              <a:rPr lang="ru-RU" sz="2000" b="1" dirty="0" err="1"/>
              <a:t>що</a:t>
            </a:r>
            <a:r>
              <a:rPr lang="ru-RU" sz="2000" b="1" dirty="0"/>
              <a:t> </a:t>
            </a:r>
            <a:r>
              <a:rPr lang="ru-RU" sz="2000" b="1" dirty="0" err="1"/>
              <a:t>регулюють</a:t>
            </a:r>
            <a:r>
              <a:rPr lang="ru-RU" sz="2000" b="1" dirty="0"/>
              <a:t> </a:t>
            </a:r>
            <a:r>
              <a:rPr lang="ru-RU" sz="2000" b="1" dirty="0" err="1"/>
              <a:t>відносини</a:t>
            </a:r>
            <a:r>
              <a:rPr lang="ru-RU" sz="2000" b="1" dirty="0"/>
              <a:t>, предметом </a:t>
            </a:r>
            <a:r>
              <a:rPr lang="ru-RU" sz="2000" b="1" dirty="0" err="1"/>
              <a:t>яких</a:t>
            </a:r>
            <a:r>
              <a:rPr lang="ru-RU" sz="2000" b="1" dirty="0"/>
              <a:t> є </a:t>
            </a:r>
            <a:r>
              <a:rPr lang="ru-RU" sz="2000" b="1" dirty="0" err="1"/>
              <a:t>перехід</a:t>
            </a:r>
            <a:r>
              <a:rPr lang="ru-RU" sz="2000" b="1" dirty="0"/>
              <a:t> </a:t>
            </a:r>
            <a:r>
              <a:rPr lang="ru-RU" sz="2000" b="1" dirty="0" err="1"/>
              <a:t>визначених</a:t>
            </a:r>
            <a:r>
              <a:rPr lang="ru-RU" sz="2000" b="1" dirty="0"/>
              <a:t> законом </a:t>
            </a:r>
            <a:r>
              <a:rPr lang="ru-RU" sz="2000" b="1" dirty="0" err="1"/>
              <a:t>цивільних</a:t>
            </a:r>
            <a:r>
              <a:rPr lang="ru-RU" sz="2000" b="1" dirty="0"/>
              <a:t> прав та </a:t>
            </a:r>
            <a:r>
              <a:rPr lang="ru-RU" sz="2000" b="1" dirty="0" err="1"/>
              <a:t>обов’язків</a:t>
            </a:r>
            <a:r>
              <a:rPr lang="ru-RU" sz="2000" b="1" dirty="0"/>
              <a:t> </a:t>
            </a:r>
            <a:r>
              <a:rPr lang="ru-RU" sz="2000" b="1" dirty="0" err="1"/>
              <a:t>фізичної</a:t>
            </a:r>
            <a:r>
              <a:rPr lang="ru-RU" sz="2000" b="1" dirty="0"/>
              <a:t> особи, яка померла (</a:t>
            </a:r>
            <a:r>
              <a:rPr lang="ru-RU" sz="2000" b="1" dirty="0" err="1"/>
              <a:t>спадкодавця</a:t>
            </a:r>
            <a:r>
              <a:rPr lang="ru-RU" sz="2000" b="1" dirty="0"/>
              <a:t>), до </a:t>
            </a:r>
            <a:r>
              <a:rPr lang="ru-RU" sz="2000" b="1" dirty="0" err="1"/>
              <a:t>інших</a:t>
            </a:r>
            <a:r>
              <a:rPr lang="ru-RU" sz="2000" b="1" dirty="0"/>
              <a:t> </a:t>
            </a:r>
            <a:r>
              <a:rPr lang="ru-RU" sz="2000" b="1" dirty="0" err="1"/>
              <a:t>осіб</a:t>
            </a:r>
            <a:r>
              <a:rPr lang="ru-RU" sz="2000" b="1" dirty="0"/>
              <a:t> (</a:t>
            </a:r>
            <a:r>
              <a:rPr lang="ru-RU" sz="2000" b="1" dirty="0" err="1"/>
              <a:t>спадкоємців</a:t>
            </a:r>
            <a:r>
              <a:rPr lang="ru-RU" sz="2000" b="1" dirty="0"/>
              <a:t>) в порядку </a:t>
            </a:r>
            <a:r>
              <a:rPr lang="ru-RU" sz="2000" b="1" dirty="0" err="1"/>
              <a:t>універсального</a:t>
            </a:r>
            <a:r>
              <a:rPr lang="ru-RU" sz="2000" b="1" dirty="0"/>
              <a:t> </a:t>
            </a:r>
            <a:r>
              <a:rPr lang="ru-RU" sz="2000" b="1" dirty="0" err="1"/>
              <a:t>наступництва</a:t>
            </a:r>
            <a:r>
              <a:rPr lang="ru-RU" sz="2000" b="1" dirty="0"/>
              <a:t>. </a:t>
            </a:r>
            <a:endParaRPr lang="en-US" sz="20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8238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Але </a:t>
            </a:r>
            <a:r>
              <a:rPr lang="ru-RU" dirty="0" err="1"/>
              <a:t>розглядаючи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,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звернути</a:t>
            </a:r>
            <a:r>
              <a:rPr lang="ru-RU" dirty="0"/>
              <a:t> </a:t>
            </a:r>
            <a:r>
              <a:rPr lang="ru-RU" dirty="0" err="1"/>
              <a:t>увагу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об’єктів</a:t>
            </a:r>
            <a:r>
              <a:rPr lang="ru-RU" dirty="0"/>
              <a:t> </a:t>
            </a:r>
            <a:r>
              <a:rPr lang="ru-RU" dirty="0" err="1"/>
              <a:t>немайнового</a:t>
            </a:r>
            <a:r>
              <a:rPr lang="ru-RU" dirty="0"/>
              <a:t> характеру, належать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зобов’язання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. Як приклад,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розглянути</a:t>
            </a:r>
            <a:r>
              <a:rPr lang="ru-RU" dirty="0"/>
              <a:t> </a:t>
            </a:r>
            <a:r>
              <a:rPr lang="ru-RU" dirty="0" err="1"/>
              <a:t>виплату</a:t>
            </a:r>
            <a:r>
              <a:rPr lang="ru-RU" dirty="0"/>
              <a:t> боргу,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спадкодавець</a:t>
            </a:r>
            <a:r>
              <a:rPr lang="ru-RU" dirty="0"/>
              <a:t> </a:t>
            </a:r>
            <a:r>
              <a:rPr lang="ru-RU" dirty="0" err="1"/>
              <a:t>мав</a:t>
            </a:r>
            <a:r>
              <a:rPr lang="ru-RU" dirty="0"/>
              <a:t> борг перед кредиторами, в такому </a:t>
            </a:r>
            <a:r>
              <a:rPr lang="ru-RU" dirty="0" err="1"/>
              <a:t>випадку</a:t>
            </a:r>
            <a:r>
              <a:rPr lang="ru-RU" dirty="0"/>
              <a:t> право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них </a:t>
            </a:r>
            <a:r>
              <a:rPr lang="ru-RU" dirty="0" err="1"/>
              <a:t>повернення</a:t>
            </a:r>
            <a:r>
              <a:rPr lang="ru-RU" dirty="0"/>
              <a:t> боргу переходить до </a:t>
            </a:r>
            <a:r>
              <a:rPr lang="ru-RU" dirty="0" err="1"/>
              <a:t>спадкоємців</a:t>
            </a:r>
            <a:r>
              <a:rPr lang="ru-RU" dirty="0"/>
              <a:t>. </a:t>
            </a:r>
            <a:r>
              <a:rPr lang="ru-RU" dirty="0" err="1"/>
              <a:t>Також</a:t>
            </a:r>
            <a:r>
              <a:rPr lang="ru-RU" dirty="0"/>
              <a:t> до </a:t>
            </a:r>
            <a:r>
              <a:rPr lang="ru-RU" dirty="0" err="1"/>
              <a:t>об’єктів</a:t>
            </a:r>
            <a:r>
              <a:rPr lang="ru-RU" dirty="0"/>
              <a:t> </a:t>
            </a:r>
            <a:r>
              <a:rPr lang="ru-RU" dirty="0" err="1"/>
              <a:t>немайнового</a:t>
            </a:r>
            <a:r>
              <a:rPr lang="ru-RU" dirty="0"/>
              <a:t> характеру </a:t>
            </a:r>
            <a:r>
              <a:rPr lang="ru-RU" dirty="0" err="1"/>
              <a:t>належить</a:t>
            </a:r>
            <a:r>
              <a:rPr lang="ru-RU" dirty="0"/>
              <a:t> права в </a:t>
            </a:r>
            <a:r>
              <a:rPr lang="ru-RU" dirty="0" err="1"/>
              <a:t>галузі</a:t>
            </a:r>
            <a:r>
              <a:rPr lang="ru-RU" dirty="0"/>
              <a:t>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42251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Стаття</a:t>
            </a:r>
            <a:r>
              <a:rPr lang="ru-RU" dirty="0"/>
              <a:t> 423 ЦК </a:t>
            </a:r>
            <a:r>
              <a:rPr lang="ru-RU" dirty="0" err="1"/>
              <a:t>України</a:t>
            </a:r>
            <a:r>
              <a:rPr lang="ru-RU" dirty="0"/>
              <a:t> наводить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перелік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особистих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немайнових</a:t>
            </a:r>
            <a:r>
              <a:rPr lang="ru-RU" b="1" dirty="0">
                <a:solidFill>
                  <a:srgbClr val="C00000"/>
                </a:solidFill>
              </a:rPr>
              <a:t> прав </a:t>
            </a:r>
            <a:r>
              <a:rPr lang="ru-RU" b="1" dirty="0" err="1">
                <a:solidFill>
                  <a:srgbClr val="C00000"/>
                </a:solidFill>
              </a:rPr>
              <a:t>інтелектуальної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власності</a:t>
            </a:r>
            <a:r>
              <a:rPr lang="ru-RU" b="1" dirty="0">
                <a:solidFill>
                  <a:srgbClr val="C00000"/>
                </a:solidFill>
              </a:rPr>
              <a:t>:</a:t>
            </a:r>
            <a:r>
              <a:rPr lang="ru-RU" dirty="0"/>
              <a:t> </a:t>
            </a:r>
            <a:endParaRPr lang="en-US" dirty="0"/>
          </a:p>
          <a:p>
            <a:r>
              <a:rPr lang="ru-RU" dirty="0"/>
              <a:t>1)право на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</a:t>
            </a:r>
            <a:r>
              <a:rPr lang="ru-RU" dirty="0" err="1"/>
              <a:t>творцем</a:t>
            </a:r>
            <a:r>
              <a:rPr lang="ru-RU" dirty="0"/>
              <a:t> (автором, </a:t>
            </a:r>
            <a:r>
              <a:rPr lang="ru-RU" dirty="0" err="1"/>
              <a:t>виконавцем</a:t>
            </a:r>
            <a:r>
              <a:rPr lang="ru-RU" dirty="0"/>
              <a:t>, </a:t>
            </a:r>
            <a:r>
              <a:rPr lang="ru-RU" dirty="0" err="1"/>
              <a:t>винахідником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 </a:t>
            </a:r>
            <a:r>
              <a:rPr lang="ru-RU" dirty="0" err="1"/>
              <a:t>об'єкта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; </a:t>
            </a:r>
            <a:endParaRPr lang="en-US" dirty="0"/>
          </a:p>
          <a:p>
            <a:pPr lvl="0" fontAlgn="base"/>
            <a:r>
              <a:rPr lang="ru-RU" dirty="0"/>
              <a:t>право </a:t>
            </a:r>
            <a:r>
              <a:rPr lang="ru-RU" dirty="0" err="1"/>
              <a:t>перешкоджати</a:t>
            </a:r>
            <a:r>
              <a:rPr lang="ru-RU" dirty="0"/>
              <a:t> будь-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посяганню</a:t>
            </a:r>
            <a:r>
              <a:rPr lang="ru-RU" dirty="0"/>
              <a:t> на право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</a:t>
            </a:r>
            <a:r>
              <a:rPr lang="ru-RU" dirty="0" err="1"/>
              <a:t>здатному</a:t>
            </a:r>
            <a:r>
              <a:rPr lang="ru-RU" dirty="0"/>
              <a:t> </a:t>
            </a:r>
            <a:r>
              <a:rPr lang="ru-RU" dirty="0" err="1"/>
              <a:t>завдати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 </a:t>
            </a:r>
            <a:r>
              <a:rPr lang="ru-RU" dirty="0" err="1"/>
              <a:t>честі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репутації</a:t>
            </a:r>
            <a:r>
              <a:rPr lang="ru-RU" dirty="0"/>
              <a:t> </a:t>
            </a:r>
            <a:r>
              <a:rPr lang="ru-RU" dirty="0" err="1"/>
              <a:t>творця</a:t>
            </a:r>
            <a:r>
              <a:rPr lang="ru-RU" dirty="0"/>
              <a:t> </a:t>
            </a:r>
            <a:r>
              <a:rPr lang="ru-RU" dirty="0" err="1"/>
              <a:t>об'єкта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 </a:t>
            </a:r>
            <a:r>
              <a:rPr lang="ru-RU" dirty="0" err="1"/>
              <a:t>власності</a:t>
            </a:r>
            <a:r>
              <a:rPr lang="ru-RU" dirty="0"/>
              <a:t>; </a:t>
            </a:r>
            <a:endParaRPr lang="en-US" dirty="0"/>
          </a:p>
          <a:p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</a:t>
            </a:r>
            <a:r>
              <a:rPr lang="ru-RU" dirty="0" err="1"/>
              <a:t>встановлені</a:t>
            </a:r>
            <a:r>
              <a:rPr lang="ru-RU" dirty="0"/>
              <a:t> законом.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4523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належать </a:t>
            </a:r>
            <a:r>
              <a:rPr lang="ru-RU" dirty="0" err="1"/>
              <a:t>творцеві</a:t>
            </a:r>
            <a:r>
              <a:rPr lang="ru-RU" dirty="0"/>
              <a:t> </a:t>
            </a:r>
            <a:r>
              <a:rPr lang="ru-RU" dirty="0" err="1"/>
              <a:t>об'єкта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.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законом,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належати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особам.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не </a:t>
            </a:r>
            <a:r>
              <a:rPr lang="ru-RU" dirty="0" err="1"/>
              <a:t>залежать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. Але не </a:t>
            </a:r>
            <a:r>
              <a:rPr lang="ru-RU" dirty="0" err="1"/>
              <a:t>усі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 </a:t>
            </a:r>
            <a:r>
              <a:rPr lang="ru-RU" dirty="0" err="1"/>
              <a:t>немайнового</a:t>
            </a:r>
            <a:r>
              <a:rPr lang="ru-RU" dirty="0"/>
              <a:t> характеру </a:t>
            </a:r>
            <a:r>
              <a:rPr lang="ru-RU" dirty="0" err="1"/>
              <a:t>входять</a:t>
            </a:r>
            <a:r>
              <a:rPr lang="ru-RU" dirty="0"/>
              <a:t> до складу </a:t>
            </a:r>
            <a:r>
              <a:rPr lang="ru-RU" dirty="0" err="1"/>
              <a:t>спадкової</a:t>
            </a:r>
            <a:r>
              <a:rPr lang="ru-RU" dirty="0"/>
              <a:t> </a:t>
            </a:r>
            <a:r>
              <a:rPr lang="ru-RU" dirty="0" err="1"/>
              <a:t>маси</a:t>
            </a:r>
            <a:r>
              <a:rPr lang="ru-RU" dirty="0"/>
              <a:t>, Права та </a:t>
            </a:r>
            <a:r>
              <a:rPr lang="ru-RU" dirty="0" err="1"/>
              <a:t>обов'язки</a:t>
            </a:r>
            <a:r>
              <a:rPr lang="ru-RU" dirty="0"/>
              <a:t>, </a:t>
            </a:r>
            <a:r>
              <a:rPr lang="ru-RU" dirty="0" err="1"/>
              <a:t>нерозривно</a:t>
            </a:r>
            <a:r>
              <a:rPr lang="ru-RU" dirty="0"/>
              <a:t> </a:t>
            </a:r>
            <a:r>
              <a:rPr lang="ru-RU" dirty="0" err="1"/>
              <a:t>пов'язані</a:t>
            </a:r>
            <a:r>
              <a:rPr lang="ru-RU" dirty="0"/>
              <a:t> з </a:t>
            </a:r>
            <a:r>
              <a:rPr lang="ru-RU" dirty="0" err="1"/>
              <a:t>особистістю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не </a:t>
            </a:r>
            <a:r>
              <a:rPr lang="ru-RU" dirty="0" err="1"/>
              <a:t>входять</a:t>
            </a:r>
            <a:r>
              <a:rPr lang="ru-RU" dirty="0"/>
              <a:t> до складу </a:t>
            </a:r>
            <a:r>
              <a:rPr lang="ru-RU" dirty="0" err="1"/>
              <a:t>спадкоємної</a:t>
            </a:r>
            <a:r>
              <a:rPr lang="ru-RU" dirty="0"/>
              <a:t> </a:t>
            </a:r>
            <a:r>
              <a:rPr lang="ru-RU" dirty="0" err="1"/>
              <a:t>маси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40977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 1219 </a:t>
            </a:r>
            <a:r>
              <a:rPr lang="ru-RU" dirty="0" err="1"/>
              <a:t>Цивільного</a:t>
            </a:r>
            <a:r>
              <a:rPr lang="ru-RU" dirty="0"/>
              <a:t> кодексу, права та </a:t>
            </a:r>
            <a:r>
              <a:rPr lang="ru-RU" dirty="0" err="1"/>
              <a:t>обов'язки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входять</a:t>
            </a:r>
            <a:r>
              <a:rPr lang="ru-RU" dirty="0"/>
              <a:t> до складу </a:t>
            </a:r>
            <a:r>
              <a:rPr lang="ru-RU" dirty="0" err="1"/>
              <a:t>спадщини</a:t>
            </a:r>
            <a:r>
              <a:rPr lang="ru-RU" dirty="0"/>
              <a:t>: </a:t>
            </a:r>
            <a:endParaRPr lang="en-US" dirty="0"/>
          </a:p>
          <a:p>
            <a:r>
              <a:rPr lang="ru-RU" dirty="0"/>
              <a:t>1. Не </a:t>
            </a:r>
            <a:r>
              <a:rPr lang="ru-RU" dirty="0" err="1"/>
              <a:t>входять</a:t>
            </a:r>
            <a:r>
              <a:rPr lang="ru-RU" dirty="0"/>
              <a:t> до складу </a:t>
            </a:r>
            <a:r>
              <a:rPr lang="ru-RU" dirty="0" err="1"/>
              <a:t>спадщини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нерозривно</a:t>
            </a:r>
            <a:r>
              <a:rPr lang="ru-RU" dirty="0"/>
              <a:t> </a:t>
            </a:r>
            <a:r>
              <a:rPr lang="ru-RU" dirty="0" err="1"/>
              <a:t>пов'язані</a:t>
            </a:r>
            <a:r>
              <a:rPr lang="ru-RU" dirty="0"/>
              <a:t> з особою </a:t>
            </a:r>
            <a:r>
              <a:rPr lang="ru-RU" dirty="0" err="1"/>
              <a:t>спадкодавця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: </a:t>
            </a:r>
            <a:endParaRPr lang="en-US" dirty="0"/>
          </a:p>
          <a:p>
            <a:pPr lvl="0" fontAlgn="base"/>
            <a:r>
              <a:rPr lang="en-US" dirty="0" err="1"/>
              <a:t>особисті</a:t>
            </a:r>
            <a:r>
              <a:rPr lang="en-US" dirty="0"/>
              <a:t> </a:t>
            </a:r>
            <a:r>
              <a:rPr lang="en-US" dirty="0" err="1"/>
              <a:t>немайнові</a:t>
            </a:r>
            <a:r>
              <a:rPr lang="en-US" dirty="0"/>
              <a:t> </a:t>
            </a:r>
            <a:r>
              <a:rPr lang="en-US" dirty="0" err="1"/>
              <a:t>права</a:t>
            </a:r>
            <a:r>
              <a:rPr lang="en-US" dirty="0"/>
              <a:t>; </a:t>
            </a:r>
          </a:p>
          <a:p>
            <a:pPr lvl="0" fontAlgn="base"/>
            <a:r>
              <a:rPr lang="ru-RU" dirty="0"/>
              <a:t>право на участь у </a:t>
            </a:r>
            <a:r>
              <a:rPr lang="ru-RU" dirty="0" err="1"/>
              <a:t>товариствах</a:t>
            </a:r>
            <a:r>
              <a:rPr lang="ru-RU" dirty="0"/>
              <a:t> та право членства в </a:t>
            </a:r>
            <a:r>
              <a:rPr lang="ru-RU" dirty="0" err="1"/>
              <a:t>об'єднаннях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законом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установчими</a:t>
            </a:r>
            <a:r>
              <a:rPr lang="ru-RU" dirty="0"/>
              <a:t> документами; </a:t>
            </a:r>
            <a:endParaRPr lang="en-US" dirty="0"/>
          </a:p>
          <a:p>
            <a:pPr lvl="0" fontAlgn="base"/>
            <a:r>
              <a:rPr lang="ru-RU" dirty="0"/>
              <a:t>право на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, </a:t>
            </a:r>
            <a:r>
              <a:rPr lang="ru-RU" dirty="0" err="1"/>
              <a:t>завданої</a:t>
            </a:r>
            <a:r>
              <a:rPr lang="ru-RU" dirty="0"/>
              <a:t> </a:t>
            </a:r>
            <a:r>
              <a:rPr lang="ru-RU" dirty="0" err="1"/>
              <a:t>каліцтвом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err="1"/>
              <a:t>ушкодженням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; </a:t>
            </a:r>
            <a:endParaRPr lang="en-US" dirty="0"/>
          </a:p>
          <a:p>
            <a:pPr lvl="0" fontAlgn="base"/>
            <a:r>
              <a:rPr lang="ru-RU" dirty="0"/>
              <a:t>права на </a:t>
            </a:r>
            <a:r>
              <a:rPr lang="ru-RU" dirty="0" err="1"/>
              <a:t>аліменти</a:t>
            </a:r>
            <a:r>
              <a:rPr lang="ru-RU" dirty="0"/>
              <a:t>, </a:t>
            </a:r>
            <a:r>
              <a:rPr lang="ru-RU" dirty="0" err="1"/>
              <a:t>пенсію</a:t>
            </a:r>
            <a:r>
              <a:rPr lang="ru-RU" dirty="0"/>
              <a:t>, </a:t>
            </a:r>
            <a:r>
              <a:rPr lang="ru-RU" dirty="0" err="1"/>
              <a:t>допомогу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виплати</a:t>
            </a:r>
            <a:r>
              <a:rPr lang="ru-RU" dirty="0"/>
              <a:t>, </a:t>
            </a:r>
            <a:r>
              <a:rPr lang="ru-RU" dirty="0" err="1"/>
              <a:t>встановлені</a:t>
            </a:r>
            <a:r>
              <a:rPr lang="ru-RU" dirty="0"/>
              <a:t> законом; </a:t>
            </a:r>
            <a:endParaRPr lang="en-US" dirty="0"/>
          </a:p>
          <a:p>
            <a:pPr lvl="0" fontAlgn="base"/>
            <a:r>
              <a:rPr lang="ru-RU" dirty="0"/>
              <a:t>права та </a:t>
            </a:r>
            <a:r>
              <a:rPr lang="ru-RU" dirty="0" err="1"/>
              <a:t>обов'язки</a:t>
            </a:r>
            <a:r>
              <a:rPr lang="ru-RU" dirty="0"/>
              <a:t> особи як кредитора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боржника</a:t>
            </a:r>
            <a:r>
              <a:rPr lang="ru-RU" dirty="0"/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578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спадкоємцям</a:t>
            </a:r>
            <a:r>
              <a:rPr lang="ru-RU" dirty="0"/>
              <a:t>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пам'ятати</a:t>
            </a:r>
            <a:r>
              <a:rPr lang="ru-RU" dirty="0"/>
              <a:t> про те, </a:t>
            </a:r>
            <a:r>
              <a:rPr lang="ru-RU" dirty="0" err="1"/>
              <a:t>що</a:t>
            </a:r>
            <a:r>
              <a:rPr lang="ru-RU" dirty="0"/>
              <a:t> вся </a:t>
            </a:r>
            <a:r>
              <a:rPr lang="ru-RU" dirty="0" err="1"/>
              <a:t>спадкоємна</a:t>
            </a:r>
            <a:r>
              <a:rPr lang="ru-RU" dirty="0"/>
              <a:t> </a:t>
            </a:r>
            <a:r>
              <a:rPr lang="ru-RU" dirty="0" err="1"/>
              <a:t>маса</a:t>
            </a:r>
            <a:r>
              <a:rPr lang="ru-RU" dirty="0"/>
              <a:t> повинна бути </a:t>
            </a:r>
            <a:r>
              <a:rPr lang="ru-RU" dirty="0" err="1"/>
              <a:t>прийнята</a:t>
            </a:r>
            <a:r>
              <a:rPr lang="ru-RU" dirty="0"/>
              <a:t> у </a:t>
            </a:r>
            <a:r>
              <a:rPr lang="ru-RU" dirty="0" err="1"/>
              <a:t>повному</a:t>
            </a:r>
            <a:r>
              <a:rPr lang="ru-RU" dirty="0"/>
              <a:t> </a:t>
            </a:r>
            <a:r>
              <a:rPr lang="ru-RU" dirty="0" err="1"/>
              <a:t>обсязі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волею </a:t>
            </a:r>
            <a:r>
              <a:rPr lang="ru-RU" dirty="0" err="1"/>
              <a:t>спадкодавця</a:t>
            </a:r>
            <a:r>
              <a:rPr lang="ru-RU" dirty="0"/>
              <a:t> у </a:t>
            </a:r>
            <a:r>
              <a:rPr lang="ru-RU" dirty="0" err="1"/>
              <a:t>заповіті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означає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прийняти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права </a:t>
            </a:r>
            <a:r>
              <a:rPr lang="ru-RU" dirty="0" err="1"/>
              <a:t>спадкодавця</a:t>
            </a:r>
            <a:r>
              <a:rPr lang="ru-RU" dirty="0"/>
              <a:t> і не </a:t>
            </a:r>
            <a:r>
              <a:rPr lang="ru-RU" dirty="0" err="1"/>
              <a:t>приймати</a:t>
            </a:r>
            <a:r>
              <a:rPr lang="ru-RU" dirty="0"/>
              <a:t> </a:t>
            </a:r>
            <a:r>
              <a:rPr lang="ru-RU" dirty="0" err="1"/>
              <a:t>обов'язки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стосується</a:t>
            </a:r>
            <a:r>
              <a:rPr lang="ru-RU" dirty="0"/>
              <a:t> й прав на </a:t>
            </a:r>
            <a:r>
              <a:rPr lang="ru-RU" dirty="0" err="1"/>
              <a:t>майно</a:t>
            </a:r>
            <a:r>
              <a:rPr lang="ru-RU" dirty="0"/>
              <a:t>. Не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прийнята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тільки</a:t>
            </a:r>
            <a:r>
              <a:rPr lang="ru-RU" dirty="0"/>
              <a:t> квартира і не </a:t>
            </a:r>
            <a:r>
              <a:rPr lang="ru-RU" dirty="0" err="1"/>
              <a:t>прийняте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. </a:t>
            </a:r>
            <a:r>
              <a:rPr lang="ru-RU" dirty="0" err="1"/>
              <a:t>Спадкоємець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прийняв</a:t>
            </a:r>
            <a:r>
              <a:rPr lang="ru-RU" dirty="0"/>
              <a:t> </a:t>
            </a:r>
            <a:r>
              <a:rPr lang="ru-RU" dirty="0" err="1"/>
              <a:t>частину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вважається</a:t>
            </a:r>
            <a:r>
              <a:rPr lang="ru-RU" dirty="0"/>
              <a:t> таким,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прийняв</a:t>
            </a:r>
            <a:r>
              <a:rPr lang="ru-RU" dirty="0"/>
              <a:t> </a:t>
            </a:r>
            <a:r>
              <a:rPr lang="ru-RU" dirty="0" err="1"/>
              <a:t>усю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74884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До складу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права та </a:t>
            </a:r>
            <a:r>
              <a:rPr lang="ru-RU" dirty="0" err="1"/>
              <a:t>обов’язки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належали </a:t>
            </a:r>
            <a:r>
              <a:rPr lang="ru-RU" dirty="0" err="1"/>
              <a:t>спадкодавцеві</a:t>
            </a:r>
            <a:r>
              <a:rPr lang="ru-RU" dirty="0"/>
              <a:t> на момент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і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припинилися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(ст. 1218 ЦК </a:t>
            </a:r>
            <a:r>
              <a:rPr lang="ru-RU" dirty="0" err="1"/>
              <a:t>України</a:t>
            </a:r>
            <a:r>
              <a:rPr lang="ru-RU" dirty="0"/>
              <a:t>). </a:t>
            </a:r>
            <a:endParaRPr lang="ru-RU" dirty="0" smtClean="0"/>
          </a:p>
          <a:p>
            <a:r>
              <a:rPr lang="ru-RU" dirty="0" smtClean="0"/>
              <a:t>Але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спадкоємець</a:t>
            </a:r>
            <a:r>
              <a:rPr lang="ru-RU" dirty="0"/>
              <a:t> </a:t>
            </a:r>
            <a:r>
              <a:rPr lang="ru-RU" dirty="0" err="1"/>
              <a:t>відмовляється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то </a:t>
            </a:r>
            <a:r>
              <a:rPr lang="ru-RU" dirty="0" err="1"/>
              <a:t>тим</a:t>
            </a:r>
            <a:r>
              <a:rPr lang="ru-RU" dirty="0"/>
              <a:t> самим </a:t>
            </a:r>
            <a:r>
              <a:rPr lang="ru-RU" dirty="0" err="1"/>
              <a:t>припиняє</a:t>
            </a:r>
            <a:r>
              <a:rPr lang="ru-RU" dirty="0"/>
              <a:t> </a:t>
            </a:r>
            <a:r>
              <a:rPr lang="ru-RU" dirty="0" err="1"/>
              <a:t>спадкові</a:t>
            </a:r>
            <a:r>
              <a:rPr lang="ru-RU" dirty="0"/>
              <a:t> </a:t>
            </a:r>
            <a:r>
              <a:rPr lang="ru-RU" dirty="0" err="1"/>
              <a:t>правовідносини</a:t>
            </a:r>
            <a:r>
              <a:rPr lang="ru-RU" dirty="0"/>
              <a:t>, тому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спадкові</a:t>
            </a:r>
            <a:r>
              <a:rPr lang="ru-RU" dirty="0"/>
              <a:t> </a:t>
            </a:r>
            <a:r>
              <a:rPr lang="ru-RU" dirty="0" err="1"/>
              <a:t>правовідносини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з </a:t>
            </a:r>
            <a:r>
              <a:rPr lang="ru-RU" dirty="0" err="1"/>
              <a:t>наявністю</a:t>
            </a:r>
            <a:r>
              <a:rPr lang="ru-RU" dirty="0"/>
              <a:t> по перше </a:t>
            </a:r>
            <a:r>
              <a:rPr lang="ru-RU" dirty="0" err="1"/>
              <a:t>вільного</a:t>
            </a:r>
            <a:r>
              <a:rPr lang="ru-RU" dirty="0"/>
              <a:t> </a:t>
            </a:r>
            <a:r>
              <a:rPr lang="ru-RU" dirty="0" err="1"/>
              <a:t>волевиявлення</a:t>
            </a:r>
            <a:r>
              <a:rPr lang="ru-RU" dirty="0"/>
              <a:t> </a:t>
            </a:r>
            <a:r>
              <a:rPr lang="ru-RU" dirty="0" err="1"/>
              <a:t>суб’єктів</a:t>
            </a:r>
            <a:r>
              <a:rPr lang="ru-RU" dirty="0"/>
              <a:t>, по - друге </a:t>
            </a:r>
            <a:r>
              <a:rPr lang="ru-RU" dirty="0" err="1"/>
              <a:t>надавши</a:t>
            </a:r>
            <a:r>
              <a:rPr lang="ru-RU" dirty="0"/>
              <a:t> </a:t>
            </a:r>
            <a:r>
              <a:rPr lang="ru-RU" dirty="0" err="1"/>
              <a:t>взаємну</a:t>
            </a:r>
            <a:r>
              <a:rPr lang="ru-RU" dirty="0"/>
              <a:t> </a:t>
            </a:r>
            <a:r>
              <a:rPr lang="ru-RU" dirty="0" err="1"/>
              <a:t>згоду</a:t>
            </a:r>
            <a:r>
              <a:rPr lang="ru-RU" dirty="0"/>
              <a:t> на </a:t>
            </a:r>
            <a:r>
              <a:rPr lang="ru-RU" dirty="0" err="1"/>
              <a:t>виникнення</a:t>
            </a:r>
            <a:r>
              <a:rPr lang="ru-RU" dirty="0"/>
              <a:t>, </a:t>
            </a:r>
            <a:r>
              <a:rPr lang="ru-RU" dirty="0" err="1"/>
              <a:t>зміни</a:t>
            </a:r>
            <a:r>
              <a:rPr lang="ru-RU" dirty="0"/>
              <a:t>, та </a:t>
            </a:r>
            <a:r>
              <a:rPr lang="ru-RU" dirty="0" err="1"/>
              <a:t>припинення</a:t>
            </a:r>
            <a:r>
              <a:rPr lang="ru-RU" dirty="0"/>
              <a:t>. А так як </a:t>
            </a:r>
            <a:r>
              <a:rPr lang="ru-RU" dirty="0" err="1"/>
              <a:t>спадкоємець</a:t>
            </a:r>
            <a:r>
              <a:rPr lang="ru-RU" dirty="0"/>
              <a:t> не </a:t>
            </a:r>
            <a:r>
              <a:rPr lang="ru-RU" dirty="0" err="1"/>
              <a:t>надає</a:t>
            </a:r>
            <a:r>
              <a:rPr lang="ru-RU" dirty="0"/>
              <a:t> </a:t>
            </a:r>
            <a:r>
              <a:rPr lang="ru-RU" dirty="0" err="1"/>
              <a:t>згоду</a:t>
            </a:r>
            <a:r>
              <a:rPr lang="ru-RU" dirty="0"/>
              <a:t> на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тим</a:t>
            </a:r>
            <a:r>
              <a:rPr lang="ru-RU" dirty="0"/>
              <a:t> самим не </a:t>
            </a:r>
            <a:r>
              <a:rPr lang="ru-RU" dirty="0" err="1"/>
              <a:t>починає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 </a:t>
            </a:r>
            <a:r>
              <a:rPr lang="ru-RU" dirty="0" err="1"/>
              <a:t>спадкових</a:t>
            </a:r>
            <a:r>
              <a:rPr lang="ru-RU" dirty="0"/>
              <a:t> </a:t>
            </a:r>
            <a:r>
              <a:rPr lang="ru-RU" dirty="0" err="1"/>
              <a:t>відношень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Але </a:t>
            </a:r>
            <a:r>
              <a:rPr lang="ru-RU" dirty="0" err="1"/>
              <a:t>спадкові</a:t>
            </a:r>
            <a:r>
              <a:rPr lang="ru-RU" dirty="0"/>
              <a:t> </a:t>
            </a:r>
            <a:r>
              <a:rPr lang="ru-RU" dirty="0" err="1"/>
              <a:t>правовідносини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 smtClean="0"/>
              <a:t>місце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існування</a:t>
            </a:r>
            <a:r>
              <a:rPr lang="ru-RU" dirty="0"/>
              <a:t>, тому </a:t>
            </a:r>
            <a:r>
              <a:rPr lang="ru-RU" dirty="0" err="1"/>
              <a:t>що</a:t>
            </a:r>
            <a:r>
              <a:rPr lang="ru-RU" dirty="0"/>
              <a:t> в такому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спадкова</a:t>
            </a:r>
            <a:r>
              <a:rPr lang="ru-RU" dirty="0"/>
              <a:t> </a:t>
            </a:r>
            <a:r>
              <a:rPr lang="ru-RU" dirty="0" err="1" smtClean="0"/>
              <a:t>маса</a:t>
            </a:r>
            <a:r>
              <a:rPr lang="ru-RU" dirty="0" smtClean="0"/>
              <a:t> </a:t>
            </a:r>
            <a:r>
              <a:rPr lang="ru-RU" dirty="0"/>
              <a:t>вся переходить до </a:t>
            </a:r>
            <a:r>
              <a:rPr lang="ru-RU" dirty="0" err="1"/>
              <a:t>держави</a:t>
            </a:r>
            <a:r>
              <a:rPr lang="ru-RU" dirty="0"/>
              <a:t> як до </a:t>
            </a:r>
            <a:r>
              <a:rPr lang="ru-RU" dirty="0" err="1"/>
              <a:t>необхідного</a:t>
            </a:r>
            <a:r>
              <a:rPr lang="ru-RU" dirty="0"/>
              <a:t> силу закону </a:t>
            </a:r>
            <a:r>
              <a:rPr lang="ru-RU" dirty="0" err="1"/>
              <a:t>спадкоємця</a:t>
            </a:r>
            <a:r>
              <a:rPr lang="ru-RU" dirty="0"/>
              <a:t>. А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наявні</a:t>
            </a:r>
            <a:r>
              <a:rPr lang="ru-RU" dirty="0"/>
              <a:t> </a:t>
            </a:r>
            <a:r>
              <a:rPr lang="ru-RU" dirty="0" err="1"/>
              <a:t>спадкові</a:t>
            </a:r>
            <a:r>
              <a:rPr lang="ru-RU" dirty="0"/>
              <a:t> </a:t>
            </a:r>
            <a:r>
              <a:rPr lang="ru-RU" dirty="0" err="1"/>
              <a:t>правовідносини</a:t>
            </a:r>
            <a:r>
              <a:rPr lang="ru-RU" dirty="0"/>
              <a:t>, то </a:t>
            </a:r>
            <a:r>
              <a:rPr lang="ru-RU" dirty="0" err="1"/>
              <a:t>зберігається</a:t>
            </a:r>
            <a:r>
              <a:rPr lang="ru-RU" dirty="0"/>
              <a:t> і </a:t>
            </a:r>
            <a:r>
              <a:rPr lang="ru-RU" dirty="0" err="1"/>
              <a:t>елементний</a:t>
            </a:r>
            <a:r>
              <a:rPr lang="ru-RU" dirty="0"/>
              <a:t> склад </a:t>
            </a:r>
            <a:r>
              <a:rPr lang="ru-RU" dirty="0" err="1"/>
              <a:t>правовідносин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200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Попри </a:t>
            </a:r>
            <a:r>
              <a:rPr lang="ru-RU" b="1" dirty="0" err="1"/>
              <a:t>розмаїття</a:t>
            </a:r>
            <a:r>
              <a:rPr lang="ru-RU" b="1" dirty="0"/>
              <a:t> </a:t>
            </a:r>
            <a:r>
              <a:rPr lang="ru-RU" b="1" dirty="0" err="1"/>
              <a:t>наведених</a:t>
            </a:r>
            <a:r>
              <a:rPr lang="ru-RU" b="1" dirty="0"/>
              <a:t> </a:t>
            </a:r>
            <a:r>
              <a:rPr lang="ru-RU" b="1" dirty="0" err="1"/>
              <a:t>визначень</a:t>
            </a:r>
            <a:r>
              <a:rPr lang="ru-RU" b="1" dirty="0"/>
              <a:t>, у будь-</a:t>
            </a:r>
            <a:r>
              <a:rPr lang="ru-RU" b="1" dirty="0" err="1"/>
              <a:t>якому</a:t>
            </a:r>
            <a:r>
              <a:rPr lang="ru-RU" b="1" dirty="0"/>
              <a:t> </a:t>
            </a:r>
            <a:r>
              <a:rPr lang="ru-RU" b="1" dirty="0" err="1"/>
              <a:t>випадку</a:t>
            </a:r>
            <a:r>
              <a:rPr lang="ru-RU" b="1" dirty="0"/>
              <a:t> </a:t>
            </a:r>
            <a:r>
              <a:rPr lang="ru-RU" b="1" dirty="0" err="1"/>
              <a:t>ознаками</a:t>
            </a:r>
            <a:r>
              <a:rPr lang="ru-RU" b="1" dirty="0"/>
              <a:t> </a:t>
            </a:r>
            <a:r>
              <a:rPr lang="ru-RU" b="1" dirty="0" err="1"/>
              <a:t>спадкового</a:t>
            </a:r>
            <a:r>
              <a:rPr lang="ru-RU" b="1" dirty="0"/>
              <a:t> права </a:t>
            </a:r>
            <a:r>
              <a:rPr lang="ru-RU" b="1" dirty="0" err="1"/>
              <a:t>виступають</a:t>
            </a:r>
            <a:r>
              <a:rPr lang="ru-RU" b="1" dirty="0"/>
              <a:t>: </a:t>
            </a:r>
            <a:endParaRPr lang="en-US" b="1" dirty="0"/>
          </a:p>
          <a:p>
            <a:pPr lvl="0" fontAlgn="base"/>
            <a:r>
              <a:rPr lang="ru-RU" b="1" dirty="0" smtClean="0"/>
              <a:t>- </a:t>
            </a:r>
            <a:r>
              <a:rPr lang="ru-RU" b="1" dirty="0" err="1" smtClean="0"/>
              <a:t>перехід</a:t>
            </a:r>
            <a:r>
              <a:rPr lang="ru-RU" b="1" dirty="0" smtClean="0"/>
              <a:t> </a:t>
            </a:r>
            <a:r>
              <a:rPr lang="ru-RU" b="1" dirty="0" err="1"/>
              <a:t>майнових</a:t>
            </a:r>
            <a:r>
              <a:rPr lang="ru-RU" b="1" dirty="0"/>
              <a:t> прав і </a:t>
            </a:r>
            <a:r>
              <a:rPr lang="ru-RU" b="1" dirty="0" err="1"/>
              <a:t>обов’язків</a:t>
            </a:r>
            <a:r>
              <a:rPr lang="ru-RU" b="1" dirty="0"/>
              <a:t> </a:t>
            </a:r>
            <a:r>
              <a:rPr lang="ru-RU" b="1" dirty="0" err="1"/>
              <a:t>померлого</a:t>
            </a:r>
            <a:r>
              <a:rPr lang="ru-RU" b="1" dirty="0"/>
              <a:t> </a:t>
            </a:r>
            <a:r>
              <a:rPr lang="ru-RU" b="1" dirty="0" err="1"/>
              <a:t>громадянина</a:t>
            </a:r>
            <a:r>
              <a:rPr lang="ru-RU" b="1" dirty="0"/>
              <a:t> до </a:t>
            </a:r>
            <a:r>
              <a:rPr lang="ru-RU" b="1" dirty="0" err="1"/>
              <a:t>його</a:t>
            </a:r>
            <a:r>
              <a:rPr lang="ru-RU" b="1" dirty="0"/>
              <a:t> </a:t>
            </a:r>
            <a:r>
              <a:rPr lang="ru-RU" b="1" dirty="0" err="1"/>
              <a:t>правонаступників</a:t>
            </a:r>
            <a:r>
              <a:rPr lang="ru-RU" b="1" dirty="0"/>
              <a:t>; </a:t>
            </a:r>
            <a:endParaRPr lang="en-US" b="1" dirty="0"/>
          </a:p>
          <a:p>
            <a:pPr lvl="0" fontAlgn="base"/>
            <a:r>
              <a:rPr lang="ru-RU" b="1" dirty="0" smtClean="0"/>
              <a:t>- </a:t>
            </a:r>
            <a:r>
              <a:rPr lang="ru-RU" b="1" dirty="0" err="1" smtClean="0"/>
              <a:t>межі</a:t>
            </a:r>
            <a:r>
              <a:rPr lang="ru-RU" b="1" dirty="0" smtClean="0"/>
              <a:t> </a:t>
            </a:r>
            <a:r>
              <a:rPr lang="ru-RU" b="1" dirty="0" err="1"/>
              <a:t>правонаступництва</a:t>
            </a:r>
            <a:r>
              <a:rPr lang="ru-RU" b="1" dirty="0"/>
              <a:t>, </a:t>
            </a:r>
            <a:r>
              <a:rPr lang="ru-RU" b="1" dirty="0" err="1"/>
              <a:t>зміст</a:t>
            </a:r>
            <a:r>
              <a:rPr lang="ru-RU" b="1" dirty="0"/>
              <a:t> прав і </a:t>
            </a:r>
            <a:r>
              <a:rPr lang="ru-RU" b="1" dirty="0" err="1"/>
              <a:t>обов’язків</a:t>
            </a:r>
            <a:r>
              <a:rPr lang="ru-RU" b="1" dirty="0"/>
              <a:t>, </a:t>
            </a:r>
            <a:r>
              <a:rPr lang="ru-RU" b="1" dirty="0" err="1"/>
              <a:t>які</a:t>
            </a:r>
            <a:r>
              <a:rPr lang="ru-RU" b="1" dirty="0"/>
              <a:t> </a:t>
            </a:r>
            <a:r>
              <a:rPr lang="ru-RU" b="1" dirty="0" err="1"/>
              <a:t>переходять</a:t>
            </a:r>
            <a:r>
              <a:rPr lang="ru-RU" b="1" dirty="0"/>
              <a:t> у порядку </a:t>
            </a:r>
            <a:r>
              <a:rPr lang="ru-RU" b="1" dirty="0" err="1"/>
              <a:t>правонаступництва</a:t>
            </a:r>
            <a:r>
              <a:rPr lang="ru-RU" b="1" dirty="0"/>
              <a:t>, </a:t>
            </a:r>
            <a:r>
              <a:rPr lang="ru-RU" b="1" dirty="0" err="1"/>
              <a:t>визначені</a:t>
            </a:r>
            <a:r>
              <a:rPr lang="ru-RU" b="1" dirty="0"/>
              <a:t> в </a:t>
            </a:r>
            <a:r>
              <a:rPr lang="ru-RU" b="1" dirty="0" err="1"/>
              <a:t>законі</a:t>
            </a:r>
            <a:r>
              <a:rPr lang="ru-RU" b="1" dirty="0"/>
              <a:t>; </a:t>
            </a:r>
            <a:endParaRPr lang="en-US" b="1" dirty="0"/>
          </a:p>
          <a:p>
            <a:pPr lvl="0" fontAlgn="base"/>
            <a:r>
              <a:rPr lang="ru-RU" b="1" dirty="0" smtClean="0"/>
              <a:t>- </a:t>
            </a:r>
            <a:r>
              <a:rPr lang="en-US" b="1" dirty="0" err="1" smtClean="0"/>
              <a:t>порядок</a:t>
            </a:r>
            <a:r>
              <a:rPr lang="en-US" b="1" dirty="0" smtClean="0"/>
              <a:t> </a:t>
            </a:r>
            <a:r>
              <a:rPr lang="en-US" b="1" dirty="0" err="1"/>
              <a:t>правонаступництва</a:t>
            </a:r>
            <a:r>
              <a:rPr lang="en-US" b="1" dirty="0"/>
              <a:t> </a:t>
            </a:r>
            <a:r>
              <a:rPr lang="en-US" b="1" dirty="0" err="1"/>
              <a:t>визначається</a:t>
            </a:r>
            <a:r>
              <a:rPr lang="en-US" b="1" dirty="0"/>
              <a:t> </a:t>
            </a:r>
            <a:r>
              <a:rPr lang="en-US" b="1" dirty="0" err="1"/>
              <a:t>законодавцем</a:t>
            </a:r>
            <a:r>
              <a:rPr lang="en-US" b="1" dirty="0"/>
              <a:t>; </a:t>
            </a:r>
          </a:p>
          <a:p>
            <a:r>
              <a:rPr lang="ru-RU" b="1" dirty="0"/>
              <a:t>− </a:t>
            </a:r>
            <a:r>
              <a:rPr lang="ru-RU" b="1" dirty="0" err="1"/>
              <a:t>правонаступника</a:t>
            </a:r>
            <a:r>
              <a:rPr lang="ru-RU" b="1" dirty="0"/>
              <a:t> </a:t>
            </a:r>
            <a:r>
              <a:rPr lang="ru-RU" b="1" dirty="0" err="1"/>
              <a:t>визначає</a:t>
            </a:r>
            <a:r>
              <a:rPr lang="ru-RU" b="1" dirty="0"/>
              <a:t> </a:t>
            </a:r>
            <a:r>
              <a:rPr lang="ru-RU" b="1" dirty="0" err="1"/>
              <a:t>правопопередник</a:t>
            </a:r>
            <a:r>
              <a:rPr lang="ru-RU" b="1" dirty="0"/>
              <a:t>, а за </a:t>
            </a:r>
            <a:r>
              <a:rPr lang="ru-RU" b="1" dirty="0" err="1"/>
              <a:t>відсутності</a:t>
            </a:r>
            <a:r>
              <a:rPr lang="ru-RU" b="1" dirty="0"/>
              <a:t> </a:t>
            </a:r>
            <a:r>
              <a:rPr lang="ru-RU" b="1" dirty="0" err="1"/>
              <a:t>його</a:t>
            </a:r>
            <a:r>
              <a:rPr lang="ru-RU" b="1" dirty="0"/>
              <a:t> </a:t>
            </a:r>
            <a:r>
              <a:rPr lang="ru-RU" b="1" dirty="0" err="1"/>
              <a:t>волевиявлення</a:t>
            </a:r>
            <a:r>
              <a:rPr lang="ru-RU" b="1" dirty="0"/>
              <a:t> – </a:t>
            </a:r>
            <a:r>
              <a:rPr lang="ru-RU" b="1" dirty="0" err="1"/>
              <a:t>законодавець</a:t>
            </a:r>
            <a:r>
              <a:rPr lang="ru-RU" b="1" dirty="0"/>
              <a:t>. 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713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Предметом </a:t>
            </a:r>
            <a:r>
              <a:rPr lang="ru-RU" b="1" dirty="0" err="1">
                <a:solidFill>
                  <a:srgbClr val="C00000"/>
                </a:solidFill>
              </a:rPr>
              <a:t>спадкового</a:t>
            </a:r>
            <a:r>
              <a:rPr lang="ru-RU" b="1" dirty="0">
                <a:solidFill>
                  <a:srgbClr val="C00000"/>
                </a:solidFill>
              </a:rPr>
              <a:t> права</a:t>
            </a:r>
            <a:r>
              <a:rPr lang="ru-RU" b="1" dirty="0"/>
              <a:t> </a:t>
            </a:r>
            <a:r>
              <a:rPr lang="ru-RU" b="1" dirty="0" err="1"/>
              <a:t>виступають</a:t>
            </a:r>
            <a:r>
              <a:rPr lang="ru-RU" b="1" dirty="0"/>
              <a:t> </a:t>
            </a:r>
            <a:r>
              <a:rPr lang="ru-RU" b="1" dirty="0" err="1"/>
              <a:t>суспільні</a:t>
            </a:r>
            <a:r>
              <a:rPr lang="ru-RU" b="1" dirty="0"/>
              <a:t> </a:t>
            </a:r>
            <a:r>
              <a:rPr lang="ru-RU" b="1" dirty="0" err="1"/>
              <a:t>відносини</a:t>
            </a:r>
            <a:r>
              <a:rPr lang="ru-RU" b="1" dirty="0"/>
              <a:t>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виникають</a:t>
            </a:r>
            <a:r>
              <a:rPr lang="ru-RU" b="1" dirty="0"/>
              <a:t> </a:t>
            </a:r>
            <a:r>
              <a:rPr lang="ru-RU" b="1" dirty="0" err="1"/>
              <a:t>виключно</a:t>
            </a:r>
            <a:r>
              <a:rPr lang="ru-RU" b="1" dirty="0"/>
              <a:t> за </a:t>
            </a:r>
            <a:r>
              <a:rPr lang="ru-RU" b="1" dirty="0" err="1"/>
              <a:t>наявності</a:t>
            </a:r>
            <a:r>
              <a:rPr lang="ru-RU" b="1" dirty="0"/>
              <a:t> </a:t>
            </a:r>
            <a:r>
              <a:rPr lang="ru-RU" b="1" dirty="0" err="1"/>
              <a:t>такої</a:t>
            </a:r>
            <a:r>
              <a:rPr lang="ru-RU" b="1" dirty="0"/>
              <a:t> </a:t>
            </a:r>
            <a:r>
              <a:rPr lang="ru-RU" b="1" dirty="0" err="1"/>
              <a:t>обов’язкової</a:t>
            </a:r>
            <a:r>
              <a:rPr lang="ru-RU" b="1" dirty="0"/>
              <a:t> </a:t>
            </a:r>
            <a:r>
              <a:rPr lang="ru-RU" b="1" dirty="0" err="1"/>
              <a:t>умови</a:t>
            </a:r>
            <a:r>
              <a:rPr lang="ru-RU" b="1" dirty="0"/>
              <a:t> як смерть </a:t>
            </a:r>
            <a:r>
              <a:rPr lang="ru-RU" b="1" dirty="0" err="1"/>
              <a:t>фізичної</a:t>
            </a:r>
            <a:r>
              <a:rPr lang="ru-RU" b="1" dirty="0"/>
              <a:t> особи і </a:t>
            </a:r>
            <a:r>
              <a:rPr lang="ru-RU" b="1" dirty="0" err="1"/>
              <a:t>наявність</a:t>
            </a:r>
            <a:r>
              <a:rPr lang="ru-RU" b="1" dirty="0"/>
              <a:t> у </a:t>
            </a:r>
            <a:r>
              <a:rPr lang="ru-RU" b="1" dirty="0" err="1"/>
              <a:t>неї</a:t>
            </a:r>
            <a:r>
              <a:rPr lang="ru-RU" b="1" dirty="0"/>
              <a:t> </a:t>
            </a:r>
            <a:r>
              <a:rPr lang="ru-RU" b="1" dirty="0" err="1"/>
              <a:t>майнових</a:t>
            </a:r>
            <a:r>
              <a:rPr lang="ru-RU" b="1" dirty="0"/>
              <a:t> прав та </a:t>
            </a:r>
            <a:r>
              <a:rPr lang="ru-RU" b="1" dirty="0" err="1"/>
              <a:t>обов’язків</a:t>
            </a:r>
            <a:r>
              <a:rPr lang="ru-RU" b="1" dirty="0"/>
              <a:t>. За </a:t>
            </a:r>
            <a:r>
              <a:rPr lang="ru-RU" b="1" dirty="0" err="1"/>
              <a:t>відсутності</a:t>
            </a:r>
            <a:r>
              <a:rPr lang="ru-RU" b="1" dirty="0"/>
              <a:t> </a:t>
            </a:r>
            <a:r>
              <a:rPr lang="ru-RU" b="1" dirty="0" err="1"/>
              <a:t>об’єкта</a:t>
            </a:r>
            <a:r>
              <a:rPr lang="ru-RU" b="1" dirty="0"/>
              <a:t> </a:t>
            </a:r>
            <a:r>
              <a:rPr lang="ru-RU" b="1" dirty="0" err="1"/>
              <a:t>спадкового</a:t>
            </a:r>
            <a:r>
              <a:rPr lang="ru-RU" b="1" dirty="0"/>
              <a:t> </a:t>
            </a:r>
            <a:r>
              <a:rPr lang="ru-RU" b="1" dirty="0" err="1"/>
              <a:t>правонаступництва</a:t>
            </a:r>
            <a:r>
              <a:rPr lang="ru-RU" b="1" dirty="0"/>
              <a:t> </a:t>
            </a:r>
            <a:r>
              <a:rPr lang="ru-RU" b="1" dirty="0" err="1"/>
              <a:t>неможливе</a:t>
            </a:r>
            <a:r>
              <a:rPr lang="ru-RU" b="1" dirty="0"/>
              <a:t> і </a:t>
            </a:r>
            <a:r>
              <a:rPr lang="ru-RU" b="1" dirty="0" err="1"/>
              <a:t>саме</a:t>
            </a:r>
            <a:r>
              <a:rPr lang="ru-RU" b="1" dirty="0"/>
              <a:t> </a:t>
            </a:r>
            <a:r>
              <a:rPr lang="ru-RU" b="1" dirty="0" err="1"/>
              <a:t>правонаступництво</a:t>
            </a:r>
            <a:r>
              <a:rPr lang="ru-RU" b="1" dirty="0"/>
              <a:t>. </a:t>
            </a:r>
            <a:r>
              <a:rPr lang="ru-RU" b="1" dirty="0" err="1"/>
              <a:t>Тобто</a:t>
            </a:r>
            <a:r>
              <a:rPr lang="ru-RU" b="1" dirty="0"/>
              <a:t> </a:t>
            </a:r>
            <a:r>
              <a:rPr lang="ru-RU" b="1" dirty="0">
                <a:solidFill>
                  <a:srgbClr val="00B0F0"/>
                </a:solidFill>
              </a:rPr>
              <a:t>предметом </a:t>
            </a:r>
            <a:r>
              <a:rPr lang="ru-RU" b="1" dirty="0" err="1">
                <a:solidFill>
                  <a:srgbClr val="00B0F0"/>
                </a:solidFill>
              </a:rPr>
              <a:t>спадкового</a:t>
            </a:r>
            <a:r>
              <a:rPr lang="ru-RU" b="1" dirty="0">
                <a:solidFill>
                  <a:srgbClr val="00B0F0"/>
                </a:solidFill>
              </a:rPr>
              <a:t> права є </a:t>
            </a:r>
            <a:r>
              <a:rPr lang="ru-RU" b="1" dirty="0" err="1">
                <a:solidFill>
                  <a:srgbClr val="00B0F0"/>
                </a:solidFill>
              </a:rPr>
              <a:t>суспільні</a:t>
            </a:r>
            <a:r>
              <a:rPr lang="ru-RU" b="1" dirty="0">
                <a:solidFill>
                  <a:srgbClr val="00B0F0"/>
                </a:solidFill>
              </a:rPr>
              <a:t> </a:t>
            </a:r>
            <a:r>
              <a:rPr lang="ru-RU" b="1" dirty="0" err="1">
                <a:solidFill>
                  <a:srgbClr val="00B0F0"/>
                </a:solidFill>
              </a:rPr>
              <a:t>відносини</a:t>
            </a:r>
            <a:r>
              <a:rPr lang="ru-RU" b="1" dirty="0">
                <a:solidFill>
                  <a:srgbClr val="00B0F0"/>
                </a:solidFill>
              </a:rPr>
              <a:t>, </a:t>
            </a:r>
            <a:r>
              <a:rPr lang="ru-RU" b="1" dirty="0" err="1">
                <a:solidFill>
                  <a:srgbClr val="00B0F0"/>
                </a:solidFill>
              </a:rPr>
              <a:t>що</a:t>
            </a:r>
            <a:r>
              <a:rPr lang="ru-RU" b="1" dirty="0">
                <a:solidFill>
                  <a:srgbClr val="00B0F0"/>
                </a:solidFill>
              </a:rPr>
              <a:t> </a:t>
            </a:r>
            <a:r>
              <a:rPr lang="ru-RU" b="1" dirty="0" err="1">
                <a:solidFill>
                  <a:srgbClr val="00B0F0"/>
                </a:solidFill>
              </a:rPr>
              <a:t>виникають</a:t>
            </a:r>
            <a:r>
              <a:rPr lang="ru-RU" b="1" dirty="0">
                <a:solidFill>
                  <a:srgbClr val="00B0F0"/>
                </a:solidFill>
              </a:rPr>
              <a:t> у </a:t>
            </a:r>
            <a:r>
              <a:rPr lang="ru-RU" b="1" dirty="0" err="1">
                <a:solidFill>
                  <a:srgbClr val="00B0F0"/>
                </a:solidFill>
              </a:rPr>
              <a:t>зв’язку</a:t>
            </a:r>
            <a:r>
              <a:rPr lang="ru-RU" b="1" dirty="0">
                <a:solidFill>
                  <a:srgbClr val="00B0F0"/>
                </a:solidFill>
              </a:rPr>
              <a:t> з переходом </a:t>
            </a:r>
            <a:r>
              <a:rPr lang="ru-RU" b="1" dirty="0" err="1">
                <a:solidFill>
                  <a:srgbClr val="00B0F0"/>
                </a:solidFill>
              </a:rPr>
              <a:t>окремих</a:t>
            </a:r>
            <a:r>
              <a:rPr lang="ru-RU" b="1" dirty="0">
                <a:solidFill>
                  <a:srgbClr val="00B0F0"/>
                </a:solidFill>
              </a:rPr>
              <a:t> прав та </a:t>
            </a:r>
            <a:r>
              <a:rPr lang="ru-RU" b="1" dirty="0" err="1">
                <a:solidFill>
                  <a:srgbClr val="00B0F0"/>
                </a:solidFill>
              </a:rPr>
              <a:t>обов’язків</a:t>
            </a:r>
            <a:r>
              <a:rPr lang="ru-RU" b="1" dirty="0">
                <a:solidFill>
                  <a:srgbClr val="00B0F0"/>
                </a:solidFill>
              </a:rPr>
              <a:t> </a:t>
            </a:r>
            <a:r>
              <a:rPr lang="ru-RU" b="1" dirty="0" err="1">
                <a:solidFill>
                  <a:srgbClr val="00B0F0"/>
                </a:solidFill>
              </a:rPr>
              <a:t>померлої</a:t>
            </a:r>
            <a:r>
              <a:rPr lang="ru-RU" b="1" dirty="0">
                <a:solidFill>
                  <a:srgbClr val="00B0F0"/>
                </a:solidFill>
              </a:rPr>
              <a:t> особи до </a:t>
            </a:r>
            <a:r>
              <a:rPr lang="ru-RU" b="1" dirty="0" err="1">
                <a:solidFill>
                  <a:srgbClr val="00B0F0"/>
                </a:solidFill>
              </a:rPr>
              <a:t>її</a:t>
            </a:r>
            <a:r>
              <a:rPr lang="ru-RU" b="1" dirty="0">
                <a:solidFill>
                  <a:srgbClr val="00B0F0"/>
                </a:solidFill>
              </a:rPr>
              <a:t> </a:t>
            </a:r>
            <a:r>
              <a:rPr lang="ru-RU" b="1" dirty="0" err="1">
                <a:solidFill>
                  <a:srgbClr val="00B0F0"/>
                </a:solidFill>
              </a:rPr>
              <a:t>правонаступників</a:t>
            </a:r>
            <a:r>
              <a:rPr lang="ru-RU" b="1" dirty="0">
                <a:solidFill>
                  <a:srgbClr val="00B0F0"/>
                </a:solidFill>
              </a:rPr>
              <a:t>.</a:t>
            </a:r>
            <a:r>
              <a:rPr lang="ru-RU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88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Права й </a:t>
            </a:r>
            <a:r>
              <a:rPr lang="ru-RU" dirty="0" err="1"/>
              <a:t>обов’язки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 до складу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переходять</a:t>
            </a:r>
            <a:r>
              <a:rPr lang="ru-RU" dirty="0"/>
              <a:t> до </a:t>
            </a:r>
            <a:r>
              <a:rPr lang="ru-RU" dirty="0" err="1"/>
              <a:t>спадкоємців</a:t>
            </a:r>
            <a:r>
              <a:rPr lang="ru-RU" dirty="0"/>
              <a:t> як </a:t>
            </a:r>
            <a:r>
              <a:rPr lang="ru-RU" dirty="0" err="1"/>
              <a:t>єдине</a:t>
            </a:r>
            <a:r>
              <a:rPr lang="ru-RU" dirty="0"/>
              <a:t> </a:t>
            </a:r>
            <a:r>
              <a:rPr lang="ru-RU" dirty="0" err="1"/>
              <a:t>ціле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>
                <a:solidFill>
                  <a:srgbClr val="C00000"/>
                </a:solidFill>
              </a:rPr>
              <a:t>«</a:t>
            </a:r>
            <a:r>
              <a:rPr lang="ru-RU" dirty="0" err="1">
                <a:solidFill>
                  <a:srgbClr val="C00000"/>
                </a:solidFill>
              </a:rPr>
              <a:t>універсальне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правонаступництво</a:t>
            </a:r>
            <a:r>
              <a:rPr lang="ru-RU" dirty="0">
                <a:solidFill>
                  <a:srgbClr val="C00000"/>
                </a:solidFill>
              </a:rPr>
              <a:t>»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/>
              <a:t>універсального</a:t>
            </a:r>
            <a:r>
              <a:rPr lang="ru-RU" dirty="0"/>
              <a:t> </a:t>
            </a:r>
            <a:r>
              <a:rPr lang="ru-RU" dirty="0" err="1"/>
              <a:t>правонаступництва</a:t>
            </a:r>
            <a:r>
              <a:rPr lang="ru-RU" dirty="0"/>
              <a:t> </a:t>
            </a:r>
            <a:r>
              <a:rPr lang="ru-RU" dirty="0" err="1"/>
              <a:t>відрізняють</a:t>
            </a:r>
            <a:r>
              <a:rPr lang="ru-RU" dirty="0"/>
              <a:t> </a:t>
            </a:r>
            <a:r>
              <a:rPr lang="ru-RU" dirty="0">
                <a:solidFill>
                  <a:srgbClr val="C00000"/>
                </a:solidFill>
              </a:rPr>
              <a:t>«</a:t>
            </a:r>
            <a:r>
              <a:rPr lang="ru-RU" dirty="0" err="1">
                <a:solidFill>
                  <a:srgbClr val="C00000"/>
                </a:solidFill>
              </a:rPr>
              <a:t>правонаступництво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сингулярне</a:t>
            </a:r>
            <a:r>
              <a:rPr lang="ru-RU" dirty="0">
                <a:solidFill>
                  <a:srgbClr val="C00000"/>
                </a:solidFill>
              </a:rPr>
              <a:t>»</a:t>
            </a:r>
            <a:r>
              <a:rPr lang="ru-RU" dirty="0"/>
              <a:t>, при </a:t>
            </a:r>
            <a:r>
              <a:rPr lang="ru-RU" dirty="0" err="1"/>
              <a:t>якому</a:t>
            </a:r>
            <a:r>
              <a:rPr lang="ru-RU" dirty="0"/>
              <a:t> до </a:t>
            </a:r>
            <a:r>
              <a:rPr lang="ru-RU" dirty="0" err="1"/>
              <a:t>спадкоємця</a:t>
            </a:r>
            <a:r>
              <a:rPr lang="ru-RU" dirty="0"/>
              <a:t> переходить не вся </a:t>
            </a:r>
            <a:r>
              <a:rPr lang="ru-RU" dirty="0" err="1"/>
              <a:t>сукупність</a:t>
            </a:r>
            <a:r>
              <a:rPr lang="ru-RU" dirty="0"/>
              <a:t> прав і </a:t>
            </a:r>
            <a:r>
              <a:rPr lang="ru-RU" dirty="0" err="1"/>
              <a:t>обов’язків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а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права (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обов’язки</a:t>
            </a:r>
            <a:r>
              <a:rPr lang="ru-RU" dirty="0"/>
              <a:t>).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заповітом</a:t>
            </a:r>
            <a:r>
              <a:rPr lang="ru-RU" dirty="0"/>
              <a:t> </a:t>
            </a:r>
            <a:r>
              <a:rPr lang="ru-RU" dirty="0" err="1"/>
              <a:t>спадкодавець</a:t>
            </a:r>
            <a:r>
              <a:rPr lang="ru-RU" dirty="0"/>
              <a:t> </a:t>
            </a:r>
            <a:r>
              <a:rPr lang="ru-RU" dirty="0" err="1"/>
              <a:t>поклав</a:t>
            </a:r>
            <a:r>
              <a:rPr lang="ru-RU" dirty="0"/>
              <a:t> на </a:t>
            </a:r>
            <a:r>
              <a:rPr lang="ru-RU" dirty="0" err="1"/>
              <a:t>спадкоємця</a:t>
            </a:r>
            <a:r>
              <a:rPr lang="ru-RU" dirty="0"/>
              <a:t> </a:t>
            </a:r>
            <a:r>
              <a:rPr lang="ru-RU" dirty="0" err="1"/>
              <a:t>обов’язок</a:t>
            </a:r>
            <a:r>
              <a:rPr lang="ru-RU" dirty="0"/>
              <a:t> </a:t>
            </a:r>
            <a:r>
              <a:rPr lang="ru-RU" dirty="0" err="1"/>
              <a:t>передати</a:t>
            </a:r>
            <a:r>
              <a:rPr lang="ru-RU" dirty="0"/>
              <a:t> </a:t>
            </a:r>
            <a:r>
              <a:rPr lang="ru-RU" dirty="0" err="1"/>
              <a:t>якусь</a:t>
            </a:r>
            <a:r>
              <a:rPr lang="ru-RU" dirty="0"/>
              <a:t> з </a:t>
            </a:r>
            <a:r>
              <a:rPr lang="ru-RU" dirty="0" err="1"/>
              <a:t>отриманих</a:t>
            </a:r>
            <a:r>
              <a:rPr lang="ru-RU" dirty="0"/>
              <a:t> у </a:t>
            </a:r>
            <a:r>
              <a:rPr lang="ru-RU" dirty="0" err="1"/>
              <a:t>спадщину</a:t>
            </a:r>
            <a:r>
              <a:rPr lang="ru-RU" dirty="0"/>
              <a:t> речей у </a:t>
            </a:r>
            <a:r>
              <a:rPr lang="ru-RU" dirty="0" err="1"/>
              <a:t>користування</a:t>
            </a:r>
            <a:r>
              <a:rPr lang="ru-RU" dirty="0"/>
              <a:t> </a:t>
            </a:r>
            <a:r>
              <a:rPr lang="ru-RU" dirty="0" err="1"/>
              <a:t>третій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то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третя</a:t>
            </a:r>
            <a:r>
              <a:rPr lang="ru-RU" dirty="0"/>
              <a:t> особа буде </a:t>
            </a:r>
            <a:r>
              <a:rPr lang="ru-RU" dirty="0" err="1"/>
              <a:t>сингулярним</a:t>
            </a:r>
            <a:r>
              <a:rPr lang="ru-RU" dirty="0"/>
              <a:t> </a:t>
            </a:r>
            <a:r>
              <a:rPr lang="ru-RU" dirty="0" err="1"/>
              <a:t>правонаступником</a:t>
            </a:r>
            <a:r>
              <a:rPr lang="ru-RU" dirty="0"/>
              <a:t> і до того ж </a:t>
            </a:r>
            <a:r>
              <a:rPr lang="ru-RU" dirty="0" err="1"/>
              <a:t>одержує</a:t>
            </a:r>
            <a:r>
              <a:rPr lang="ru-RU" dirty="0"/>
              <a:t> </a:t>
            </a:r>
            <a:r>
              <a:rPr lang="ru-RU" dirty="0" err="1"/>
              <a:t>відповідні</a:t>
            </a:r>
            <a:r>
              <a:rPr lang="ru-RU" dirty="0"/>
              <a:t> права не </a:t>
            </a:r>
            <a:r>
              <a:rPr lang="ru-RU" dirty="0" err="1"/>
              <a:t>безпосередньо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а через </a:t>
            </a:r>
            <a:r>
              <a:rPr lang="ru-RU" dirty="0" err="1"/>
              <a:t>спадкоємця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23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Смерть </a:t>
            </a:r>
            <a:r>
              <a:rPr lang="ru-RU" dirty="0" err="1"/>
              <a:t>фізичної</a:t>
            </a:r>
            <a:r>
              <a:rPr lang="ru-RU" dirty="0"/>
              <a:t> особи </a:t>
            </a:r>
            <a:r>
              <a:rPr lang="ru-RU" dirty="0" err="1"/>
              <a:t>припиняє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правоздатність</a:t>
            </a:r>
            <a:r>
              <a:rPr lang="ru-RU" dirty="0"/>
              <a:t> і </a:t>
            </a:r>
            <a:r>
              <a:rPr lang="ru-RU" dirty="0" err="1"/>
              <a:t>відкриває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. Людина </a:t>
            </a:r>
            <a:r>
              <a:rPr lang="ru-RU" dirty="0" err="1"/>
              <a:t>перестає</a:t>
            </a:r>
            <a:r>
              <a:rPr lang="ru-RU" dirty="0"/>
              <a:t> </a:t>
            </a:r>
            <a:r>
              <a:rPr lang="ru-RU" dirty="0" err="1"/>
              <a:t>існувати</a:t>
            </a:r>
            <a:r>
              <a:rPr lang="ru-RU" dirty="0"/>
              <a:t> </a:t>
            </a:r>
            <a:r>
              <a:rPr lang="ru-RU" dirty="0" err="1"/>
              <a:t>фізично</a:t>
            </a:r>
            <a:r>
              <a:rPr lang="ru-RU" dirty="0"/>
              <a:t>, але </a:t>
            </a:r>
            <a:r>
              <a:rPr lang="ru-RU" dirty="0" err="1"/>
              <a:t>значна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, в </a:t>
            </a:r>
            <a:r>
              <a:rPr lang="ru-RU" dirty="0" err="1"/>
              <a:t>яких</a:t>
            </a:r>
            <a:r>
              <a:rPr lang="ru-RU" dirty="0"/>
              <a:t> вона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носієм</a:t>
            </a:r>
            <a:r>
              <a:rPr lang="ru-RU" dirty="0"/>
              <a:t> прав та </a:t>
            </a:r>
            <a:r>
              <a:rPr lang="ru-RU" dirty="0" err="1"/>
              <a:t>обов’язків</a:t>
            </a:r>
            <a:r>
              <a:rPr lang="ru-RU" dirty="0"/>
              <a:t>, </a:t>
            </a:r>
            <a:r>
              <a:rPr lang="ru-RU" dirty="0" err="1"/>
              <a:t>переходять</a:t>
            </a:r>
            <a:r>
              <a:rPr lang="ru-RU" dirty="0"/>
              <a:t> до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 err="1"/>
              <a:t>Ключовим</a:t>
            </a:r>
            <a:r>
              <a:rPr lang="ru-RU" dirty="0"/>
              <a:t> у </a:t>
            </a:r>
            <a:r>
              <a:rPr lang="ru-RU" dirty="0" err="1"/>
              <a:t>теорії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 є </a:t>
            </a:r>
            <a:r>
              <a:rPr lang="ru-RU" dirty="0" err="1"/>
              <a:t>поняття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визначає</a:t>
            </a:r>
            <a:r>
              <a:rPr lang="ru-RU" dirty="0"/>
              <a:t> і </a:t>
            </a:r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похідних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термінів</a:t>
            </a:r>
            <a:r>
              <a:rPr lang="ru-RU" dirty="0"/>
              <a:t>: «</a:t>
            </a:r>
            <a:r>
              <a:rPr lang="ru-RU" dirty="0" err="1"/>
              <a:t>спадщина</a:t>
            </a:r>
            <a:r>
              <a:rPr lang="ru-RU" dirty="0"/>
              <a:t>», «</a:t>
            </a:r>
            <a:r>
              <a:rPr lang="ru-RU" dirty="0" err="1"/>
              <a:t>спадкові</a:t>
            </a:r>
            <a:r>
              <a:rPr lang="ru-RU" dirty="0"/>
              <a:t> </a:t>
            </a:r>
            <a:r>
              <a:rPr lang="ru-RU" dirty="0" err="1"/>
              <a:t>правовідносини</a:t>
            </a:r>
            <a:r>
              <a:rPr lang="ru-RU" dirty="0"/>
              <a:t>».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23285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81</TotalTime>
  <Words>4119</Words>
  <Application>Microsoft Office PowerPoint</Application>
  <PresentationFormat>Широкоэкранный</PresentationFormat>
  <Paragraphs>152</Paragraphs>
  <Slides>55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60" baseType="lpstr">
      <vt:lpstr>Arial</vt:lpstr>
      <vt:lpstr>Century Gothic</vt:lpstr>
      <vt:lpstr>Times New Roman</vt:lpstr>
      <vt:lpstr>Wingdings 3</vt:lpstr>
      <vt:lpstr>Легкий дым</vt:lpstr>
      <vt:lpstr>Теоретичні основи спадкового права та процесу. Спадкові правовідносини </vt:lpstr>
      <vt:lpstr>1.Поняття, предмет спадкового права і процесу.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2. Принципи спадкового права.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3. Джерела спадкового права.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4. Елементи спадкових правовідносин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Теоретичні основи спадкового права та процесу. Спадкові правовідносини</dc:title>
  <dc:creator>ASUS</dc:creator>
  <cp:lastModifiedBy>ASUS</cp:lastModifiedBy>
  <cp:revision>12</cp:revision>
  <dcterms:created xsi:type="dcterms:W3CDTF">2025-03-05T14:19:41Z</dcterms:created>
  <dcterms:modified xsi:type="dcterms:W3CDTF">2025-03-05T15:41:19Z</dcterms:modified>
</cp:coreProperties>
</file>