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19A31065-E157-4285-A4EF-C47D6EE681A4}"/>
    <pc:docChg chg="custSel modSld">
      <pc:chgData name="Iryna Abramova" userId="cf8a27de836524f0" providerId="LiveId" clId="{19A31065-E157-4285-A4EF-C47D6EE681A4}" dt="2024-10-10T10:18:41.293" v="75" actId="20577"/>
      <pc:docMkLst>
        <pc:docMk/>
      </pc:docMkLst>
      <pc:sldChg chg="delSp modSp mod">
        <pc:chgData name="Iryna Abramova" userId="cf8a27de836524f0" providerId="LiveId" clId="{19A31065-E157-4285-A4EF-C47D6EE681A4}" dt="2024-10-10T10:12:10.713" v="9"/>
        <pc:sldMkLst>
          <pc:docMk/>
          <pc:sldMk cId="4257655608" sldId="256"/>
        </pc:sldMkLst>
        <pc:spChg chg="mod">
          <ac:chgData name="Iryna Abramova" userId="cf8a27de836524f0" providerId="LiveId" clId="{19A31065-E157-4285-A4EF-C47D6EE681A4}" dt="2024-10-10T10:12:10.713" v="9"/>
          <ac:spMkLst>
            <pc:docMk/>
            <pc:sldMk cId="4257655608" sldId="256"/>
            <ac:spMk id="2" creationId="{00000000-0000-0000-0000-000000000000}"/>
          </ac:spMkLst>
        </pc:spChg>
        <pc:spChg chg="mod">
          <ac:chgData name="Iryna Abramova" userId="cf8a27de836524f0" providerId="LiveId" clId="{19A31065-E157-4285-A4EF-C47D6EE681A4}" dt="2024-10-10T10:12:10.713" v="9"/>
          <ac:spMkLst>
            <pc:docMk/>
            <pc:sldMk cId="4257655608" sldId="256"/>
            <ac:spMk id="3" creationId="{00000000-0000-0000-0000-000000000000}"/>
          </ac:spMkLst>
        </pc:spChg>
        <pc:picChg chg="del">
          <ac:chgData name="Iryna Abramova" userId="cf8a27de836524f0" providerId="LiveId" clId="{19A31065-E157-4285-A4EF-C47D6EE681A4}" dt="2024-10-10T10:11:55.413" v="8" actId="478"/>
          <ac:picMkLst>
            <pc:docMk/>
            <pc:sldMk cId="4257655608" sldId="256"/>
            <ac:picMk id="4" creationId="{00000000-0000-0000-0000-000000000000}"/>
          </ac:picMkLst>
        </pc:picChg>
      </pc:sldChg>
      <pc:sldChg chg="addSp delSp modSp mod">
        <pc:chgData name="Iryna Abramova" userId="cf8a27de836524f0" providerId="LiveId" clId="{19A31065-E157-4285-A4EF-C47D6EE681A4}" dt="2024-10-10T10:14:37.319" v="41" actId="113"/>
        <pc:sldMkLst>
          <pc:docMk/>
          <pc:sldMk cId="2692237444" sldId="257"/>
        </pc:sldMkLst>
        <pc:spChg chg="mod">
          <ac:chgData name="Iryna Abramova" userId="cf8a27de836524f0" providerId="LiveId" clId="{19A31065-E157-4285-A4EF-C47D6EE681A4}" dt="2024-10-10T10:12:37.604" v="22" actId="6549"/>
          <ac:spMkLst>
            <pc:docMk/>
            <pc:sldMk cId="2692237444" sldId="257"/>
            <ac:spMk id="3" creationId="{00000000-0000-0000-0000-000000000000}"/>
          </ac:spMkLst>
        </pc:spChg>
        <pc:spChg chg="mod">
          <ac:chgData name="Iryna Abramova" userId="cf8a27de836524f0" providerId="LiveId" clId="{19A31065-E157-4285-A4EF-C47D6EE681A4}" dt="2024-10-10T10:14:37.319" v="41" actId="113"/>
          <ac:spMkLst>
            <pc:docMk/>
            <pc:sldMk cId="2692237444" sldId="257"/>
            <ac:spMk id="5" creationId="{00000000-0000-0000-0000-000000000000}"/>
          </ac:spMkLst>
        </pc:spChg>
        <pc:spChg chg="add del mod">
          <ac:chgData name="Iryna Abramova" userId="cf8a27de836524f0" providerId="LiveId" clId="{19A31065-E157-4285-A4EF-C47D6EE681A4}" dt="2024-10-10T10:12:24.022" v="19" actId="478"/>
          <ac:spMkLst>
            <pc:docMk/>
            <pc:sldMk cId="2692237444" sldId="257"/>
            <ac:spMk id="6" creationId="{F91F5FB4-6E75-4E6E-87F2-92EB41C42301}"/>
          </ac:spMkLst>
        </pc:spChg>
        <pc:picChg chg="del">
          <ac:chgData name="Iryna Abramova" userId="cf8a27de836524f0" providerId="LiveId" clId="{19A31065-E157-4285-A4EF-C47D6EE681A4}" dt="2024-10-10T10:12:16.208" v="17" actId="478"/>
          <ac:picMkLst>
            <pc:docMk/>
            <pc:sldMk cId="2692237444" sldId="257"/>
            <ac:picMk id="4" creationId="{00000000-0000-0000-0000-000000000000}"/>
          </ac:picMkLst>
        </pc:picChg>
      </pc:sldChg>
      <pc:sldChg chg="delSp modSp mod">
        <pc:chgData name="Iryna Abramova" userId="cf8a27de836524f0" providerId="LiveId" clId="{19A31065-E157-4285-A4EF-C47D6EE681A4}" dt="2024-10-10T10:15:06.716" v="46" actId="113"/>
        <pc:sldMkLst>
          <pc:docMk/>
          <pc:sldMk cId="4148243052" sldId="258"/>
        </pc:sldMkLst>
        <pc:spChg chg="mod">
          <ac:chgData name="Iryna Abramova" userId="cf8a27de836524f0" providerId="LiveId" clId="{19A31065-E157-4285-A4EF-C47D6EE681A4}" dt="2024-10-10T10:15:06.716" v="46" actId="113"/>
          <ac:spMkLst>
            <pc:docMk/>
            <pc:sldMk cId="4148243052" sldId="258"/>
            <ac:spMk id="4" creationId="{00000000-0000-0000-0000-000000000000}"/>
          </ac:spMkLst>
        </pc:spChg>
        <pc:picChg chg="del">
          <ac:chgData name="Iryna Abramova" userId="cf8a27de836524f0" providerId="LiveId" clId="{19A31065-E157-4285-A4EF-C47D6EE681A4}" dt="2024-10-10T10:14:50.106" v="42" actId="478"/>
          <ac:picMkLst>
            <pc:docMk/>
            <pc:sldMk cId="4148243052" sldId="258"/>
            <ac:picMk id="5" creationId="{00000000-0000-0000-0000-000000000000}"/>
          </ac:picMkLst>
        </pc:picChg>
      </pc:sldChg>
      <pc:sldChg chg="modSp mod">
        <pc:chgData name="Iryna Abramova" userId="cf8a27de836524f0" providerId="LiveId" clId="{19A31065-E157-4285-A4EF-C47D6EE681A4}" dt="2024-10-10T10:15:21.686" v="47" actId="14100"/>
        <pc:sldMkLst>
          <pc:docMk/>
          <pc:sldMk cId="495311947" sldId="259"/>
        </pc:sldMkLst>
        <pc:spChg chg="mod">
          <ac:chgData name="Iryna Abramova" userId="cf8a27de836524f0" providerId="LiveId" clId="{19A31065-E157-4285-A4EF-C47D6EE681A4}" dt="2024-10-10T10:15:21.686" v="47" actId="14100"/>
          <ac:spMkLst>
            <pc:docMk/>
            <pc:sldMk cId="495311947" sldId="259"/>
            <ac:spMk id="2" creationId="{00000000-0000-0000-0000-000000000000}"/>
          </ac:spMkLst>
        </pc:spChg>
      </pc:sldChg>
      <pc:sldChg chg="modSp mod">
        <pc:chgData name="Iryna Abramova" userId="cf8a27de836524f0" providerId="LiveId" clId="{19A31065-E157-4285-A4EF-C47D6EE681A4}" dt="2024-10-10T10:15:30.486" v="48" actId="14100"/>
        <pc:sldMkLst>
          <pc:docMk/>
          <pc:sldMk cId="453455234" sldId="260"/>
        </pc:sldMkLst>
        <pc:spChg chg="mod">
          <ac:chgData name="Iryna Abramova" userId="cf8a27de836524f0" providerId="LiveId" clId="{19A31065-E157-4285-A4EF-C47D6EE681A4}" dt="2024-10-10T10:15:30.486" v="48" actId="14100"/>
          <ac:spMkLst>
            <pc:docMk/>
            <pc:sldMk cId="453455234" sldId="260"/>
            <ac:spMk id="4" creationId="{00000000-0000-0000-0000-000000000000}"/>
          </ac:spMkLst>
        </pc:spChg>
      </pc:sldChg>
      <pc:sldChg chg="modSp mod">
        <pc:chgData name="Iryna Abramova" userId="cf8a27de836524f0" providerId="LiveId" clId="{19A31065-E157-4285-A4EF-C47D6EE681A4}" dt="2024-10-10T10:16:01.872" v="51" actId="14100"/>
        <pc:sldMkLst>
          <pc:docMk/>
          <pc:sldMk cId="1720724653" sldId="261"/>
        </pc:sldMkLst>
        <pc:spChg chg="mod">
          <ac:chgData name="Iryna Abramova" userId="cf8a27de836524f0" providerId="LiveId" clId="{19A31065-E157-4285-A4EF-C47D6EE681A4}" dt="2024-10-10T10:16:01.872" v="51" actId="14100"/>
          <ac:spMkLst>
            <pc:docMk/>
            <pc:sldMk cId="1720724653" sldId="261"/>
            <ac:spMk id="4" creationId="{00000000-0000-0000-0000-000000000000}"/>
          </ac:spMkLst>
        </pc:spChg>
      </pc:sldChg>
      <pc:sldChg chg="modSp mod">
        <pc:chgData name="Iryna Abramova" userId="cf8a27de836524f0" providerId="LiveId" clId="{19A31065-E157-4285-A4EF-C47D6EE681A4}" dt="2024-10-10T10:16:17.681" v="54" actId="14100"/>
        <pc:sldMkLst>
          <pc:docMk/>
          <pc:sldMk cId="1913362825" sldId="262"/>
        </pc:sldMkLst>
        <pc:spChg chg="mod">
          <ac:chgData name="Iryna Abramova" userId="cf8a27de836524f0" providerId="LiveId" clId="{19A31065-E157-4285-A4EF-C47D6EE681A4}" dt="2024-10-10T10:16:17.681" v="54" actId="14100"/>
          <ac:spMkLst>
            <pc:docMk/>
            <pc:sldMk cId="1913362825" sldId="262"/>
            <ac:spMk id="2" creationId="{00000000-0000-0000-0000-000000000000}"/>
          </ac:spMkLst>
        </pc:spChg>
      </pc:sldChg>
      <pc:sldChg chg="modSp mod">
        <pc:chgData name="Iryna Abramova" userId="cf8a27de836524f0" providerId="LiveId" clId="{19A31065-E157-4285-A4EF-C47D6EE681A4}" dt="2024-10-10T10:16:32.703" v="56" actId="27636"/>
        <pc:sldMkLst>
          <pc:docMk/>
          <pc:sldMk cId="2547485153" sldId="263"/>
        </pc:sldMkLst>
        <pc:spChg chg="mod">
          <ac:chgData name="Iryna Abramova" userId="cf8a27de836524f0" providerId="LiveId" clId="{19A31065-E157-4285-A4EF-C47D6EE681A4}" dt="2024-10-10T10:16:32.703" v="56" actId="27636"/>
          <ac:spMkLst>
            <pc:docMk/>
            <pc:sldMk cId="2547485153" sldId="263"/>
            <ac:spMk id="2" creationId="{00000000-0000-0000-0000-000000000000}"/>
          </ac:spMkLst>
        </pc:spChg>
      </pc:sldChg>
      <pc:sldChg chg="addSp delSp modSp mod">
        <pc:chgData name="Iryna Abramova" userId="cf8a27de836524f0" providerId="LiveId" clId="{19A31065-E157-4285-A4EF-C47D6EE681A4}" dt="2024-10-10T10:17:05.492" v="66" actId="113"/>
        <pc:sldMkLst>
          <pc:docMk/>
          <pc:sldMk cId="1304924727" sldId="264"/>
        </pc:sldMkLst>
        <pc:spChg chg="mod">
          <ac:chgData name="Iryna Abramova" userId="cf8a27de836524f0" providerId="LiveId" clId="{19A31065-E157-4285-A4EF-C47D6EE681A4}" dt="2024-10-10T10:17:05.492" v="66" actId="113"/>
          <ac:spMkLst>
            <pc:docMk/>
            <pc:sldMk cId="1304924727" sldId="264"/>
            <ac:spMk id="3" creationId="{00000000-0000-0000-0000-000000000000}"/>
          </ac:spMkLst>
        </pc:spChg>
        <pc:spChg chg="mod">
          <ac:chgData name="Iryna Abramova" userId="cf8a27de836524f0" providerId="LiveId" clId="{19A31065-E157-4285-A4EF-C47D6EE681A4}" dt="2024-10-10T10:16:59.101" v="64" actId="14100"/>
          <ac:spMkLst>
            <pc:docMk/>
            <pc:sldMk cId="1304924727" sldId="264"/>
            <ac:spMk id="5" creationId="{00000000-0000-0000-0000-000000000000}"/>
          </ac:spMkLst>
        </pc:spChg>
        <pc:spChg chg="add del mod">
          <ac:chgData name="Iryna Abramova" userId="cf8a27de836524f0" providerId="LiveId" clId="{19A31065-E157-4285-A4EF-C47D6EE681A4}" dt="2024-10-10T10:16:40.357" v="59" actId="478"/>
          <ac:spMkLst>
            <pc:docMk/>
            <pc:sldMk cId="1304924727" sldId="264"/>
            <ac:spMk id="6" creationId="{314F2522-1DF4-4947-8B11-06627B554F17}"/>
          </ac:spMkLst>
        </pc:spChg>
        <pc:picChg chg="del">
          <ac:chgData name="Iryna Abramova" userId="cf8a27de836524f0" providerId="LiveId" clId="{19A31065-E157-4285-A4EF-C47D6EE681A4}" dt="2024-10-10T10:16:36.122" v="57" actId="478"/>
          <ac:picMkLst>
            <pc:docMk/>
            <pc:sldMk cId="1304924727" sldId="264"/>
            <ac:picMk id="4" creationId="{00000000-0000-0000-0000-000000000000}"/>
          </ac:picMkLst>
        </pc:picChg>
      </pc:sldChg>
      <pc:sldChg chg="modSp mod">
        <pc:chgData name="Iryna Abramova" userId="cf8a27de836524f0" providerId="LiveId" clId="{19A31065-E157-4285-A4EF-C47D6EE681A4}" dt="2024-10-10T10:17:49.671" v="70" actId="20577"/>
        <pc:sldMkLst>
          <pc:docMk/>
          <pc:sldMk cId="3579730137" sldId="265"/>
        </pc:sldMkLst>
        <pc:spChg chg="mod">
          <ac:chgData name="Iryna Abramova" userId="cf8a27de836524f0" providerId="LiveId" clId="{19A31065-E157-4285-A4EF-C47D6EE681A4}" dt="2024-10-10T10:17:49.671" v="70" actId="20577"/>
          <ac:spMkLst>
            <pc:docMk/>
            <pc:sldMk cId="3579730137" sldId="265"/>
            <ac:spMk id="2" creationId="{00000000-0000-0000-0000-000000000000}"/>
          </ac:spMkLst>
        </pc:spChg>
      </pc:sldChg>
      <pc:sldChg chg="modSp mod">
        <pc:chgData name="Iryna Abramova" userId="cf8a27de836524f0" providerId="LiveId" clId="{19A31065-E157-4285-A4EF-C47D6EE681A4}" dt="2024-10-10T10:12:11.112" v="14" actId="27636"/>
        <pc:sldMkLst>
          <pc:docMk/>
          <pc:sldMk cId="754368588" sldId="266"/>
        </pc:sldMkLst>
        <pc:spChg chg="mod">
          <ac:chgData name="Iryna Abramova" userId="cf8a27de836524f0" providerId="LiveId" clId="{19A31065-E157-4285-A4EF-C47D6EE681A4}" dt="2024-10-10T10:12:11.112" v="14" actId="27636"/>
          <ac:spMkLst>
            <pc:docMk/>
            <pc:sldMk cId="754368588" sldId="266"/>
            <ac:spMk id="2" creationId="{00000000-0000-0000-0000-000000000000}"/>
          </ac:spMkLst>
        </pc:spChg>
      </pc:sldChg>
      <pc:sldChg chg="modSp mod">
        <pc:chgData name="Iryna Abramova" userId="cf8a27de836524f0" providerId="LiveId" clId="{19A31065-E157-4285-A4EF-C47D6EE681A4}" dt="2024-10-10T10:12:11.207" v="15" actId="27636"/>
        <pc:sldMkLst>
          <pc:docMk/>
          <pc:sldMk cId="3788005568" sldId="268"/>
        </pc:sldMkLst>
        <pc:spChg chg="mod">
          <ac:chgData name="Iryna Abramova" userId="cf8a27de836524f0" providerId="LiveId" clId="{19A31065-E157-4285-A4EF-C47D6EE681A4}" dt="2024-10-10T10:12:11.207" v="15" actId="27636"/>
          <ac:spMkLst>
            <pc:docMk/>
            <pc:sldMk cId="3788005568" sldId="268"/>
            <ac:spMk id="2" creationId="{00000000-0000-0000-0000-000000000000}"/>
          </ac:spMkLst>
        </pc:spChg>
      </pc:sldChg>
      <pc:sldChg chg="addSp delSp modSp mod">
        <pc:chgData name="Iryna Abramova" userId="cf8a27de836524f0" providerId="LiveId" clId="{19A31065-E157-4285-A4EF-C47D6EE681A4}" dt="2024-10-10T10:18:41.293" v="75" actId="20577"/>
        <pc:sldMkLst>
          <pc:docMk/>
          <pc:sldMk cId="2446167845" sldId="270"/>
        </pc:sldMkLst>
        <pc:spChg chg="mod">
          <ac:chgData name="Iryna Abramova" userId="cf8a27de836524f0" providerId="LiveId" clId="{19A31065-E157-4285-A4EF-C47D6EE681A4}" dt="2024-10-10T10:18:41.293" v="75" actId="20577"/>
          <ac:spMkLst>
            <pc:docMk/>
            <pc:sldMk cId="2446167845" sldId="270"/>
            <ac:spMk id="3" creationId="{00000000-0000-0000-0000-000000000000}"/>
          </ac:spMkLst>
        </pc:spChg>
        <pc:spChg chg="add del mod">
          <ac:chgData name="Iryna Abramova" userId="cf8a27de836524f0" providerId="LiveId" clId="{19A31065-E157-4285-A4EF-C47D6EE681A4}" dt="2024-10-10T10:18:32.940" v="72" actId="478"/>
          <ac:spMkLst>
            <pc:docMk/>
            <pc:sldMk cId="2446167845" sldId="270"/>
            <ac:spMk id="6" creationId="{059C4646-C398-4ECA-A48B-7D6AA701D26F}"/>
          </ac:spMkLst>
        </pc:spChg>
        <pc:picChg chg="del">
          <ac:chgData name="Iryna Abramova" userId="cf8a27de836524f0" providerId="LiveId" clId="{19A31065-E157-4285-A4EF-C47D6EE681A4}" dt="2024-10-10T10:18:28.451" v="71" actId="478"/>
          <ac:picMkLst>
            <pc:docMk/>
            <pc:sldMk cId="2446167845" sldId="270"/>
            <ac:picMk id="4" creationId="{00000000-0000-0000-0000-000000000000}"/>
          </ac:picMkLst>
        </pc:picChg>
      </pc:sldChg>
      <pc:sldChg chg="modSp mod">
        <pc:chgData name="Iryna Abramova" userId="cf8a27de836524f0" providerId="LiveId" clId="{19A31065-E157-4285-A4EF-C47D6EE681A4}" dt="2024-10-10T10:12:11.291" v="16" actId="27636"/>
        <pc:sldMkLst>
          <pc:docMk/>
          <pc:sldMk cId="3608627061" sldId="272"/>
        </pc:sldMkLst>
        <pc:spChg chg="mod">
          <ac:chgData name="Iryna Abramova" userId="cf8a27de836524f0" providerId="LiveId" clId="{19A31065-E157-4285-A4EF-C47D6EE681A4}" dt="2024-10-10T10:12:11.291" v="16" actId="27636"/>
          <ac:spMkLst>
            <pc:docMk/>
            <pc:sldMk cId="3608627061" sldId="272"/>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174490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17761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8147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4268579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562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376203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042842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18884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93440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10.10.2024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866462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32586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C90A66AE-81F5-474A-B74B-EE41E9320F19}" type="datetimeFigureOut">
              <a:rPr lang="uk-UA" smtClean="0"/>
              <a:t>10.10.2024</a:t>
            </a:fld>
            <a:endParaRPr lang="uk-UA"/>
          </a:p>
        </p:txBody>
      </p:sp>
      <p:sp>
        <p:nvSpPr>
          <p:cNvPr id="8" name="Footer Placeholder 7"/>
          <p:cNvSpPr>
            <a:spLocks noGrp="1"/>
          </p:cNvSpPr>
          <p:nvPr>
            <p:ph type="ftr" sz="quarter" idx="11"/>
          </p:nvPr>
        </p:nvSpPr>
        <p:spPr/>
        <p:txBody>
          <a:bodyPr/>
          <a:lstStyle/>
          <a:p>
            <a:endParaRPr lang="uk-U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429008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90A66AE-81F5-474A-B74B-EE41E9320F19}" type="datetimeFigureOut">
              <a:rPr lang="uk-UA" smtClean="0"/>
              <a:t>10.10.2024</a:t>
            </a:fld>
            <a:endParaRPr lang="uk-UA"/>
          </a:p>
        </p:txBody>
      </p:sp>
      <p:sp>
        <p:nvSpPr>
          <p:cNvPr id="4" name="Footer Placeholder 3"/>
          <p:cNvSpPr>
            <a:spLocks noGrp="1"/>
          </p:cNvSpPr>
          <p:nvPr>
            <p:ph type="ftr" sz="quarter" idx="11"/>
          </p:nvPr>
        </p:nvSpPr>
        <p:spPr/>
        <p:txBody>
          <a:bodyPr/>
          <a:lstStyle/>
          <a:p>
            <a:endParaRPr lang="uk-U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12632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A66AE-81F5-474A-B74B-EE41E9320F19}" type="datetimeFigureOut">
              <a:rPr lang="uk-UA" smtClean="0"/>
              <a:t>10.10.2024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332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24433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10.10.2024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87264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90A66AE-81F5-474A-B74B-EE41E9320F19}" type="datetimeFigureOut">
              <a:rPr lang="uk-UA" smtClean="0"/>
              <a:t>10.10.2024</a:t>
            </a:fld>
            <a:endParaRPr lang="uk-U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64F593F-0D5B-4CF0-BEE2-6583C73E7271}" type="slidenum">
              <a:rPr lang="uk-UA" smtClean="0"/>
              <a:t>‹№›</a:t>
            </a:fld>
            <a:endParaRPr lang="uk-UA"/>
          </a:p>
        </p:txBody>
      </p:sp>
    </p:spTree>
    <p:extLst>
      <p:ext uri="{BB962C8B-B14F-4D97-AF65-F5344CB8AC3E}">
        <p14:creationId xmlns:p14="http://schemas.microsoft.com/office/powerpoint/2010/main" val="30283424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300" dirty="0">
                <a:latin typeface="Times New Roman" pitchFamily="18" charset="0"/>
                <a:cs typeface="Times New Roman" pitchFamily="18" charset="0"/>
              </a:rPr>
              <a:t>Тема 6. </a:t>
            </a:r>
            <a:r>
              <a:rPr lang="ru-RU" sz="3300" dirty="0" err="1">
                <a:latin typeface="Times New Roman" pitchFamily="18" charset="0"/>
                <a:cs typeface="Times New Roman" pitchFamily="18" charset="0"/>
              </a:rPr>
              <a:t>Процес</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сертифікації</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товарів</a:t>
            </a:r>
            <a:r>
              <a:rPr lang="ru-RU" sz="3300" dirty="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sp>
        <p:nvSpPr>
          <p:cNvPr id="3" name="Місце для вмісту 2"/>
          <p:cNvSpPr>
            <a:spLocks noGrp="1"/>
          </p:cNvSpPr>
          <p:nvPr>
            <p:ph idx="1"/>
          </p:nvPr>
        </p:nvSpPr>
        <p:spPr/>
        <p:txBody>
          <a:bodyPr>
            <a:normAutofit/>
          </a:bodyPr>
          <a:lstStyle/>
          <a:p>
            <a:pPr marL="0" indent="360000" algn="just">
              <a:spcBef>
                <a:spcPts val="0"/>
              </a:spcBef>
              <a:buNone/>
            </a:pPr>
            <a:r>
              <a:rPr lang="uk-UA" sz="2600" dirty="0">
                <a:latin typeface="Times New Roman" pitchFamily="18" charset="0"/>
                <a:cs typeface="Times New Roman" pitchFamily="18" charset="0"/>
              </a:rPr>
              <a:t>1. Сертифікація товарів та верифікація сертифікатів під час митного оформлення. </a:t>
            </a:r>
          </a:p>
          <a:p>
            <a:pPr marL="0" indent="360000" algn="just">
              <a:spcBef>
                <a:spcPts val="0"/>
              </a:spcBef>
              <a:buNone/>
            </a:pPr>
            <a:r>
              <a:rPr lang="uk-UA" sz="2600" dirty="0">
                <a:latin typeface="Times New Roman" pitchFamily="18" charset="0"/>
                <a:cs typeface="Times New Roman" pitchFamily="18" charset="0"/>
              </a:rPr>
              <a:t>2. Визнання іноземних сертифікації. </a:t>
            </a:r>
          </a:p>
          <a:p>
            <a:pPr marL="0" indent="360000" algn="just">
              <a:spcBef>
                <a:spcPts val="0"/>
              </a:spcBef>
              <a:buNone/>
            </a:pPr>
            <a:r>
              <a:rPr lang="uk-UA" sz="2600" dirty="0">
                <a:latin typeface="Times New Roman" pitchFamily="18" charset="0"/>
                <a:cs typeface="Times New Roman" pitchFamily="18" charset="0"/>
              </a:rPr>
              <a:t>3. Визнання результатів сертифікації держави-імпортера.</a:t>
            </a:r>
          </a:p>
          <a:p>
            <a:pPr marL="0" indent="360000" algn="just">
              <a:spcBef>
                <a:spcPts val="0"/>
              </a:spcBef>
              <a:buNone/>
            </a:pPr>
            <a:endParaRPr lang="uk-UA" sz="2600" dirty="0">
              <a:latin typeface="Times New Roman" pitchFamily="18" charset="0"/>
              <a:cs typeface="Times New Roman" pitchFamily="18" charset="0"/>
            </a:endParaRPr>
          </a:p>
        </p:txBody>
      </p:sp>
    </p:spTree>
    <p:extLst>
      <p:ext uri="{BB962C8B-B14F-4D97-AF65-F5344CB8AC3E}">
        <p14:creationId xmlns:p14="http://schemas.microsoft.com/office/powerpoint/2010/main" val="4257655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79512" y="260648"/>
            <a:ext cx="8856984" cy="6408712"/>
          </a:xfrm>
        </p:spPr>
        <p:txBody>
          <a:bodyPr>
            <a:normAutofit fontScale="70000" lnSpcReduction="20000"/>
          </a:bodyPr>
          <a:lstStyle/>
          <a:p>
            <a:pPr marL="109728" indent="0" algn="ctr">
              <a:buNone/>
            </a:pPr>
            <a:r>
              <a:rPr lang="ru-RU" sz="3200" dirty="0">
                <a:solidFill>
                  <a:srgbClr val="FF0000"/>
                </a:solidFill>
                <a:latin typeface="Times New Roman" pitchFamily="18" charset="0"/>
                <a:cs typeface="Times New Roman" pitchFamily="18" charset="0"/>
              </a:rPr>
              <a:t>Як </a:t>
            </a:r>
            <a:r>
              <a:rPr lang="ru-RU" sz="3200" dirty="0" err="1">
                <a:solidFill>
                  <a:srgbClr val="FF0000"/>
                </a:solidFill>
                <a:latin typeface="Times New Roman" pitchFamily="18" charset="0"/>
                <a:cs typeface="Times New Roman" pitchFamily="18" charset="0"/>
              </a:rPr>
              <a:t>відбувається</a:t>
            </a:r>
            <a:r>
              <a:rPr lang="ru-RU" sz="3200" dirty="0">
                <a:solidFill>
                  <a:srgbClr val="FF0000"/>
                </a:solidFill>
                <a:latin typeface="Times New Roman" pitchFamily="18" charset="0"/>
                <a:cs typeface="Times New Roman" pitchFamily="18" charset="0"/>
              </a:rPr>
              <a:t> процедура </a:t>
            </a:r>
            <a:r>
              <a:rPr lang="ru-RU" sz="3200" dirty="0" err="1">
                <a:solidFill>
                  <a:srgbClr val="FF0000"/>
                </a:solidFill>
                <a:latin typeface="Times New Roman" pitchFamily="18" charset="0"/>
                <a:cs typeface="Times New Roman" pitchFamily="18" charset="0"/>
              </a:rPr>
              <a:t>визнання</a:t>
            </a:r>
            <a:endParaRPr lang="ru-RU" sz="3200" dirty="0">
              <a:solidFill>
                <a:srgbClr val="FF0000"/>
              </a:solidFill>
              <a:latin typeface="Times New Roman" pitchFamily="18" charset="0"/>
              <a:cs typeface="Times New Roman" pitchFamily="18" charset="0"/>
            </a:endParaRPr>
          </a:p>
          <a:p>
            <a:pPr marL="109728" indent="0">
              <a:buNone/>
            </a:pPr>
            <a:endParaRPr lang="ru-RU" dirty="0">
              <a:latin typeface="Times New Roman" pitchFamily="18" charset="0"/>
              <a:cs typeface="Times New Roman" pitchFamily="18" charset="0"/>
            </a:endParaRPr>
          </a:p>
          <a:p>
            <a:pPr marL="0" indent="457200" algn="just">
              <a:lnSpc>
                <a:spcPct val="120000"/>
              </a:lnSpc>
              <a:spcBef>
                <a:spcPts val="0"/>
              </a:spcBef>
              <a:buNone/>
            </a:pPr>
            <a:r>
              <a:rPr lang="ru-RU" sz="3100" dirty="0" err="1">
                <a:latin typeface="Times New Roman" pitchFamily="18" charset="0"/>
                <a:cs typeface="Times New Roman" pitchFamily="18" charset="0"/>
              </a:rPr>
              <a:t>Виробник</a:t>
            </a:r>
            <a:r>
              <a:rPr lang="ru-RU" sz="3100" dirty="0">
                <a:latin typeface="Times New Roman" pitchFamily="18" charset="0"/>
                <a:cs typeface="Times New Roman" pitchFamily="18" charset="0"/>
              </a:rPr>
              <a:t>-нерезидент </a:t>
            </a:r>
            <a:r>
              <a:rPr lang="ru-RU" sz="3100" dirty="0" err="1">
                <a:latin typeface="Times New Roman" pitchFamily="18" charset="0"/>
                <a:cs typeface="Times New Roman" pitchFamily="18" charset="0"/>
              </a:rPr>
              <a:t>призначає</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Уповноваженого</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представника</a:t>
            </a:r>
            <a:r>
              <a:rPr lang="ru-RU" sz="3100" dirty="0">
                <a:latin typeface="Times New Roman" pitchFamily="18" charset="0"/>
                <a:cs typeface="Times New Roman" pitchFamily="18" charset="0"/>
              </a:rPr>
              <a:t> в </a:t>
            </a:r>
            <a:r>
              <a:rPr lang="ru-RU" sz="3100" dirty="0" err="1">
                <a:latin typeface="Times New Roman" pitchFamily="18" charset="0"/>
                <a:cs typeface="Times New Roman" pitchFamily="18" charset="0"/>
              </a:rPr>
              <a:t>Україні</a:t>
            </a:r>
            <a:r>
              <a:rPr lang="ru-RU" sz="3100" dirty="0">
                <a:latin typeface="Times New Roman" pitchFamily="18" charset="0"/>
                <a:cs typeface="Times New Roman" pitchFamily="18" charset="0"/>
              </a:rPr>
              <a:t>, шляхом </a:t>
            </a:r>
            <a:r>
              <a:rPr lang="ru-RU" sz="3100" dirty="0" err="1">
                <a:latin typeface="Times New Roman" pitchFamily="18" charset="0"/>
                <a:cs typeface="Times New Roman" pitchFamily="18" charset="0"/>
              </a:rPr>
              <a:t>видачі</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належним</a:t>
            </a:r>
            <a:r>
              <a:rPr lang="ru-RU" sz="3100" dirty="0">
                <a:latin typeface="Times New Roman" pitchFamily="18" charset="0"/>
                <a:cs typeface="Times New Roman" pitchFamily="18" charset="0"/>
              </a:rPr>
              <a:t> чином </a:t>
            </a:r>
            <a:r>
              <a:rPr lang="ru-RU" sz="3100" dirty="0" err="1">
                <a:latin typeface="Times New Roman" pitchFamily="18" charset="0"/>
                <a:cs typeface="Times New Roman" pitchFamily="18" charset="0"/>
              </a:rPr>
              <a:t>оформленого</a:t>
            </a:r>
            <a:r>
              <a:rPr lang="ru-RU" sz="3100" dirty="0">
                <a:latin typeface="Times New Roman" pitchFamily="18" charset="0"/>
                <a:cs typeface="Times New Roman" pitchFamily="18" charset="0"/>
              </a:rPr>
              <a:t> документа.</a:t>
            </a:r>
          </a:p>
          <a:p>
            <a:pPr marL="0" indent="457200" algn="just">
              <a:lnSpc>
                <a:spcPct val="120000"/>
              </a:lnSpc>
              <a:spcBef>
                <a:spcPts val="0"/>
              </a:spcBef>
              <a:buNone/>
            </a:pPr>
            <a:r>
              <a:rPr lang="ru-RU" sz="3100" dirty="0">
                <a:latin typeface="Times New Roman" pitchFamily="18" charset="0"/>
                <a:cs typeface="Times New Roman" pitchFamily="18" charset="0"/>
              </a:rPr>
              <a:t>До початку </a:t>
            </a:r>
            <a:r>
              <a:rPr lang="ru-RU" sz="3100" dirty="0" err="1">
                <a:latin typeface="Times New Roman" pitchFamily="18" charset="0"/>
                <a:cs typeface="Times New Roman" pitchFamily="18" charset="0"/>
              </a:rPr>
              <a:t>процедури</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необхідно</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зібрати</a:t>
            </a:r>
            <a:r>
              <a:rPr lang="ru-RU" sz="3100" dirty="0">
                <a:latin typeface="Times New Roman" pitchFamily="18" charset="0"/>
                <a:cs typeface="Times New Roman" pitchFamily="18" charset="0"/>
              </a:rPr>
              <a:t> і </a:t>
            </a:r>
            <a:r>
              <a:rPr lang="ru-RU" sz="3100" dirty="0" err="1">
                <a:latin typeface="Times New Roman" pitchFamily="18" charset="0"/>
                <a:cs typeface="Times New Roman" pitchFamily="18" charset="0"/>
              </a:rPr>
              <a:t>оформити</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технічну</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документацію</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зазначену</a:t>
            </a:r>
            <a:r>
              <a:rPr lang="ru-RU" sz="3100" dirty="0">
                <a:latin typeface="Times New Roman" pitchFamily="18" charset="0"/>
                <a:cs typeface="Times New Roman" pitchFamily="18" charset="0"/>
              </a:rPr>
              <a:t> в </a:t>
            </a:r>
            <a:r>
              <a:rPr lang="ru-RU" sz="3100" dirty="0" err="1">
                <a:latin typeface="Times New Roman" pitchFamily="18" charset="0"/>
                <a:cs typeface="Times New Roman" pitchFamily="18" charset="0"/>
              </a:rPr>
              <a:t>додатку</a:t>
            </a:r>
            <a:r>
              <a:rPr lang="ru-RU" sz="3100" dirty="0">
                <a:latin typeface="Times New Roman" pitchFamily="18" charset="0"/>
                <a:cs typeface="Times New Roman" pitchFamily="18" charset="0"/>
              </a:rPr>
              <a:t> до </a:t>
            </a:r>
            <a:r>
              <a:rPr lang="ru-RU" sz="3100" dirty="0" err="1">
                <a:latin typeface="Times New Roman" pitchFamily="18" charset="0"/>
                <a:cs typeface="Times New Roman" pitchFamily="18" charset="0"/>
              </a:rPr>
              <a:t>Технічного</a:t>
            </a:r>
            <a:r>
              <a:rPr lang="ru-RU" sz="3100" dirty="0">
                <a:latin typeface="Times New Roman" pitchFamily="18" charset="0"/>
                <a:cs typeface="Times New Roman" pitchFamily="18" charset="0"/>
              </a:rPr>
              <a:t> регламенту. </a:t>
            </a:r>
            <a:r>
              <a:rPr lang="ru-RU" sz="3100" dirty="0" err="1">
                <a:latin typeface="Times New Roman" pitchFamily="18" charset="0"/>
                <a:cs typeface="Times New Roman" pitchFamily="18" charset="0"/>
              </a:rPr>
              <a:t>Частина</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документів</a:t>
            </a:r>
            <a:r>
              <a:rPr lang="ru-RU" sz="3100" dirty="0">
                <a:latin typeface="Times New Roman" pitchFamily="18" charset="0"/>
                <a:cs typeface="Times New Roman" pitchFamily="18" charset="0"/>
              </a:rPr>
              <a:t>, в </a:t>
            </a:r>
            <a:r>
              <a:rPr lang="ru-RU" sz="3100" dirty="0" err="1">
                <a:latin typeface="Times New Roman" pitchFamily="18" charset="0"/>
                <a:cs typeface="Times New Roman" pitchFamily="18" charset="0"/>
              </a:rPr>
              <a:t>залежності</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від</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вимог</a:t>
            </a:r>
            <a:r>
              <a:rPr lang="ru-RU" sz="3100" dirty="0">
                <a:latin typeface="Times New Roman" pitchFamily="18" charset="0"/>
                <a:cs typeface="Times New Roman" pitchFamily="18" charset="0"/>
              </a:rPr>
              <a:t> конкретного </a:t>
            </a:r>
            <a:r>
              <a:rPr lang="ru-RU" sz="3100" dirty="0" err="1">
                <a:latin typeface="Times New Roman" pitchFamily="18" charset="0"/>
                <a:cs typeface="Times New Roman" pitchFamily="18" charset="0"/>
              </a:rPr>
              <a:t>сертифікаційного</a:t>
            </a:r>
            <a:r>
              <a:rPr lang="ru-RU" sz="3100" dirty="0">
                <a:latin typeface="Times New Roman" pitchFamily="18" charset="0"/>
                <a:cs typeface="Times New Roman" pitchFamily="18" charset="0"/>
              </a:rPr>
              <a:t> органу, </a:t>
            </a:r>
            <a:r>
              <a:rPr lang="ru-RU" sz="3100" dirty="0" err="1">
                <a:latin typeface="Times New Roman" pitchFamily="18" charset="0"/>
                <a:cs typeface="Times New Roman" pitchFamily="18" charset="0"/>
              </a:rPr>
              <a:t>перекладається</a:t>
            </a:r>
            <a:r>
              <a:rPr lang="ru-RU" sz="3100" dirty="0">
                <a:latin typeface="Times New Roman" pitchFamily="18" charset="0"/>
                <a:cs typeface="Times New Roman" pitchFamily="18" charset="0"/>
              </a:rPr>
              <a:t> на </a:t>
            </a:r>
            <a:r>
              <a:rPr lang="ru-RU" sz="3100" dirty="0" err="1">
                <a:latin typeface="Times New Roman" pitchFamily="18" charset="0"/>
                <a:cs typeface="Times New Roman" pitchFamily="18" charset="0"/>
              </a:rPr>
              <a:t>українську</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мову</a:t>
            </a:r>
            <a:r>
              <a:rPr lang="ru-RU" sz="3100" dirty="0">
                <a:latin typeface="Times New Roman" pitchFamily="18" charset="0"/>
                <a:cs typeface="Times New Roman" pitchFamily="18" charset="0"/>
              </a:rPr>
              <a:t>.</a:t>
            </a:r>
          </a:p>
          <a:p>
            <a:pPr marL="0" indent="457200" algn="just">
              <a:lnSpc>
                <a:spcPct val="120000"/>
              </a:lnSpc>
              <a:spcBef>
                <a:spcPts val="0"/>
              </a:spcBef>
              <a:buNone/>
            </a:pPr>
            <a:r>
              <a:rPr lang="ru-RU" sz="3100" dirty="0" err="1">
                <a:solidFill>
                  <a:srgbClr val="FF0000"/>
                </a:solidFill>
                <a:latin typeface="Times New Roman" pitchFamily="18" charset="0"/>
                <a:cs typeface="Times New Roman" pitchFamily="18" charset="0"/>
              </a:rPr>
              <a:t>Розробляються</a:t>
            </a:r>
            <a:r>
              <a:rPr lang="ru-RU" sz="3100" dirty="0">
                <a:solidFill>
                  <a:srgbClr val="FF0000"/>
                </a:solidFill>
                <a:latin typeface="Times New Roman" pitchFamily="18" charset="0"/>
                <a:cs typeface="Times New Roman" pitchFamily="18" charset="0"/>
              </a:rPr>
              <a:t> </a:t>
            </a:r>
            <a:r>
              <a:rPr lang="ru-RU" sz="3100" dirty="0" err="1">
                <a:solidFill>
                  <a:srgbClr val="FF0000"/>
                </a:solidFill>
                <a:latin typeface="Times New Roman" pitchFamily="18" charset="0"/>
                <a:cs typeface="Times New Roman" pitchFamily="18" charset="0"/>
              </a:rPr>
              <a:t>національні</a:t>
            </a:r>
            <a:r>
              <a:rPr lang="ru-RU" sz="3100" dirty="0">
                <a:solidFill>
                  <a:srgbClr val="FF0000"/>
                </a:solidFill>
                <a:latin typeface="Times New Roman" pitchFamily="18" charset="0"/>
                <a:cs typeface="Times New Roman" pitchFamily="18" charset="0"/>
              </a:rPr>
              <a:t> </a:t>
            </a:r>
            <a:r>
              <a:rPr lang="ru-RU" sz="3100" dirty="0" err="1">
                <a:solidFill>
                  <a:srgbClr val="FF0000"/>
                </a:solidFill>
                <a:latin typeface="Times New Roman" pitchFamily="18" charset="0"/>
                <a:cs typeface="Times New Roman" pitchFamily="18" charset="0"/>
              </a:rPr>
              <a:t>документи</a:t>
            </a:r>
            <a:r>
              <a:rPr lang="ru-RU" sz="3100" dirty="0">
                <a:solidFill>
                  <a:srgbClr val="FF0000"/>
                </a:solidFill>
                <a:latin typeface="Times New Roman" pitchFamily="18" charset="0"/>
                <a:cs typeface="Times New Roman" pitchFamily="18" charset="0"/>
              </a:rPr>
              <a:t>:</a:t>
            </a:r>
            <a:endParaRPr lang="ru-RU" sz="3100" dirty="0">
              <a:latin typeface="Times New Roman" pitchFamily="18" charset="0"/>
              <a:cs typeface="Times New Roman" pitchFamily="18" charset="0"/>
            </a:endParaRPr>
          </a:p>
          <a:p>
            <a:pPr algn="just">
              <a:lnSpc>
                <a:spcPct val="120000"/>
              </a:lnSpc>
              <a:spcBef>
                <a:spcPts val="0"/>
              </a:spcBef>
              <a:buFont typeface="Wingdings" panose="05000000000000000000" pitchFamily="2" charset="2"/>
              <a:buChar char="Ø"/>
            </a:pPr>
            <a:r>
              <a:rPr lang="ru-RU" sz="3100" dirty="0">
                <a:latin typeface="Times New Roman" pitchFamily="18" charset="0"/>
                <a:cs typeface="Times New Roman" pitchFamily="18" charset="0"/>
              </a:rPr>
              <a:t>заявка на </a:t>
            </a:r>
            <a:r>
              <a:rPr lang="ru-RU" sz="3100" dirty="0" err="1">
                <a:latin typeface="Times New Roman" pitchFamily="18" charset="0"/>
                <a:cs typeface="Times New Roman" pitchFamily="18" charset="0"/>
              </a:rPr>
              <a:t>сертифікацію</a:t>
            </a:r>
            <a:r>
              <a:rPr lang="ru-RU" sz="3100" dirty="0">
                <a:latin typeface="Times New Roman" pitchFamily="18" charset="0"/>
                <a:cs typeface="Times New Roman" pitchFamily="18" charset="0"/>
              </a:rPr>
              <a:t>;</a:t>
            </a:r>
          </a:p>
          <a:p>
            <a:pPr algn="just">
              <a:lnSpc>
                <a:spcPct val="120000"/>
              </a:lnSpc>
              <a:spcBef>
                <a:spcPts val="0"/>
              </a:spcBef>
              <a:buFont typeface="Wingdings" panose="05000000000000000000" pitchFamily="2" charset="2"/>
              <a:buChar char="Ø"/>
            </a:pPr>
            <a:r>
              <a:rPr lang="ru-RU" sz="3100" dirty="0" err="1">
                <a:latin typeface="Times New Roman" pitchFamily="18" charset="0"/>
                <a:cs typeface="Times New Roman" pitchFamily="18" charset="0"/>
              </a:rPr>
              <a:t>маркування</a:t>
            </a:r>
            <a:r>
              <a:rPr lang="ru-RU" sz="3100" dirty="0">
                <a:latin typeface="Times New Roman" pitchFamily="18" charset="0"/>
                <a:cs typeface="Times New Roman" pitchFamily="18" charset="0"/>
              </a:rPr>
              <a:t>;</a:t>
            </a:r>
          </a:p>
          <a:p>
            <a:pPr algn="just">
              <a:lnSpc>
                <a:spcPct val="120000"/>
              </a:lnSpc>
              <a:spcBef>
                <a:spcPts val="0"/>
              </a:spcBef>
              <a:buFont typeface="Wingdings" panose="05000000000000000000" pitchFamily="2" charset="2"/>
              <a:buChar char="Ø"/>
            </a:pPr>
            <a:r>
              <a:rPr lang="ru-RU" sz="3100" dirty="0" err="1">
                <a:latin typeface="Times New Roman" pitchFamily="18" charset="0"/>
                <a:cs typeface="Times New Roman" pitchFamily="18" charset="0"/>
              </a:rPr>
              <a:t>інструкція</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керівництво</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користувача</a:t>
            </a:r>
            <a:r>
              <a:rPr lang="ru-RU" sz="3100" dirty="0">
                <a:latin typeface="Times New Roman" pitchFamily="18" charset="0"/>
                <a:cs typeface="Times New Roman" pitchFamily="18" charset="0"/>
              </a:rPr>
              <a:t>);</a:t>
            </a:r>
          </a:p>
          <a:p>
            <a:pPr algn="just">
              <a:lnSpc>
                <a:spcPct val="120000"/>
              </a:lnSpc>
              <a:spcBef>
                <a:spcPts val="0"/>
              </a:spcBef>
              <a:buFont typeface="Wingdings" panose="05000000000000000000" pitchFamily="2" charset="2"/>
              <a:buChar char="Ø"/>
            </a:pPr>
            <a:r>
              <a:rPr lang="ru-RU" sz="3100" dirty="0">
                <a:latin typeface="Times New Roman" pitchFamily="18" charset="0"/>
                <a:cs typeface="Times New Roman" pitchFamily="18" charset="0"/>
              </a:rPr>
              <a:t>чек-лист </a:t>
            </a:r>
            <a:r>
              <a:rPr lang="ru-RU" sz="3100" dirty="0" err="1">
                <a:latin typeface="Times New Roman" pitchFamily="18" charset="0"/>
                <a:cs typeface="Times New Roman" pitchFamily="18" charset="0"/>
              </a:rPr>
              <a:t>основних</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вимог</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Додаток</a:t>
            </a:r>
            <a:r>
              <a:rPr lang="ru-RU" sz="3100" dirty="0">
                <a:latin typeface="Times New Roman" pitchFamily="18" charset="0"/>
                <a:cs typeface="Times New Roman" pitchFamily="18" charset="0"/>
              </a:rPr>
              <a:t> 1 до </a:t>
            </a:r>
            <a:r>
              <a:rPr lang="ru-RU" sz="3100" dirty="0" err="1">
                <a:latin typeface="Times New Roman" pitchFamily="18" charset="0"/>
                <a:cs typeface="Times New Roman" pitchFamily="18" charset="0"/>
              </a:rPr>
              <a:t>Технічного</a:t>
            </a:r>
            <a:r>
              <a:rPr lang="ru-RU" sz="3100" dirty="0">
                <a:latin typeface="Times New Roman" pitchFamily="18" charset="0"/>
                <a:cs typeface="Times New Roman" pitchFamily="18" charset="0"/>
              </a:rPr>
              <a:t> регламенту);</a:t>
            </a:r>
          </a:p>
          <a:p>
            <a:pPr algn="just">
              <a:lnSpc>
                <a:spcPct val="120000"/>
              </a:lnSpc>
              <a:spcBef>
                <a:spcPts val="0"/>
              </a:spcBef>
              <a:buFont typeface="Wingdings" panose="05000000000000000000" pitchFamily="2" charset="2"/>
              <a:buChar char="Ø"/>
            </a:pPr>
            <a:r>
              <a:rPr lang="ru-RU" sz="3100" dirty="0">
                <a:latin typeface="Times New Roman" pitchFamily="18" charset="0"/>
                <a:cs typeface="Times New Roman" pitchFamily="18" charset="0"/>
              </a:rPr>
              <a:t>проект </a:t>
            </a:r>
            <a:r>
              <a:rPr lang="ru-RU" sz="3100" dirty="0" err="1">
                <a:latin typeface="Times New Roman" pitchFamily="18" charset="0"/>
                <a:cs typeface="Times New Roman" pitchFamily="18" charset="0"/>
              </a:rPr>
              <a:t>Декларації</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відповідності</a:t>
            </a:r>
            <a:r>
              <a:rPr lang="ru-RU" sz="3100" dirty="0">
                <a:latin typeface="Times New Roman" pitchFamily="18" charset="0"/>
                <a:cs typeface="Times New Roman" pitchFamily="18" charset="0"/>
              </a:rPr>
              <a:t>;</a:t>
            </a:r>
          </a:p>
          <a:p>
            <a:pPr algn="just">
              <a:lnSpc>
                <a:spcPct val="120000"/>
              </a:lnSpc>
              <a:spcBef>
                <a:spcPts val="0"/>
              </a:spcBef>
              <a:buFont typeface="Wingdings" panose="05000000000000000000" pitchFamily="2" charset="2"/>
              <a:buChar char="Ø"/>
            </a:pPr>
            <a:r>
              <a:rPr lang="ru-RU" sz="3100" dirty="0" err="1">
                <a:latin typeface="Times New Roman" pitchFamily="18" charset="0"/>
                <a:cs typeface="Times New Roman" pitchFamily="18" charset="0"/>
              </a:rPr>
              <a:t>супровідні</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листи</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тощо</a:t>
            </a:r>
            <a:r>
              <a:rPr lang="ru-RU" sz="3100" dirty="0">
                <a:latin typeface="Times New Roman" pitchFamily="18" charset="0"/>
                <a:cs typeface="Times New Roman" pitchFamily="18" charset="0"/>
              </a:rPr>
              <a:t>.</a:t>
            </a:r>
          </a:p>
          <a:p>
            <a:pPr marL="0" indent="457200" algn="just">
              <a:lnSpc>
                <a:spcPct val="120000"/>
              </a:lnSpc>
              <a:spcBef>
                <a:spcPts val="0"/>
              </a:spcBef>
              <a:buNone/>
            </a:pPr>
            <a:r>
              <a:rPr lang="ru-RU" sz="3100" dirty="0" err="1">
                <a:latin typeface="Times New Roman" pitchFamily="18" charset="0"/>
                <a:cs typeface="Times New Roman" pitchFamily="18" charset="0"/>
              </a:rPr>
              <a:t>Після</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цього</a:t>
            </a:r>
            <a:r>
              <a:rPr lang="ru-RU" sz="3100" dirty="0">
                <a:latin typeface="Times New Roman" pitchFamily="18" charset="0"/>
                <a:cs typeface="Times New Roman" pitchFamily="18" charset="0"/>
              </a:rPr>
              <a:t> Заявку та </a:t>
            </a:r>
            <a:r>
              <a:rPr lang="ru-RU" sz="3100" dirty="0" err="1">
                <a:latin typeface="Times New Roman" pitchFamily="18" charset="0"/>
                <a:cs typeface="Times New Roman" pitchFamily="18" charset="0"/>
              </a:rPr>
              <a:t>відповідну</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документацію</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подають</a:t>
            </a:r>
            <a:r>
              <a:rPr lang="ru-RU" sz="3100" dirty="0">
                <a:latin typeface="Times New Roman" pitchFamily="18" charset="0"/>
                <a:cs typeface="Times New Roman" pitchFamily="18" charset="0"/>
              </a:rPr>
              <a:t> до </a:t>
            </a:r>
            <a:r>
              <a:rPr lang="ru-RU" sz="3100" dirty="0" err="1">
                <a:latin typeface="Times New Roman" pitchFamily="18" charset="0"/>
                <a:cs typeface="Times New Roman" pitchFamily="18" charset="0"/>
              </a:rPr>
              <a:t>українського</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сертифікаційного</a:t>
            </a:r>
            <a:r>
              <a:rPr lang="ru-RU" sz="3100" dirty="0">
                <a:latin typeface="Times New Roman" pitchFamily="18" charset="0"/>
                <a:cs typeface="Times New Roman" pitchFamily="18" charset="0"/>
              </a:rPr>
              <a:t> органу, </a:t>
            </a:r>
            <a:r>
              <a:rPr lang="ru-RU" sz="3100" dirty="0" err="1">
                <a:latin typeface="Times New Roman" pitchFamily="18" charset="0"/>
                <a:cs typeface="Times New Roman" pitchFamily="18" charset="0"/>
              </a:rPr>
              <a:t>який</a:t>
            </a:r>
            <a:r>
              <a:rPr lang="ru-RU" sz="3100" dirty="0">
                <a:latin typeface="Times New Roman" pitchFamily="18" charset="0"/>
                <a:cs typeface="Times New Roman" pitchFamily="18" charset="0"/>
              </a:rPr>
              <a:t> проводить </a:t>
            </a:r>
            <a:r>
              <a:rPr lang="ru-RU" sz="3100" dirty="0" err="1">
                <a:latin typeface="Times New Roman" pitchFamily="18" charset="0"/>
                <a:cs typeface="Times New Roman" pitchFamily="18" charset="0"/>
              </a:rPr>
              <a:t>роботи</a:t>
            </a:r>
            <a:r>
              <a:rPr lang="ru-RU" sz="3100" dirty="0">
                <a:latin typeface="Times New Roman" pitchFamily="18" charset="0"/>
                <a:cs typeface="Times New Roman" pitchFamily="18" charset="0"/>
              </a:rPr>
              <a:t> з </a:t>
            </a:r>
            <a:r>
              <a:rPr lang="ru-RU" sz="3100" dirty="0" err="1">
                <a:latin typeface="Times New Roman" pitchFamily="18" charset="0"/>
                <a:cs typeface="Times New Roman" pitchFamily="18" charset="0"/>
              </a:rPr>
              <a:t>оцінки</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документації</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Може</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знадобитися</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усунути</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зауваження</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відповісти</a:t>
            </a:r>
            <a:r>
              <a:rPr lang="ru-RU" sz="3100" dirty="0">
                <a:latin typeface="Times New Roman" pitchFamily="18" charset="0"/>
                <a:cs typeface="Times New Roman" pitchFamily="18" charset="0"/>
              </a:rPr>
              <a:t> на </a:t>
            </a:r>
            <a:r>
              <a:rPr lang="ru-RU" sz="3100" dirty="0" err="1">
                <a:latin typeface="Times New Roman" pitchFamily="18" charset="0"/>
                <a:cs typeface="Times New Roman" pitchFamily="18" charset="0"/>
              </a:rPr>
              <a:t>запитання</a:t>
            </a: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або</a:t>
            </a:r>
            <a:r>
              <a:rPr lang="ru-RU" sz="3100" dirty="0">
                <a:latin typeface="Times New Roman" pitchFamily="18" charset="0"/>
                <a:cs typeface="Times New Roman" pitchFamily="18" charset="0"/>
              </a:rPr>
              <a:t> внести </a:t>
            </a:r>
            <a:r>
              <a:rPr lang="ru-RU" sz="3100" dirty="0" err="1">
                <a:latin typeface="Times New Roman" pitchFamily="18" charset="0"/>
                <a:cs typeface="Times New Roman" pitchFamily="18" charset="0"/>
              </a:rPr>
              <a:t>виправлення</a:t>
            </a:r>
            <a:r>
              <a:rPr lang="ru-RU" sz="3100" dirty="0">
                <a:latin typeface="Times New Roman" pitchFamily="18" charset="0"/>
                <a:cs typeface="Times New Roman" pitchFamily="18" charset="0"/>
              </a:rPr>
              <a:t>.</a:t>
            </a:r>
            <a:endParaRPr lang="uk-UA" sz="3100" dirty="0">
              <a:latin typeface="Times New Roman" pitchFamily="18" charset="0"/>
              <a:cs typeface="Times New Roman" pitchFamily="18" charset="0"/>
            </a:endParaRPr>
          </a:p>
        </p:txBody>
      </p:sp>
    </p:spTree>
    <p:extLst>
      <p:ext uri="{BB962C8B-B14F-4D97-AF65-F5344CB8AC3E}">
        <p14:creationId xmlns:p14="http://schemas.microsoft.com/office/powerpoint/2010/main" val="357973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323528" y="404664"/>
            <a:ext cx="8496944" cy="6120680"/>
          </a:xfrm>
        </p:spPr>
        <p:txBody>
          <a:bodyPr>
            <a:normAutofit/>
          </a:bodyPr>
          <a:lstStyle/>
          <a:p>
            <a:pPr marL="0" indent="457200" algn="just">
              <a:lnSpc>
                <a:spcPct val="110000"/>
              </a:lnSpc>
              <a:spcBef>
                <a:spcPts val="0"/>
              </a:spcBef>
              <a:buNone/>
            </a:pPr>
            <a:r>
              <a:rPr lang="uk-UA" dirty="0">
                <a:latin typeface="Times New Roman" pitchFamily="18" charset="0"/>
                <a:cs typeface="Times New Roman" pitchFamily="18" charset="0"/>
              </a:rPr>
              <a:t>У процесі робіт український орган вимагає представлення протоколів, звітів, листів від європейського органу, що видав ЄС сертифікат. Існує безліч додаткових нюансів і вимог, які повинен виконати виробник або українська сторона, включаючи підготовку шаблонів листів, заповнення форм тощо.</a:t>
            </a:r>
          </a:p>
          <a:p>
            <a:pPr marL="0" indent="457200" algn="just">
              <a:lnSpc>
                <a:spcPct val="110000"/>
              </a:lnSpc>
              <a:spcBef>
                <a:spcPts val="0"/>
              </a:spcBef>
              <a:buNone/>
            </a:pPr>
            <a:r>
              <a:rPr lang="uk-UA" dirty="0">
                <a:latin typeface="Times New Roman" pitchFamily="18" charset="0"/>
                <a:cs typeface="Times New Roman" pitchFamily="18" charset="0"/>
              </a:rPr>
              <a:t>Український орган видає Сертифікат відповідності, якщо доцільно – сертифікати перевірки проекту та протоколи. Також український орган і виробник підписують Сертифікаційну угоду (умови користування сертифікатом).</a:t>
            </a:r>
          </a:p>
          <a:p>
            <a:pPr marL="0" indent="457200" algn="just">
              <a:lnSpc>
                <a:spcPct val="110000"/>
              </a:lnSpc>
              <a:spcBef>
                <a:spcPts val="0"/>
              </a:spcBef>
              <a:buNone/>
            </a:pPr>
            <a:r>
              <a:rPr lang="uk-UA" dirty="0">
                <a:latin typeface="Times New Roman" pitchFamily="18" charset="0"/>
                <a:cs typeface="Times New Roman" pitchFamily="18" charset="0"/>
              </a:rPr>
              <a:t>Після отримання сертифіката виробник або Уповноважений представник підписують Декларацію про відповідність і мають право нанести знак відповідності на маркування, виробляти, імпортувати та вводити в обіг медичні вироби.</a:t>
            </a:r>
          </a:p>
        </p:txBody>
      </p:sp>
    </p:spTree>
    <p:extLst>
      <p:ext uri="{BB962C8B-B14F-4D97-AF65-F5344CB8AC3E}">
        <p14:creationId xmlns:p14="http://schemas.microsoft.com/office/powerpoint/2010/main" val="75436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07504" y="332656"/>
            <a:ext cx="8856984" cy="6264696"/>
          </a:xfrm>
        </p:spPr>
        <p:txBody>
          <a:bodyPr>
            <a:noAutofit/>
          </a:bodyPr>
          <a:lstStyle/>
          <a:p>
            <a:pPr marL="0" indent="457200" algn="ctr">
              <a:spcBef>
                <a:spcPts val="0"/>
              </a:spcBef>
              <a:buNone/>
            </a:pPr>
            <a:r>
              <a:rPr lang="uk-UA" sz="1700" dirty="0">
                <a:solidFill>
                  <a:srgbClr val="FF0000"/>
                </a:solidFill>
                <a:latin typeface="Times New Roman" pitchFamily="18" charset="0"/>
                <a:cs typeface="Times New Roman" pitchFamily="18" charset="0"/>
              </a:rPr>
              <a:t>Законодавча основа процедури визнання</a:t>
            </a:r>
          </a:p>
          <a:p>
            <a:pPr marL="0" indent="457200" algn="just">
              <a:spcBef>
                <a:spcPts val="0"/>
              </a:spcBef>
              <a:buNone/>
            </a:pPr>
            <a:endParaRPr lang="uk-UA" sz="1500" dirty="0">
              <a:latin typeface="Times New Roman" pitchFamily="18" charset="0"/>
              <a:cs typeface="Times New Roman" pitchFamily="18" charset="0"/>
            </a:endParaRPr>
          </a:p>
          <a:p>
            <a:pPr marL="0" indent="457200" algn="just">
              <a:spcBef>
                <a:spcPts val="0"/>
              </a:spcBef>
              <a:buNone/>
            </a:pPr>
            <a:r>
              <a:rPr lang="uk-UA" sz="1500" dirty="0">
                <a:latin typeface="Times New Roman" pitchFamily="18" charset="0"/>
                <a:cs typeface="Times New Roman" pitchFamily="18" charset="0"/>
              </a:rPr>
              <a:t>Стаття 55 Угоди про асоціацію між Україною та ЄС встановлює, що спрощення доступу до існуючих ринків здійснюється шляхом співпраці в галузі технічного регулювання, в тому числі – між сертифікаційними органами.</a:t>
            </a:r>
          </a:p>
          <a:p>
            <a:pPr marL="0" indent="457200" algn="just">
              <a:spcBef>
                <a:spcPts val="0"/>
              </a:spcBef>
              <a:buNone/>
            </a:pPr>
            <a:r>
              <a:rPr lang="uk-UA" sz="1500" dirty="0">
                <a:latin typeface="Times New Roman" pitchFamily="18" charset="0"/>
                <a:cs typeface="Times New Roman" pitchFamily="18" charset="0"/>
              </a:rPr>
              <a:t>З 10.02.2016 набув чинності Закон України «Про технічні регламенти та оцінку відповідності», в статті 45 якого описується можливість визнання результатів оцінки відповідності, проведеної в іншій країні. </a:t>
            </a:r>
            <a:r>
              <a:rPr lang="uk-UA" sz="1500" dirty="0">
                <a:solidFill>
                  <a:srgbClr val="FF0000"/>
                </a:solidFill>
                <a:latin typeface="Times New Roman" pitchFamily="18" charset="0"/>
                <a:cs typeface="Times New Roman" pitchFamily="18" charset="0"/>
              </a:rPr>
              <a:t>Закон передбачає два варіанти визнання:</a:t>
            </a:r>
          </a:p>
          <a:p>
            <a:pPr marL="285750" indent="-285750" algn="just">
              <a:spcBef>
                <a:spcPts val="0"/>
              </a:spcBef>
              <a:buFont typeface="Arial" pitchFamily="34" charset="0"/>
              <a:buChar char="•"/>
            </a:pPr>
            <a:r>
              <a:rPr lang="uk-UA" sz="1500" dirty="0">
                <a:latin typeface="Times New Roman" pitchFamily="18" charset="0"/>
                <a:cs typeface="Times New Roman" pitchFamily="18" charset="0"/>
              </a:rPr>
              <a:t>міждержавне взаємне визнання;</a:t>
            </a:r>
          </a:p>
          <a:p>
            <a:pPr marL="285750" indent="-285750" algn="just">
              <a:spcBef>
                <a:spcPts val="0"/>
              </a:spcBef>
              <a:buFont typeface="Arial" pitchFamily="34" charset="0"/>
              <a:buChar char="•"/>
            </a:pPr>
            <a:r>
              <a:rPr lang="uk-UA" sz="1500" dirty="0">
                <a:latin typeface="Times New Roman" pitchFamily="18" charset="0"/>
                <a:cs typeface="Times New Roman" pitchFamily="18" charset="0"/>
              </a:rPr>
              <a:t>визнання результатів між сертифікаційними органами на підставі Договорів.</a:t>
            </a:r>
          </a:p>
          <a:p>
            <a:pPr marL="0" indent="457200" algn="just">
              <a:spcBef>
                <a:spcPts val="0"/>
              </a:spcBef>
              <a:buNone/>
            </a:pPr>
            <a:r>
              <a:rPr lang="uk-UA" sz="1500" dirty="0">
                <a:latin typeface="Times New Roman" pitchFamily="18" charset="0"/>
                <a:cs typeface="Times New Roman" pitchFamily="18" charset="0"/>
              </a:rPr>
              <a:t>На сьогоднішній день Україна не проводить міждержавне взаємне визнання з жодною країною світу. У тривалій перспективі Україна планує підписати з Європейським союзом Угоду АСАА (</a:t>
            </a:r>
            <a:r>
              <a:rPr lang="en-US" sz="1500" dirty="0">
                <a:latin typeface="Times New Roman" pitchFamily="18" charset="0"/>
                <a:cs typeface="Times New Roman" pitchFamily="18" charset="0"/>
              </a:rPr>
              <a:t>Agreement on Conformity Assessment and Acceptance of Industrial Products), </a:t>
            </a:r>
            <a:r>
              <a:rPr lang="uk-UA" sz="1500" dirty="0">
                <a:latin typeface="Times New Roman" pitchFamily="18" charset="0"/>
                <a:cs typeface="Times New Roman" pitchFamily="18" charset="0"/>
              </a:rPr>
              <a:t>більш відома як «промисловий </a:t>
            </a:r>
            <a:r>
              <a:rPr lang="uk-UA" sz="1500" dirty="0" err="1">
                <a:latin typeface="Times New Roman" pitchFamily="18" charset="0"/>
                <a:cs typeface="Times New Roman" pitchFamily="18" charset="0"/>
              </a:rPr>
              <a:t>безвіз</a:t>
            </a:r>
            <a:r>
              <a:rPr lang="uk-UA" sz="1500" dirty="0">
                <a:latin typeface="Times New Roman" pitchFamily="18" charset="0"/>
                <a:cs typeface="Times New Roman" pitchFamily="18" charset="0"/>
              </a:rPr>
              <a:t>», яка буде оформлена протоколом до Угоди про асоціацію та запровадить взаємне визнання в певних секторах економіки.</a:t>
            </a:r>
          </a:p>
          <a:p>
            <a:pPr marL="0" indent="457200" algn="just">
              <a:spcBef>
                <a:spcPts val="0"/>
              </a:spcBef>
              <a:buNone/>
            </a:pPr>
            <a:r>
              <a:rPr lang="uk-UA" sz="1500" dirty="0">
                <a:latin typeface="Times New Roman" pitchFamily="18" charset="0"/>
                <a:cs typeface="Times New Roman" pitchFamily="18" charset="0"/>
              </a:rPr>
              <a:t>Визнання результатів між сертифікаційними органами на підставі Договорів є другим можливим варіантом проведення визнання. Для цього існує кілька передумов.</a:t>
            </a:r>
          </a:p>
          <a:p>
            <a:pPr marL="0" indent="457200" algn="just">
              <a:spcBef>
                <a:spcPts val="0"/>
              </a:spcBef>
              <a:buNone/>
            </a:pPr>
            <a:r>
              <a:rPr lang="uk-UA" sz="1500" dirty="0">
                <a:latin typeface="Times New Roman" pitchFamily="18" charset="0"/>
                <a:cs typeface="Times New Roman" pitchFamily="18" charset="0"/>
              </a:rPr>
              <a:t>Український орган з акредитації (Національне Агентство з Акредитації – НААУ) є асоційованим членом Європейської кооперації з акредитації (ЕА) та підписантом двосторонньої угоди про визнання (ЕА </a:t>
            </a:r>
            <a:r>
              <a:rPr lang="en-US" sz="1500" dirty="0">
                <a:latin typeface="Times New Roman" pitchFamily="18" charset="0"/>
                <a:cs typeface="Times New Roman" pitchFamily="18" charset="0"/>
              </a:rPr>
              <a:t>BLA), </a:t>
            </a:r>
            <a:r>
              <a:rPr lang="uk-UA" sz="1500" dirty="0">
                <a:latin typeface="Times New Roman" pitchFamily="18" charset="0"/>
                <a:cs typeface="Times New Roman" pitchFamily="18" charset="0"/>
              </a:rPr>
              <a:t>повноправним членом Міжнародної кооперації з акредитації лабораторій (</a:t>
            </a:r>
            <a:r>
              <a:rPr lang="en-US" sz="1500" dirty="0">
                <a:latin typeface="Times New Roman" pitchFamily="18" charset="0"/>
                <a:cs typeface="Times New Roman" pitchFamily="18" charset="0"/>
              </a:rPr>
              <a:t>ILAC) (</a:t>
            </a:r>
            <a:r>
              <a:rPr lang="uk-UA" sz="1500" dirty="0">
                <a:latin typeface="Times New Roman" pitchFamily="18" charset="0"/>
                <a:cs typeface="Times New Roman" pitchFamily="18" charset="0"/>
              </a:rPr>
              <a:t>підписант угоди про взаємне визнання – </a:t>
            </a:r>
            <a:r>
              <a:rPr lang="en-US" sz="1500" dirty="0">
                <a:latin typeface="Times New Roman" pitchFamily="18" charset="0"/>
                <a:cs typeface="Times New Roman" pitchFamily="18" charset="0"/>
              </a:rPr>
              <a:t>ILAC MRA) </a:t>
            </a:r>
            <a:r>
              <a:rPr lang="uk-UA" sz="1500" dirty="0">
                <a:latin typeface="Times New Roman" pitchFamily="18" charset="0"/>
                <a:cs typeface="Times New Roman" pitchFamily="18" charset="0"/>
              </a:rPr>
              <a:t>і членом Міжнародного форуму з акредитації (</a:t>
            </a:r>
            <a:r>
              <a:rPr lang="en-US" sz="1500" dirty="0">
                <a:latin typeface="Times New Roman" pitchFamily="18" charset="0"/>
                <a:cs typeface="Times New Roman" pitchFamily="18" charset="0"/>
              </a:rPr>
              <a:t>IAF) (</a:t>
            </a:r>
            <a:r>
              <a:rPr lang="uk-UA" sz="1500" dirty="0">
                <a:latin typeface="Times New Roman" pitchFamily="18" charset="0"/>
                <a:cs typeface="Times New Roman" pitchFamily="18" charset="0"/>
              </a:rPr>
              <a:t>підписант угоди про взаємне визнання – </a:t>
            </a:r>
            <a:r>
              <a:rPr lang="en-US" sz="1500" dirty="0">
                <a:latin typeface="Times New Roman" pitchFamily="18" charset="0"/>
                <a:cs typeface="Times New Roman" pitchFamily="18" charset="0"/>
              </a:rPr>
              <a:t>IAF MLA).</a:t>
            </a:r>
          </a:p>
          <a:p>
            <a:pPr marL="0" indent="457200" algn="just">
              <a:spcBef>
                <a:spcPts val="0"/>
              </a:spcBef>
              <a:buNone/>
            </a:pPr>
            <a:r>
              <a:rPr lang="uk-UA" sz="1500" dirty="0">
                <a:latin typeface="Times New Roman" pitchFamily="18" charset="0"/>
                <a:cs typeface="Times New Roman" pitchFamily="18" charset="0"/>
              </a:rPr>
              <a:t>Українські Технічні регламенти щодо медичних виробів розроблені на підставі відповідних Директив ЄС, що дозволяє українським призначеним органам з оцінки відповідності визнавати результати (протоколи, звіти) оцінки відповідності, проведеної європейськими органами.</a:t>
            </a:r>
          </a:p>
        </p:txBody>
      </p:sp>
    </p:spTree>
    <p:extLst>
      <p:ext uri="{BB962C8B-B14F-4D97-AF65-F5344CB8AC3E}">
        <p14:creationId xmlns:p14="http://schemas.microsoft.com/office/powerpoint/2010/main" val="2976160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79512" y="404664"/>
            <a:ext cx="8712968" cy="6120680"/>
          </a:xfrm>
        </p:spPr>
        <p:txBody>
          <a:bodyPr>
            <a:normAutofit/>
          </a:bodyPr>
          <a:lstStyle/>
          <a:p>
            <a:pPr marL="0" indent="457200" algn="just">
              <a:lnSpc>
                <a:spcPct val="120000"/>
              </a:lnSpc>
              <a:spcBef>
                <a:spcPts val="0"/>
              </a:spcBef>
              <a:buNone/>
            </a:pPr>
            <a:r>
              <a:rPr lang="ru-RU" dirty="0">
                <a:latin typeface="Times New Roman" pitchFamily="18" charset="0"/>
                <a:cs typeface="Times New Roman" pitchFamily="18" charset="0"/>
              </a:rPr>
              <a:t>Для </a:t>
            </a:r>
            <a:r>
              <a:rPr lang="ru-RU" dirty="0" err="1">
                <a:latin typeface="Times New Roman" pitchFamily="18" charset="0"/>
                <a:cs typeface="Times New Roman" pitchFamily="18" charset="0"/>
              </a:rPr>
              <a:t>проведення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процедури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визнання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необхідне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виконання</a:t>
            </a:r>
            <a:r>
              <a:rPr lang="ru-RU" dirty="0">
                <a:latin typeface="Times New Roman" pitchFamily="18" charset="0"/>
                <a:cs typeface="Times New Roman" pitchFamily="18" charset="0"/>
              </a:rPr>
              <a:t> ряду умов, </a:t>
            </a:r>
            <a:r>
              <a:rPr lang="ru-RU" dirty="0" err="1">
                <a:latin typeface="Times New Roman" pitchFamily="18" charset="0"/>
                <a:cs typeface="Times New Roman" pitchFamily="18" charset="0"/>
              </a:rPr>
              <a:t>основним</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яких</a:t>
            </a:r>
            <a:r>
              <a:rPr lang="ru-RU" dirty="0">
                <a:latin typeface="Times New Roman" pitchFamily="18" charset="0"/>
                <a:cs typeface="Times New Roman" pitchFamily="18" charset="0"/>
              </a:rPr>
              <a:t> є </a:t>
            </a:r>
            <a:r>
              <a:rPr lang="ru-RU" dirty="0" err="1">
                <a:latin typeface="Times New Roman" pitchFamily="18" charset="0"/>
                <a:cs typeface="Times New Roman" pitchFamily="18" charset="0"/>
              </a:rPr>
              <a:t>наявність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підписаного</a:t>
            </a:r>
            <a:r>
              <a:rPr lang="ru-RU" dirty="0">
                <a:latin typeface="Times New Roman" pitchFamily="18" charset="0"/>
                <a:cs typeface="Times New Roman" pitchFamily="18" charset="0"/>
              </a:rPr>
              <a:t> Договору про </a:t>
            </a:r>
            <a:r>
              <a:rPr lang="ru-RU" dirty="0" err="1">
                <a:latin typeface="Times New Roman" pitchFamily="18" charset="0"/>
                <a:cs typeface="Times New Roman" pitchFamily="18" charset="0"/>
              </a:rPr>
              <a:t>визнання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українським</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європейським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сертифікаційними</a:t>
            </a:r>
            <a:r>
              <a:rPr lang="ru-RU" dirty="0">
                <a:latin typeface="Times New Roman" pitchFamily="18" charset="0"/>
                <a:cs typeface="Times New Roman" pitchFamily="18" charset="0"/>
              </a:rPr>
              <a:t> органами. </a:t>
            </a:r>
            <a:r>
              <a:rPr lang="ru-RU" dirty="0" err="1">
                <a:latin typeface="Times New Roman" pitchFamily="18" charset="0"/>
                <a:cs typeface="Times New Roman" pitchFamily="18" charset="0"/>
              </a:rPr>
              <a:t>Іншими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умовами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є:</a:t>
            </a:r>
          </a:p>
          <a:p>
            <a:pPr marL="457200" indent="-457200" algn="just">
              <a:lnSpc>
                <a:spcPct val="120000"/>
              </a:lnSpc>
              <a:spcBef>
                <a:spcPts val="0"/>
              </a:spcBef>
              <a:buFont typeface="Arial" pitchFamily="34" charset="0"/>
              <a:buChar char="•"/>
            </a:pPr>
            <a:r>
              <a:rPr lang="ru-RU" dirty="0" err="1">
                <a:latin typeface="Times New Roman" pitchFamily="18" charset="0"/>
                <a:cs typeface="Times New Roman" pitchFamily="18" charset="0"/>
              </a:rPr>
              <a:t>дотримання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всіх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вимог</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призначення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Уповноваженого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представника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підготовка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документації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розробка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документів</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заповнення</a:t>
            </a:r>
            <a:r>
              <a:rPr lang="ru-RU" dirty="0">
                <a:latin typeface="Times New Roman" pitchFamily="18" charset="0"/>
                <a:cs typeface="Times New Roman" pitchFamily="18" charset="0"/>
              </a:rPr>
              <a:t> чек-листа </a:t>
            </a:r>
            <a:r>
              <a:rPr lang="ru-RU" dirty="0" err="1">
                <a:latin typeface="Times New Roman" pitchFamily="18" charset="0"/>
                <a:cs typeface="Times New Roman" pitchFamily="18" charset="0"/>
              </a:rPr>
              <a:t>основних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вимог</a:t>
            </a:r>
            <a:r>
              <a:rPr lang="ru-RU" dirty="0">
                <a:latin typeface="Times New Roman" pitchFamily="18" charset="0"/>
                <a:cs typeface="Times New Roman" pitchFamily="18" charset="0"/>
              </a:rPr>
              <a:t>);</a:t>
            </a:r>
          </a:p>
          <a:p>
            <a:pPr marL="457200" indent="-457200" algn="just">
              <a:lnSpc>
                <a:spcPct val="120000"/>
              </a:lnSpc>
              <a:spcBef>
                <a:spcPts val="0"/>
              </a:spcBef>
              <a:buFont typeface="Arial" pitchFamily="34" charset="0"/>
              <a:buChar char="•"/>
            </a:pPr>
            <a:r>
              <a:rPr lang="ru-RU" dirty="0">
                <a:latin typeface="Times New Roman" pitchFamily="18" charset="0"/>
                <a:cs typeface="Times New Roman" pitchFamily="18" charset="0"/>
              </a:rPr>
              <a:t>подача Заявки та </a:t>
            </a:r>
            <a:r>
              <a:rPr lang="ru-RU" dirty="0" err="1">
                <a:latin typeface="Times New Roman" pitchFamily="18" charset="0"/>
                <a:cs typeface="Times New Roman" pitchFamily="18" charset="0"/>
              </a:rPr>
              <a:t>проведення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оцінки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відповідності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згідно</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додатком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процедури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Технічного</a:t>
            </a:r>
            <a:r>
              <a:rPr lang="ru-RU" dirty="0">
                <a:latin typeface="Times New Roman" pitchFamily="18" charset="0"/>
                <a:cs typeface="Times New Roman" pitchFamily="18" charset="0"/>
              </a:rPr>
              <a:t> регламенту, при </a:t>
            </a:r>
            <a:r>
              <a:rPr lang="ru-RU" dirty="0" err="1">
                <a:latin typeface="Times New Roman" pitchFamily="18" charset="0"/>
                <a:cs typeface="Times New Roman" pitchFamily="18" charset="0"/>
              </a:rPr>
              <a:t>якій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український</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приймає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результати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протоколи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звіти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європейського</a:t>
            </a:r>
            <a:r>
              <a:rPr lang="ru-RU" dirty="0">
                <a:latin typeface="Times New Roman" pitchFamily="18" charset="0"/>
                <a:cs typeface="Times New Roman" pitchFamily="18" charset="0"/>
              </a:rPr>
              <a:t> органу в </a:t>
            </a:r>
            <a:r>
              <a:rPr lang="ru-RU" dirty="0" err="1">
                <a:latin typeface="Times New Roman" pitchFamily="18" charset="0"/>
                <a:cs typeface="Times New Roman" pitchFamily="18" charset="0"/>
              </a:rPr>
              <a:t>частині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робіт</a:t>
            </a:r>
            <a:r>
              <a:rPr lang="ru-RU" dirty="0">
                <a:latin typeface="Times New Roman" pitchFamily="18" charset="0"/>
                <a:cs typeface="Times New Roman" pitchFamily="18" charset="0"/>
              </a:rPr>
              <a:t> за процедурою;</a:t>
            </a:r>
          </a:p>
          <a:p>
            <a:pPr marL="457200" indent="-457200" algn="just">
              <a:lnSpc>
                <a:spcPct val="120000"/>
              </a:lnSpc>
              <a:spcBef>
                <a:spcPts val="0"/>
              </a:spcBef>
              <a:buFont typeface="Arial" pitchFamily="34" charset="0"/>
              <a:buChar char="•"/>
            </a:pPr>
            <a:r>
              <a:rPr lang="ru-RU" dirty="0" err="1">
                <a:latin typeface="Times New Roman" pitchFamily="18" charset="0"/>
                <a:cs typeface="Times New Roman" pitchFamily="18" charset="0"/>
              </a:rPr>
              <a:t>виконання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специфічних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вимог</a:t>
            </a:r>
            <a:r>
              <a:rPr lang="ru-RU" dirty="0">
                <a:latin typeface="Times New Roman" pitchFamily="18" charset="0"/>
                <a:cs typeface="Times New Roman" pitchFamily="18" charset="0"/>
              </a:rPr>
              <a:t>.</a:t>
            </a:r>
          </a:p>
          <a:p>
            <a:pPr marL="0" indent="457200" algn="just">
              <a:lnSpc>
                <a:spcPct val="120000"/>
              </a:lnSpc>
              <a:spcBef>
                <a:spcPts val="0"/>
              </a:spcBef>
              <a:buNone/>
            </a:pPr>
            <a:endParaRPr lang="ru-RU" dirty="0">
              <a:latin typeface="Times New Roman" pitchFamily="18" charset="0"/>
              <a:cs typeface="Times New Roman" pitchFamily="18" charset="0"/>
            </a:endParaRPr>
          </a:p>
          <a:p>
            <a:pPr marL="0" indent="457200" algn="just">
              <a:lnSpc>
                <a:spcPct val="120000"/>
              </a:lnSpc>
              <a:spcBef>
                <a:spcPts val="0"/>
              </a:spcBef>
              <a:buNone/>
            </a:pPr>
            <a:r>
              <a:rPr lang="ru-RU" dirty="0">
                <a:latin typeface="Times New Roman" pitchFamily="18" charset="0"/>
                <a:cs typeface="Times New Roman" pitchFamily="18" charset="0"/>
              </a:rPr>
              <a:t>Таким чином, процедура </a:t>
            </a:r>
            <a:r>
              <a:rPr lang="ru-RU" dirty="0" err="1">
                <a:latin typeface="Times New Roman" pitchFamily="18" charset="0"/>
                <a:cs typeface="Times New Roman" pitchFamily="18" charset="0"/>
              </a:rPr>
              <a:t>визнання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дозволяє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проводити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сертифікацію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медичних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виробів</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Україні</a:t>
            </a:r>
            <a:r>
              <a:rPr lang="ru-RU" dirty="0">
                <a:latin typeface="Times New Roman" pitchFamily="18" charset="0"/>
                <a:cs typeface="Times New Roman" pitchFamily="18" charset="0"/>
              </a:rPr>
              <a:t> шляхом </a:t>
            </a:r>
            <a:r>
              <a:rPr lang="ru-RU" dirty="0" err="1">
                <a:latin typeface="Times New Roman" pitchFamily="18" charset="0"/>
                <a:cs typeface="Times New Roman" pitchFamily="18" charset="0"/>
              </a:rPr>
              <a:t>часткового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визнання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європейських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протоколів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дозволяє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уникнути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аудитів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виробників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суттєво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прискорити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спростити</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здешевити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оцінки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відповідності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медичних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дозволених</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застосування</a:t>
            </a:r>
            <a:r>
              <a:rPr lang="ru-RU" dirty="0">
                <a:latin typeface="Times New Roman" pitchFamily="18" charset="0"/>
                <a:cs typeface="Times New Roman" pitchFamily="18" charset="0"/>
              </a:rPr>
              <a:t> в ЄС.</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788005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38432"/>
            <a:ext cx="4176463" cy="6048672"/>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108648"/>
            <a:ext cx="4248472" cy="6093296"/>
          </a:xfrm>
          <a:prstGeom prst="rect">
            <a:avLst/>
          </a:prstGeom>
        </p:spPr>
      </p:pic>
    </p:spTree>
    <p:extLst>
      <p:ext uri="{BB962C8B-B14F-4D97-AF65-F5344CB8AC3E}">
        <p14:creationId xmlns:p14="http://schemas.microsoft.com/office/powerpoint/2010/main" val="28340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34082"/>
          </a:xfrm>
        </p:spPr>
        <p:txBody>
          <a:bodyPr>
            <a:normAutofit fontScale="90000"/>
          </a:bodyPr>
          <a:lstStyle/>
          <a:p>
            <a:pPr algn="ctr"/>
            <a:r>
              <a:rPr lang="uk-UA" sz="2400" dirty="0">
                <a:latin typeface="Times New Roman" pitchFamily="18" charset="0"/>
                <a:cs typeface="Times New Roman" pitchFamily="18" charset="0"/>
              </a:rPr>
              <a:t>3</a:t>
            </a:r>
            <a:r>
              <a:rPr lang="uk-UA" sz="2400" b="1" dirty="0">
                <a:latin typeface="Times New Roman" pitchFamily="18" charset="0"/>
                <a:cs typeface="Times New Roman" pitchFamily="18" charset="0"/>
              </a:rPr>
              <a:t>. Визнання результатів </a:t>
            </a:r>
            <a:br>
              <a:rPr lang="uk-UA" sz="2400" b="1" dirty="0">
                <a:latin typeface="Times New Roman" pitchFamily="18" charset="0"/>
                <a:cs typeface="Times New Roman" pitchFamily="18" charset="0"/>
              </a:rPr>
            </a:br>
            <a:r>
              <a:rPr lang="uk-UA" sz="2400" b="1" dirty="0">
                <a:latin typeface="Times New Roman" pitchFamily="18" charset="0"/>
                <a:cs typeface="Times New Roman" pitchFamily="18" charset="0"/>
              </a:rPr>
              <a:t>сертифікації держави-імпортера</a:t>
            </a:r>
          </a:p>
        </p:txBody>
      </p:sp>
      <p:sp>
        <p:nvSpPr>
          <p:cNvPr id="5" name="TextBox 4"/>
          <p:cNvSpPr txBox="1"/>
          <p:nvPr/>
        </p:nvSpPr>
        <p:spPr>
          <a:xfrm>
            <a:off x="323528" y="1124744"/>
            <a:ext cx="8424936" cy="4247317"/>
          </a:xfrm>
          <a:prstGeom prst="rect">
            <a:avLst/>
          </a:prstGeom>
          <a:noFill/>
        </p:spPr>
        <p:txBody>
          <a:bodyPr wrap="square" rtlCol="0">
            <a:spAutoFit/>
          </a:bodyPr>
          <a:lstStyle/>
          <a:p>
            <a:r>
              <a:rPr lang="uk-UA" dirty="0">
                <a:solidFill>
                  <a:srgbClr val="FF0000"/>
                </a:solidFill>
                <a:latin typeface="Times New Roman" pitchFamily="18" charset="0"/>
                <a:cs typeface="Times New Roman" pitchFamily="18" charset="0"/>
              </a:rPr>
              <a:t>Результати сертифікації імпортованої продукції, що не охоплені угодою, включаючи сертифікати (знаки) відповідності продукції, можуть бути визнані у системі </a:t>
            </a:r>
            <a:r>
              <a:rPr lang="uk-UA" dirty="0" err="1">
                <a:solidFill>
                  <a:srgbClr val="FF0000"/>
                </a:solidFill>
                <a:latin typeface="Times New Roman" pitchFamily="18" charset="0"/>
                <a:cs typeface="Times New Roman" pitchFamily="18" charset="0"/>
              </a:rPr>
              <a:t>УкрСЕПРО</a:t>
            </a:r>
            <a:r>
              <a:rPr lang="uk-UA" dirty="0">
                <a:solidFill>
                  <a:srgbClr val="FF0000"/>
                </a:solidFill>
                <a:latin typeface="Times New Roman" pitchFamily="18" charset="0"/>
                <a:cs typeface="Times New Roman" pitchFamily="18" charset="0"/>
              </a:rPr>
              <a:t> на підставі рішень про визнання:</a:t>
            </a:r>
          </a:p>
          <a:p>
            <a:pPr marL="285750" indent="-285750">
              <a:buFont typeface="Arial" pitchFamily="34" charset="0"/>
              <a:buChar char="•"/>
            </a:pPr>
            <a:r>
              <a:rPr lang="uk-UA" dirty="0">
                <a:latin typeface="Times New Roman" pitchFamily="18" charset="0"/>
                <a:cs typeface="Times New Roman" pitchFamily="18" charset="0"/>
              </a:rPr>
              <a:t>без додаткових процедур з сертифікації;</a:t>
            </a:r>
          </a:p>
          <a:p>
            <a:pPr marL="285750" indent="-285750">
              <a:buFont typeface="Arial" pitchFamily="34" charset="0"/>
              <a:buChar char="•"/>
            </a:pPr>
            <a:r>
              <a:rPr lang="uk-UA" dirty="0">
                <a:latin typeface="Times New Roman" pitchFamily="18" charset="0"/>
                <a:cs typeface="Times New Roman" pitchFamily="18" charset="0"/>
              </a:rPr>
              <a:t>із застосуванням додаткових процедур з сертифікації;</a:t>
            </a:r>
          </a:p>
          <a:p>
            <a:pPr marL="285750" indent="-285750">
              <a:buFont typeface="Arial" pitchFamily="34" charset="0"/>
              <a:buChar char="•"/>
            </a:pPr>
            <a:r>
              <a:rPr lang="uk-UA" dirty="0">
                <a:latin typeface="Times New Roman" pitchFamily="18" charset="0"/>
                <a:cs typeface="Times New Roman" pitchFamily="18" charset="0"/>
              </a:rPr>
              <a:t>за позитивними результатами сертифікації продукції у системі </a:t>
            </a:r>
            <a:r>
              <a:rPr lang="uk-UA" dirty="0" err="1">
                <a:latin typeface="Times New Roman" pitchFamily="18" charset="0"/>
                <a:cs typeface="Times New Roman" pitchFamily="18" charset="0"/>
              </a:rPr>
              <a:t>УкрСЕПРО</a:t>
            </a:r>
            <a:r>
              <a:rPr lang="uk-UA" dirty="0">
                <a:latin typeface="Times New Roman" pitchFamily="18" charset="0"/>
                <a:cs typeface="Times New Roman" pitchFamily="18" charset="0"/>
              </a:rPr>
              <a:t>.</a:t>
            </a:r>
          </a:p>
          <a:p>
            <a:r>
              <a:rPr lang="uk-UA" dirty="0">
                <a:solidFill>
                  <a:srgbClr val="FF0000"/>
                </a:solidFill>
                <a:latin typeface="Times New Roman" pitchFamily="18" charset="0"/>
                <a:cs typeface="Times New Roman" pitchFamily="18" charset="0"/>
              </a:rPr>
              <a:t>Найбільш важливими підставами укладення угоди про визнання є:</a:t>
            </a:r>
            <a:endParaRPr lang="uk-UA" dirty="0">
              <a:latin typeface="Times New Roman" pitchFamily="18" charset="0"/>
              <a:cs typeface="Times New Roman" pitchFamily="18" charset="0"/>
            </a:endParaRPr>
          </a:p>
          <a:p>
            <a:pPr marL="285750" indent="-285750">
              <a:buFont typeface="Arial" pitchFamily="34" charset="0"/>
              <a:buChar char="•"/>
            </a:pPr>
            <a:r>
              <a:rPr lang="uk-UA" dirty="0">
                <a:latin typeface="Times New Roman" pitchFamily="18" charset="0"/>
                <a:cs typeface="Times New Roman" pitchFamily="18" charset="0"/>
              </a:rPr>
              <a:t>взаємно визнані адміністративні та юридичні структури і програми робіт;</a:t>
            </a:r>
          </a:p>
          <a:p>
            <a:pPr marL="285750" indent="-285750">
              <a:buFont typeface="Arial" pitchFamily="34" charset="0"/>
              <a:buChar char="•"/>
            </a:pPr>
            <a:r>
              <a:rPr lang="uk-UA" dirty="0">
                <a:latin typeface="Times New Roman" pitchFamily="18" charset="0"/>
                <a:cs typeface="Times New Roman" pitchFamily="18" charset="0"/>
              </a:rPr>
              <a:t>ідентичні основоположні критерії сертифікації продукції;</a:t>
            </a:r>
          </a:p>
          <a:p>
            <a:pPr marL="285750" indent="-285750">
              <a:buFont typeface="Arial" pitchFamily="34" charset="0"/>
              <a:buChar char="•"/>
            </a:pPr>
            <a:r>
              <a:rPr lang="uk-UA" dirty="0">
                <a:latin typeface="Times New Roman" pitchFamily="18" charset="0"/>
                <a:cs typeface="Times New Roman" pitchFamily="18" charset="0"/>
              </a:rPr>
              <a:t>гармонізовані з міжнародними стандартами (</a:t>
            </a:r>
            <a:r>
              <a:rPr lang="en-US" dirty="0">
                <a:latin typeface="Times New Roman" pitchFamily="18" charset="0"/>
                <a:cs typeface="Times New Roman" pitchFamily="18" charset="0"/>
              </a:rPr>
              <a:t>ISO) </a:t>
            </a:r>
            <a:r>
              <a:rPr lang="uk-UA" dirty="0">
                <a:latin typeface="Times New Roman" pitchFamily="18" charset="0"/>
                <a:cs typeface="Times New Roman" pitchFamily="18" charset="0"/>
              </a:rPr>
              <a:t>нормативні документи, які використовуються;</a:t>
            </a:r>
          </a:p>
          <a:p>
            <a:pPr marL="285750" indent="-285750">
              <a:buFont typeface="Arial" pitchFamily="34" charset="0"/>
              <a:buChar char="•"/>
            </a:pPr>
            <a:r>
              <a:rPr lang="uk-UA" dirty="0">
                <a:latin typeface="Times New Roman" pitchFamily="18" charset="0"/>
                <a:cs typeface="Times New Roman" pitchFamily="18" charset="0"/>
              </a:rPr>
              <a:t>взаємна юридична і економічна відповідальність сторін, що уклали угоду;</a:t>
            </a:r>
          </a:p>
          <a:p>
            <a:pPr marL="285750" indent="-285750">
              <a:buFont typeface="Arial" pitchFamily="34" charset="0"/>
              <a:buChar char="•"/>
            </a:pPr>
            <a:r>
              <a:rPr lang="uk-UA" dirty="0">
                <a:latin typeface="Times New Roman" pitchFamily="18" charset="0"/>
                <a:cs typeface="Times New Roman" pitchFamily="18" charset="0"/>
              </a:rPr>
              <a:t>можливості припинення дії угоди;</a:t>
            </a:r>
          </a:p>
          <a:p>
            <a:pPr marL="285750" indent="-285750">
              <a:buFont typeface="Arial" pitchFamily="34" charset="0"/>
              <a:buChar char="•"/>
            </a:pPr>
            <a:r>
              <a:rPr lang="uk-UA" dirty="0">
                <a:latin typeface="Times New Roman" pitchFamily="18" charset="0"/>
                <a:cs typeface="Times New Roman" pitchFamily="18" charset="0"/>
              </a:rPr>
              <a:t>процедури, які забезпечують відповідне функціонування обраних структур.</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446167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79512" y="260648"/>
            <a:ext cx="8496944" cy="6264696"/>
          </a:xfrm>
        </p:spPr>
        <p:txBody>
          <a:bodyPr>
            <a:normAutofit fontScale="62500" lnSpcReduction="20000"/>
          </a:bodyPr>
          <a:lstStyle/>
          <a:p>
            <a:pPr marL="109728" indent="0">
              <a:buNone/>
            </a:pPr>
            <a:r>
              <a:rPr lang="uk-UA" sz="2900" b="1" dirty="0">
                <a:solidFill>
                  <a:srgbClr val="FF0000"/>
                </a:solidFill>
                <a:latin typeface="Times New Roman" pitchFamily="18" charset="0"/>
                <a:cs typeface="Times New Roman" pitchFamily="18" charset="0"/>
              </a:rPr>
              <a:t>Процедура визнання результатів сертифікації передбачає такі основні етапи:</a:t>
            </a:r>
          </a:p>
          <a:p>
            <a:pPr marL="109728" indent="0">
              <a:buNone/>
            </a:pPr>
            <a:endParaRPr lang="uk-UA" dirty="0">
              <a:latin typeface="Times New Roman" pitchFamily="18" charset="0"/>
              <a:cs typeface="Times New Roman" pitchFamily="18" charset="0"/>
            </a:endParaRPr>
          </a:p>
          <a:p>
            <a:pPr marL="0" indent="457200" algn="just">
              <a:lnSpc>
                <a:spcPct val="120000"/>
              </a:lnSpc>
              <a:spcBef>
                <a:spcPts val="0"/>
              </a:spcBef>
              <a:buNone/>
            </a:pPr>
            <a:r>
              <a:rPr lang="uk-UA" sz="3100" dirty="0">
                <a:solidFill>
                  <a:srgbClr val="FF0000"/>
                </a:solidFill>
                <a:latin typeface="Times New Roman" pitchFamily="18" charset="0"/>
                <a:cs typeface="Times New Roman" pitchFamily="18" charset="0"/>
              </a:rPr>
              <a:t>Під час складання угоди:</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розгляд заявки та аналіз документації для складання угоди;</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складання угоди про визнання результатів сертифікації продукції;</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оформлення та реєстрація сертифікатів (знаків) відповідності або свідоцтв про визнання, внесення їх до Реєстру Системи </a:t>
            </a:r>
            <a:r>
              <a:rPr lang="uk-UA" sz="3100" dirty="0" err="1">
                <a:latin typeface="Times New Roman" pitchFamily="18" charset="0"/>
                <a:cs typeface="Times New Roman" pitchFamily="18" charset="0"/>
              </a:rPr>
              <a:t>УкрСЕПРО</a:t>
            </a:r>
            <a:r>
              <a:rPr lang="uk-UA" sz="3100" dirty="0">
                <a:latin typeface="Times New Roman" pitchFamily="18" charset="0"/>
                <a:cs typeface="Times New Roman" pitchFamily="18" charset="0"/>
              </a:rPr>
              <a:t> і видача заявнику;</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технічний нагляд за імпортованою продукцією згідно з угодою про визнання результатів сертифікації продукції на термін дії угоди.</a:t>
            </a:r>
          </a:p>
          <a:p>
            <a:pPr marL="0" indent="457200" algn="just">
              <a:lnSpc>
                <a:spcPct val="120000"/>
              </a:lnSpc>
              <a:spcBef>
                <a:spcPts val="0"/>
              </a:spcBef>
              <a:buNone/>
            </a:pPr>
            <a:endParaRPr lang="uk-UA" sz="3100" dirty="0">
              <a:latin typeface="Times New Roman" pitchFamily="18" charset="0"/>
              <a:cs typeface="Times New Roman" pitchFamily="18" charset="0"/>
            </a:endParaRPr>
          </a:p>
          <a:p>
            <a:pPr marL="0" indent="457200" algn="just">
              <a:lnSpc>
                <a:spcPct val="120000"/>
              </a:lnSpc>
              <a:spcBef>
                <a:spcPts val="0"/>
              </a:spcBef>
              <a:buNone/>
            </a:pPr>
            <a:r>
              <a:rPr lang="uk-UA" sz="3100" dirty="0">
                <a:solidFill>
                  <a:srgbClr val="FF0000"/>
                </a:solidFill>
                <a:latin typeface="Times New Roman" pitchFamily="18" charset="0"/>
                <a:cs typeface="Times New Roman" pitchFamily="18" charset="0"/>
              </a:rPr>
              <a:t>Під час прийняття рішення:</a:t>
            </a:r>
          </a:p>
          <a:p>
            <a:pPr marL="0" indent="457200" algn="just">
              <a:lnSpc>
                <a:spcPct val="120000"/>
              </a:lnSpc>
              <a:spcBef>
                <a:spcPts val="0"/>
              </a:spcBef>
              <a:buNone/>
            </a:pPr>
            <a:endParaRPr lang="uk-UA" sz="3100" dirty="0">
              <a:latin typeface="Times New Roman" pitchFamily="18" charset="0"/>
              <a:cs typeface="Times New Roman" pitchFamily="18" charset="0"/>
            </a:endParaRP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розгляд заявки та аналіз документації, що подаються на визнання результатів сертифікації продукції (систем якості);</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оформлення та реєстрація сертифікатів відповідності або свідоцтв, внесення їх до Реєстру Системи </a:t>
            </a:r>
            <a:r>
              <a:rPr lang="uk-UA" sz="3100" dirty="0" err="1">
                <a:latin typeface="Times New Roman" pitchFamily="18" charset="0"/>
                <a:cs typeface="Times New Roman" pitchFamily="18" charset="0"/>
              </a:rPr>
              <a:t>УкрСЕПРО</a:t>
            </a:r>
            <a:r>
              <a:rPr lang="uk-UA" sz="3100" dirty="0">
                <a:latin typeface="Times New Roman" pitchFamily="18" charset="0"/>
                <a:cs typeface="Times New Roman" pitchFamily="18" charset="0"/>
              </a:rPr>
              <a:t> і видача заявнику;</a:t>
            </a:r>
          </a:p>
          <a:p>
            <a:pPr marL="457200" indent="-457200" algn="just">
              <a:lnSpc>
                <a:spcPct val="120000"/>
              </a:lnSpc>
              <a:spcBef>
                <a:spcPts val="0"/>
              </a:spcBef>
              <a:buFont typeface="Arial" pitchFamily="34" charset="0"/>
              <a:buChar char="•"/>
            </a:pPr>
            <a:r>
              <a:rPr lang="uk-UA" sz="3100" dirty="0">
                <a:latin typeface="Times New Roman" pitchFamily="18" charset="0"/>
                <a:cs typeface="Times New Roman" pitchFamily="18" charset="0"/>
              </a:rPr>
              <a:t>технічний нагляд за імпортованою продукцією згідно з рішенням про визнання результатів сертифікації продукції (системи якості).</a:t>
            </a:r>
          </a:p>
        </p:txBody>
      </p:sp>
    </p:spTree>
    <p:extLst>
      <p:ext uri="{BB962C8B-B14F-4D97-AF65-F5344CB8AC3E}">
        <p14:creationId xmlns:p14="http://schemas.microsoft.com/office/powerpoint/2010/main" val="1186241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79512" y="332656"/>
            <a:ext cx="8712968" cy="6336704"/>
          </a:xfrm>
        </p:spPr>
        <p:txBody>
          <a:bodyPr>
            <a:normAutofit fontScale="85000" lnSpcReduction="20000"/>
          </a:bodyPr>
          <a:lstStyle/>
          <a:p>
            <a:pPr marL="109728" indent="0">
              <a:buNone/>
            </a:pPr>
            <a:r>
              <a:rPr lang="uk-UA" dirty="0">
                <a:latin typeface="Times New Roman" pitchFamily="18" charset="0"/>
                <a:cs typeface="Times New Roman" pitchFamily="18" charset="0"/>
              </a:rPr>
              <a:t>Заявник продукції країни-експортера має надати органу з сертифікації конкретного виду продукції </a:t>
            </a:r>
            <a:r>
              <a:rPr lang="uk-UA" dirty="0" err="1">
                <a:latin typeface="Times New Roman" pitchFamily="18" charset="0"/>
                <a:cs typeface="Times New Roman" pitchFamily="18" charset="0"/>
              </a:rPr>
              <a:t>УкрСЕПРО</a:t>
            </a:r>
            <a:r>
              <a:rPr lang="uk-UA" dirty="0">
                <a:latin typeface="Times New Roman" pitchFamily="18" charset="0"/>
                <a:cs typeface="Times New Roman" pitchFamily="18" charset="0"/>
              </a:rPr>
              <a:t> таку документацію:</a:t>
            </a:r>
          </a:p>
          <a:p>
            <a:pPr>
              <a:buFont typeface="Arial" pitchFamily="34" charset="0"/>
              <a:buChar char="•"/>
            </a:pPr>
            <a:r>
              <a:rPr lang="uk-UA" dirty="0">
                <a:latin typeface="Times New Roman" pitchFamily="18" charset="0"/>
                <a:cs typeface="Times New Roman" pitchFamily="18" charset="0"/>
              </a:rPr>
              <a:t>заявку на визнання;</a:t>
            </a:r>
          </a:p>
          <a:p>
            <a:pPr>
              <a:buFont typeface="Arial" pitchFamily="34" charset="0"/>
              <a:buChar char="•"/>
            </a:pPr>
            <a:r>
              <a:rPr lang="uk-UA" dirty="0">
                <a:latin typeface="Times New Roman" pitchFamily="18" charset="0"/>
                <a:cs typeface="Times New Roman" pitchFamily="18" charset="0"/>
              </a:rPr>
              <a:t>сертифікат (знак) відповідності;</a:t>
            </a:r>
          </a:p>
          <a:p>
            <a:pPr>
              <a:buFont typeface="Arial" pitchFamily="34" charset="0"/>
              <a:buChar char="•"/>
            </a:pPr>
            <a:r>
              <a:rPr lang="uk-UA" dirty="0">
                <a:latin typeface="Times New Roman" pitchFamily="18" charset="0"/>
                <a:cs typeface="Times New Roman" pitchFamily="18" charset="0"/>
              </a:rPr>
              <a:t>стандарт (</a:t>
            </a:r>
            <a:r>
              <a:rPr lang="uk-UA" dirty="0" err="1">
                <a:latin typeface="Times New Roman" pitchFamily="18" charset="0"/>
                <a:cs typeface="Times New Roman" pitchFamily="18" charset="0"/>
              </a:rPr>
              <a:t>ткхнічні</a:t>
            </a:r>
            <a:r>
              <a:rPr lang="uk-UA" dirty="0">
                <a:latin typeface="Times New Roman" pitchFamily="18" charset="0"/>
                <a:cs typeface="Times New Roman" pitchFamily="18" charset="0"/>
              </a:rPr>
              <a:t> умови) на продукцію і процедури сертифікації;</a:t>
            </a:r>
          </a:p>
          <a:p>
            <a:pPr>
              <a:buFont typeface="Arial" pitchFamily="34" charset="0"/>
              <a:buChar char="•"/>
            </a:pPr>
            <a:r>
              <a:rPr lang="uk-UA" dirty="0">
                <a:latin typeface="Times New Roman" pitchFamily="18" charset="0"/>
                <a:cs typeface="Times New Roman" pitchFamily="18" charset="0"/>
              </a:rPr>
              <a:t>атестат акредитації випробувальної лабораторії (за наявності);</a:t>
            </a:r>
          </a:p>
          <a:p>
            <a:pPr>
              <a:buFont typeface="Arial" pitchFamily="34" charset="0"/>
              <a:buChar char="•"/>
            </a:pPr>
            <a:r>
              <a:rPr lang="uk-UA" dirty="0">
                <a:latin typeface="Times New Roman" pitchFamily="18" charset="0"/>
                <a:cs typeface="Times New Roman" pitchFamily="18" charset="0"/>
              </a:rPr>
              <a:t>протокол випробувань;</a:t>
            </a:r>
          </a:p>
          <a:p>
            <a:pPr>
              <a:buFont typeface="Arial" pitchFamily="34" charset="0"/>
              <a:buChar char="•"/>
            </a:pPr>
            <a:r>
              <a:rPr lang="uk-UA" dirty="0">
                <a:latin typeface="Times New Roman" pitchFamily="18" charset="0"/>
                <a:cs typeface="Times New Roman" pitchFamily="18" charset="0"/>
              </a:rPr>
              <a:t>сертифікат систем якості, атестат виробництва виробника (за наявності);</a:t>
            </a:r>
          </a:p>
          <a:p>
            <a:pPr>
              <a:buFont typeface="Arial" pitchFamily="34" charset="0"/>
              <a:buChar char="•"/>
            </a:pPr>
            <a:r>
              <a:rPr lang="uk-UA" dirty="0">
                <a:latin typeface="Times New Roman" pitchFamily="18" charset="0"/>
                <a:cs typeface="Times New Roman" pitchFamily="18" charset="0"/>
              </a:rPr>
              <a:t>документ, що засвідчує країну походження товару;</a:t>
            </a:r>
          </a:p>
          <a:p>
            <a:pPr>
              <a:buFont typeface="Arial" pitchFamily="34" charset="0"/>
              <a:buChar char="•"/>
            </a:pPr>
            <a:r>
              <a:rPr lang="uk-UA" dirty="0">
                <a:latin typeface="Times New Roman" pitchFamily="18" charset="0"/>
                <a:cs typeface="Times New Roman" pitchFamily="18" charset="0"/>
              </a:rPr>
              <a:t>товаросупроводжувальну документацію.</a:t>
            </a:r>
          </a:p>
          <a:p>
            <a:pPr marL="109728" indent="0">
              <a:buNone/>
            </a:pPr>
            <a:endParaRPr lang="uk-UA" dirty="0">
              <a:latin typeface="Times New Roman" pitchFamily="18" charset="0"/>
              <a:cs typeface="Times New Roman" pitchFamily="18" charset="0"/>
            </a:endParaRPr>
          </a:p>
          <a:p>
            <a:pPr marL="0" indent="457200" algn="just">
              <a:lnSpc>
                <a:spcPct val="120000"/>
              </a:lnSpc>
              <a:spcBef>
                <a:spcPts val="0"/>
              </a:spcBef>
              <a:buNone/>
            </a:pPr>
            <a:r>
              <a:rPr lang="uk-UA" dirty="0">
                <a:latin typeface="Times New Roman" pitchFamily="18" charset="0"/>
                <a:cs typeface="Times New Roman" pitchFamily="18" charset="0"/>
              </a:rPr>
              <a:t>Орган з сертифікації конкретного виду продукції розглядає подану документацію і проводить її аналіз. На підставі аналізу документів складається проект угоди про визнання результатів сертифікації між відповідальними особами двох сторін або приймається рішення з процедури визнання результатів сертифікації.</a:t>
            </a:r>
          </a:p>
          <a:p>
            <a:pPr marL="0" indent="457200" algn="just">
              <a:lnSpc>
                <a:spcPct val="120000"/>
              </a:lnSpc>
              <a:spcBef>
                <a:spcPts val="0"/>
              </a:spcBef>
              <a:buNone/>
            </a:pPr>
            <a:r>
              <a:rPr lang="uk-UA" dirty="0">
                <a:latin typeface="Times New Roman" pitchFamily="18" charset="0"/>
                <a:cs typeface="Times New Roman" pitchFamily="18" charset="0"/>
              </a:rPr>
              <a:t>На продукцію, яка пройшла сертифікацію на підставі угоди, орган сертифікації конкретного виду продукції видає сертифікат (знак) відповідальності в Системі </a:t>
            </a:r>
            <a:r>
              <a:rPr lang="uk-UA" dirty="0" err="1">
                <a:latin typeface="Times New Roman" pitchFamily="18" charset="0"/>
                <a:cs typeface="Times New Roman" pitchFamily="18" charset="0"/>
              </a:rPr>
              <a:t>УкрСЕПРО</a:t>
            </a:r>
            <a:r>
              <a:rPr lang="uk-UA" dirty="0">
                <a:latin typeface="Times New Roman" pitchFamily="18" charset="0"/>
                <a:cs typeface="Times New Roman" pitchFamily="18" charset="0"/>
              </a:rPr>
              <a:t>.</a:t>
            </a:r>
          </a:p>
          <a:p>
            <a:pPr marL="0" indent="457200" algn="just">
              <a:lnSpc>
                <a:spcPct val="120000"/>
              </a:lnSpc>
              <a:spcBef>
                <a:spcPts val="0"/>
              </a:spcBef>
              <a:buNone/>
            </a:pPr>
            <a:r>
              <a:rPr lang="uk-UA" dirty="0">
                <a:latin typeface="Times New Roman" pitchFamily="18" charset="0"/>
                <a:cs typeface="Times New Roman" pitchFamily="18" charset="0"/>
              </a:rPr>
              <a:t>Повне визнання сертифікатів (знаків) відомості, що не охоплені угодою, випробувань продукції можливе в разі дотримання сукупності наступних вимог:</a:t>
            </a:r>
          </a:p>
          <a:p>
            <a:pPr marL="0" indent="457200" algn="just">
              <a:lnSpc>
                <a:spcPct val="120000"/>
              </a:lnSpc>
              <a:spcBef>
                <a:spcPts val="0"/>
              </a:spcBef>
              <a:buNone/>
            </a:pPr>
            <a:r>
              <a:rPr lang="uk-UA" dirty="0">
                <a:latin typeface="Times New Roman" pitchFamily="18" charset="0"/>
                <a:cs typeface="Times New Roman" pitchFamily="18" charset="0"/>
              </a:rPr>
              <a:t>ідентичності основоположних критеріїв, на яких ґрунтуються правила сертифікації конкретного виду продукції Системи </a:t>
            </a:r>
            <a:r>
              <a:rPr lang="uk-UA" dirty="0" err="1">
                <a:latin typeface="Times New Roman" pitchFamily="18" charset="0"/>
                <a:cs typeface="Times New Roman" pitchFamily="18" charset="0"/>
              </a:rPr>
              <a:t>УкрСЕПРО</a:t>
            </a:r>
            <a:r>
              <a:rPr lang="uk-UA" dirty="0">
                <a:latin typeface="Times New Roman" pitchFamily="18" charset="0"/>
                <a:cs typeface="Times New Roman" pitchFamily="18" charset="0"/>
              </a:rPr>
              <a:t> і держави-імпортера;</a:t>
            </a:r>
          </a:p>
          <a:p>
            <a:pPr marL="0" indent="457200" algn="just">
              <a:lnSpc>
                <a:spcPct val="120000"/>
              </a:lnSpc>
              <a:spcBef>
                <a:spcPts val="0"/>
              </a:spcBef>
              <a:buNone/>
            </a:pPr>
            <a:r>
              <a:rPr lang="uk-UA" dirty="0">
                <a:latin typeface="Times New Roman" pitchFamily="18" charset="0"/>
                <a:cs typeface="Times New Roman" pitchFamily="18" charset="0"/>
              </a:rPr>
              <a:t>застосування прийнятих в Україні та державі-імпортері міжнародних або гармонізованих стандартів (технічних умов) на продукцію, методів випробувань і процедури сертифікації.</a:t>
            </a:r>
          </a:p>
        </p:txBody>
      </p:sp>
    </p:spTree>
    <p:extLst>
      <p:ext uri="{BB962C8B-B14F-4D97-AF65-F5344CB8AC3E}">
        <p14:creationId xmlns:p14="http://schemas.microsoft.com/office/powerpoint/2010/main" val="3608627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107504" y="44624"/>
            <a:ext cx="9036496" cy="6624736"/>
          </a:xfrm>
        </p:spPr>
        <p:txBody>
          <a:bodyPr>
            <a:noAutofit/>
          </a:bodyPr>
          <a:lstStyle/>
          <a:p>
            <a:pPr marL="0" indent="360000" algn="just">
              <a:spcBef>
                <a:spcPts val="0"/>
              </a:spcBef>
            </a:pPr>
            <a:r>
              <a:rPr lang="uk-UA" sz="1700" dirty="0">
                <a:latin typeface="Times New Roman" pitchFamily="18" charset="0"/>
                <a:cs typeface="Times New Roman" pitchFamily="18" charset="0"/>
              </a:rPr>
              <a:t>Часткове визнання результатів сертифікації та інших функціональних елементів систем сертифікації держави-імпортера, не охоплених угодою, можливе в разі досягнення згоди між сторонами, коли мається незначне розходження під час оцінки документації, щодо показників продукції, яка підлягає обов’язковій сертифікації. У цьому випадку орган з сертифікації конкретного виду продукції рекомендує проведення додаткових процедур з сертифікації зразків продукції за цими показниками у випробувальних лабораторіях Системи </a:t>
            </a:r>
            <a:r>
              <a:rPr lang="uk-UA" sz="1700" dirty="0" err="1">
                <a:latin typeface="Times New Roman" pitchFamily="18" charset="0"/>
                <a:cs typeface="Times New Roman" pitchFamily="18" charset="0"/>
              </a:rPr>
              <a:t>УкрСЕПРО</a:t>
            </a:r>
            <a:r>
              <a:rPr lang="uk-UA" sz="1700" dirty="0">
                <a:latin typeface="Times New Roman" pitchFamily="18" charset="0"/>
                <a:cs typeface="Times New Roman" pitchFamily="18" charset="0"/>
              </a:rPr>
              <a:t>.</a:t>
            </a:r>
          </a:p>
          <a:p>
            <a:pPr marL="0" indent="360000" algn="just">
              <a:spcBef>
                <a:spcPts val="0"/>
              </a:spcBef>
            </a:pPr>
            <a:r>
              <a:rPr lang="uk-UA" sz="1700" dirty="0">
                <a:latin typeface="Times New Roman" pitchFamily="18" charset="0"/>
                <a:cs typeface="Times New Roman" pitchFamily="18" charset="0"/>
              </a:rPr>
              <a:t>Орган з сертифікації конкретного виду продукції після проведення додаткових процедур оформляє сертифікат відповідності, в якому підставою для видачі є процедури з сертифікації, проведені в системі </a:t>
            </a:r>
            <a:r>
              <a:rPr lang="uk-UA" sz="1700" dirty="0" err="1">
                <a:latin typeface="Times New Roman" pitchFamily="18" charset="0"/>
                <a:cs typeface="Times New Roman" pitchFamily="18" charset="0"/>
              </a:rPr>
              <a:t>УкрСЕПРО</a:t>
            </a:r>
            <a:r>
              <a:rPr lang="uk-UA" sz="1700" dirty="0">
                <a:latin typeface="Times New Roman" pitchFamily="18" charset="0"/>
                <a:cs typeface="Times New Roman" pitchFamily="18" charset="0"/>
              </a:rPr>
              <a:t> та визнання закордонного сертифіката відповідності.</a:t>
            </a:r>
          </a:p>
          <a:p>
            <a:pPr marL="0" indent="360000" algn="just">
              <a:spcBef>
                <a:spcPts val="0"/>
              </a:spcBef>
            </a:pPr>
            <a:r>
              <a:rPr lang="uk-UA" sz="1700" dirty="0">
                <a:latin typeface="Times New Roman" pitchFamily="18" charset="0"/>
                <a:cs typeface="Times New Roman" pitchFamily="18" charset="0"/>
              </a:rPr>
              <a:t>У випадку значних розходжень під час оцінки документації щодо показників продукції, яка підлягає обов’язковій сертифікації, орган з сертифікації продукції рекомендує проведення повних випробувань зразків продукції у випробувальних лабораторіях Системи </a:t>
            </a:r>
            <a:r>
              <a:rPr lang="uk-UA" sz="1700" dirty="0" err="1">
                <a:latin typeface="Times New Roman" pitchFamily="18" charset="0"/>
                <a:cs typeface="Times New Roman" pitchFamily="18" charset="0"/>
              </a:rPr>
              <a:t>УкрСЕПРО</a:t>
            </a:r>
            <a:r>
              <a:rPr lang="uk-UA" sz="1700" dirty="0">
                <a:latin typeface="Times New Roman" pitchFamily="18" charset="0"/>
                <a:cs typeface="Times New Roman" pitchFamily="18" charset="0"/>
              </a:rPr>
              <a:t>. Після проведення сертифікації орган з сертифікації видає сертифікат відповідності. Зразки для сертифікації надаються стороною-імпортером. Під час надання зразків використовується система ідентифікації, зазначена в документації або виражена маркуванням.</a:t>
            </a:r>
          </a:p>
          <a:p>
            <a:pPr marL="0" indent="360000" algn="just">
              <a:spcBef>
                <a:spcPts val="0"/>
              </a:spcBef>
            </a:pPr>
            <a:r>
              <a:rPr lang="uk-UA" sz="1700" dirty="0">
                <a:latin typeface="Times New Roman" pitchFamily="18" charset="0"/>
                <a:cs typeface="Times New Roman" pitchFamily="18" charset="0"/>
              </a:rPr>
              <a:t>Орган з сертифікації протягом місячного терміну направляє до Держспоживстандарту України результати робіт з визнання (сертифікат відповідності, свідоцтво) для розгляду на реєстрації.</a:t>
            </a:r>
          </a:p>
          <a:p>
            <a:pPr marL="0" indent="360000" algn="just">
              <a:spcBef>
                <a:spcPts val="0"/>
              </a:spcBef>
            </a:pPr>
            <a:r>
              <a:rPr lang="uk-UA" sz="1700" dirty="0">
                <a:latin typeface="Times New Roman" pitchFamily="18" charset="0"/>
                <a:cs typeface="Times New Roman" pitchFamily="18" charset="0"/>
              </a:rPr>
              <a:t>Держспоживстандарт України реєструє свідоцтва з визнання закордонних сертифікатів (знаків) відповідності, сертифікати відповідності, видані в Системі </a:t>
            </a:r>
            <a:r>
              <a:rPr lang="uk-UA" sz="1700" dirty="0" err="1">
                <a:latin typeface="Times New Roman" pitchFamily="18" charset="0"/>
                <a:cs typeface="Times New Roman" pitchFamily="18" charset="0"/>
              </a:rPr>
              <a:t>УкрСЕПРО</a:t>
            </a:r>
            <a:r>
              <a:rPr lang="uk-UA" sz="1700" dirty="0">
                <a:latin typeface="Times New Roman" pitchFamily="18" charset="0"/>
                <a:cs typeface="Times New Roman" pitchFamily="18" charset="0"/>
              </a:rPr>
              <a:t>. З моменту реєстрації визнання сертифікатів (знаків) відповідності, протоколів випробувань вважається дійсним.</a:t>
            </a:r>
          </a:p>
          <a:p>
            <a:pPr marL="0" indent="360000" algn="just">
              <a:spcBef>
                <a:spcPts val="0"/>
              </a:spcBef>
            </a:pPr>
            <a:r>
              <a:rPr lang="uk-UA" sz="1700" dirty="0">
                <a:latin typeface="Times New Roman" pitchFamily="18" charset="0"/>
                <a:cs typeface="Times New Roman" pitchFamily="18" charset="0"/>
              </a:rPr>
              <a:t>Роботи з визнання результатів сертифікації продукції, що імпортується, проводяться за рахунок заявника. У разі коли власник не одержав сертифікат відповідності товар повинен бути ввезений до митного ліцензійного складу або вивезений за межі митної території України.</a:t>
            </a:r>
          </a:p>
        </p:txBody>
      </p:sp>
    </p:spTree>
    <p:extLst>
      <p:ext uri="{BB962C8B-B14F-4D97-AF65-F5344CB8AC3E}">
        <p14:creationId xmlns:p14="http://schemas.microsoft.com/office/powerpoint/2010/main" val="1603137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16632"/>
            <a:ext cx="8229600" cy="1301006"/>
          </a:xfrm>
        </p:spPr>
        <p:txBody>
          <a:bodyPr>
            <a:noAutofit/>
          </a:bodyPr>
          <a:lstStyle/>
          <a:p>
            <a:pPr algn="ctr"/>
            <a:r>
              <a:rPr lang="ru-RU" sz="2400" b="1" dirty="0">
                <a:latin typeface="Times New Roman" pitchFamily="18" charset="0"/>
                <a:cs typeface="Times New Roman" pitchFamily="18" charset="0"/>
              </a:rPr>
              <a:t>1. </a:t>
            </a:r>
            <a:r>
              <a:rPr lang="ru-RU" sz="2400" b="1" dirty="0" err="1">
                <a:latin typeface="Times New Roman" pitchFamily="18" charset="0"/>
                <a:cs typeface="Times New Roman" pitchFamily="18" charset="0"/>
              </a:rPr>
              <a:t>Сертифікація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товарів</a:t>
            </a:r>
            <a:r>
              <a:rPr lang="ru-RU" sz="2400" b="1" dirty="0">
                <a:latin typeface="Times New Roman" pitchFamily="18" charset="0"/>
                <a:cs typeface="Times New Roman" pitchFamily="18" charset="0"/>
              </a:rPr>
              <a:t> та </a:t>
            </a:r>
            <a:br>
              <a:rPr lang="ru-RU" sz="2400" b="1" dirty="0">
                <a:latin typeface="Times New Roman" pitchFamily="18" charset="0"/>
                <a:cs typeface="Times New Roman" pitchFamily="18" charset="0"/>
              </a:rPr>
            </a:br>
            <a:r>
              <a:rPr lang="ru-RU" sz="2400" b="1" dirty="0" err="1">
                <a:latin typeface="Times New Roman" pitchFamily="18" charset="0"/>
                <a:cs typeface="Times New Roman" pitchFamily="18" charset="0"/>
              </a:rPr>
              <a:t>верифікація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сертифікатів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під</a:t>
            </a:r>
            <a:r>
              <a:rPr lang="ru-RU" sz="2400" b="1" dirty="0">
                <a:latin typeface="Times New Roman" pitchFamily="18" charset="0"/>
                <a:cs typeface="Times New Roman" pitchFamily="18" charset="0"/>
              </a:rPr>
              <a:t> час </a:t>
            </a:r>
            <a:br>
              <a:rPr lang="ru-RU" sz="2400" b="1" dirty="0">
                <a:latin typeface="Times New Roman" pitchFamily="18" charset="0"/>
                <a:cs typeface="Times New Roman" pitchFamily="18" charset="0"/>
              </a:rPr>
            </a:br>
            <a:r>
              <a:rPr lang="ru-RU" sz="2400" b="1" dirty="0" err="1">
                <a:latin typeface="Times New Roman" pitchFamily="18" charset="0"/>
                <a:cs typeface="Times New Roman" pitchFamily="18" charset="0"/>
              </a:rPr>
              <a:t>митного</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оформлення</a:t>
            </a:r>
            <a:r>
              <a:rPr lang="ru-RU" sz="2400" b="1" dirty="0">
                <a:latin typeface="Times New Roman" pitchFamily="18" charset="0"/>
                <a:cs typeface="Times New Roman" pitchFamily="18" charset="0"/>
              </a:rPr>
              <a:t> </a:t>
            </a:r>
            <a:br>
              <a:rPr lang="uk-UA" sz="2600" dirty="0">
                <a:latin typeface="Times New Roman" pitchFamily="18" charset="0"/>
                <a:cs typeface="Times New Roman" pitchFamily="18" charset="0"/>
              </a:rPr>
            </a:br>
            <a:endParaRPr lang="uk-UA" sz="2600" dirty="0"/>
          </a:p>
        </p:txBody>
      </p:sp>
      <p:sp>
        <p:nvSpPr>
          <p:cNvPr id="5" name="TextBox 4"/>
          <p:cNvSpPr txBox="1"/>
          <p:nvPr/>
        </p:nvSpPr>
        <p:spPr>
          <a:xfrm>
            <a:off x="251520" y="1268760"/>
            <a:ext cx="8712968" cy="5355312"/>
          </a:xfrm>
          <a:prstGeom prst="rect">
            <a:avLst/>
          </a:prstGeom>
          <a:noFill/>
        </p:spPr>
        <p:txBody>
          <a:bodyPr wrap="square" rtlCol="0">
            <a:spAutoFit/>
          </a:bodyPr>
          <a:lstStyle/>
          <a:p>
            <a:pPr indent="457200" algn="just" fontAlgn="base"/>
            <a:r>
              <a:rPr lang="uk-UA" dirty="0">
                <a:latin typeface="Times New Roman" pitchFamily="18" charset="0"/>
                <a:cs typeface="Times New Roman" pitchFamily="18" charset="0"/>
              </a:rPr>
              <a:t>В Україні </a:t>
            </a:r>
            <a:r>
              <a:rPr lang="uk-UA" b="1" dirty="0">
                <a:latin typeface="Times New Roman" pitchFamily="18" charset="0"/>
                <a:cs typeface="Times New Roman" pitchFamily="18" charset="0"/>
              </a:rPr>
              <a:t>сертифікацією є </a:t>
            </a:r>
            <a:r>
              <a:rPr lang="uk-UA" dirty="0">
                <a:latin typeface="Times New Roman" pitchFamily="18" charset="0"/>
                <a:cs typeface="Times New Roman" pitchFamily="18" charset="0"/>
              </a:rPr>
              <a:t>процедура, за допомогою якої, визнаний в установленому порядку уповноважений орган, документально підтверджує відповідність продукції, систем управління якістю, довкіллям, охороною праці, персоналом, встановленим законодавством вимогам, що діють в Україні.</a:t>
            </a:r>
          </a:p>
          <a:p>
            <a:pPr indent="457200" algn="just" fontAlgn="base"/>
            <a:r>
              <a:rPr lang="uk-UA" b="1" dirty="0">
                <a:latin typeface="Times New Roman" pitchFamily="18" charset="0"/>
                <a:cs typeface="Times New Roman" pitchFamily="18" charset="0"/>
              </a:rPr>
              <a:t>Сертифікація</a:t>
            </a:r>
            <a:r>
              <a:rPr lang="uk-UA" dirty="0">
                <a:latin typeface="Times New Roman" pitchFamily="18" charset="0"/>
                <a:cs typeface="Times New Roman" pitchFamily="18" charset="0"/>
              </a:rPr>
              <a:t> є надзвичайно важливим елементом захисту продукції. Основною метою сертифікації, є, передусім, запобігання реалізації продукції, небезпечної для життя, здоров’я та майна громадян і навколишнього природного середовища та сприяння споживачеві у компетентному виборі продукції.</a:t>
            </a:r>
          </a:p>
          <a:p>
            <a:pPr indent="457200" algn="just" fontAlgn="base"/>
            <a:r>
              <a:rPr lang="uk-UA" dirty="0">
                <a:latin typeface="Times New Roman" pitchFamily="18" charset="0"/>
                <a:cs typeface="Times New Roman" pitchFamily="18" charset="0"/>
              </a:rPr>
              <a:t>Так, відповідно до Закону України «</a:t>
            </a:r>
            <a:r>
              <a:rPr lang="uk-UA" b="1" dirty="0">
                <a:latin typeface="Times New Roman" pitchFamily="18" charset="0"/>
                <a:cs typeface="Times New Roman" pitchFamily="18" charset="0"/>
              </a:rPr>
              <a:t>Про захист прав споживачів</a:t>
            </a:r>
            <a:r>
              <a:rPr lang="uk-UA" dirty="0">
                <a:latin typeface="Times New Roman" pitchFamily="18" charset="0"/>
                <a:cs typeface="Times New Roman" pitchFamily="18" charset="0"/>
              </a:rPr>
              <a:t>», продукція, на яку актами законодавства або іншими нормативними документами встановлено обов'язкові вимоги щодо забезпечення безпеки для життя, здоров'я споживачів, їх майна, навколишнього природного середовища і передбачено нанесення національного знака відповідності, повинна пройти встановлену процедуру оцінки відповідності. Виробник має право маркувати продукцію національним знаком відповідності за наявності декларації про відповідність та/або сертифіката відповідності, виданих згідно із законодавством.</a:t>
            </a:r>
          </a:p>
          <a:p>
            <a:pPr indent="457200" algn="just" fontAlgn="base"/>
            <a:r>
              <a:rPr lang="uk-UA" dirty="0">
                <a:latin typeface="Times New Roman" pitchFamily="18" charset="0"/>
                <a:cs typeface="Times New Roman" pitchFamily="18" charset="0"/>
              </a:rPr>
              <a:t>Сертифікація дозволяє підтвердити відповідність певним стандартам та забезпечити якість та безпеку продукції, що виступає предметом експорту-імпорту.</a:t>
            </a:r>
          </a:p>
          <a:p>
            <a:pPr indent="457200"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692237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899592" y="296862"/>
            <a:ext cx="7993013" cy="6264275"/>
          </a:xfrm>
        </p:spPr>
        <p:txBody>
          <a:bodyPr>
            <a:normAutofit lnSpcReduction="10000"/>
          </a:bodyPr>
          <a:lstStyle/>
          <a:p>
            <a:pPr marL="109728" indent="0" algn="ctr">
              <a:buNone/>
            </a:pPr>
            <a:r>
              <a:rPr lang="uk-UA" b="1" dirty="0">
                <a:solidFill>
                  <a:srgbClr val="FF0000"/>
                </a:solidFill>
                <a:latin typeface="Times New Roman" pitchFamily="18" charset="0"/>
                <a:cs typeface="Times New Roman" pitchFamily="18" charset="0"/>
              </a:rPr>
              <a:t>Сертифікація продукції, що імпортується</a:t>
            </a:r>
          </a:p>
          <a:p>
            <a:pPr marL="109728" indent="0">
              <a:buNone/>
            </a:pPr>
            <a:endParaRPr lang="uk-UA" dirty="0">
              <a:latin typeface="Times New Roman" pitchFamily="18" charset="0"/>
              <a:cs typeface="Times New Roman" pitchFamily="18" charset="0"/>
            </a:endParaRPr>
          </a:p>
          <a:p>
            <a:pPr marL="0" indent="457200" algn="just">
              <a:lnSpc>
                <a:spcPct val="120000"/>
              </a:lnSpc>
              <a:spcBef>
                <a:spcPts val="0"/>
              </a:spcBef>
              <a:buNone/>
            </a:pPr>
            <a:r>
              <a:rPr lang="uk-UA" dirty="0">
                <a:latin typeface="Times New Roman" pitchFamily="18" charset="0"/>
                <a:cs typeface="Times New Roman" pitchFamily="18" charset="0"/>
              </a:rPr>
              <a:t>Продукція, яка ввозиться і реалізується на території України, обов’язково має відповідати вимогам норм і стандартів, що діють в Україні. Така відповідність має підтверджуватися сертифікатом відповідності чи свідоцтвом про визнання відповідності, виданим або визнаним центральним органом виконавчої влади з питань технічного регулювання або акредитованим в установленому порядку органом із сертифікації, який уповноважений на здійснення цієї діяльності в законодавчо регульованій сфері.</a:t>
            </a:r>
          </a:p>
          <a:p>
            <a:pPr marL="0" indent="457200" algn="just">
              <a:lnSpc>
                <a:spcPct val="120000"/>
              </a:lnSpc>
              <a:spcBef>
                <a:spcPts val="0"/>
              </a:spcBef>
              <a:buNone/>
            </a:pPr>
            <a:r>
              <a:rPr lang="uk-UA" b="1" dirty="0">
                <a:solidFill>
                  <a:srgbClr val="FF0000"/>
                </a:solidFill>
                <a:latin typeface="Times New Roman" pitchFamily="18" charset="0"/>
                <a:cs typeface="Times New Roman" pitchFamily="18" charset="0"/>
              </a:rPr>
              <a:t>Про­це­дура отримання сертифіката (свідоцтва) складається з наступних етапів:</a:t>
            </a:r>
            <a:endParaRPr lang="uk-UA" dirty="0">
              <a:latin typeface="Times New Roman" pitchFamily="18" charset="0"/>
              <a:cs typeface="Times New Roman" pitchFamily="18" charset="0"/>
            </a:endParaRPr>
          </a:p>
          <a:p>
            <a:pPr marL="0" indent="457200" algn="just">
              <a:lnSpc>
                <a:spcPct val="120000"/>
              </a:lnSpc>
              <a:spcBef>
                <a:spcPts val="0"/>
              </a:spcBef>
              <a:buNone/>
            </a:pPr>
            <a:r>
              <a:rPr lang="uk-UA" dirty="0">
                <a:latin typeface="Times New Roman" pitchFamily="18" charset="0"/>
                <a:cs typeface="Times New Roman" pitchFamily="18" charset="0"/>
              </a:rPr>
              <a:t>1) </a:t>
            </a:r>
            <a:r>
              <a:rPr lang="uk-UA" b="1" dirty="0">
                <a:latin typeface="Times New Roman" pitchFamily="18" charset="0"/>
                <a:cs typeface="Times New Roman" pitchFamily="18" charset="0"/>
              </a:rPr>
              <a:t>Подання підприємством (заявником) заявки </a:t>
            </a:r>
            <a:r>
              <a:rPr lang="uk-UA" dirty="0">
                <a:latin typeface="Times New Roman" pitchFamily="18" charset="0"/>
                <a:cs typeface="Times New Roman" pitchFamily="18" charset="0"/>
              </a:rPr>
              <a:t>до відповідного уповноваженого органу з сертифікації (залежно від виду продукції, місцезнаходження заявника заявку подають різним органам) про видачу сертифіката:</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подачу документації для сертифікації, що додається до заявки;</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розгляд в органі по сертифікації заявки на сертифікацію продукції і аналіз наданої документації;</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ухвалення рішення по заявці з вказівкою схеми (моделі) сертифікації.</a:t>
            </a:r>
          </a:p>
        </p:txBody>
      </p:sp>
    </p:spTree>
    <p:extLst>
      <p:ext uri="{BB962C8B-B14F-4D97-AF65-F5344CB8AC3E}">
        <p14:creationId xmlns:p14="http://schemas.microsoft.com/office/powerpoint/2010/main" val="414824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683568" y="332656"/>
            <a:ext cx="8352928" cy="6264696"/>
          </a:xfrm>
        </p:spPr>
        <p:txBody>
          <a:bodyPr>
            <a:normAutofit/>
          </a:bodyPr>
          <a:lstStyle/>
          <a:p>
            <a:pPr marL="0" indent="457200" algn="just">
              <a:lnSpc>
                <a:spcPct val="120000"/>
              </a:lnSpc>
              <a:spcBef>
                <a:spcPts val="0"/>
              </a:spcBef>
              <a:buNone/>
            </a:pPr>
            <a:r>
              <a:rPr lang="uk-UA" dirty="0">
                <a:solidFill>
                  <a:srgbClr val="FF0000"/>
                </a:solidFill>
                <a:latin typeface="Times New Roman" pitchFamily="18" charset="0"/>
                <a:cs typeface="Times New Roman" pitchFamily="18" charset="0"/>
              </a:rPr>
              <a:t>2) Лабораторна перевірка та випробування продукції для визначення її характеристик:</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для продукції, що сертифікується, випускається серійно: обстеження виробництва / або атестацію виробництва) / або сертифікацію (оцінку) системи управління якістю виробництва;</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відбір і ідентифікацію зразків продукції для проведення сертифікаційних випробувань;</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проведення сертифікаційних випробувань зразків продукції;</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аналіз отриманих результатів і ухвалення рішення про можливість видачі сертифікату відповідності;</a:t>
            </a:r>
          </a:p>
          <a:p>
            <a:pPr marL="0" indent="457200" algn="just">
              <a:lnSpc>
                <a:spcPct val="120000"/>
              </a:lnSpc>
              <a:spcBef>
                <a:spcPts val="0"/>
              </a:spcBef>
              <a:buNone/>
            </a:pPr>
            <a:r>
              <a:rPr lang="uk-UA" dirty="0">
                <a:solidFill>
                  <a:srgbClr val="FF0000"/>
                </a:solidFill>
                <a:latin typeface="Times New Roman" pitchFamily="18" charset="0"/>
                <a:cs typeface="Times New Roman" pitchFamily="18" charset="0"/>
              </a:rPr>
              <a:t>3) Видача заявнику сертифіката відповідності та надання права маркувати продукцію спеціальним знаком відповідності або вмотивована відмова видати сертифікат:</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занесення сертифікованої продукції в реєстр Системи УКРСЕПРО (Державна система сертифікації), видачу сертифікату відповідності;</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визнання сертифіката відповідності, що виданий за кордоном;</a:t>
            </a:r>
          </a:p>
          <a:p>
            <a:pPr marL="457200" indent="-457200" algn="just">
              <a:lnSpc>
                <a:spcPct val="120000"/>
              </a:lnSpc>
              <a:spcBef>
                <a:spcPts val="0"/>
              </a:spcBef>
              <a:buFont typeface="Arial" pitchFamily="34" charset="0"/>
              <a:buChar char="•"/>
            </a:pPr>
            <a:r>
              <a:rPr lang="uk-UA" dirty="0">
                <a:latin typeface="Times New Roman" pitchFamily="18" charset="0"/>
                <a:cs typeface="Times New Roman" pitchFamily="18" charset="0"/>
              </a:rPr>
              <a:t>технічний нагляд за сертифікованою продукцією.</a:t>
            </a:r>
          </a:p>
        </p:txBody>
      </p:sp>
    </p:spTree>
    <p:extLst>
      <p:ext uri="{BB962C8B-B14F-4D97-AF65-F5344CB8AC3E}">
        <p14:creationId xmlns:p14="http://schemas.microsoft.com/office/powerpoint/2010/main" val="49531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755576" y="260350"/>
            <a:ext cx="8209037" cy="6408738"/>
          </a:xfrm>
        </p:spPr>
        <p:txBody>
          <a:bodyPr>
            <a:noAutofit/>
          </a:bodyPr>
          <a:lstStyle/>
          <a:p>
            <a:pPr marL="0" indent="457200" algn="just">
              <a:lnSpc>
                <a:spcPct val="120000"/>
              </a:lnSpc>
              <a:spcBef>
                <a:spcPts val="0"/>
              </a:spcBef>
              <a:buNone/>
            </a:pPr>
            <a:r>
              <a:rPr lang="uk-UA" sz="1800" b="1" dirty="0">
                <a:latin typeface="Times New Roman" pitchFamily="18" charset="0"/>
                <a:cs typeface="Times New Roman" pitchFamily="18" charset="0"/>
              </a:rPr>
              <a:t>В Системі УКРСЕПРО сертифікати і їх копії видаються на офіційних бланках, що мають голограму і інші ступені захисту. На цих же бланках можуть бути видані сертифікати на продукцію, що не увійшла до "Переліку продукції, що підлягає обов'язковій сертифікації в Україні".</a:t>
            </a:r>
          </a:p>
          <a:p>
            <a:pPr marL="0" indent="457200" algn="just">
              <a:lnSpc>
                <a:spcPct val="120000"/>
              </a:lnSpc>
              <a:spcBef>
                <a:spcPts val="0"/>
              </a:spcBef>
              <a:buNone/>
            </a:pPr>
            <a:r>
              <a:rPr lang="uk-UA" sz="1800" dirty="0">
                <a:latin typeface="Times New Roman" pitchFamily="18" charset="0"/>
                <a:cs typeface="Times New Roman" pitchFamily="18" charset="0"/>
              </a:rPr>
              <a:t>Сертифікація проводиться відповідно до правил, встановлених Держспоживстандартом, причому, для різних видів продукції встановлено свої правила, з урахуванням вимог державних стандартів та особливостей виробництва, випробувань та постачання конкретної продукції.</a:t>
            </a:r>
          </a:p>
          <a:p>
            <a:pPr marL="0" indent="457200" algn="just">
              <a:lnSpc>
                <a:spcPct val="120000"/>
              </a:lnSpc>
              <a:spcBef>
                <a:spcPts val="0"/>
              </a:spcBef>
              <a:buNone/>
            </a:pPr>
            <a:r>
              <a:rPr lang="uk-UA" sz="1800" b="1" dirty="0">
                <a:latin typeface="Times New Roman" pitchFamily="18" charset="0"/>
                <a:cs typeface="Times New Roman" pitchFamily="18" charset="0"/>
              </a:rPr>
              <a:t>Держспоживстандарт або акредитований в установленому порядку орган із сертифікації, який уповноважений на здійснення цієї діяльності в законодавчо регульованій сфері, включає сертифіковану продукцію до Єдиного реєстру сертифікованої в Україні продукції на підставі:</a:t>
            </a:r>
            <a:endParaRPr lang="uk-UA" sz="1800" dirty="0">
              <a:latin typeface="Times New Roman" pitchFamily="18" charset="0"/>
              <a:cs typeface="Times New Roman" pitchFamily="18" charset="0"/>
            </a:endParaRPr>
          </a:p>
          <a:p>
            <a:pPr marL="0" indent="457200" algn="just">
              <a:lnSpc>
                <a:spcPct val="120000"/>
              </a:lnSpc>
              <a:spcBef>
                <a:spcPts val="0"/>
              </a:spcBef>
              <a:buFont typeface="Arial" pitchFamily="34" charset="0"/>
              <a:buChar char="•"/>
            </a:pPr>
            <a:r>
              <a:rPr lang="uk-UA" sz="1800" dirty="0">
                <a:latin typeface="Times New Roman" pitchFamily="18" charset="0"/>
                <a:cs typeface="Times New Roman" pitchFamily="18" charset="0"/>
              </a:rPr>
              <a:t>декларації про відповідність, виданої виробником продукції на кожну партію харчових продуктів, продовольчої сировини, супутніх матеріалів, або</a:t>
            </a:r>
          </a:p>
          <a:p>
            <a:pPr marL="0" indent="457200" algn="just">
              <a:lnSpc>
                <a:spcPct val="120000"/>
              </a:lnSpc>
              <a:spcBef>
                <a:spcPts val="0"/>
              </a:spcBef>
              <a:buFont typeface="Arial" pitchFamily="34" charset="0"/>
              <a:buChar char="•"/>
            </a:pPr>
            <a:r>
              <a:rPr lang="uk-UA" sz="1800" dirty="0">
                <a:latin typeface="Times New Roman" pitchFamily="18" charset="0"/>
                <a:cs typeface="Times New Roman" pitchFamily="18" charset="0"/>
              </a:rPr>
              <a:t>сертифікатів відповідності чи свідоцтв про визнання відповідності.</a:t>
            </a:r>
          </a:p>
          <a:p>
            <a:pPr marL="0" indent="0" algn="just">
              <a:lnSpc>
                <a:spcPct val="120000"/>
              </a:lnSpc>
              <a:spcBef>
                <a:spcPts val="0"/>
              </a:spcBef>
              <a:buNone/>
            </a:pPr>
            <a:r>
              <a:rPr lang="uk-UA" sz="1600" dirty="0">
                <a:latin typeface="Times New Roman" pitchFamily="18" charset="0"/>
                <a:cs typeface="Times New Roman" pitchFamily="18" charset="0"/>
              </a:rPr>
              <a:t>І лише після цього органи митного контролю здійснюють митне оформлення імпортних товарів на підставі зазначеного Єдиного реєстру. Митне оформлення товарів, що ввозяться на митну територію України та підлягають обов’язковій сертифікації, регулюється Порядком митного оформлення імпортних товарів (продукції), що підлягають обов’язковій сертифікації в Україні (Постанова КМУ від 14 травня 2008 р. </a:t>
            </a:r>
            <a:r>
              <a:rPr lang="en-US" sz="1600" dirty="0">
                <a:latin typeface="Times New Roman" pitchFamily="18" charset="0"/>
                <a:cs typeface="Times New Roman" pitchFamily="18" charset="0"/>
              </a:rPr>
              <a:t>N 446).</a:t>
            </a: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453455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1043607" y="116632"/>
            <a:ext cx="7992889" cy="6624736"/>
          </a:xfrm>
        </p:spPr>
        <p:txBody>
          <a:bodyPr>
            <a:noAutofit/>
          </a:bodyPr>
          <a:lstStyle/>
          <a:p>
            <a:pPr marL="109728" indent="0">
              <a:buNone/>
            </a:pPr>
            <a:r>
              <a:rPr lang="uk-UA" sz="1600" b="1" dirty="0">
                <a:latin typeface="Times New Roman" pitchFamily="18" charset="0"/>
                <a:cs typeface="Times New Roman" pitchFamily="18" charset="0"/>
              </a:rPr>
              <a:t>Верифікація сертифікатів здійснюється митними органами у разі виникнення сумнівів з приводу достовірності поданих сертифікатів чи відомостей, що в них містяться, а також за поданими в установленому порядку запитами інших державних органів України, митних та інших уповноважених органів іноземних держав протягом терміну, що не перевищує шести місяців з дати отримання запиту.</a:t>
            </a:r>
          </a:p>
          <a:p>
            <a:pPr marL="109728" indent="0">
              <a:buNone/>
            </a:pPr>
            <a:r>
              <a:rPr lang="uk-UA" sz="1600" dirty="0">
                <a:latin typeface="Times New Roman" pitchFamily="18" charset="0"/>
                <a:cs typeface="Times New Roman" pitchFamily="18" charset="0"/>
              </a:rPr>
              <a:t>У разі потреби до участі у верифікації сертифікатів митні органи можуть залучати в установленому порядку спеціалістів та експертів інших підприємств, установ та організацій.</a:t>
            </a:r>
          </a:p>
          <a:p>
            <a:pPr marL="109728" indent="0">
              <a:buNone/>
            </a:pPr>
            <a:r>
              <a:rPr lang="uk-UA" sz="1600" dirty="0">
                <a:latin typeface="Times New Roman" pitchFamily="18" charset="0"/>
                <a:cs typeface="Times New Roman" pitchFamily="18" charset="0"/>
              </a:rPr>
              <a:t>Верифікація   сертифікатів   здійснюється   у   формі   перевірки   сертифіката   на автентичність (справжність) і перевірки достовірності відомостей, що містяться у ньому. Перевірка сертифіката на автентичність (справжність) здійснюється шляхом: </a:t>
            </a:r>
          </a:p>
          <a:p>
            <a:pPr>
              <a:buFont typeface="Arial" pitchFamily="34" charset="0"/>
              <a:buChar char="•"/>
            </a:pPr>
            <a:r>
              <a:rPr lang="uk-UA" sz="1600" dirty="0">
                <a:latin typeface="Times New Roman" pitchFamily="18" charset="0"/>
                <a:cs typeface="Times New Roman" pitchFamily="18" charset="0"/>
              </a:rPr>
              <a:t>отримання підтвердження уповноваженим органом видачі цього сертифіката;</a:t>
            </a:r>
          </a:p>
          <a:p>
            <a:pPr>
              <a:buFont typeface="Arial" pitchFamily="34" charset="0"/>
              <a:buChar char="•"/>
            </a:pPr>
            <a:r>
              <a:rPr lang="uk-UA" sz="1600" dirty="0">
                <a:latin typeface="Times New Roman" pitchFamily="18" charset="0"/>
                <a:cs typeface="Times New Roman" pitchFamily="18" charset="0"/>
              </a:rPr>
              <a:t>перевірки даних сертифіката за інформацією, поданою уповноваженим органом;</a:t>
            </a:r>
          </a:p>
          <a:p>
            <a:pPr>
              <a:buFont typeface="Arial" pitchFamily="34" charset="0"/>
              <a:buChar char="•"/>
            </a:pPr>
            <a:r>
              <a:rPr lang="uk-UA" sz="1600" dirty="0">
                <a:latin typeface="Times New Roman" pitchFamily="18" charset="0"/>
                <a:cs typeface="Times New Roman" pitchFamily="18" charset="0"/>
              </a:rPr>
              <a:t>проведення в разі потреби в установленому порядку експертизи бланка</a:t>
            </a:r>
          </a:p>
          <a:p>
            <a:pPr>
              <a:buFont typeface="Arial" pitchFamily="34" charset="0"/>
              <a:buChar char="•"/>
            </a:pPr>
            <a:r>
              <a:rPr lang="uk-UA" sz="1600" dirty="0">
                <a:latin typeface="Times New Roman" pitchFamily="18" charset="0"/>
                <a:cs typeface="Times New Roman" pitchFamily="18" charset="0"/>
              </a:rPr>
              <a:t>сертифіката,   відбитка печатки та підпису відповідної посадової особи уповноваженого органу. </a:t>
            </a:r>
          </a:p>
          <a:p>
            <a:pPr marL="109728" indent="0">
              <a:buNone/>
            </a:pPr>
            <a:r>
              <a:rPr lang="uk-UA" sz="1600" b="1" dirty="0">
                <a:latin typeface="Times New Roman" pitchFamily="18" charset="0"/>
                <a:cs typeface="Times New Roman" pitchFamily="18" charset="0"/>
              </a:rPr>
              <a:t>Перевірка достовірності відомостей, що містяться в сертифікаті, здійснюється шляхом:</a:t>
            </a:r>
          </a:p>
          <a:p>
            <a:pPr marL="109728" indent="0">
              <a:buNone/>
            </a:pPr>
            <a:r>
              <a:rPr lang="uk-UA" sz="1600" dirty="0">
                <a:latin typeface="Times New Roman" pitchFamily="18" charset="0"/>
                <a:cs typeface="Times New Roman" pitchFamily="18" charset="0"/>
              </a:rPr>
              <a:t>1) установлення відповідності зазначеного в сертифікаті товару критерію достатньої переробки та інших відомостей, що містяться в сертифікаті;</a:t>
            </a:r>
          </a:p>
          <a:p>
            <a:pPr marL="109728" indent="0">
              <a:buNone/>
            </a:pPr>
            <a:r>
              <a:rPr lang="uk-UA" sz="1600" dirty="0">
                <a:latin typeface="Times New Roman" pitchFamily="18" charset="0"/>
                <a:cs typeface="Times New Roman" pitchFamily="18" charset="0"/>
              </a:rPr>
              <a:t>2) порівняння товару (або його фотокопії), на який видавався сертифікат, з ідентичним.</a:t>
            </a:r>
          </a:p>
        </p:txBody>
      </p:sp>
    </p:spTree>
    <p:extLst>
      <p:ext uri="{BB962C8B-B14F-4D97-AF65-F5344CB8AC3E}">
        <p14:creationId xmlns:p14="http://schemas.microsoft.com/office/powerpoint/2010/main" val="1720724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971600" y="260648"/>
            <a:ext cx="7920880" cy="6408712"/>
          </a:xfrm>
        </p:spPr>
        <p:txBody>
          <a:bodyPr>
            <a:noAutofit/>
          </a:bodyPr>
          <a:lstStyle/>
          <a:p>
            <a:pPr marL="0" indent="457200" algn="just">
              <a:spcBef>
                <a:spcPts val="0"/>
              </a:spcBef>
              <a:buNone/>
            </a:pPr>
            <a:r>
              <a:rPr lang="uk-UA" sz="1600" b="1" dirty="0">
                <a:latin typeface="Times New Roman" pitchFamily="18" charset="0"/>
                <a:cs typeface="Times New Roman" pitchFamily="18" charset="0"/>
              </a:rPr>
              <a:t>Митні органи для здійснення верифікації сертифікатів мають право відповідно до законодавства:</a:t>
            </a:r>
          </a:p>
          <a:p>
            <a:pPr marL="0" indent="457200" algn="just">
              <a:spcBef>
                <a:spcPts val="0"/>
              </a:spcBef>
              <a:buFont typeface="+mj-lt"/>
              <a:buAutoNum type="arabicPeriod"/>
            </a:pPr>
            <a:r>
              <a:rPr lang="uk-UA" sz="1600" dirty="0">
                <a:latin typeface="Times New Roman" pitchFamily="18" charset="0"/>
                <a:cs typeface="Times New Roman" pitchFamily="18" charset="0"/>
              </a:rPr>
              <a:t>отримувати від уповноваженого органу і підприємств-виробників товарів необхідну інформацію, зразки товарів, а також проводити безпосередньо на підприємствах перевірку виробництва ними товарів та первинної документації, пов'язаної з таким виробництвом;</a:t>
            </a:r>
          </a:p>
          <a:p>
            <a:pPr marL="0" indent="457200" algn="just">
              <a:spcBef>
                <a:spcPts val="0"/>
              </a:spcBef>
              <a:buFont typeface="+mj-lt"/>
              <a:buAutoNum type="arabicPeriod"/>
            </a:pPr>
            <a:r>
              <a:rPr lang="uk-UA" sz="1600" dirty="0">
                <a:latin typeface="Times New Roman" pitchFamily="18" charset="0"/>
                <a:cs typeface="Times New Roman" pitchFamily="18" charset="0"/>
              </a:rPr>
              <a:t>перевіряти справжність документів, поданих заявником для отримання сертифіката.</a:t>
            </a:r>
          </a:p>
          <a:p>
            <a:pPr marL="0" indent="457200" algn="just">
              <a:spcBef>
                <a:spcPts val="0"/>
              </a:spcBef>
              <a:buNone/>
            </a:pPr>
            <a:r>
              <a:rPr lang="uk-UA" sz="1600" dirty="0">
                <a:latin typeface="Times New Roman" pitchFamily="18" charset="0"/>
                <a:cs typeface="Times New Roman" pitchFamily="18" charset="0"/>
              </a:rPr>
              <a:t>Якщо в запиті державних органів України, митних та інших уповноважених органів іноземних держав недостатньо відомостей для здійснення верифікації сертифіката, Держмитслужба надсилає такому органу повідомлення про необхідність надання додаткової інформації.</a:t>
            </a:r>
          </a:p>
          <a:p>
            <a:pPr marL="0" indent="457200" algn="just">
              <a:spcBef>
                <a:spcPts val="0"/>
              </a:spcBef>
              <a:buNone/>
            </a:pPr>
            <a:endParaRPr lang="uk-UA" sz="1600" dirty="0">
              <a:latin typeface="Times New Roman" pitchFamily="18" charset="0"/>
              <a:cs typeface="Times New Roman" pitchFamily="18" charset="0"/>
            </a:endParaRPr>
          </a:p>
          <a:p>
            <a:pPr marL="0" indent="457200" algn="just">
              <a:spcBef>
                <a:spcPts val="0"/>
              </a:spcBef>
              <a:buNone/>
            </a:pPr>
            <a:r>
              <a:rPr lang="uk-UA" sz="1600" b="1" dirty="0">
                <a:latin typeface="Times New Roman" pitchFamily="18" charset="0"/>
                <a:cs typeface="Times New Roman" pitchFamily="18" charset="0"/>
              </a:rPr>
              <a:t>За результатами верифікації сертифіката Держмитслужба складає акт, форма якого затверджується Держмитслужбою. Зокрема така форма міститься у наказі Держмитслужби від 17.12.2003 р. №882, що називається "Про затвердження форми Акта про проведення верифікації сертифіката про походження товару з України".</a:t>
            </a:r>
          </a:p>
        </p:txBody>
      </p:sp>
    </p:spTree>
    <p:extLst>
      <p:ext uri="{BB962C8B-B14F-4D97-AF65-F5344CB8AC3E}">
        <p14:creationId xmlns:p14="http://schemas.microsoft.com/office/powerpoint/2010/main" val="1913362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899592" y="188640"/>
            <a:ext cx="8064896" cy="6480720"/>
          </a:xfrm>
        </p:spPr>
        <p:txBody>
          <a:bodyPr>
            <a:normAutofit fontScale="85000" lnSpcReduction="10000"/>
          </a:bodyPr>
          <a:lstStyle/>
          <a:p>
            <a:pPr marL="0" indent="457200" algn="just">
              <a:lnSpc>
                <a:spcPct val="120000"/>
              </a:lnSpc>
              <a:spcBef>
                <a:spcPts val="0"/>
              </a:spcBef>
              <a:buNone/>
            </a:pPr>
            <a:r>
              <a:rPr lang="uk-UA" dirty="0">
                <a:latin typeface="Times New Roman" pitchFamily="18" charset="0"/>
                <a:cs typeface="Times New Roman" pitchFamily="18" charset="0"/>
              </a:rPr>
              <a:t>На підставі цього акта Держмитслужба надсилає органу, від якого надійшов запит, повідомлення про результати верифікації сертифіката.</a:t>
            </a:r>
          </a:p>
          <a:p>
            <a:pPr marL="0" indent="457200" algn="just">
              <a:lnSpc>
                <a:spcPct val="120000"/>
              </a:lnSpc>
              <a:spcBef>
                <a:spcPts val="0"/>
              </a:spcBef>
              <a:buNone/>
            </a:pPr>
            <a:r>
              <a:rPr lang="uk-UA" dirty="0">
                <a:latin typeface="Times New Roman" pitchFamily="18" charset="0"/>
                <a:cs typeface="Times New Roman" pitchFamily="18" charset="0"/>
              </a:rPr>
              <a:t>У разі виявлення недостовірності даних, унесених до сертифіката, Держмитслужба подає відповідному уповноваженому органу пропозицію про анулювання сертифіката.</a:t>
            </a:r>
          </a:p>
          <a:p>
            <a:pPr marL="0" indent="457200" algn="just">
              <a:lnSpc>
                <a:spcPct val="120000"/>
              </a:lnSpc>
              <a:spcBef>
                <a:spcPts val="0"/>
              </a:spcBef>
              <a:buNone/>
            </a:pPr>
            <a:r>
              <a:rPr lang="uk-UA" b="1" dirty="0">
                <a:latin typeface="Times New Roman" pitchFamily="18" charset="0"/>
                <a:cs typeface="Times New Roman" pitchFamily="18" charset="0"/>
              </a:rPr>
              <a:t>Держмитслужба надсилає відповідним державним органам України, митним та іншим уповноваженим органам іноземних держав повідомлення про неможливість установити достовірність сертифікатів у разі:</a:t>
            </a:r>
          </a:p>
          <a:p>
            <a:pPr marL="0" indent="457200" algn="just">
              <a:lnSpc>
                <a:spcPct val="120000"/>
              </a:lnSpc>
              <a:spcBef>
                <a:spcPts val="0"/>
              </a:spcBef>
              <a:buNone/>
            </a:pPr>
            <a:r>
              <a:rPr lang="uk-UA" dirty="0">
                <a:latin typeface="Times New Roman" pitchFamily="18" charset="0"/>
                <a:cs typeface="Times New Roman" pitchFamily="18" charset="0"/>
              </a:rPr>
              <a:t>- визнання господарським судом підприємства-виробника товарів банкрутом;</a:t>
            </a:r>
          </a:p>
          <a:p>
            <a:pPr marL="0" indent="457200" algn="just">
              <a:lnSpc>
                <a:spcPct val="120000"/>
              </a:lnSpc>
              <a:spcBef>
                <a:spcPts val="0"/>
              </a:spcBef>
              <a:buNone/>
            </a:pPr>
            <a:r>
              <a:rPr lang="uk-UA" dirty="0">
                <a:latin typeface="Times New Roman" pitchFamily="18" charset="0"/>
                <a:cs typeface="Times New Roman" pitchFamily="18" charset="0"/>
              </a:rPr>
              <a:t>- ліквідації підприємства-виробника товарів;</a:t>
            </a:r>
          </a:p>
          <a:p>
            <a:pPr marL="0" indent="457200" algn="just">
              <a:lnSpc>
                <a:spcPct val="120000"/>
              </a:lnSpc>
              <a:spcBef>
                <a:spcPts val="0"/>
              </a:spcBef>
              <a:buNone/>
            </a:pPr>
            <a:r>
              <a:rPr lang="uk-UA" dirty="0">
                <a:latin typeface="Times New Roman" pitchFamily="18" charset="0"/>
                <a:cs typeface="Times New Roman" pitchFamily="18" charset="0"/>
              </a:rPr>
              <a:t>- зняття товару з виробництва.</a:t>
            </a:r>
          </a:p>
          <a:p>
            <a:pPr marL="0" indent="457200" algn="just">
              <a:lnSpc>
                <a:spcPct val="120000"/>
              </a:lnSpc>
              <a:spcBef>
                <a:spcPts val="0"/>
              </a:spcBef>
              <a:buNone/>
            </a:pPr>
            <a:endParaRPr lang="uk-UA" dirty="0">
              <a:latin typeface="Times New Roman" pitchFamily="18" charset="0"/>
              <a:cs typeface="Times New Roman" pitchFamily="18" charset="0"/>
            </a:endParaRPr>
          </a:p>
          <a:p>
            <a:pPr marL="0" indent="457200" algn="just">
              <a:lnSpc>
                <a:spcPct val="120000"/>
              </a:lnSpc>
              <a:spcBef>
                <a:spcPts val="0"/>
              </a:spcBef>
              <a:buNone/>
            </a:pPr>
            <a:r>
              <a:rPr lang="uk-UA" dirty="0">
                <a:latin typeface="Times New Roman" pitchFamily="18" charset="0"/>
                <a:cs typeface="Times New Roman" pitchFamily="18" charset="0"/>
              </a:rPr>
              <a:t>У разі виявлення митними органами порушення вимог до оформлення сертифіката Держмитслужба інформує про такі факти уповноважений орган.</a:t>
            </a:r>
          </a:p>
          <a:p>
            <a:pPr marL="0" indent="457200" algn="just">
              <a:lnSpc>
                <a:spcPct val="120000"/>
              </a:lnSpc>
              <a:spcBef>
                <a:spcPts val="0"/>
              </a:spcBef>
              <a:buNone/>
            </a:pPr>
            <a:r>
              <a:rPr lang="uk-UA" dirty="0">
                <a:latin typeface="Times New Roman" pitchFamily="18" charset="0"/>
                <a:cs typeface="Times New Roman" pitchFamily="18" charset="0"/>
              </a:rPr>
              <a:t>На підставі аналізу запитів державних органів України, митних та інших уповноважених органів іноземних держав митні органи можуть здійснювати вибіркову верифікацію сертифікатів, що були видані на товари, аналогічні зазначеним у цих запитах.</a:t>
            </a:r>
          </a:p>
          <a:p>
            <a:pPr marL="0" indent="457200" algn="just">
              <a:lnSpc>
                <a:spcPct val="120000"/>
              </a:lnSpc>
              <a:spcBef>
                <a:spcPts val="0"/>
              </a:spcBef>
              <a:buNone/>
            </a:pPr>
            <a:r>
              <a:rPr lang="uk-UA" dirty="0">
                <a:latin typeface="Times New Roman" pitchFamily="18" charset="0"/>
                <a:cs typeface="Times New Roman" pitchFamily="18" charset="0"/>
              </a:rPr>
              <a:t>Запити державних органів України, митних та інших уповноважених органів іноземних держав та інші матеріали щодо верифікації сертифіката зберігаються в справах митних органів протягом трьох років з дати затвердження акта.</a:t>
            </a:r>
          </a:p>
          <a:p>
            <a:pPr marL="0" indent="457200" algn="just">
              <a:lnSpc>
                <a:spcPct val="120000"/>
              </a:lnSpc>
              <a:spcBef>
                <a:spcPts val="0"/>
              </a:spcBef>
              <a:buNone/>
            </a:pPr>
            <a:r>
              <a:rPr lang="uk-UA" dirty="0">
                <a:latin typeface="Times New Roman" pitchFamily="18" charset="0"/>
                <a:cs typeface="Times New Roman" pitchFamily="18" charset="0"/>
              </a:rPr>
              <a:t>Уся інформація щодо здійсненої перевірки сертифіката про походження є конфіденційною і може використовуватися тільки з метою митного контролю.</a:t>
            </a:r>
          </a:p>
          <a:p>
            <a:pPr marL="0" indent="457200" algn="just">
              <a:lnSpc>
                <a:spcPct val="120000"/>
              </a:lnSpc>
              <a:spcBef>
                <a:spcPts val="0"/>
              </a:spcBef>
              <a:buNone/>
            </a:pPr>
            <a:r>
              <a:rPr lang="uk-UA" dirty="0">
                <a:latin typeface="Times New Roman" pitchFamily="18" charset="0"/>
                <a:cs typeface="Times New Roman" pitchFamily="18" charset="0"/>
              </a:rPr>
              <a:t>До органів, уповноважених видавати сертифікати про походження товарів з України, законодавець відносить торгово-промислові палати.</a:t>
            </a:r>
          </a:p>
        </p:txBody>
      </p:sp>
    </p:spTree>
    <p:extLst>
      <p:ext uri="{BB962C8B-B14F-4D97-AF65-F5344CB8AC3E}">
        <p14:creationId xmlns:p14="http://schemas.microsoft.com/office/powerpoint/2010/main" val="254748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03648" y="548680"/>
            <a:ext cx="6589199" cy="1280890"/>
          </a:xfrm>
        </p:spPr>
        <p:txBody>
          <a:bodyPr>
            <a:normAutofit/>
          </a:bodyPr>
          <a:lstStyle/>
          <a:p>
            <a:pPr algn="ctr"/>
            <a:r>
              <a:rPr lang="uk-UA" sz="2400" b="1" dirty="0">
                <a:latin typeface="Times New Roman" pitchFamily="18" charset="0"/>
                <a:cs typeface="Times New Roman" pitchFamily="18" charset="0"/>
              </a:rPr>
              <a:t>2. Визнання іноземних </a:t>
            </a:r>
            <a:br>
              <a:rPr lang="uk-UA" sz="2400" b="1" dirty="0">
                <a:latin typeface="Times New Roman" pitchFamily="18" charset="0"/>
                <a:cs typeface="Times New Roman" pitchFamily="18" charset="0"/>
              </a:rPr>
            </a:br>
            <a:r>
              <a:rPr lang="uk-UA" sz="2400" b="1" dirty="0">
                <a:latin typeface="Times New Roman" pitchFamily="18" charset="0"/>
                <a:cs typeface="Times New Roman" pitchFamily="18" charset="0"/>
              </a:rPr>
              <a:t>сертифікатів</a:t>
            </a:r>
            <a:endParaRPr lang="uk-UA" sz="2400" b="1" dirty="0"/>
          </a:p>
        </p:txBody>
      </p:sp>
      <p:sp>
        <p:nvSpPr>
          <p:cNvPr id="5" name="TextBox 4"/>
          <p:cNvSpPr txBox="1"/>
          <p:nvPr/>
        </p:nvSpPr>
        <p:spPr>
          <a:xfrm>
            <a:off x="467544" y="1484784"/>
            <a:ext cx="8208912" cy="2862322"/>
          </a:xfrm>
          <a:prstGeom prst="rect">
            <a:avLst/>
          </a:prstGeom>
          <a:noFill/>
        </p:spPr>
        <p:txBody>
          <a:bodyPr wrap="square" rtlCol="0">
            <a:spAutoFit/>
          </a:bodyPr>
          <a:lstStyle/>
          <a:p>
            <a:pPr indent="457200" algn="just"/>
            <a:r>
              <a:rPr lang="uk-UA" dirty="0">
                <a:solidFill>
                  <a:srgbClr val="FF0000"/>
                </a:solidFill>
                <a:latin typeface="Times New Roman" pitchFamily="18" charset="0"/>
                <a:cs typeface="Times New Roman" pitchFamily="18" charset="0"/>
              </a:rPr>
              <a:t>Свідоцтво про визнання відповідності </a:t>
            </a:r>
            <a:r>
              <a:rPr lang="uk-UA" dirty="0">
                <a:latin typeface="Times New Roman" pitchFamily="18" charset="0"/>
                <a:cs typeface="Times New Roman" pitchFamily="18" charset="0"/>
              </a:rPr>
              <a:t>– документ, що засвідчує визнання іноземних документів про підтвердження відповідності продукції вимогам, встановленим законодавством України.</a:t>
            </a:r>
          </a:p>
          <a:p>
            <a:pPr indent="457200" algn="just"/>
            <a:r>
              <a:rPr lang="uk-UA" dirty="0">
                <a:latin typeface="Times New Roman" pitchFamily="18" charset="0"/>
                <a:cs typeface="Times New Roman" pitchFamily="18" charset="0"/>
              </a:rPr>
              <a:t>Необхідність наявності даного документу регламентується наступними нормативно-правовими актами:</a:t>
            </a:r>
          </a:p>
          <a:p>
            <a:pPr marL="285750" indent="-285750" algn="just">
              <a:buFont typeface="Arial" pitchFamily="34" charset="0"/>
              <a:buChar char="•"/>
            </a:pPr>
            <a:r>
              <a:rPr lang="uk-UA" dirty="0">
                <a:latin typeface="Times New Roman" pitchFamily="18" charset="0"/>
                <a:cs typeface="Times New Roman" pitchFamily="18" charset="0"/>
              </a:rPr>
              <a:t>ЗУ № 2406-</a:t>
            </a:r>
            <a:r>
              <a:rPr lang="en-US" dirty="0">
                <a:latin typeface="Times New Roman" pitchFamily="18" charset="0"/>
                <a:cs typeface="Times New Roman" pitchFamily="18" charset="0"/>
              </a:rPr>
              <a:t>III </a:t>
            </a:r>
            <a:r>
              <a:rPr lang="uk-UA" dirty="0">
                <a:latin typeface="Times New Roman" pitchFamily="18" charset="0"/>
                <a:cs typeface="Times New Roman" pitchFamily="18" charset="0"/>
              </a:rPr>
              <a:t>від 17.05.2001р. «Про підтвердження відповідності»;</a:t>
            </a:r>
          </a:p>
          <a:p>
            <a:pPr marL="285750" indent="-285750" algn="just">
              <a:buFont typeface="Arial" pitchFamily="34" charset="0"/>
              <a:buChar char="•"/>
            </a:pPr>
            <a:r>
              <a:rPr lang="uk-UA" dirty="0">
                <a:latin typeface="Times New Roman" pitchFamily="18" charset="0"/>
                <a:cs typeface="Times New Roman" pitchFamily="18" charset="0"/>
              </a:rPr>
              <a:t>Декрет КМУ № 46-93 від 10.05.1993р.  «Про стандартизацію і сертифікацію»;</a:t>
            </a:r>
          </a:p>
          <a:p>
            <a:pPr marL="285750" indent="-285750" algn="just">
              <a:buFont typeface="Arial" pitchFamily="34" charset="0"/>
              <a:buChar char="•"/>
            </a:pPr>
            <a:r>
              <a:rPr lang="uk-UA" dirty="0">
                <a:latin typeface="Times New Roman" pitchFamily="18" charset="0"/>
                <a:cs typeface="Times New Roman" pitchFamily="18" charset="0"/>
              </a:rPr>
              <a:t>Наказ ДКУПТР та СП № 28 від 01.02.2005р. «Про затвердження Переліку продукції, що підлягає обов’язковій сертифікації в Україні».</a:t>
            </a:r>
          </a:p>
          <a:p>
            <a:pPr indent="457200" algn="just"/>
            <a:r>
              <a:rPr lang="uk-UA" dirty="0">
                <a:latin typeface="Times New Roman" pitchFamily="18" charset="0"/>
                <a:cs typeface="Times New Roman" pitchFamily="18" charset="0"/>
              </a:rPr>
              <a:t>Документ видається одним з підрозділів Системи сертифікації «</a:t>
            </a:r>
            <a:r>
              <a:rPr lang="uk-UA" dirty="0" err="1">
                <a:latin typeface="Times New Roman" pitchFamily="18" charset="0"/>
                <a:cs typeface="Times New Roman" pitchFamily="18" charset="0"/>
              </a:rPr>
              <a:t>УкрСЕПРО</a:t>
            </a:r>
            <a:r>
              <a:rPr lang="uk-UA" dirty="0">
                <a:latin typeface="Times New Roman" pitchFamily="18" charset="0"/>
                <a:cs typeface="Times New Roman" pitchFamily="18" charset="0"/>
              </a:rPr>
              <a:t>».</a:t>
            </a:r>
          </a:p>
        </p:txBody>
      </p:sp>
    </p:spTree>
    <p:extLst>
      <p:ext uri="{BB962C8B-B14F-4D97-AF65-F5344CB8AC3E}">
        <p14:creationId xmlns:p14="http://schemas.microsoft.com/office/powerpoint/2010/main" val="1304924727"/>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231</TotalTime>
  <Words>2661</Words>
  <Application>Microsoft Office PowerPoint</Application>
  <PresentationFormat>Екран (4:3)</PresentationFormat>
  <Paragraphs>144</Paragraphs>
  <Slides>18</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18</vt:i4>
      </vt:variant>
    </vt:vector>
  </HeadingPairs>
  <TitlesOfParts>
    <vt:vector size="24" baseType="lpstr">
      <vt:lpstr>Arial</vt:lpstr>
      <vt:lpstr>Century Gothic</vt:lpstr>
      <vt:lpstr>Times New Roman</vt:lpstr>
      <vt:lpstr>Wingdings</vt:lpstr>
      <vt:lpstr>Wingdings 3</vt:lpstr>
      <vt:lpstr>Віхоть</vt:lpstr>
      <vt:lpstr>Тема 6. Процес сертифікації товарів.</vt:lpstr>
      <vt:lpstr>1. Сертифікація товарів та  верифікація сертифікатів під час  митного оформлення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Визнання іноземних  сертифікатів</vt:lpstr>
      <vt:lpstr>Презентація PowerPoint</vt:lpstr>
      <vt:lpstr>Презентація PowerPoint</vt:lpstr>
      <vt:lpstr>Презентація PowerPoint</vt:lpstr>
      <vt:lpstr>Презентація PowerPoint</vt:lpstr>
      <vt:lpstr>Презентація PowerPoint</vt:lpstr>
      <vt:lpstr>3. Визнання результатів  сертифікації держави-імпортера</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Процес сертифікації товарів.</dc:title>
  <dc:creator>Sara Yasmeen (Wipro Technologies)</dc:creator>
  <cp:lastModifiedBy>Iryna Abramova</cp:lastModifiedBy>
  <cp:revision>18</cp:revision>
  <dcterms:created xsi:type="dcterms:W3CDTF">2010-02-23T11:30:32Z</dcterms:created>
  <dcterms:modified xsi:type="dcterms:W3CDTF">2024-10-10T10:18:59Z</dcterms:modified>
</cp:coreProperties>
</file>