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Поняття і види моделювання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Лекція 1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71245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lvl="0"/>
            <a:r>
              <a:rPr lang="uk-UA" dirty="0"/>
              <a:t>Моделювання буває статичним i </a:t>
            </a:r>
            <a:r>
              <a:rPr lang="uk-UA" dirty="0" err="1"/>
              <a:t>динамiчним</a:t>
            </a:r>
            <a:r>
              <a:rPr lang="uk-UA" dirty="0"/>
              <a:t>. </a:t>
            </a:r>
            <a:endParaRPr lang="uk-UA" dirty="0" smtClean="0"/>
          </a:p>
          <a:p>
            <a:pPr marL="0" lvl="0" indent="0">
              <a:buNone/>
            </a:pPr>
            <a:r>
              <a:rPr lang="uk-UA" b="1" i="1" dirty="0" smtClean="0"/>
              <a:t>Статичне</a:t>
            </a:r>
            <a:r>
              <a:rPr lang="uk-UA" i="1" dirty="0" smtClean="0"/>
              <a:t> </a:t>
            </a:r>
            <a:r>
              <a:rPr lang="uk-UA" dirty="0"/>
              <a:t>моделювання описує стан об’єкта у </a:t>
            </a:r>
            <a:r>
              <a:rPr lang="uk-UA" dirty="0" err="1"/>
              <a:t>фiксований</a:t>
            </a:r>
            <a:r>
              <a:rPr lang="uk-UA" dirty="0"/>
              <a:t> момент часу, а </a:t>
            </a:r>
            <a:r>
              <a:rPr lang="uk-UA" b="1" i="1" dirty="0" err="1"/>
              <a:t>динамiчне</a:t>
            </a:r>
            <a:r>
              <a:rPr lang="uk-UA" i="1" dirty="0"/>
              <a:t> </a:t>
            </a:r>
            <a:r>
              <a:rPr lang="uk-UA" dirty="0"/>
              <a:t>— </a:t>
            </a:r>
            <a:r>
              <a:rPr lang="uk-UA" dirty="0" err="1"/>
              <a:t>змiну</a:t>
            </a:r>
            <a:r>
              <a:rPr lang="uk-UA" dirty="0"/>
              <a:t> </a:t>
            </a:r>
            <a:r>
              <a:rPr lang="uk-UA" dirty="0" err="1"/>
              <a:t>станiв</a:t>
            </a:r>
            <a:r>
              <a:rPr lang="uk-UA" dirty="0"/>
              <a:t> об’єкта в </a:t>
            </a:r>
            <a:r>
              <a:rPr lang="uk-UA" dirty="0" err="1"/>
              <a:t>часi</a:t>
            </a:r>
            <a:r>
              <a:rPr lang="uk-UA" dirty="0"/>
              <a:t>.</a:t>
            </a:r>
          </a:p>
          <a:p>
            <a:r>
              <a:rPr lang="uk-UA" dirty="0" smtClean="0"/>
              <a:t>Моделювання </a:t>
            </a:r>
            <a:r>
              <a:rPr lang="uk-UA" dirty="0" err="1"/>
              <a:t>дiлять</a:t>
            </a:r>
            <a:r>
              <a:rPr lang="uk-UA" dirty="0"/>
              <a:t> також на </a:t>
            </a:r>
            <a:r>
              <a:rPr lang="uk-UA" i="1" dirty="0"/>
              <a:t>уявне </a:t>
            </a:r>
            <a:r>
              <a:rPr lang="uk-UA" dirty="0"/>
              <a:t>i </a:t>
            </a:r>
            <a:r>
              <a:rPr lang="uk-UA" i="1" dirty="0"/>
              <a:t>реальне</a:t>
            </a:r>
            <a:r>
              <a:rPr lang="uk-UA" dirty="0"/>
              <a:t>. </a:t>
            </a:r>
            <a:endParaRPr lang="uk-UA" dirty="0" smtClean="0"/>
          </a:p>
          <a:p>
            <a:pPr marL="0" indent="0">
              <a:buNone/>
            </a:pPr>
            <a:r>
              <a:rPr lang="uk-UA" b="1" dirty="0" smtClean="0"/>
              <a:t>Уявне</a:t>
            </a:r>
            <a:r>
              <a:rPr lang="uk-UA" dirty="0" smtClean="0"/>
              <a:t> </a:t>
            </a:r>
            <a:r>
              <a:rPr lang="uk-UA" dirty="0"/>
              <a:t>моделювання в свою чергу </a:t>
            </a:r>
            <a:r>
              <a:rPr lang="uk-UA" dirty="0" err="1"/>
              <a:t>дiлять</a:t>
            </a:r>
            <a:r>
              <a:rPr lang="uk-UA" dirty="0"/>
              <a:t> на наочне, </a:t>
            </a:r>
            <a:r>
              <a:rPr lang="uk-UA" dirty="0" err="1"/>
              <a:t>символiчне</a:t>
            </a:r>
            <a:r>
              <a:rPr lang="uk-UA" dirty="0"/>
              <a:t> i математичне, а </a:t>
            </a:r>
            <a:r>
              <a:rPr lang="uk-UA" b="1" dirty="0"/>
              <a:t>реальне</a:t>
            </a:r>
            <a:r>
              <a:rPr lang="uk-UA" dirty="0"/>
              <a:t> — на натурне i </a:t>
            </a:r>
            <a:r>
              <a:rPr lang="uk-UA" dirty="0" smtClean="0"/>
              <a:t>макетне.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78328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r>
              <a:rPr lang="uk-UA" i="1" dirty="0"/>
              <a:t>Уявне </a:t>
            </a:r>
            <a:r>
              <a:rPr lang="uk-UA" dirty="0"/>
              <a:t>моделювання (його називають також </a:t>
            </a:r>
            <a:r>
              <a:rPr lang="uk-UA" i="1" dirty="0"/>
              <a:t>абстрактним</a:t>
            </a:r>
            <a:r>
              <a:rPr lang="uk-UA" dirty="0"/>
              <a:t>) є єдиним способом моделювання систем, </a:t>
            </a:r>
            <a:r>
              <a:rPr lang="uk-UA" dirty="0" err="1"/>
              <a:t>якi</a:t>
            </a:r>
            <a:r>
              <a:rPr lang="uk-UA" dirty="0"/>
              <a:t> не можуть бути </a:t>
            </a:r>
            <a:r>
              <a:rPr lang="uk-UA" dirty="0" err="1"/>
              <a:t>вивченi</a:t>
            </a:r>
            <a:r>
              <a:rPr lang="uk-UA" dirty="0"/>
              <a:t> безпосередньо. Зокрема, нереально поставити експеримент по прямому </a:t>
            </a:r>
            <a:r>
              <a:rPr lang="uk-UA" dirty="0" err="1"/>
              <a:t>дослiдженню</a:t>
            </a:r>
            <a:r>
              <a:rPr lang="uk-UA" dirty="0"/>
              <a:t> </a:t>
            </a:r>
            <a:r>
              <a:rPr lang="uk-UA" dirty="0" err="1"/>
              <a:t>зiрок</a:t>
            </a:r>
            <a:r>
              <a:rPr lang="uk-UA" dirty="0"/>
              <a:t> чи планет. У </a:t>
            </a:r>
            <a:r>
              <a:rPr lang="uk-UA" dirty="0" err="1"/>
              <a:t>цивiлiзованих</a:t>
            </a:r>
            <a:r>
              <a:rPr lang="uk-UA" dirty="0"/>
              <a:t> країнах неприпустимо експериментувати з </a:t>
            </a:r>
            <a:r>
              <a:rPr lang="uk-UA" dirty="0" err="1"/>
              <a:t>економiкою</a:t>
            </a:r>
            <a:r>
              <a:rPr lang="uk-UA" dirty="0"/>
              <a:t> чи здоров’ям людей. Часто </a:t>
            </a:r>
            <a:r>
              <a:rPr lang="uk-UA" dirty="0" err="1"/>
              <a:t>безпосереднi</a:t>
            </a:r>
            <a:r>
              <a:rPr lang="uk-UA" dirty="0"/>
              <a:t> експерименти </a:t>
            </a:r>
            <a:r>
              <a:rPr lang="uk-UA" dirty="0" err="1"/>
              <a:t>неможливi</a:t>
            </a:r>
            <a:r>
              <a:rPr lang="uk-UA" dirty="0"/>
              <a:t> у зв’язку </a:t>
            </a:r>
            <a:r>
              <a:rPr lang="uk-UA" dirty="0" err="1"/>
              <a:t>зi</a:t>
            </a:r>
            <a:r>
              <a:rPr lang="uk-UA" dirty="0"/>
              <a:t> </a:t>
            </a:r>
            <a:r>
              <a:rPr lang="uk-UA" dirty="0" err="1"/>
              <a:t>складнiстю</a:t>
            </a:r>
            <a:r>
              <a:rPr lang="uk-UA" dirty="0"/>
              <a:t>, великими </a:t>
            </a:r>
            <a:r>
              <a:rPr lang="uk-UA" dirty="0" err="1"/>
              <a:t>матерiальними</a:t>
            </a:r>
            <a:r>
              <a:rPr lang="uk-UA" dirty="0"/>
              <a:t> затратами, </a:t>
            </a:r>
            <a:r>
              <a:rPr lang="uk-UA" dirty="0" err="1"/>
              <a:t>унiкальнiстю</a:t>
            </a:r>
            <a:r>
              <a:rPr lang="uk-UA" dirty="0"/>
              <a:t> системи, </a:t>
            </a:r>
            <a:r>
              <a:rPr lang="uk-UA" dirty="0" err="1"/>
              <a:t>тривалiстю</a:t>
            </a:r>
            <a:r>
              <a:rPr lang="uk-UA" dirty="0"/>
              <a:t> експерименту тощо. У таких випадках уявним моделям немає альтернативи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42088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Наочне, </a:t>
            </a:r>
            <a:r>
              <a:rPr lang="uk-UA" b="1" dirty="0" err="1"/>
              <a:t>символiчне</a:t>
            </a:r>
            <a:r>
              <a:rPr lang="uk-UA" b="1" dirty="0"/>
              <a:t> i реальне моделювання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При </a:t>
            </a:r>
            <a:r>
              <a:rPr lang="uk-UA" b="1" i="1" dirty="0"/>
              <a:t>наочному </a:t>
            </a:r>
            <a:r>
              <a:rPr lang="uk-UA" dirty="0" err="1"/>
              <a:t>моделюваннi</a:t>
            </a:r>
            <a:r>
              <a:rPr lang="uk-UA" dirty="0"/>
              <a:t> на </a:t>
            </a:r>
            <a:r>
              <a:rPr lang="uk-UA" dirty="0" err="1"/>
              <a:t>базi</a:t>
            </a:r>
            <a:r>
              <a:rPr lang="uk-UA" dirty="0"/>
              <a:t> уявлень людини про </a:t>
            </a:r>
            <a:r>
              <a:rPr lang="uk-UA" dirty="0" err="1"/>
              <a:t>реальнi</a:t>
            </a:r>
            <a:r>
              <a:rPr lang="uk-UA" dirty="0"/>
              <a:t> системи створюються </a:t>
            </a:r>
            <a:r>
              <a:rPr lang="uk-UA" dirty="0" err="1"/>
              <a:t>наочнi</a:t>
            </a:r>
            <a:r>
              <a:rPr lang="uk-UA" dirty="0"/>
              <a:t> </a:t>
            </a:r>
            <a:r>
              <a:rPr lang="uk-UA" dirty="0" err="1" smtClean="0"/>
              <a:t>моделi</a:t>
            </a:r>
            <a:r>
              <a:rPr lang="uk-UA" dirty="0"/>
              <a:t>, </a:t>
            </a:r>
            <a:r>
              <a:rPr lang="uk-UA" dirty="0" err="1"/>
              <a:t>якi</a:t>
            </a:r>
            <a:r>
              <a:rPr lang="uk-UA" dirty="0"/>
              <a:t> </a:t>
            </a:r>
            <a:r>
              <a:rPr lang="uk-UA" dirty="0" err="1"/>
              <a:t>вiдображають</a:t>
            </a:r>
            <a:r>
              <a:rPr lang="uk-UA" dirty="0"/>
              <a:t> явища i процеси, що </a:t>
            </a:r>
            <a:r>
              <a:rPr lang="uk-UA" dirty="0" err="1"/>
              <a:t>вiдбуваються</a:t>
            </a:r>
            <a:r>
              <a:rPr lang="uk-UA" dirty="0"/>
              <a:t> в </a:t>
            </a:r>
            <a:r>
              <a:rPr lang="uk-UA" dirty="0" err="1"/>
              <a:t>системi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Прикладами </a:t>
            </a:r>
            <a:r>
              <a:rPr lang="uk-UA" dirty="0"/>
              <a:t>таких моделей є </a:t>
            </a:r>
            <a:r>
              <a:rPr lang="uk-UA" dirty="0" err="1"/>
              <a:t>навчальнi</a:t>
            </a:r>
            <a:r>
              <a:rPr lang="uk-UA" dirty="0"/>
              <a:t> плакати, рисунки, </a:t>
            </a:r>
            <a:r>
              <a:rPr lang="uk-UA" dirty="0" err="1"/>
              <a:t>графiки</a:t>
            </a:r>
            <a:r>
              <a:rPr lang="uk-UA" dirty="0"/>
              <a:t>, схеми, </a:t>
            </a:r>
            <a:r>
              <a:rPr lang="uk-UA" dirty="0" err="1"/>
              <a:t>дiаграми</a:t>
            </a:r>
            <a:r>
              <a:rPr lang="uk-UA" dirty="0"/>
              <a:t>, </a:t>
            </a:r>
            <a:r>
              <a:rPr lang="uk-UA" dirty="0" err="1"/>
              <a:t>анiмацiя</a:t>
            </a:r>
            <a:r>
              <a:rPr lang="uk-UA" dirty="0"/>
              <a:t>. З допомогою </a:t>
            </a:r>
            <a:r>
              <a:rPr lang="uk-UA" dirty="0" err="1"/>
              <a:t>спецiальних</a:t>
            </a:r>
            <a:r>
              <a:rPr lang="uk-UA" dirty="0"/>
              <a:t> </a:t>
            </a:r>
            <a:r>
              <a:rPr lang="uk-UA" dirty="0" smtClean="0"/>
              <a:t>комп’ютерних </a:t>
            </a:r>
            <a:r>
              <a:rPr lang="uk-UA" dirty="0"/>
              <a:t>програм можна створювати </a:t>
            </a:r>
            <a:r>
              <a:rPr lang="uk-UA" dirty="0" err="1"/>
              <a:t>тривимiрнi</a:t>
            </a:r>
            <a:r>
              <a:rPr lang="uk-UA" dirty="0"/>
              <a:t> </a:t>
            </a:r>
            <a:r>
              <a:rPr lang="uk-UA" dirty="0" err="1"/>
              <a:t>моделi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До </a:t>
            </a:r>
            <a:r>
              <a:rPr lang="uk-UA" dirty="0"/>
              <a:t>наочного моделювання також </a:t>
            </a:r>
            <a:r>
              <a:rPr lang="uk-UA" dirty="0" err="1"/>
              <a:t>вiдносять</a:t>
            </a:r>
            <a:r>
              <a:rPr lang="uk-UA" dirty="0"/>
              <a:t> створення </a:t>
            </a:r>
            <a:r>
              <a:rPr lang="uk-UA" dirty="0" err="1"/>
              <a:t>макетiв</a:t>
            </a:r>
            <a:r>
              <a:rPr lang="uk-UA" dirty="0"/>
              <a:t>, </a:t>
            </a:r>
            <a:r>
              <a:rPr lang="uk-UA" dirty="0" err="1"/>
              <a:t>якi</a:t>
            </a:r>
            <a:r>
              <a:rPr lang="uk-UA" dirty="0"/>
              <a:t> </a:t>
            </a:r>
            <a:r>
              <a:rPr lang="uk-UA" dirty="0" err="1"/>
              <a:t>вiдображають</a:t>
            </a:r>
            <a:r>
              <a:rPr lang="uk-UA" dirty="0"/>
              <a:t> </a:t>
            </a:r>
            <a:r>
              <a:rPr lang="uk-UA" dirty="0" err="1"/>
              <a:t>окремi</a:t>
            </a:r>
            <a:r>
              <a:rPr lang="uk-UA" dirty="0"/>
              <a:t> сторони об’єкта. </a:t>
            </a:r>
            <a:r>
              <a:rPr lang="uk-UA" dirty="0" err="1"/>
              <a:t>Детальнiшi</a:t>
            </a:r>
            <a:r>
              <a:rPr lang="uk-UA" dirty="0"/>
              <a:t> макети </a:t>
            </a:r>
            <a:r>
              <a:rPr lang="uk-UA" dirty="0" err="1"/>
              <a:t>вiдносять</a:t>
            </a:r>
            <a:r>
              <a:rPr lang="uk-UA" dirty="0"/>
              <a:t> до </a:t>
            </a:r>
            <a:r>
              <a:rPr lang="uk-UA" dirty="0" smtClean="0"/>
              <a:t>макетного </a:t>
            </a:r>
            <a:r>
              <a:rPr lang="uk-UA" dirty="0"/>
              <a:t>моделювання.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49152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 err="1"/>
              <a:t>Символiчне</a:t>
            </a:r>
            <a:r>
              <a:rPr lang="uk-UA" i="1" dirty="0"/>
              <a:t> </a:t>
            </a:r>
            <a:r>
              <a:rPr lang="uk-UA" dirty="0"/>
              <a:t>моделювання є штучним процесом створення </a:t>
            </a:r>
            <a:r>
              <a:rPr lang="uk-UA" dirty="0" err="1"/>
              <a:t>логiчного</a:t>
            </a:r>
            <a:r>
              <a:rPr lang="uk-UA" dirty="0"/>
              <a:t> об’єкта, що </a:t>
            </a:r>
            <a:r>
              <a:rPr lang="uk-UA" dirty="0" err="1"/>
              <a:t>замiнює</a:t>
            </a:r>
            <a:r>
              <a:rPr lang="uk-UA" dirty="0"/>
              <a:t> реальний i виражає його </a:t>
            </a:r>
            <a:r>
              <a:rPr lang="uk-UA" dirty="0" err="1"/>
              <a:t>основнi</a:t>
            </a:r>
            <a:r>
              <a:rPr lang="uk-UA" dirty="0"/>
              <a:t> </a:t>
            </a:r>
            <a:r>
              <a:rPr lang="uk-UA" dirty="0" err="1"/>
              <a:t>властивостi</a:t>
            </a:r>
            <a:r>
              <a:rPr lang="uk-UA" dirty="0"/>
              <a:t> з допомогою певної системи </a:t>
            </a:r>
            <a:r>
              <a:rPr lang="uk-UA" dirty="0" err="1"/>
              <a:t>слiв</a:t>
            </a:r>
            <a:r>
              <a:rPr lang="uk-UA" dirty="0"/>
              <a:t> чи </a:t>
            </a:r>
            <a:r>
              <a:rPr lang="uk-UA" dirty="0" err="1"/>
              <a:t>знакiв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err="1" smtClean="0"/>
              <a:t>Символiчне</a:t>
            </a:r>
            <a:r>
              <a:rPr lang="uk-UA" dirty="0" smtClean="0"/>
              <a:t> </a:t>
            </a:r>
            <a:r>
              <a:rPr lang="uk-UA" dirty="0"/>
              <a:t>моделювання можна </a:t>
            </a:r>
            <a:r>
              <a:rPr lang="uk-UA" dirty="0" err="1"/>
              <a:t>подiлити</a:t>
            </a:r>
            <a:r>
              <a:rPr lang="uk-UA" dirty="0"/>
              <a:t> на мовне i знакове.</a:t>
            </a:r>
          </a:p>
          <a:p>
            <a:r>
              <a:rPr lang="uk-UA" dirty="0"/>
              <a:t>В </a:t>
            </a:r>
            <a:r>
              <a:rPr lang="uk-UA" dirty="0" err="1"/>
              <a:t>основi</a:t>
            </a:r>
            <a:r>
              <a:rPr lang="uk-UA" dirty="0"/>
              <a:t> </a:t>
            </a:r>
            <a:r>
              <a:rPr lang="uk-UA" b="1" i="1" dirty="0"/>
              <a:t>мовного</a:t>
            </a:r>
            <a:r>
              <a:rPr lang="uk-UA" i="1" dirty="0"/>
              <a:t> </a:t>
            </a:r>
            <a:r>
              <a:rPr lang="uk-UA" dirty="0"/>
              <a:t>моделювання лежить деякий тезаурус. </a:t>
            </a:r>
            <a:r>
              <a:rPr lang="uk-UA" dirty="0" err="1"/>
              <a:t>Пiд</a:t>
            </a:r>
            <a:r>
              <a:rPr lang="uk-UA" dirty="0"/>
              <a:t> </a:t>
            </a:r>
            <a:r>
              <a:rPr lang="uk-UA" i="1" dirty="0"/>
              <a:t>тезаурусом </a:t>
            </a:r>
            <a:r>
              <a:rPr lang="uk-UA" dirty="0" err="1"/>
              <a:t>розумiють</a:t>
            </a:r>
            <a:r>
              <a:rPr lang="uk-UA" dirty="0"/>
              <a:t> словник, який </a:t>
            </a:r>
            <a:r>
              <a:rPr lang="uk-UA" dirty="0" err="1"/>
              <a:t>вiдображає</a:t>
            </a:r>
            <a:r>
              <a:rPr lang="uk-UA" dirty="0"/>
              <a:t> зв’язки </a:t>
            </a:r>
            <a:r>
              <a:rPr lang="uk-UA" dirty="0" err="1"/>
              <a:t>мiж</a:t>
            </a:r>
            <a:r>
              <a:rPr lang="uk-UA" dirty="0"/>
              <a:t> словами чи </a:t>
            </a:r>
            <a:r>
              <a:rPr lang="uk-UA" dirty="0" err="1"/>
              <a:t>iншими</a:t>
            </a:r>
            <a:r>
              <a:rPr lang="uk-UA" dirty="0"/>
              <a:t> елементами даної мови, причому кожному слову у </a:t>
            </a:r>
            <a:r>
              <a:rPr lang="uk-UA" dirty="0" err="1" smtClean="0"/>
              <a:t>тезаурусi</a:t>
            </a:r>
            <a:r>
              <a:rPr lang="uk-UA" dirty="0" smtClean="0"/>
              <a:t> </a:t>
            </a:r>
            <a:r>
              <a:rPr lang="uk-UA" dirty="0" err="1"/>
              <a:t>вiдповiдає</a:t>
            </a:r>
            <a:r>
              <a:rPr lang="uk-UA" dirty="0"/>
              <a:t> єдине поняття.</a:t>
            </a:r>
          </a:p>
          <a:p>
            <a:r>
              <a:rPr lang="uk-UA" dirty="0"/>
              <a:t>Якщо ввести </a:t>
            </a:r>
            <a:r>
              <a:rPr lang="uk-UA" dirty="0" err="1"/>
              <a:t>умовнi</a:t>
            </a:r>
            <a:r>
              <a:rPr lang="uk-UA" dirty="0"/>
              <a:t> позначення окремих понять, тобто знаки, а також </a:t>
            </a:r>
            <a:r>
              <a:rPr lang="uk-UA" dirty="0" err="1"/>
              <a:t>певнi</a:t>
            </a:r>
            <a:r>
              <a:rPr lang="uk-UA" dirty="0"/>
              <a:t> </a:t>
            </a:r>
            <a:r>
              <a:rPr lang="uk-UA" dirty="0" err="1"/>
              <a:t>операцiї</a:t>
            </a:r>
            <a:r>
              <a:rPr lang="uk-UA" dirty="0"/>
              <a:t> </a:t>
            </a:r>
            <a:r>
              <a:rPr lang="uk-UA" dirty="0" err="1"/>
              <a:t>мiж</a:t>
            </a:r>
            <a:r>
              <a:rPr lang="uk-UA" dirty="0"/>
              <a:t> цими знаками, то можна </a:t>
            </a:r>
            <a:r>
              <a:rPr lang="uk-UA" dirty="0" err="1"/>
              <a:t>реалiзувати</a:t>
            </a:r>
            <a:r>
              <a:rPr lang="uk-UA" dirty="0"/>
              <a:t> </a:t>
            </a:r>
            <a:r>
              <a:rPr lang="uk-UA" b="1" i="1" dirty="0"/>
              <a:t>знакове</a:t>
            </a:r>
            <a:r>
              <a:rPr lang="uk-UA" i="1" dirty="0"/>
              <a:t> </a:t>
            </a:r>
            <a:r>
              <a:rPr lang="uk-UA" dirty="0"/>
              <a:t>моделювання i з допомогою цих </a:t>
            </a:r>
            <a:r>
              <a:rPr lang="uk-UA" dirty="0" err="1"/>
              <a:t>знакiв</a:t>
            </a:r>
            <a:r>
              <a:rPr lang="uk-UA" dirty="0"/>
              <a:t> складати ланцюжки </a:t>
            </a:r>
            <a:r>
              <a:rPr lang="uk-UA" dirty="0" err="1"/>
              <a:t>слiв</a:t>
            </a:r>
            <a:r>
              <a:rPr lang="uk-UA" dirty="0"/>
              <a:t> i речень.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80404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uk-UA" dirty="0"/>
              <a:t>При </a:t>
            </a:r>
            <a:r>
              <a:rPr lang="uk-UA" i="1" dirty="0"/>
              <a:t>реальному </a:t>
            </a:r>
            <a:r>
              <a:rPr lang="uk-UA" dirty="0" err="1"/>
              <a:t>моделюваннi</a:t>
            </a:r>
            <a:r>
              <a:rPr lang="uk-UA" dirty="0"/>
              <a:t> </a:t>
            </a:r>
            <a:r>
              <a:rPr lang="uk-UA" dirty="0" err="1"/>
              <a:t>дослiджується</a:t>
            </a:r>
            <a:r>
              <a:rPr lang="uk-UA" dirty="0"/>
              <a:t> реальний об’єкт, його частина або </a:t>
            </a:r>
            <a:r>
              <a:rPr lang="uk-UA" dirty="0" err="1"/>
              <a:t>подiбний</a:t>
            </a:r>
            <a:r>
              <a:rPr lang="uk-UA" dirty="0"/>
              <a:t> до нього об’єкт. Реальне моделювання </a:t>
            </a:r>
            <a:r>
              <a:rPr lang="uk-UA" dirty="0" err="1"/>
              <a:t>дiлять</a:t>
            </a:r>
            <a:r>
              <a:rPr lang="uk-UA" dirty="0"/>
              <a:t> на натурне i макетне</a:t>
            </a:r>
            <a:r>
              <a:rPr lang="uk-UA" dirty="0" smtClean="0"/>
              <a:t>.</a:t>
            </a:r>
          </a:p>
          <a:p>
            <a:r>
              <a:rPr lang="uk-UA" i="1" dirty="0"/>
              <a:t>Натурним </a:t>
            </a:r>
            <a:r>
              <a:rPr lang="uk-UA" dirty="0"/>
              <a:t>моделюванням називають проведення </a:t>
            </a:r>
            <a:r>
              <a:rPr lang="uk-UA" dirty="0" err="1"/>
              <a:t>дослiдження</a:t>
            </a:r>
            <a:r>
              <a:rPr lang="uk-UA" dirty="0"/>
              <a:t> на реальному </a:t>
            </a:r>
            <a:r>
              <a:rPr lang="uk-UA" dirty="0" err="1"/>
              <a:t>об’єктi</a:t>
            </a:r>
            <a:r>
              <a:rPr lang="uk-UA" dirty="0"/>
              <a:t> з наступною обробкою </a:t>
            </a:r>
            <a:r>
              <a:rPr lang="uk-UA" dirty="0" err="1"/>
              <a:t>результатiв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Методами </a:t>
            </a:r>
            <a:r>
              <a:rPr lang="uk-UA" dirty="0"/>
              <a:t>натурного моделювання є науковий експеримент, </a:t>
            </a:r>
            <a:r>
              <a:rPr lang="uk-UA" dirty="0" err="1"/>
              <a:t>комплекснi</a:t>
            </a:r>
            <a:r>
              <a:rPr lang="uk-UA" dirty="0"/>
              <a:t> </a:t>
            </a:r>
            <a:r>
              <a:rPr lang="uk-UA" dirty="0" smtClean="0"/>
              <a:t>випробування </a:t>
            </a:r>
            <a:r>
              <a:rPr lang="uk-UA" dirty="0"/>
              <a:t>i виробничий експеримент.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4462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r>
              <a:rPr lang="uk-UA" i="1" dirty="0"/>
              <a:t>Науковий експеримент </a:t>
            </a:r>
            <a:r>
              <a:rPr lang="uk-UA" dirty="0"/>
              <a:t>характеризується використанням </a:t>
            </a:r>
            <a:r>
              <a:rPr lang="uk-UA" dirty="0" err="1"/>
              <a:t>рiзноманiтних</a:t>
            </a:r>
            <a:r>
              <a:rPr lang="uk-UA" dirty="0"/>
              <a:t> </a:t>
            </a:r>
            <a:r>
              <a:rPr lang="uk-UA" dirty="0" err="1"/>
              <a:t>засобiв</a:t>
            </a:r>
            <a:r>
              <a:rPr lang="uk-UA" dirty="0"/>
              <a:t> обробки </a:t>
            </a:r>
            <a:r>
              <a:rPr lang="uk-UA" dirty="0" err="1" smtClean="0"/>
              <a:t>iнформацiї</a:t>
            </a:r>
            <a:r>
              <a:rPr lang="uk-UA" dirty="0" smtClean="0"/>
              <a:t> </a:t>
            </a:r>
            <a:r>
              <a:rPr lang="uk-UA" dirty="0"/>
              <a:t>i </a:t>
            </a:r>
            <a:r>
              <a:rPr lang="uk-UA" dirty="0" err="1"/>
              <a:t>можливiстю</a:t>
            </a:r>
            <a:r>
              <a:rPr lang="uk-UA" dirty="0"/>
              <a:t> втручання людини в процес проведення експерименту. В </a:t>
            </a:r>
            <a:r>
              <a:rPr lang="uk-UA" dirty="0" err="1"/>
              <a:t>ходi</a:t>
            </a:r>
            <a:r>
              <a:rPr lang="uk-UA" dirty="0"/>
              <a:t> експерименту </a:t>
            </a:r>
            <a:r>
              <a:rPr lang="uk-UA" dirty="0" err="1" smtClean="0"/>
              <a:t>здiйснюються</a:t>
            </a:r>
            <a:r>
              <a:rPr lang="uk-UA" dirty="0" smtClean="0"/>
              <a:t> </a:t>
            </a:r>
            <a:r>
              <a:rPr lang="uk-UA" dirty="0" err="1"/>
              <a:t>збурювальнi</a:t>
            </a:r>
            <a:r>
              <a:rPr lang="uk-UA" dirty="0"/>
              <a:t> впливи на процес </a:t>
            </a:r>
            <a:r>
              <a:rPr lang="uk-UA" dirty="0" err="1"/>
              <a:t>функцiонування</a:t>
            </a:r>
            <a:r>
              <a:rPr lang="uk-UA" dirty="0"/>
              <a:t> об’єкта, при цьому можуть виявитись </a:t>
            </a:r>
            <a:r>
              <a:rPr lang="uk-UA" dirty="0" err="1"/>
              <a:t>окремi</a:t>
            </a:r>
            <a:r>
              <a:rPr lang="uk-UA" dirty="0"/>
              <a:t> </a:t>
            </a:r>
            <a:r>
              <a:rPr lang="uk-UA" dirty="0" err="1"/>
              <a:t>критичнi</a:t>
            </a:r>
            <a:r>
              <a:rPr lang="uk-UA" dirty="0"/>
              <a:t> </a:t>
            </a:r>
            <a:r>
              <a:rPr lang="uk-UA" dirty="0" err="1"/>
              <a:t>ситуацiї</a:t>
            </a:r>
            <a:r>
              <a:rPr lang="uk-UA" dirty="0"/>
              <a:t> i визначитись </a:t>
            </a:r>
            <a:r>
              <a:rPr lang="uk-UA" dirty="0" err="1"/>
              <a:t>межi</a:t>
            </a:r>
            <a:r>
              <a:rPr lang="uk-UA" dirty="0"/>
              <a:t> </a:t>
            </a:r>
            <a:r>
              <a:rPr lang="uk-UA" dirty="0" err="1"/>
              <a:t>стiйкостi</a:t>
            </a:r>
            <a:r>
              <a:rPr lang="uk-UA" dirty="0"/>
              <a:t> процесу. </a:t>
            </a:r>
            <a:r>
              <a:rPr lang="uk-UA" i="1" dirty="0" err="1"/>
              <a:t>Комплекснi</a:t>
            </a:r>
            <a:r>
              <a:rPr lang="uk-UA" i="1" dirty="0"/>
              <a:t> випробування </a:t>
            </a:r>
            <a:r>
              <a:rPr lang="uk-UA" dirty="0" err="1"/>
              <a:t>здiйснюють</a:t>
            </a:r>
            <a:r>
              <a:rPr lang="uk-UA" dirty="0"/>
              <a:t> шляхом багаторазових повторень випробувань </a:t>
            </a:r>
            <a:r>
              <a:rPr lang="uk-UA" dirty="0" err="1"/>
              <a:t>об’єктiв</a:t>
            </a:r>
            <a:r>
              <a:rPr lang="uk-UA" dirty="0"/>
              <a:t>. У цьому випадку моделювання зводиться до обробки й узагальнення </a:t>
            </a:r>
            <a:r>
              <a:rPr lang="uk-UA" dirty="0" err="1"/>
              <a:t>iнформацiї</a:t>
            </a:r>
            <a:r>
              <a:rPr lang="uk-UA" dirty="0"/>
              <a:t> про </a:t>
            </a:r>
            <a:r>
              <a:rPr lang="uk-UA" dirty="0" err="1"/>
              <a:t>помiченi</a:t>
            </a:r>
            <a:r>
              <a:rPr lang="uk-UA" dirty="0"/>
              <a:t> </a:t>
            </a:r>
            <a:r>
              <a:rPr lang="uk-UA" dirty="0" err="1"/>
              <a:t>закономiрностi</a:t>
            </a:r>
            <a:r>
              <a:rPr lang="uk-UA" dirty="0"/>
              <a:t>. </a:t>
            </a:r>
            <a:r>
              <a:rPr lang="uk-UA" i="1" dirty="0"/>
              <a:t>Виробничий експеримент </a:t>
            </a:r>
            <a:r>
              <a:rPr lang="uk-UA" dirty="0"/>
              <a:t>полягає в </a:t>
            </a:r>
            <a:r>
              <a:rPr lang="uk-UA" dirty="0" err="1" smtClean="0"/>
              <a:t>узагальненнi</a:t>
            </a:r>
            <a:r>
              <a:rPr lang="uk-UA" dirty="0" smtClean="0"/>
              <a:t> </a:t>
            </a:r>
            <a:r>
              <a:rPr lang="uk-UA" dirty="0" err="1"/>
              <a:t>досвiду</a:t>
            </a:r>
            <a:r>
              <a:rPr lang="uk-UA" dirty="0"/>
              <a:t>, накопиченого </a:t>
            </a:r>
            <a:r>
              <a:rPr lang="uk-UA" dirty="0" err="1"/>
              <a:t>пiд</a:t>
            </a:r>
            <a:r>
              <a:rPr lang="uk-UA" dirty="0"/>
              <a:t> час виробничого процесу.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8001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10000"/>
          </a:bodyPr>
          <a:lstStyle/>
          <a:p>
            <a:r>
              <a:rPr lang="uk-UA" dirty="0" err="1"/>
              <a:t>Iншим</a:t>
            </a:r>
            <a:r>
              <a:rPr lang="uk-UA" dirty="0"/>
              <a:t> видом реального моделювання є </a:t>
            </a:r>
            <a:r>
              <a:rPr lang="uk-UA" i="1" dirty="0"/>
              <a:t>макетне </a:t>
            </a:r>
            <a:r>
              <a:rPr lang="uk-UA" dirty="0"/>
              <a:t>моделювання, яке </a:t>
            </a:r>
            <a:r>
              <a:rPr lang="uk-UA" dirty="0" err="1"/>
              <a:t>вiдрiзняється</a:t>
            </a:r>
            <a:r>
              <a:rPr lang="uk-UA" dirty="0"/>
              <a:t> </a:t>
            </a:r>
            <a:r>
              <a:rPr lang="uk-UA" dirty="0" err="1"/>
              <a:t>вiд</a:t>
            </a:r>
            <a:r>
              <a:rPr lang="uk-UA" dirty="0"/>
              <a:t> натурного тим, що моделювання </a:t>
            </a:r>
            <a:r>
              <a:rPr lang="uk-UA" dirty="0" err="1"/>
              <a:t>здiйснюється</a:t>
            </a:r>
            <a:r>
              <a:rPr lang="uk-UA" dirty="0"/>
              <a:t> на об’єктах, </a:t>
            </a:r>
            <a:r>
              <a:rPr lang="uk-UA" dirty="0" err="1"/>
              <a:t>якi</a:t>
            </a:r>
            <a:r>
              <a:rPr lang="uk-UA" dirty="0"/>
              <a:t> </a:t>
            </a:r>
            <a:r>
              <a:rPr lang="uk-UA" dirty="0" err="1"/>
              <a:t>зберiгають</a:t>
            </a:r>
            <a:r>
              <a:rPr lang="uk-UA" dirty="0"/>
              <a:t> природу явищ i є </a:t>
            </a:r>
            <a:r>
              <a:rPr lang="uk-UA" dirty="0" err="1"/>
              <a:t>подiбними</a:t>
            </a:r>
            <a:r>
              <a:rPr lang="uk-UA" dirty="0"/>
              <a:t> до </a:t>
            </a:r>
            <a:r>
              <a:rPr lang="uk-UA" dirty="0" smtClean="0"/>
              <a:t>реальних </a:t>
            </a:r>
            <a:r>
              <a:rPr lang="uk-UA" dirty="0"/>
              <a:t>систем. Часто такими об’єктами є макети, </a:t>
            </a:r>
            <a:r>
              <a:rPr lang="uk-UA" dirty="0" err="1"/>
              <a:t>якi</a:t>
            </a:r>
            <a:r>
              <a:rPr lang="uk-UA" dirty="0"/>
              <a:t> </a:t>
            </a:r>
            <a:r>
              <a:rPr lang="uk-UA" dirty="0" err="1"/>
              <a:t>вiдтворюють</a:t>
            </a:r>
            <a:r>
              <a:rPr lang="uk-UA" dirty="0"/>
              <a:t> модельовану систему в певному </a:t>
            </a:r>
            <a:r>
              <a:rPr lang="uk-UA" dirty="0" err="1"/>
              <a:t>масштабi</a:t>
            </a:r>
            <a:r>
              <a:rPr lang="uk-UA" dirty="0"/>
              <a:t>. </a:t>
            </a:r>
            <a:r>
              <a:rPr lang="uk-UA" dirty="0" err="1"/>
              <a:t>Найпростiшi</a:t>
            </a:r>
            <a:r>
              <a:rPr lang="uk-UA" dirty="0"/>
              <a:t> </a:t>
            </a:r>
            <a:r>
              <a:rPr lang="uk-UA" dirty="0" err="1"/>
              <a:t>макетнi</a:t>
            </a:r>
            <a:r>
              <a:rPr lang="uk-UA" dirty="0"/>
              <a:t> </a:t>
            </a:r>
            <a:r>
              <a:rPr lang="uk-UA" dirty="0" err="1"/>
              <a:t>моделi</a:t>
            </a:r>
            <a:r>
              <a:rPr lang="uk-UA" dirty="0"/>
              <a:t> є зменшеними </a:t>
            </a:r>
            <a:r>
              <a:rPr lang="uk-UA" dirty="0" err="1"/>
              <a:t>копiями</a:t>
            </a:r>
            <a:r>
              <a:rPr lang="uk-UA" dirty="0"/>
              <a:t> реальних систем. Наприклад, можна створити макет </a:t>
            </a:r>
            <a:r>
              <a:rPr lang="uk-UA" dirty="0" err="1"/>
              <a:t>гiдротехнiчних</a:t>
            </a:r>
            <a:r>
              <a:rPr lang="uk-UA" dirty="0"/>
              <a:t> споруд i </a:t>
            </a:r>
            <a:r>
              <a:rPr lang="uk-UA" dirty="0" err="1"/>
              <a:t>дослiджувати</a:t>
            </a:r>
            <a:r>
              <a:rPr lang="uk-UA" dirty="0"/>
              <a:t> його в умовах, близьких до реальних. </a:t>
            </a:r>
            <a:r>
              <a:rPr lang="uk-UA" dirty="0" err="1"/>
              <a:t>Iншi</a:t>
            </a:r>
            <a:r>
              <a:rPr lang="uk-UA" dirty="0"/>
              <a:t> </a:t>
            </a:r>
            <a:r>
              <a:rPr lang="uk-UA" dirty="0" smtClean="0"/>
              <a:t>приклади </a:t>
            </a:r>
            <a:r>
              <a:rPr lang="uk-UA" dirty="0"/>
              <a:t>макетного моделювання — </a:t>
            </a:r>
            <a:r>
              <a:rPr lang="uk-UA" dirty="0" err="1"/>
              <a:t>дослiдження</a:t>
            </a:r>
            <a:r>
              <a:rPr lang="uk-UA" dirty="0"/>
              <a:t> крила </a:t>
            </a:r>
            <a:r>
              <a:rPr lang="uk-UA" dirty="0" err="1"/>
              <a:t>лiтака</a:t>
            </a:r>
            <a:r>
              <a:rPr lang="uk-UA" dirty="0"/>
              <a:t> або </a:t>
            </a:r>
            <a:r>
              <a:rPr lang="uk-UA" dirty="0" err="1"/>
              <a:t>лiсу</a:t>
            </a:r>
            <a:r>
              <a:rPr lang="uk-UA" dirty="0"/>
              <a:t>, утвореного </a:t>
            </a:r>
            <a:r>
              <a:rPr lang="uk-UA" dirty="0" err="1"/>
              <a:t>зi</a:t>
            </a:r>
            <a:r>
              <a:rPr lang="uk-UA" dirty="0"/>
              <a:t> штучних дерев, в </a:t>
            </a:r>
            <a:r>
              <a:rPr lang="uk-UA" dirty="0" err="1"/>
              <a:t>аеродинамiчнiй</a:t>
            </a:r>
            <a:r>
              <a:rPr lang="uk-UA" dirty="0"/>
              <a:t> </a:t>
            </a:r>
            <a:r>
              <a:rPr lang="uk-UA" dirty="0" err="1"/>
              <a:t>трубi</a:t>
            </a:r>
            <a:r>
              <a:rPr lang="uk-UA" dirty="0"/>
              <a:t>, </a:t>
            </a:r>
            <a:r>
              <a:rPr lang="uk-UA" dirty="0" err="1"/>
              <a:t>дослiдження</a:t>
            </a:r>
            <a:r>
              <a:rPr lang="uk-UA" dirty="0"/>
              <a:t> </a:t>
            </a:r>
            <a:r>
              <a:rPr lang="uk-UA" dirty="0" err="1"/>
              <a:t>моделi</a:t>
            </a:r>
            <a:r>
              <a:rPr lang="uk-UA" dirty="0"/>
              <a:t> корабля в </a:t>
            </a:r>
            <a:r>
              <a:rPr lang="uk-UA" dirty="0" err="1"/>
              <a:t>басейнi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89880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Макетне моделювання може </a:t>
            </a:r>
            <a:r>
              <a:rPr lang="uk-UA" dirty="0" err="1"/>
              <a:t>вiдбуватись</a:t>
            </a:r>
            <a:r>
              <a:rPr lang="uk-UA" dirty="0"/>
              <a:t> у реальному i модельному </a:t>
            </a:r>
            <a:r>
              <a:rPr lang="uk-UA" dirty="0" err="1"/>
              <a:t>часi</a:t>
            </a:r>
            <a:r>
              <a:rPr lang="uk-UA" dirty="0"/>
              <a:t>. Наприклад, якщо </a:t>
            </a:r>
            <a:r>
              <a:rPr lang="uk-UA" dirty="0" err="1" smtClean="0"/>
              <a:t>дослiдження</a:t>
            </a:r>
            <a:r>
              <a:rPr lang="uk-UA" dirty="0" smtClean="0"/>
              <a:t> </a:t>
            </a:r>
            <a:r>
              <a:rPr lang="uk-UA" dirty="0" err="1"/>
              <a:t>поведiнки</a:t>
            </a:r>
            <a:r>
              <a:rPr lang="uk-UA" dirty="0"/>
              <a:t> об’єкта в </a:t>
            </a:r>
            <a:r>
              <a:rPr lang="uk-UA" dirty="0" err="1"/>
              <a:t>аеродинамiчнiй</a:t>
            </a:r>
            <a:r>
              <a:rPr lang="uk-UA" dirty="0"/>
              <a:t> </a:t>
            </a:r>
            <a:r>
              <a:rPr lang="uk-UA" dirty="0" err="1"/>
              <a:t>трубi</a:t>
            </a:r>
            <a:r>
              <a:rPr lang="uk-UA" dirty="0"/>
              <a:t> </a:t>
            </a:r>
            <a:r>
              <a:rPr lang="uk-UA" dirty="0" err="1"/>
              <a:t>здiйснюють</a:t>
            </a:r>
            <a:r>
              <a:rPr lang="uk-UA" dirty="0"/>
              <a:t> у реальному </a:t>
            </a:r>
            <a:r>
              <a:rPr lang="uk-UA" dirty="0" err="1"/>
              <a:t>часi</a:t>
            </a:r>
            <a:r>
              <a:rPr lang="uk-UA" dirty="0"/>
              <a:t>, то моделювання </a:t>
            </a:r>
            <a:r>
              <a:rPr lang="uk-UA" dirty="0" err="1"/>
              <a:t>поведiнки</a:t>
            </a:r>
            <a:r>
              <a:rPr lang="uk-UA" dirty="0"/>
              <a:t> </a:t>
            </a:r>
            <a:r>
              <a:rPr lang="uk-UA" dirty="0" err="1"/>
              <a:t>гiрських</a:t>
            </a:r>
            <a:r>
              <a:rPr lang="uk-UA" dirty="0"/>
              <a:t> систем можливе лише в модельному </a:t>
            </a:r>
            <a:r>
              <a:rPr lang="uk-UA" dirty="0" err="1"/>
              <a:t>часi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59113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Поняття математичного моделювання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i="1" dirty="0"/>
              <a:t>Математичне </a:t>
            </a:r>
            <a:r>
              <a:rPr lang="uk-UA" dirty="0"/>
              <a:t>моделювання — це процес створення для заданого реального об’єкта деякої </a:t>
            </a:r>
            <a:r>
              <a:rPr lang="uk-UA" dirty="0" err="1"/>
              <a:t>мате-</a:t>
            </a:r>
            <a:r>
              <a:rPr lang="uk-UA" dirty="0"/>
              <a:t> </a:t>
            </a:r>
            <a:r>
              <a:rPr lang="uk-UA" dirty="0" err="1"/>
              <a:t>матичної</a:t>
            </a:r>
            <a:r>
              <a:rPr lang="uk-UA" dirty="0"/>
              <a:t> </a:t>
            </a:r>
            <a:r>
              <a:rPr lang="uk-UA" dirty="0" err="1"/>
              <a:t>моделi</a:t>
            </a:r>
            <a:r>
              <a:rPr lang="uk-UA" dirty="0"/>
              <a:t>. Нею може бути як система </a:t>
            </a:r>
            <a:r>
              <a:rPr lang="uk-UA" dirty="0" err="1"/>
              <a:t>рiвнянь</a:t>
            </a:r>
            <a:r>
              <a:rPr lang="uk-UA" dirty="0"/>
              <a:t>, так i комп’ютерна програма. Кожна </a:t>
            </a:r>
            <a:r>
              <a:rPr lang="uk-UA" dirty="0" err="1"/>
              <a:t>математи-</a:t>
            </a:r>
            <a:r>
              <a:rPr lang="uk-UA" dirty="0"/>
              <a:t> </a:t>
            </a:r>
            <a:r>
              <a:rPr lang="uk-UA" dirty="0" err="1"/>
              <a:t>чна</a:t>
            </a:r>
            <a:r>
              <a:rPr lang="uk-UA" dirty="0"/>
              <a:t> модель описує реальний об’єкт з деякою </a:t>
            </a:r>
            <a:r>
              <a:rPr lang="uk-UA" dirty="0" err="1"/>
              <a:t>мiрою</a:t>
            </a:r>
            <a:r>
              <a:rPr lang="uk-UA" dirty="0"/>
              <a:t> наближення. </a:t>
            </a:r>
            <a:r>
              <a:rPr lang="uk-UA" dirty="0" err="1"/>
              <a:t>Дослiдження</a:t>
            </a:r>
            <a:r>
              <a:rPr lang="uk-UA" dirty="0"/>
              <a:t> </a:t>
            </a:r>
            <a:r>
              <a:rPr lang="uk-UA" dirty="0" err="1"/>
              <a:t>моделi</a:t>
            </a:r>
            <a:r>
              <a:rPr lang="uk-UA" dirty="0"/>
              <a:t> дає </a:t>
            </a:r>
            <a:r>
              <a:rPr lang="uk-UA" dirty="0" err="1"/>
              <a:t>можливiсть</a:t>
            </a:r>
            <a:r>
              <a:rPr lang="uk-UA" dirty="0"/>
              <a:t> встановити характеристики реального об’єкта. Математичне моделювання є одним з основних </a:t>
            </a:r>
            <a:r>
              <a:rPr lang="uk-UA" dirty="0" err="1"/>
              <a:t>способiв</a:t>
            </a:r>
            <a:r>
              <a:rPr lang="uk-UA" dirty="0"/>
              <a:t> моделювання систем.</a:t>
            </a:r>
          </a:p>
          <a:p>
            <a:r>
              <a:rPr lang="uk-UA" dirty="0"/>
              <a:t>Математичне моделювання </a:t>
            </a:r>
            <a:r>
              <a:rPr lang="uk-UA" dirty="0" err="1"/>
              <a:t>дiлять</a:t>
            </a:r>
            <a:r>
              <a:rPr lang="uk-UA" dirty="0"/>
              <a:t> на </a:t>
            </a:r>
            <a:r>
              <a:rPr lang="uk-UA" dirty="0" err="1"/>
              <a:t>аналiтичне</a:t>
            </a:r>
            <a:r>
              <a:rPr lang="uk-UA" dirty="0"/>
              <a:t>, </a:t>
            </a:r>
            <a:r>
              <a:rPr lang="uk-UA" dirty="0" err="1"/>
              <a:t>iмiтацiйне</a:t>
            </a:r>
            <a:r>
              <a:rPr lang="uk-UA" dirty="0"/>
              <a:t> i </a:t>
            </a:r>
            <a:r>
              <a:rPr lang="uk-UA" dirty="0" err="1"/>
              <a:t>комбiноване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3660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При </a:t>
            </a:r>
            <a:r>
              <a:rPr lang="uk-UA" b="1" i="1" dirty="0" err="1"/>
              <a:t>аналiтичному</a:t>
            </a:r>
            <a:r>
              <a:rPr lang="uk-UA" i="1" dirty="0"/>
              <a:t> </a:t>
            </a:r>
            <a:r>
              <a:rPr lang="uk-UA" dirty="0" err="1"/>
              <a:t>моделюваннi</a:t>
            </a:r>
            <a:r>
              <a:rPr lang="uk-UA" dirty="0"/>
              <a:t> </a:t>
            </a:r>
            <a:r>
              <a:rPr lang="uk-UA" dirty="0" err="1"/>
              <a:t>глобальнi</a:t>
            </a:r>
            <a:r>
              <a:rPr lang="uk-UA" dirty="0"/>
              <a:t> </a:t>
            </a:r>
            <a:r>
              <a:rPr lang="uk-UA" dirty="0" err="1"/>
              <a:t>рiвняння</a:t>
            </a:r>
            <a:r>
              <a:rPr lang="uk-UA" dirty="0"/>
              <a:t> системи, </a:t>
            </a:r>
            <a:r>
              <a:rPr lang="uk-UA" dirty="0" err="1"/>
              <a:t>якi</a:t>
            </a:r>
            <a:r>
              <a:rPr lang="uk-UA" dirty="0"/>
              <a:t> описують її закон </a:t>
            </a:r>
            <a:r>
              <a:rPr lang="uk-UA" dirty="0" err="1" smtClean="0"/>
              <a:t>функцiонування</a:t>
            </a:r>
            <a:r>
              <a:rPr lang="uk-UA" dirty="0"/>
              <a:t>, записуються у </a:t>
            </a:r>
            <a:r>
              <a:rPr lang="uk-UA" dirty="0" err="1"/>
              <a:t>виглядi</a:t>
            </a:r>
            <a:r>
              <a:rPr lang="uk-UA" dirty="0"/>
              <a:t> деяких </a:t>
            </a:r>
            <a:r>
              <a:rPr lang="uk-UA" dirty="0" err="1"/>
              <a:t>аналiтичних</a:t>
            </a:r>
            <a:r>
              <a:rPr lang="uk-UA" dirty="0"/>
              <a:t> </a:t>
            </a:r>
            <a:r>
              <a:rPr lang="uk-UA" dirty="0" err="1"/>
              <a:t>спiввiдношень</a:t>
            </a:r>
            <a:r>
              <a:rPr lang="uk-UA" dirty="0"/>
              <a:t> (алгебричних, </a:t>
            </a:r>
            <a:r>
              <a:rPr lang="uk-UA" dirty="0" err="1"/>
              <a:t>диференцiальних</a:t>
            </a:r>
            <a:r>
              <a:rPr lang="uk-UA" dirty="0"/>
              <a:t>, </a:t>
            </a:r>
            <a:r>
              <a:rPr lang="uk-UA" dirty="0" err="1" smtClean="0"/>
              <a:t>iнтегральних</a:t>
            </a:r>
            <a:r>
              <a:rPr lang="uk-UA" dirty="0"/>
              <a:t>, </a:t>
            </a:r>
            <a:r>
              <a:rPr lang="uk-UA" dirty="0" err="1"/>
              <a:t>iнтегро-диференцiальних</a:t>
            </a:r>
            <a:r>
              <a:rPr lang="uk-UA" dirty="0"/>
              <a:t> та </a:t>
            </a:r>
            <a:r>
              <a:rPr lang="uk-UA" dirty="0" err="1"/>
              <a:t>iнших</a:t>
            </a:r>
            <a:r>
              <a:rPr lang="uk-UA" dirty="0"/>
              <a:t> </a:t>
            </a:r>
            <a:r>
              <a:rPr lang="uk-UA" dirty="0" err="1"/>
              <a:t>рiвнянь</a:t>
            </a:r>
            <a:r>
              <a:rPr lang="uk-UA" dirty="0"/>
              <a:t> чи </a:t>
            </a:r>
            <a:r>
              <a:rPr lang="uk-UA" dirty="0" err="1"/>
              <a:t>їхнiх</a:t>
            </a:r>
            <a:r>
              <a:rPr lang="uk-UA" dirty="0"/>
              <a:t> систем) i деяких додаткових умов (початкових, крайових, </a:t>
            </a:r>
            <a:r>
              <a:rPr lang="uk-UA" dirty="0" err="1"/>
              <a:t>багатоточкових</a:t>
            </a:r>
            <a:r>
              <a:rPr lang="uk-UA" dirty="0"/>
              <a:t> умов чи деяких обмежень). У цьому випадку моделюється </a:t>
            </a:r>
            <a:r>
              <a:rPr lang="uk-UA" dirty="0" smtClean="0"/>
              <a:t>переважно </a:t>
            </a:r>
            <a:r>
              <a:rPr lang="uk-UA" dirty="0" err="1"/>
              <a:t>функцiональний</a:t>
            </a:r>
            <a:r>
              <a:rPr lang="uk-UA" dirty="0"/>
              <a:t> аспект системи. </a:t>
            </a:r>
            <a:r>
              <a:rPr lang="uk-UA" dirty="0" err="1"/>
              <a:t>Найчастiше</a:t>
            </a:r>
            <a:r>
              <a:rPr lang="uk-UA" dirty="0"/>
              <a:t> </a:t>
            </a:r>
            <a:r>
              <a:rPr lang="uk-UA" dirty="0" err="1"/>
              <a:t>зустрiчаються</a:t>
            </a:r>
            <a:r>
              <a:rPr lang="uk-UA" dirty="0"/>
              <a:t> </a:t>
            </a:r>
            <a:r>
              <a:rPr lang="uk-UA" dirty="0" err="1"/>
              <a:t>диференцiальнi</a:t>
            </a:r>
            <a:r>
              <a:rPr lang="uk-UA" dirty="0"/>
              <a:t> </a:t>
            </a:r>
            <a:r>
              <a:rPr lang="uk-UA" dirty="0" err="1"/>
              <a:t>моделi</a:t>
            </a:r>
            <a:r>
              <a:rPr lang="uk-UA" dirty="0"/>
              <a:t>, в яких </a:t>
            </a:r>
            <a:r>
              <a:rPr lang="uk-UA" dirty="0" err="1"/>
              <a:t>реальнi</a:t>
            </a:r>
            <a:r>
              <a:rPr lang="uk-UA" dirty="0"/>
              <a:t> об’єкти описуються з допомогою звичайних </a:t>
            </a:r>
            <a:r>
              <a:rPr lang="uk-UA" dirty="0" err="1"/>
              <a:t>диференцiальних</a:t>
            </a:r>
            <a:r>
              <a:rPr lang="uk-UA" dirty="0"/>
              <a:t> </a:t>
            </a:r>
            <a:r>
              <a:rPr lang="uk-UA" dirty="0" err="1"/>
              <a:t>рiвнянь</a:t>
            </a:r>
            <a:r>
              <a:rPr lang="uk-UA" dirty="0"/>
              <a:t> або </a:t>
            </a:r>
            <a:r>
              <a:rPr lang="uk-UA" dirty="0" err="1"/>
              <a:t>рiвнянь</a:t>
            </a:r>
            <a:r>
              <a:rPr lang="uk-UA" dirty="0"/>
              <a:t> з </a:t>
            </a:r>
            <a:r>
              <a:rPr lang="uk-UA" dirty="0" smtClean="0"/>
              <a:t>частинними </a:t>
            </a:r>
            <a:r>
              <a:rPr lang="uk-UA" dirty="0" err="1"/>
              <a:t>похiдними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67561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Поняття </a:t>
            </a:r>
            <a:r>
              <a:rPr lang="uk-UA" dirty="0" err="1"/>
              <a:t>моделi</a:t>
            </a:r>
            <a:r>
              <a:rPr lang="uk-UA" dirty="0" smtClean="0"/>
              <a:t>.</a:t>
            </a:r>
            <a:endParaRPr lang="uk-UA" dirty="0"/>
          </a:p>
          <a:p>
            <a:pPr lvl="0"/>
            <a:r>
              <a:rPr lang="uk-UA" dirty="0" err="1" smtClean="0"/>
              <a:t>Класифiкацiя</a:t>
            </a:r>
            <a:r>
              <a:rPr lang="uk-UA" dirty="0" smtClean="0"/>
              <a:t> </a:t>
            </a:r>
            <a:r>
              <a:rPr lang="uk-UA" dirty="0" err="1"/>
              <a:t>видiв</a:t>
            </a:r>
            <a:r>
              <a:rPr lang="uk-UA" dirty="0"/>
              <a:t> моделювання.</a:t>
            </a:r>
          </a:p>
          <a:p>
            <a:pPr lvl="0"/>
            <a:r>
              <a:rPr lang="uk-UA" dirty="0"/>
              <a:t>Наочне, </a:t>
            </a:r>
            <a:r>
              <a:rPr lang="uk-UA" dirty="0" err="1"/>
              <a:t>символiчне</a:t>
            </a:r>
            <a:r>
              <a:rPr lang="uk-UA" dirty="0"/>
              <a:t> i реальне моделювання.</a:t>
            </a:r>
          </a:p>
          <a:p>
            <a:pPr lvl="0"/>
            <a:r>
              <a:rPr lang="uk-UA" dirty="0"/>
              <a:t>Поняття математичного моделювання.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85305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712968" cy="6192688"/>
          </a:xfrm>
        </p:spPr>
        <p:txBody>
          <a:bodyPr>
            <a:normAutofit fontScale="70000" lnSpcReduction="20000"/>
          </a:bodyPr>
          <a:lstStyle/>
          <a:p>
            <a:r>
              <a:rPr lang="uk-UA" dirty="0" err="1"/>
              <a:t>Аналiтична</a:t>
            </a:r>
            <a:r>
              <a:rPr lang="uk-UA" dirty="0"/>
              <a:t> модель </a:t>
            </a:r>
            <a:r>
              <a:rPr lang="uk-UA" dirty="0" err="1"/>
              <a:t>дослiджується</a:t>
            </a:r>
            <a:r>
              <a:rPr lang="uk-UA" dirty="0"/>
              <a:t> </a:t>
            </a:r>
            <a:r>
              <a:rPr lang="uk-UA" dirty="0" err="1"/>
              <a:t>кiлькома</a:t>
            </a:r>
            <a:r>
              <a:rPr lang="uk-UA" dirty="0"/>
              <a:t> методами: </a:t>
            </a:r>
            <a:r>
              <a:rPr lang="uk-UA" dirty="0" err="1"/>
              <a:t>аналiтичними</a:t>
            </a:r>
            <a:r>
              <a:rPr lang="uk-UA" dirty="0"/>
              <a:t>, числовими або </a:t>
            </a:r>
            <a:r>
              <a:rPr lang="uk-UA" dirty="0" err="1"/>
              <a:t>якiсними</a:t>
            </a:r>
            <a:r>
              <a:rPr lang="uk-UA" dirty="0"/>
              <a:t>.</a:t>
            </a:r>
          </a:p>
          <a:p>
            <a:r>
              <a:rPr lang="uk-UA" dirty="0" err="1"/>
              <a:t>Аналiтичнi</a:t>
            </a:r>
            <a:r>
              <a:rPr lang="uk-UA" dirty="0"/>
              <a:t> методи дозволяють отримати в загальному </a:t>
            </a:r>
            <a:r>
              <a:rPr lang="uk-UA" dirty="0" err="1"/>
              <a:t>виглядi</a:t>
            </a:r>
            <a:r>
              <a:rPr lang="uk-UA" dirty="0"/>
              <a:t> </a:t>
            </a:r>
            <a:r>
              <a:rPr lang="uk-UA" dirty="0" err="1"/>
              <a:t>залежностi</a:t>
            </a:r>
            <a:r>
              <a:rPr lang="uk-UA" dirty="0"/>
              <a:t>, що пов’язують </a:t>
            </a:r>
            <a:r>
              <a:rPr lang="uk-UA" dirty="0" err="1"/>
              <a:t>шуканi</a:t>
            </a:r>
            <a:r>
              <a:rPr lang="uk-UA" dirty="0"/>
              <a:t> характеристики з початковими умовами, параметрами i </a:t>
            </a:r>
            <a:r>
              <a:rPr lang="uk-UA" dirty="0" err="1"/>
              <a:t>змiнними</a:t>
            </a:r>
            <a:r>
              <a:rPr lang="uk-UA" dirty="0"/>
              <a:t> станами </a:t>
            </a:r>
            <a:r>
              <a:rPr lang="uk-UA" dirty="0" err="1"/>
              <a:t>моделi</a:t>
            </a:r>
            <a:r>
              <a:rPr lang="uk-UA" dirty="0"/>
              <a:t>.</a:t>
            </a:r>
          </a:p>
          <a:p>
            <a:r>
              <a:rPr lang="uk-UA" dirty="0" err="1"/>
              <a:t>Числовi</a:t>
            </a:r>
            <a:r>
              <a:rPr lang="uk-UA" dirty="0"/>
              <a:t> методи використовують </a:t>
            </a:r>
            <a:r>
              <a:rPr lang="uk-UA" dirty="0" err="1"/>
              <a:t>тодi</a:t>
            </a:r>
            <a:r>
              <a:rPr lang="uk-UA" dirty="0"/>
              <a:t>, коли не вдається знайти розв’язок </a:t>
            </a:r>
            <a:r>
              <a:rPr lang="uk-UA" dirty="0" err="1"/>
              <a:t>рiвняння</a:t>
            </a:r>
            <a:r>
              <a:rPr lang="uk-UA" dirty="0"/>
              <a:t> чи системи </a:t>
            </a:r>
            <a:r>
              <a:rPr lang="uk-UA" dirty="0" err="1" smtClean="0"/>
              <a:t>рiвнянь</a:t>
            </a:r>
            <a:r>
              <a:rPr lang="uk-UA" dirty="0" smtClean="0"/>
              <a:t> </a:t>
            </a:r>
            <a:r>
              <a:rPr lang="uk-UA" dirty="0" err="1"/>
              <a:t>аналiтичними</a:t>
            </a:r>
            <a:r>
              <a:rPr lang="uk-UA" dirty="0"/>
              <a:t> методами. У цьому випадку знаходять наближений розв’язок у </a:t>
            </a:r>
            <a:r>
              <a:rPr lang="uk-UA" dirty="0" err="1"/>
              <a:t>числовiй</a:t>
            </a:r>
            <a:r>
              <a:rPr lang="uk-UA" dirty="0"/>
              <a:t> </a:t>
            </a:r>
            <a:r>
              <a:rPr lang="uk-UA" dirty="0" err="1"/>
              <a:t>формi</a:t>
            </a:r>
            <a:r>
              <a:rPr lang="uk-UA" dirty="0"/>
              <a:t>.</a:t>
            </a:r>
          </a:p>
          <a:p>
            <a:r>
              <a:rPr lang="uk-UA" dirty="0" err="1"/>
              <a:t>Якiснi</a:t>
            </a:r>
            <a:r>
              <a:rPr lang="uk-UA" dirty="0"/>
              <a:t> методи також використовуються у тому випадку, коли, не маючи розв’язку в </a:t>
            </a:r>
            <a:r>
              <a:rPr lang="uk-UA" dirty="0" err="1"/>
              <a:t>аналiтичному</a:t>
            </a:r>
            <a:r>
              <a:rPr lang="uk-UA" dirty="0"/>
              <a:t> </a:t>
            </a:r>
            <a:r>
              <a:rPr lang="uk-UA" dirty="0" err="1"/>
              <a:t>виглядi</a:t>
            </a:r>
            <a:r>
              <a:rPr lang="uk-UA" dirty="0"/>
              <a:t>, можна знайти </a:t>
            </a:r>
            <a:r>
              <a:rPr lang="uk-UA" dirty="0" err="1"/>
              <a:t>деякi</a:t>
            </a:r>
            <a:r>
              <a:rPr lang="uk-UA" dirty="0"/>
              <a:t> </a:t>
            </a:r>
            <a:r>
              <a:rPr lang="uk-UA" dirty="0" err="1"/>
              <a:t>властивостi</a:t>
            </a:r>
            <a:r>
              <a:rPr lang="uk-UA" dirty="0"/>
              <a:t> розв’язку (наприклад, </a:t>
            </a:r>
            <a:r>
              <a:rPr lang="uk-UA" dirty="0" err="1"/>
              <a:t>оцiнити</a:t>
            </a:r>
            <a:r>
              <a:rPr lang="uk-UA" dirty="0"/>
              <a:t> </a:t>
            </a:r>
            <a:r>
              <a:rPr lang="uk-UA" dirty="0" err="1"/>
              <a:t>стiйкiсть</a:t>
            </a:r>
            <a:r>
              <a:rPr lang="uk-UA" dirty="0"/>
              <a:t> чи </a:t>
            </a:r>
            <a:r>
              <a:rPr lang="uk-UA" dirty="0" err="1"/>
              <a:t>продовжуванiсть</a:t>
            </a:r>
            <a:r>
              <a:rPr lang="uk-UA" dirty="0"/>
              <a:t> розв’язку). </a:t>
            </a:r>
            <a:r>
              <a:rPr lang="uk-UA" dirty="0" err="1"/>
              <a:t>Якiснi</a:t>
            </a:r>
            <a:r>
              <a:rPr lang="uk-UA" dirty="0"/>
              <a:t> методи часто використовують разом з числовими.</a:t>
            </a:r>
          </a:p>
          <a:p>
            <a:r>
              <a:rPr lang="uk-UA" dirty="0"/>
              <a:t>Якщо задачу можливо розв’язати i </a:t>
            </a:r>
            <a:r>
              <a:rPr lang="uk-UA" dirty="0" err="1"/>
              <a:t>аналiтично</a:t>
            </a:r>
            <a:r>
              <a:rPr lang="uk-UA" dirty="0"/>
              <a:t> i чисельно, то </a:t>
            </a:r>
            <a:r>
              <a:rPr lang="uk-UA" dirty="0" err="1"/>
              <a:t>вiддавати</a:t>
            </a:r>
            <a:r>
              <a:rPr lang="uk-UA" dirty="0"/>
              <a:t> перевагу треба </a:t>
            </a:r>
            <a:r>
              <a:rPr lang="uk-UA" dirty="0" err="1" smtClean="0"/>
              <a:t>аналiтичному</a:t>
            </a:r>
            <a:r>
              <a:rPr lang="uk-UA" dirty="0" smtClean="0"/>
              <a:t> </a:t>
            </a:r>
            <a:r>
              <a:rPr lang="uk-UA" dirty="0"/>
              <a:t>методу. Деколи </a:t>
            </a:r>
            <a:r>
              <a:rPr lang="uk-UA" dirty="0" err="1"/>
              <a:t>аналiтичний</a:t>
            </a:r>
            <a:r>
              <a:rPr lang="uk-UA" dirty="0"/>
              <a:t> розв’язок дозволяє отримати висновки </a:t>
            </a:r>
            <a:r>
              <a:rPr lang="uk-UA" dirty="0" err="1"/>
              <a:t>якiсного</a:t>
            </a:r>
            <a:r>
              <a:rPr lang="uk-UA" dirty="0"/>
              <a:t> характеру, </a:t>
            </a:r>
            <a:r>
              <a:rPr lang="uk-UA" dirty="0" err="1"/>
              <a:t>якi</a:t>
            </a:r>
            <a:r>
              <a:rPr lang="uk-UA" dirty="0"/>
              <a:t> неможливо зробити на </a:t>
            </a:r>
            <a:r>
              <a:rPr lang="uk-UA" dirty="0" err="1"/>
              <a:t>основi</a:t>
            </a:r>
            <a:r>
              <a:rPr lang="uk-UA" dirty="0"/>
              <a:t> числового розв’язку.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209640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/>
          </a:bodyPr>
          <a:lstStyle/>
          <a:p>
            <a:r>
              <a:rPr lang="uk-UA" dirty="0"/>
              <a:t>При </a:t>
            </a:r>
            <a:r>
              <a:rPr lang="uk-UA" i="1" dirty="0" err="1"/>
              <a:t>iмiтацiйному</a:t>
            </a:r>
            <a:r>
              <a:rPr lang="uk-UA" i="1" dirty="0"/>
              <a:t> </a:t>
            </a:r>
            <a:r>
              <a:rPr lang="uk-UA" dirty="0" err="1"/>
              <a:t>моделюваннi</a:t>
            </a:r>
            <a:r>
              <a:rPr lang="uk-UA" dirty="0"/>
              <a:t> математичною моделлю є, як правило, комп’ютерна програма, яка </a:t>
            </a:r>
            <a:r>
              <a:rPr lang="uk-UA" dirty="0" err="1"/>
              <a:t>вiдтворює</a:t>
            </a:r>
            <a:r>
              <a:rPr lang="uk-UA" dirty="0"/>
              <a:t> </a:t>
            </a:r>
            <a:r>
              <a:rPr lang="uk-UA" dirty="0" err="1"/>
              <a:t>поведiнку</a:t>
            </a:r>
            <a:r>
              <a:rPr lang="uk-UA" dirty="0"/>
              <a:t> системи в </a:t>
            </a:r>
            <a:r>
              <a:rPr lang="uk-UA" dirty="0" err="1"/>
              <a:t>часi</a:t>
            </a:r>
            <a:r>
              <a:rPr lang="uk-UA" dirty="0"/>
              <a:t>, причому </a:t>
            </a:r>
            <a:r>
              <a:rPr lang="uk-UA" dirty="0" err="1"/>
              <a:t>iмiтуються</a:t>
            </a:r>
            <a:r>
              <a:rPr lang="uk-UA" dirty="0"/>
              <a:t> </a:t>
            </a:r>
            <a:r>
              <a:rPr lang="uk-UA" dirty="0" err="1"/>
              <a:t>елементарнi</a:t>
            </a:r>
            <a:r>
              <a:rPr lang="uk-UA" dirty="0"/>
              <a:t> явища, </a:t>
            </a:r>
            <a:r>
              <a:rPr lang="uk-UA" dirty="0" err="1"/>
              <a:t>якi</a:t>
            </a:r>
            <a:r>
              <a:rPr lang="uk-UA" dirty="0"/>
              <a:t> складають процес, </a:t>
            </a:r>
            <a:r>
              <a:rPr lang="uk-UA" dirty="0" err="1"/>
              <a:t>зi</a:t>
            </a:r>
            <a:r>
              <a:rPr lang="uk-UA" dirty="0"/>
              <a:t> збереженням їхньої </a:t>
            </a:r>
            <a:r>
              <a:rPr lang="uk-UA" dirty="0" err="1"/>
              <a:t>логiчної</a:t>
            </a:r>
            <a:r>
              <a:rPr lang="uk-UA" dirty="0"/>
              <a:t> структури i </a:t>
            </a:r>
            <a:r>
              <a:rPr lang="uk-UA" dirty="0" err="1"/>
              <a:t>послiдовностi</a:t>
            </a:r>
            <a:r>
              <a:rPr lang="uk-UA" dirty="0"/>
              <a:t> </a:t>
            </a:r>
            <a:r>
              <a:rPr lang="uk-UA" dirty="0" err="1"/>
              <a:t>протiкання</a:t>
            </a:r>
            <a:r>
              <a:rPr lang="uk-UA" dirty="0"/>
              <a:t>. Це дозволяє по </a:t>
            </a:r>
            <a:r>
              <a:rPr lang="uk-UA" dirty="0" err="1"/>
              <a:t>вхiдним</a:t>
            </a:r>
            <a:r>
              <a:rPr lang="uk-UA" dirty="0"/>
              <a:t> даним отримати </a:t>
            </a:r>
            <a:r>
              <a:rPr lang="uk-UA" dirty="0" err="1"/>
              <a:t>iнформацiю</a:t>
            </a:r>
            <a:r>
              <a:rPr lang="uk-UA" dirty="0"/>
              <a:t> про стани системи в </a:t>
            </a:r>
            <a:r>
              <a:rPr lang="uk-UA" dirty="0" err="1"/>
              <a:t>певнi</a:t>
            </a:r>
            <a:r>
              <a:rPr lang="uk-UA" dirty="0"/>
              <a:t> моменти часу та </a:t>
            </a:r>
            <a:r>
              <a:rPr lang="uk-UA" dirty="0" err="1"/>
              <a:t>оцiнити</a:t>
            </a:r>
            <a:r>
              <a:rPr lang="uk-UA" dirty="0"/>
              <a:t> характеристики системи. У наш час </a:t>
            </a:r>
            <a:r>
              <a:rPr lang="uk-UA" dirty="0" err="1"/>
              <a:t>iмiтацiйне</a:t>
            </a:r>
            <a:r>
              <a:rPr lang="uk-UA" dirty="0"/>
              <a:t> моделювання є дуже поширеним у зв’язку з активним розвитком комп’ютерної </a:t>
            </a:r>
            <a:r>
              <a:rPr lang="uk-UA" dirty="0" err="1"/>
              <a:t>технiки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920060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Основною перевагою </a:t>
            </a:r>
            <a:r>
              <a:rPr lang="uk-UA" dirty="0" err="1"/>
              <a:t>iмiтацiйного</a:t>
            </a:r>
            <a:r>
              <a:rPr lang="uk-UA" dirty="0"/>
              <a:t> моделювання </a:t>
            </a:r>
            <a:r>
              <a:rPr lang="uk-UA" dirty="0" err="1"/>
              <a:t>порiвняно</a:t>
            </a:r>
            <a:r>
              <a:rPr lang="uk-UA" dirty="0"/>
              <a:t> з </a:t>
            </a:r>
            <a:r>
              <a:rPr lang="uk-UA" dirty="0" err="1"/>
              <a:t>аналiтичним</a:t>
            </a:r>
            <a:r>
              <a:rPr lang="uk-UA" dirty="0"/>
              <a:t> є </a:t>
            </a:r>
            <a:r>
              <a:rPr lang="uk-UA" dirty="0" err="1"/>
              <a:t>можливiсть</a:t>
            </a:r>
            <a:r>
              <a:rPr lang="uk-UA" dirty="0"/>
              <a:t> </a:t>
            </a:r>
            <a:r>
              <a:rPr lang="uk-UA" dirty="0" smtClean="0"/>
              <a:t>розв’язування </a:t>
            </a:r>
            <a:r>
              <a:rPr lang="uk-UA" dirty="0" err="1"/>
              <a:t>бiльш</a:t>
            </a:r>
            <a:r>
              <a:rPr lang="uk-UA" dirty="0"/>
              <a:t> складних задач, для яких не вдається побудувати систему </a:t>
            </a:r>
            <a:r>
              <a:rPr lang="uk-UA" dirty="0" err="1"/>
              <a:t>рiвнянь</a:t>
            </a:r>
            <a:r>
              <a:rPr lang="uk-UA" dirty="0"/>
              <a:t>, що їх описують, або не вдається її розв’язати. </a:t>
            </a:r>
            <a:r>
              <a:rPr lang="uk-UA" dirty="0" err="1"/>
              <a:t>Iмiтацiйнi</a:t>
            </a:r>
            <a:r>
              <a:rPr lang="uk-UA" dirty="0"/>
              <a:t> </a:t>
            </a:r>
            <a:r>
              <a:rPr lang="uk-UA" dirty="0" err="1"/>
              <a:t>моделi</a:t>
            </a:r>
            <a:r>
              <a:rPr lang="uk-UA" dirty="0"/>
              <a:t> дозволяють досить просто враховувати </a:t>
            </a:r>
            <a:r>
              <a:rPr lang="uk-UA" dirty="0" err="1"/>
              <a:t>такi</a:t>
            </a:r>
            <a:r>
              <a:rPr lang="uk-UA" dirty="0"/>
              <a:t> фактори, як </a:t>
            </a:r>
            <a:r>
              <a:rPr lang="uk-UA" dirty="0" err="1"/>
              <a:t>наявнiсть</a:t>
            </a:r>
            <a:r>
              <a:rPr lang="uk-UA" dirty="0"/>
              <a:t> дискретних i неперервних </a:t>
            </a:r>
            <a:r>
              <a:rPr lang="uk-UA" dirty="0" err="1"/>
              <a:t>елементiв</a:t>
            </a:r>
            <a:r>
              <a:rPr lang="uk-UA" dirty="0"/>
              <a:t>, </a:t>
            </a:r>
            <a:r>
              <a:rPr lang="uk-UA" dirty="0" err="1"/>
              <a:t>нелiнiйнi</a:t>
            </a:r>
            <a:r>
              <a:rPr lang="uk-UA" dirty="0"/>
              <a:t> характеристики </a:t>
            </a:r>
            <a:r>
              <a:rPr lang="uk-UA" dirty="0" err="1"/>
              <a:t>елементiв</a:t>
            </a:r>
            <a:r>
              <a:rPr lang="uk-UA" dirty="0"/>
              <a:t> системи, </a:t>
            </a:r>
            <a:r>
              <a:rPr lang="uk-UA" dirty="0" err="1"/>
              <a:t>випадковi</a:t>
            </a:r>
            <a:r>
              <a:rPr lang="uk-UA" dirty="0"/>
              <a:t> впливи та </a:t>
            </a:r>
            <a:r>
              <a:rPr lang="uk-UA" dirty="0" err="1"/>
              <a:t>iнше</a:t>
            </a:r>
            <a:r>
              <a:rPr lang="uk-UA" dirty="0"/>
              <a:t>, що часто створює </a:t>
            </a:r>
            <a:r>
              <a:rPr lang="uk-UA" dirty="0" err="1"/>
              <a:t>труднощi</a:t>
            </a:r>
            <a:r>
              <a:rPr lang="uk-UA" dirty="0"/>
              <a:t> при </a:t>
            </a:r>
            <a:r>
              <a:rPr lang="uk-UA" dirty="0" err="1"/>
              <a:t>аналiтичних</a:t>
            </a:r>
            <a:r>
              <a:rPr lang="uk-UA" dirty="0"/>
              <a:t> </a:t>
            </a:r>
            <a:r>
              <a:rPr lang="uk-UA" dirty="0" err="1"/>
              <a:t>дослiдженнях</a:t>
            </a:r>
            <a:r>
              <a:rPr lang="uk-UA" dirty="0"/>
              <a:t>.</a:t>
            </a:r>
          </a:p>
          <a:p>
            <a:r>
              <a:rPr lang="uk-UA" dirty="0"/>
              <a:t>В рамках </a:t>
            </a:r>
            <a:r>
              <a:rPr lang="uk-UA" dirty="0" err="1"/>
              <a:t>iмiтацiйного</a:t>
            </a:r>
            <a:r>
              <a:rPr lang="uk-UA" dirty="0"/>
              <a:t> моделювання </a:t>
            </a:r>
            <a:r>
              <a:rPr lang="uk-UA" dirty="0" err="1"/>
              <a:t>видiляють</a:t>
            </a:r>
            <a:r>
              <a:rPr lang="uk-UA" dirty="0"/>
              <a:t> метод Монте-Карло, метод мереж </a:t>
            </a:r>
            <a:r>
              <a:rPr lang="uk-UA" dirty="0" err="1"/>
              <a:t>Петрi</a:t>
            </a:r>
            <a:r>
              <a:rPr lang="uk-UA" dirty="0"/>
              <a:t>, метод </a:t>
            </a:r>
            <a:r>
              <a:rPr lang="uk-UA" dirty="0" err="1"/>
              <a:t>клiтинних</a:t>
            </a:r>
            <a:r>
              <a:rPr lang="uk-UA" dirty="0"/>
              <a:t> </a:t>
            </a:r>
            <a:r>
              <a:rPr lang="uk-UA" dirty="0" err="1"/>
              <a:t>автоматiв</a:t>
            </a:r>
            <a:r>
              <a:rPr lang="uk-UA" dirty="0"/>
              <a:t>, метод нейронних мереж та </a:t>
            </a:r>
            <a:r>
              <a:rPr lang="uk-UA" dirty="0" err="1"/>
              <a:t>iншi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607419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r>
              <a:rPr lang="uk-UA" dirty="0"/>
              <a:t>Метод Монте-Карло використовується для моделювання систем з випадковими впливами, </a:t>
            </a:r>
            <a:r>
              <a:rPr lang="uk-UA" dirty="0" err="1" smtClean="0"/>
              <a:t>ймовiрнiснi</a:t>
            </a:r>
            <a:r>
              <a:rPr lang="uk-UA" dirty="0" smtClean="0"/>
              <a:t> </a:t>
            </a:r>
            <a:r>
              <a:rPr lang="uk-UA" dirty="0"/>
              <a:t>характеристики яких </a:t>
            </a:r>
            <a:r>
              <a:rPr lang="uk-UA" dirty="0" err="1"/>
              <a:t>вiдомi</a:t>
            </a:r>
            <a:r>
              <a:rPr lang="uk-UA" dirty="0"/>
              <a:t>, i полягає в багаторазовому </a:t>
            </a:r>
            <a:r>
              <a:rPr lang="uk-UA" dirty="0" err="1"/>
              <a:t>вiдтвореннi</a:t>
            </a:r>
            <a:r>
              <a:rPr lang="uk-UA" dirty="0"/>
              <a:t> </a:t>
            </a:r>
            <a:r>
              <a:rPr lang="uk-UA" dirty="0" err="1"/>
              <a:t>моделi</a:t>
            </a:r>
            <a:r>
              <a:rPr lang="uk-UA" dirty="0"/>
              <a:t> з наступною обробкою </a:t>
            </a:r>
            <a:r>
              <a:rPr lang="uk-UA" dirty="0" err="1"/>
              <a:t>iнформацiї</a:t>
            </a:r>
            <a:r>
              <a:rPr lang="uk-UA" dirty="0"/>
              <a:t> методами математичної статистики. Метод мереж </a:t>
            </a:r>
            <a:r>
              <a:rPr lang="uk-UA" dirty="0" err="1"/>
              <a:t>Петрi</a:t>
            </a:r>
            <a:r>
              <a:rPr lang="uk-UA" dirty="0"/>
              <a:t> використовують для </a:t>
            </a:r>
            <a:r>
              <a:rPr lang="uk-UA" dirty="0" err="1" smtClean="0"/>
              <a:t>iмiтацiйного</a:t>
            </a:r>
            <a:r>
              <a:rPr lang="uk-UA" dirty="0" smtClean="0"/>
              <a:t> </a:t>
            </a:r>
            <a:r>
              <a:rPr lang="uk-UA" dirty="0"/>
              <a:t>та </a:t>
            </a:r>
            <a:r>
              <a:rPr lang="uk-UA" dirty="0" err="1"/>
              <a:t>аналiтичного</a:t>
            </a:r>
            <a:r>
              <a:rPr lang="uk-UA" dirty="0"/>
              <a:t> моделювання дискретних </a:t>
            </a:r>
            <a:r>
              <a:rPr lang="uk-UA" dirty="0" err="1"/>
              <a:t>технологiчних</a:t>
            </a:r>
            <a:r>
              <a:rPr lang="uk-UA" dirty="0"/>
              <a:t> </a:t>
            </a:r>
            <a:r>
              <a:rPr lang="uk-UA" dirty="0" err="1"/>
              <a:t>процесiв</a:t>
            </a:r>
            <a:r>
              <a:rPr lang="uk-UA" dirty="0"/>
              <a:t>. </a:t>
            </a:r>
            <a:r>
              <a:rPr lang="uk-UA" dirty="0" err="1"/>
              <a:t>Клiтиннi</a:t>
            </a:r>
            <a:r>
              <a:rPr lang="uk-UA" dirty="0"/>
              <a:t> автомати дозволяють моделювати </a:t>
            </a:r>
            <a:r>
              <a:rPr lang="uk-UA" dirty="0" err="1"/>
              <a:t>рiзноманiтнi</a:t>
            </a:r>
            <a:r>
              <a:rPr lang="uk-UA" dirty="0"/>
              <a:t> процеси у дискретному </a:t>
            </a:r>
            <a:r>
              <a:rPr lang="uk-UA" dirty="0" err="1"/>
              <a:t>просторi</a:t>
            </a:r>
            <a:r>
              <a:rPr lang="uk-UA" dirty="0"/>
              <a:t> i </a:t>
            </a:r>
            <a:r>
              <a:rPr lang="uk-UA" dirty="0" err="1"/>
              <a:t>часi</a:t>
            </a:r>
            <a:r>
              <a:rPr lang="uk-UA" dirty="0"/>
              <a:t> з випадковими впливами чи без них.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259437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r>
              <a:rPr lang="uk-UA" dirty="0"/>
              <a:t>Метод нейронних мереж полягає в тому, що створену нейронну мережу по тестовим прикладам навчають </a:t>
            </a:r>
            <a:r>
              <a:rPr lang="uk-UA" dirty="0" err="1"/>
              <a:t>дiяти</a:t>
            </a:r>
            <a:r>
              <a:rPr lang="uk-UA" dirty="0"/>
              <a:t> так, як </a:t>
            </a:r>
            <a:r>
              <a:rPr lang="uk-UA" dirty="0" err="1"/>
              <a:t>дiє</a:t>
            </a:r>
            <a:r>
              <a:rPr lang="uk-UA" dirty="0"/>
              <a:t> реальна система. Процес цей досить </a:t>
            </a:r>
            <a:r>
              <a:rPr lang="uk-UA" dirty="0" err="1"/>
              <a:t>трудомiсткий</a:t>
            </a:r>
            <a:r>
              <a:rPr lang="uk-UA" dirty="0"/>
              <a:t>. Навчена нейронна мережа буде працювати так, як система, </a:t>
            </a:r>
            <a:r>
              <a:rPr lang="uk-UA" dirty="0" err="1"/>
              <a:t>iмiтуючи</a:t>
            </a:r>
            <a:r>
              <a:rPr lang="uk-UA" dirty="0"/>
              <a:t> її. До </a:t>
            </a:r>
            <a:r>
              <a:rPr lang="uk-UA" dirty="0" err="1"/>
              <a:t>речi</a:t>
            </a:r>
            <a:r>
              <a:rPr lang="uk-UA" dirty="0"/>
              <a:t>, нейронна мережа не </a:t>
            </a:r>
            <a:r>
              <a:rPr lang="uk-UA" dirty="0" err="1"/>
              <a:t>мiстить</a:t>
            </a:r>
            <a:r>
              <a:rPr lang="uk-UA" dirty="0"/>
              <a:t> </a:t>
            </a:r>
            <a:r>
              <a:rPr lang="uk-UA" dirty="0" err="1"/>
              <a:t>фiзичних</a:t>
            </a:r>
            <a:r>
              <a:rPr lang="uk-UA" dirty="0"/>
              <a:t> </a:t>
            </a:r>
            <a:r>
              <a:rPr lang="uk-UA" dirty="0" err="1"/>
              <a:t>нейронiв</a:t>
            </a:r>
            <a:r>
              <a:rPr lang="uk-UA" dirty="0"/>
              <a:t>. Чи при її </a:t>
            </a:r>
            <a:r>
              <a:rPr lang="uk-UA" dirty="0" err="1"/>
              <a:t>програмнiй</a:t>
            </a:r>
            <a:r>
              <a:rPr lang="uk-UA" dirty="0"/>
              <a:t> </a:t>
            </a:r>
            <a:r>
              <a:rPr lang="uk-UA" dirty="0" err="1"/>
              <a:t>реалiзацiї</a:t>
            </a:r>
            <a:r>
              <a:rPr lang="uk-UA" dirty="0"/>
              <a:t>, чи при </a:t>
            </a:r>
            <a:r>
              <a:rPr lang="uk-UA" dirty="0" err="1"/>
              <a:t>апаратнiй</a:t>
            </a:r>
            <a:r>
              <a:rPr lang="uk-UA" dirty="0"/>
              <a:t> </a:t>
            </a:r>
            <a:r>
              <a:rPr lang="uk-UA" dirty="0" err="1"/>
              <a:t>реалiзацiї</a:t>
            </a:r>
            <a:r>
              <a:rPr lang="uk-UA" dirty="0"/>
              <a:t> нейрони моделюються </a:t>
            </a:r>
            <a:r>
              <a:rPr lang="uk-UA" dirty="0" err="1"/>
              <a:t>кiлькома</a:t>
            </a:r>
            <a:endParaRPr lang="uk-UA" dirty="0"/>
          </a:p>
          <a:p>
            <a:r>
              <a:rPr lang="uk-UA" dirty="0"/>
              <a:t>елементарними об’єктами. З’єднання </a:t>
            </a:r>
            <a:r>
              <a:rPr lang="uk-UA" dirty="0" err="1"/>
              <a:t>нейронiв</a:t>
            </a:r>
            <a:r>
              <a:rPr lang="uk-UA" dirty="0"/>
              <a:t> задається певним чином при </a:t>
            </a:r>
            <a:r>
              <a:rPr lang="uk-UA" dirty="0" err="1"/>
              <a:t>створеннi</a:t>
            </a:r>
            <a:r>
              <a:rPr lang="uk-UA" dirty="0"/>
              <a:t> </a:t>
            </a:r>
            <a:r>
              <a:rPr lang="uk-UA" dirty="0" err="1"/>
              <a:t>мережi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866307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uk-UA" dirty="0" err="1"/>
              <a:t>Iмiтацiйна</a:t>
            </a:r>
            <a:r>
              <a:rPr lang="uk-UA" dirty="0"/>
              <a:t> модель може бути написана на </a:t>
            </a:r>
            <a:r>
              <a:rPr lang="uk-UA" dirty="0" err="1"/>
              <a:t>унiверсальних</a:t>
            </a:r>
            <a:r>
              <a:rPr lang="uk-UA" dirty="0"/>
              <a:t> мовах програмування, таких як </a:t>
            </a:r>
            <a:r>
              <a:rPr lang="uk-UA" dirty="0" err="1" smtClean="0"/>
              <a:t>Delphi</a:t>
            </a:r>
            <a:r>
              <a:rPr lang="uk-UA" dirty="0" smtClean="0"/>
              <a:t>, C</a:t>
            </a:r>
            <a:r>
              <a:rPr lang="uk-UA" dirty="0"/>
              <a:t>++, але краще використовувати </a:t>
            </a:r>
            <a:r>
              <a:rPr lang="uk-UA" dirty="0" err="1"/>
              <a:t>спецiальнi</a:t>
            </a:r>
            <a:r>
              <a:rPr lang="uk-UA" dirty="0"/>
              <a:t> мови i середовища моделювання, як-от: GPSS, </a:t>
            </a:r>
            <a:r>
              <a:rPr lang="uk-UA" dirty="0" err="1"/>
              <a:t>AnyLogic</a:t>
            </a:r>
            <a:r>
              <a:rPr lang="uk-UA" dirty="0"/>
              <a:t>, </a:t>
            </a:r>
            <a:r>
              <a:rPr lang="uk-UA" dirty="0" err="1"/>
              <a:t>Arena</a:t>
            </a:r>
            <a:r>
              <a:rPr lang="uk-UA" dirty="0"/>
              <a:t>, </a:t>
            </a:r>
            <a:r>
              <a:rPr lang="uk-UA" dirty="0" err="1"/>
              <a:t>AweSim</a:t>
            </a:r>
            <a:r>
              <a:rPr lang="uk-UA" dirty="0"/>
              <a:t>, </a:t>
            </a:r>
            <a:r>
              <a:rPr lang="uk-UA" dirty="0" err="1"/>
              <a:t>PowerSim</a:t>
            </a:r>
            <a:r>
              <a:rPr lang="uk-UA" dirty="0"/>
              <a:t>, SIMSCRIPT, </a:t>
            </a:r>
            <a:r>
              <a:rPr lang="uk-UA" dirty="0" err="1"/>
              <a:t>Extend</a:t>
            </a:r>
            <a:r>
              <a:rPr lang="uk-UA" dirty="0"/>
              <a:t> тощо.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472453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err="1"/>
              <a:t>Комбiноване</a:t>
            </a:r>
            <a:r>
              <a:rPr lang="uk-UA" b="1" i="1" dirty="0"/>
              <a:t> </a:t>
            </a:r>
            <a:r>
              <a:rPr lang="uk-UA" b="1" dirty="0"/>
              <a:t>(</a:t>
            </a:r>
            <a:r>
              <a:rPr lang="uk-UA" b="1" i="1" dirty="0" err="1"/>
              <a:t>аналiтико-iмiтацiйне</a:t>
            </a:r>
            <a:r>
              <a:rPr lang="uk-UA" b="1" dirty="0"/>
              <a:t>) </a:t>
            </a:r>
            <a:r>
              <a:rPr lang="uk-UA" b="1" i="1" dirty="0"/>
              <a:t>моделювання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дозволяє </a:t>
            </a:r>
            <a:r>
              <a:rPr lang="uk-UA" dirty="0"/>
              <a:t>об’єднати переваги </a:t>
            </a:r>
            <a:r>
              <a:rPr lang="uk-UA" dirty="0" err="1"/>
              <a:t>аналiтичного</a:t>
            </a:r>
            <a:r>
              <a:rPr lang="uk-UA" dirty="0"/>
              <a:t> й </a:t>
            </a:r>
            <a:r>
              <a:rPr lang="uk-UA" dirty="0" err="1"/>
              <a:t>iмiтацiйного</a:t>
            </a:r>
            <a:r>
              <a:rPr lang="uk-UA" dirty="0"/>
              <a:t> моделювання. Спочатку </a:t>
            </a:r>
            <a:r>
              <a:rPr lang="uk-UA" dirty="0" err="1"/>
              <a:t>здiйснюється</a:t>
            </a:r>
            <a:r>
              <a:rPr lang="uk-UA" dirty="0"/>
              <a:t> розбиття процесу </a:t>
            </a:r>
            <a:r>
              <a:rPr lang="uk-UA" dirty="0" err="1"/>
              <a:t>функцiонування</a:t>
            </a:r>
            <a:r>
              <a:rPr lang="uk-UA" dirty="0"/>
              <a:t> об’єкта на </a:t>
            </a:r>
            <a:r>
              <a:rPr lang="uk-UA" dirty="0" err="1" smtClean="0"/>
              <a:t>складовi</a:t>
            </a:r>
            <a:r>
              <a:rPr lang="uk-UA" dirty="0" smtClean="0"/>
              <a:t> </a:t>
            </a:r>
            <a:r>
              <a:rPr lang="uk-UA" dirty="0" err="1"/>
              <a:t>пiдпроцеси</a:t>
            </a:r>
            <a:r>
              <a:rPr lang="uk-UA" dirty="0"/>
              <a:t>. Там, де це можливо, використовуються </a:t>
            </a:r>
            <a:r>
              <a:rPr lang="uk-UA" dirty="0" err="1"/>
              <a:t>аналiтичнi</a:t>
            </a:r>
            <a:r>
              <a:rPr lang="uk-UA" dirty="0"/>
              <a:t> </a:t>
            </a:r>
            <a:r>
              <a:rPr lang="uk-UA" dirty="0" err="1"/>
              <a:t>моделi</a:t>
            </a:r>
            <a:r>
              <a:rPr lang="uk-UA" dirty="0"/>
              <a:t>, а для </a:t>
            </a:r>
            <a:r>
              <a:rPr lang="uk-UA" dirty="0" err="1"/>
              <a:t>iнших</a:t>
            </a:r>
            <a:r>
              <a:rPr lang="uk-UA" dirty="0"/>
              <a:t> </a:t>
            </a:r>
            <a:r>
              <a:rPr lang="uk-UA" dirty="0" err="1"/>
              <a:t>пiдпроцесiв</a:t>
            </a:r>
            <a:r>
              <a:rPr lang="uk-UA" dirty="0"/>
              <a:t> будуються </a:t>
            </a:r>
            <a:r>
              <a:rPr lang="uk-UA" dirty="0" err="1"/>
              <a:t>iмiтацiйнi</a:t>
            </a:r>
            <a:r>
              <a:rPr lang="uk-UA" dirty="0"/>
              <a:t> </a:t>
            </a:r>
            <a:r>
              <a:rPr lang="uk-UA" dirty="0" err="1"/>
              <a:t>моделi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72368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/>
              <a:t>Поняття </a:t>
            </a:r>
            <a:r>
              <a:rPr lang="uk-UA" dirty="0" err="1" smtClean="0"/>
              <a:t>моделi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i="1" dirty="0"/>
              <a:t>М</a:t>
            </a:r>
            <a:r>
              <a:rPr lang="uk-UA" b="1" i="1" dirty="0" smtClean="0"/>
              <a:t>одель</a:t>
            </a:r>
            <a:r>
              <a:rPr lang="uk-UA" i="1" dirty="0" smtClean="0"/>
              <a:t> </a:t>
            </a:r>
            <a:r>
              <a:rPr lang="uk-UA" dirty="0"/>
              <a:t>— це об’єкт, </a:t>
            </a:r>
            <a:r>
              <a:rPr lang="uk-UA" dirty="0" err="1"/>
              <a:t>подiбний</a:t>
            </a:r>
            <a:r>
              <a:rPr lang="uk-UA" dirty="0"/>
              <a:t> у деяких </a:t>
            </a:r>
            <a:r>
              <a:rPr lang="uk-UA" dirty="0" err="1"/>
              <a:t>вiдношеннях</a:t>
            </a:r>
            <a:r>
              <a:rPr lang="uk-UA" dirty="0"/>
              <a:t> на прототип, який використовується для опису i (або) пояснення i (або) прогнозування </a:t>
            </a:r>
            <a:r>
              <a:rPr lang="uk-UA" dirty="0" err="1"/>
              <a:t>поведiнки</a:t>
            </a:r>
            <a:r>
              <a:rPr lang="uk-UA" dirty="0"/>
              <a:t> прототипу.</a:t>
            </a:r>
          </a:p>
          <a:p>
            <a:r>
              <a:rPr lang="uk-UA" dirty="0" err="1"/>
              <a:t>Найважливiшою</a:t>
            </a:r>
            <a:r>
              <a:rPr lang="uk-UA" dirty="0"/>
              <a:t> </a:t>
            </a:r>
            <a:r>
              <a:rPr lang="uk-UA" dirty="0" err="1"/>
              <a:t>властивiстю</a:t>
            </a:r>
            <a:r>
              <a:rPr lang="uk-UA" dirty="0"/>
              <a:t> </a:t>
            </a:r>
            <a:r>
              <a:rPr lang="uk-UA" dirty="0" err="1"/>
              <a:t>моделi</a:t>
            </a:r>
            <a:r>
              <a:rPr lang="uk-UA" dirty="0"/>
              <a:t> є те, що вона дає спрощений образ, який </a:t>
            </a:r>
            <a:r>
              <a:rPr lang="uk-UA" dirty="0" err="1"/>
              <a:t>вiдображає</a:t>
            </a:r>
            <a:r>
              <a:rPr lang="uk-UA" dirty="0"/>
              <a:t> не </a:t>
            </a:r>
            <a:r>
              <a:rPr lang="uk-UA" dirty="0" err="1"/>
              <a:t>всi</a:t>
            </a:r>
            <a:r>
              <a:rPr lang="uk-UA" dirty="0"/>
              <a:t> </a:t>
            </a:r>
            <a:r>
              <a:rPr lang="uk-UA" dirty="0" err="1"/>
              <a:t>властивостi</a:t>
            </a:r>
            <a:r>
              <a:rPr lang="uk-UA" dirty="0"/>
              <a:t> об’єкта, а </a:t>
            </a:r>
            <a:r>
              <a:rPr lang="uk-UA" dirty="0" err="1"/>
              <a:t>тiльки</a:t>
            </a:r>
            <a:r>
              <a:rPr lang="uk-UA" dirty="0"/>
              <a:t> </a:t>
            </a:r>
            <a:r>
              <a:rPr lang="uk-UA" dirty="0" err="1"/>
              <a:t>тi</a:t>
            </a:r>
            <a:r>
              <a:rPr lang="uk-UA" dirty="0"/>
              <a:t>, </a:t>
            </a:r>
            <a:r>
              <a:rPr lang="uk-UA" dirty="0" err="1"/>
              <a:t>якi</a:t>
            </a:r>
            <a:r>
              <a:rPr lang="uk-UA" dirty="0"/>
              <a:t> є </a:t>
            </a:r>
            <a:r>
              <a:rPr lang="uk-UA" dirty="0" err="1"/>
              <a:t>iстотними</a:t>
            </a:r>
            <a:r>
              <a:rPr lang="uk-UA" dirty="0"/>
              <a:t> для </a:t>
            </a:r>
            <a:r>
              <a:rPr lang="uk-UA" dirty="0" err="1"/>
              <a:t>дослiдника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3165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uk-UA" b="1" i="1" dirty="0"/>
              <a:t>Моделювання </a:t>
            </a:r>
            <a:r>
              <a:rPr lang="uk-UA" dirty="0"/>
              <a:t>— це </a:t>
            </a:r>
            <a:r>
              <a:rPr lang="uk-UA" dirty="0" err="1"/>
              <a:t>спосiб</a:t>
            </a:r>
            <a:r>
              <a:rPr lang="uk-UA" dirty="0"/>
              <a:t> </a:t>
            </a:r>
            <a:r>
              <a:rPr lang="uk-UA" dirty="0" err="1"/>
              <a:t>дослiдження</a:t>
            </a:r>
            <a:r>
              <a:rPr lang="uk-UA" dirty="0"/>
              <a:t> будь-яких </a:t>
            </a:r>
            <a:r>
              <a:rPr lang="uk-UA" dirty="0" err="1"/>
              <a:t>об’єктiв</a:t>
            </a:r>
            <a:r>
              <a:rPr lang="uk-UA" dirty="0"/>
              <a:t>, </a:t>
            </a:r>
            <a:r>
              <a:rPr lang="uk-UA" dirty="0" err="1"/>
              <a:t>процесiв</a:t>
            </a:r>
            <a:r>
              <a:rPr lang="uk-UA" dirty="0"/>
              <a:t> чи явищ шляхом побудови та </a:t>
            </a:r>
            <a:r>
              <a:rPr lang="uk-UA" dirty="0" err="1"/>
              <a:t>аналiзу</a:t>
            </a:r>
            <a:r>
              <a:rPr lang="uk-UA" dirty="0"/>
              <a:t> </a:t>
            </a:r>
            <a:r>
              <a:rPr lang="uk-UA" dirty="0" err="1"/>
              <a:t>їхнiх</a:t>
            </a:r>
            <a:r>
              <a:rPr lang="uk-UA" dirty="0"/>
              <a:t> моделей.</a:t>
            </a:r>
          </a:p>
          <a:p>
            <a:pPr marL="0" indent="0">
              <a:buNone/>
            </a:pPr>
            <a:r>
              <a:rPr lang="uk-UA" dirty="0"/>
              <a:t>Типовими </a:t>
            </a:r>
            <a:r>
              <a:rPr lang="uk-UA" dirty="0" err="1"/>
              <a:t>цiлями</a:t>
            </a:r>
            <a:r>
              <a:rPr lang="uk-UA" dirty="0"/>
              <a:t> моделювання можуть </a:t>
            </a:r>
            <a:r>
              <a:rPr lang="uk-UA" dirty="0" smtClean="0"/>
              <a:t>бути:</a:t>
            </a:r>
          </a:p>
          <a:p>
            <a:r>
              <a:rPr lang="uk-UA" dirty="0" smtClean="0"/>
              <a:t> </a:t>
            </a:r>
            <a:r>
              <a:rPr lang="uk-UA" dirty="0"/>
              <a:t>пошук оптимальних чи близьких до оптимальних </a:t>
            </a:r>
            <a:r>
              <a:rPr lang="uk-UA" dirty="0" err="1"/>
              <a:t>розв’язкiв</a:t>
            </a:r>
            <a:r>
              <a:rPr lang="uk-UA" dirty="0"/>
              <a:t>, </a:t>
            </a:r>
            <a:endParaRPr lang="uk-UA" dirty="0" smtClean="0"/>
          </a:p>
          <a:p>
            <a:r>
              <a:rPr lang="uk-UA" dirty="0" err="1" smtClean="0"/>
              <a:t>оцiнка</a:t>
            </a:r>
            <a:r>
              <a:rPr lang="uk-UA" dirty="0" smtClean="0"/>
              <a:t> </a:t>
            </a:r>
            <a:r>
              <a:rPr lang="uk-UA" dirty="0" err="1"/>
              <a:t>ефективностi</a:t>
            </a:r>
            <a:r>
              <a:rPr lang="uk-UA" dirty="0"/>
              <a:t> роботи системи, </a:t>
            </a:r>
            <a:endParaRPr lang="uk-UA" dirty="0" smtClean="0"/>
          </a:p>
          <a:p>
            <a:r>
              <a:rPr lang="uk-UA" dirty="0" smtClean="0"/>
              <a:t>визначення </a:t>
            </a:r>
            <a:r>
              <a:rPr lang="uk-UA" dirty="0"/>
              <a:t>властивостей системи, </a:t>
            </a:r>
            <a:endParaRPr lang="uk-UA" dirty="0" smtClean="0"/>
          </a:p>
          <a:p>
            <a:r>
              <a:rPr lang="uk-UA" dirty="0" smtClean="0"/>
              <a:t>прогнозування </a:t>
            </a:r>
            <a:r>
              <a:rPr lang="uk-UA" dirty="0"/>
              <a:t>її розвитку.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42708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Основнi</a:t>
            </a:r>
            <a:r>
              <a:rPr lang="uk-UA" dirty="0" smtClean="0"/>
              <a:t> </a:t>
            </a:r>
            <a:r>
              <a:rPr lang="uk-UA" dirty="0" err="1"/>
              <a:t>областi</a:t>
            </a:r>
            <a:r>
              <a:rPr lang="uk-UA" dirty="0"/>
              <a:t> використання моделей: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r>
              <a:rPr lang="uk-UA" dirty="0"/>
              <a:t>навчання, </a:t>
            </a:r>
            <a:endParaRPr lang="uk-UA" dirty="0" smtClean="0"/>
          </a:p>
          <a:p>
            <a:r>
              <a:rPr lang="uk-UA" dirty="0" err="1" smtClean="0"/>
              <a:t>науковi</a:t>
            </a:r>
            <a:r>
              <a:rPr lang="uk-UA" dirty="0" smtClean="0"/>
              <a:t> </a:t>
            </a:r>
            <a:r>
              <a:rPr lang="uk-UA" dirty="0" err="1"/>
              <a:t>дослiдження</a:t>
            </a:r>
            <a:r>
              <a:rPr lang="uk-UA" dirty="0"/>
              <a:t>, </a:t>
            </a:r>
            <a:endParaRPr lang="uk-UA" dirty="0" smtClean="0"/>
          </a:p>
          <a:p>
            <a:r>
              <a:rPr lang="uk-UA" dirty="0" smtClean="0"/>
              <a:t>керування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77518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При </a:t>
            </a:r>
            <a:r>
              <a:rPr lang="uk-UA" dirty="0" err="1"/>
              <a:t>навчаннi</a:t>
            </a:r>
            <a:r>
              <a:rPr lang="uk-UA" dirty="0"/>
              <a:t> </a:t>
            </a:r>
            <a:r>
              <a:rPr lang="uk-UA" dirty="0" err="1"/>
              <a:t>моделi</a:t>
            </a:r>
            <a:r>
              <a:rPr lang="uk-UA" dirty="0"/>
              <a:t> сприяють </a:t>
            </a:r>
            <a:r>
              <a:rPr lang="uk-UA" dirty="0" err="1"/>
              <a:t>наочностi</a:t>
            </a:r>
            <a:r>
              <a:rPr lang="uk-UA" dirty="0"/>
              <a:t> </a:t>
            </a:r>
            <a:r>
              <a:rPr lang="uk-UA" dirty="0" err="1"/>
              <a:t>вiдображення</a:t>
            </a:r>
            <a:r>
              <a:rPr lang="uk-UA" dirty="0"/>
              <a:t> </a:t>
            </a:r>
            <a:r>
              <a:rPr lang="uk-UA" dirty="0" err="1"/>
              <a:t>рiзних</a:t>
            </a:r>
            <a:r>
              <a:rPr lang="uk-UA" dirty="0"/>
              <a:t> </a:t>
            </a:r>
            <a:r>
              <a:rPr lang="uk-UA" dirty="0" err="1"/>
              <a:t>об’єктiв</a:t>
            </a:r>
            <a:r>
              <a:rPr lang="uk-UA" dirty="0"/>
              <a:t> i полегшенню </a:t>
            </a:r>
            <a:r>
              <a:rPr lang="uk-UA" dirty="0" err="1"/>
              <a:t>передачi</a:t>
            </a:r>
            <a:r>
              <a:rPr lang="uk-UA" dirty="0"/>
              <a:t> знань про них. </a:t>
            </a:r>
            <a:endParaRPr lang="uk-UA" dirty="0" smtClean="0"/>
          </a:p>
          <a:p>
            <a:r>
              <a:rPr lang="uk-UA" dirty="0" smtClean="0"/>
              <a:t>У </a:t>
            </a:r>
            <a:r>
              <a:rPr lang="uk-UA" dirty="0"/>
              <a:t>наукових </a:t>
            </a:r>
            <a:r>
              <a:rPr lang="uk-UA" dirty="0" err="1"/>
              <a:t>дослiдженнях</a:t>
            </a:r>
            <a:r>
              <a:rPr lang="uk-UA" dirty="0"/>
              <a:t> </a:t>
            </a:r>
            <a:r>
              <a:rPr lang="uk-UA" dirty="0" err="1"/>
              <a:t>моделi</a:t>
            </a:r>
            <a:r>
              <a:rPr lang="uk-UA" dirty="0"/>
              <a:t> дають </a:t>
            </a:r>
            <a:r>
              <a:rPr lang="uk-UA" dirty="0" err="1"/>
              <a:t>новi</a:t>
            </a:r>
            <a:r>
              <a:rPr lang="uk-UA" dirty="0"/>
              <a:t> знання про </a:t>
            </a:r>
            <a:r>
              <a:rPr lang="uk-UA" dirty="0" err="1"/>
              <a:t>дослiджуваний</a:t>
            </a:r>
            <a:r>
              <a:rPr lang="uk-UA" dirty="0"/>
              <a:t> об’єкт, </a:t>
            </a:r>
            <a:r>
              <a:rPr lang="uk-UA" dirty="0" smtClean="0"/>
              <a:t>процес </a:t>
            </a:r>
            <a:r>
              <a:rPr lang="uk-UA" dirty="0"/>
              <a:t>чи явище. </a:t>
            </a:r>
            <a:endParaRPr lang="uk-UA" dirty="0" smtClean="0"/>
          </a:p>
          <a:p>
            <a:r>
              <a:rPr lang="uk-UA" dirty="0" smtClean="0"/>
              <a:t>При </a:t>
            </a:r>
            <a:r>
              <a:rPr lang="uk-UA" dirty="0" err="1"/>
              <a:t>керуваннi</a:t>
            </a:r>
            <a:r>
              <a:rPr lang="uk-UA" dirty="0"/>
              <a:t> </a:t>
            </a:r>
            <a:r>
              <a:rPr lang="uk-UA" dirty="0" err="1"/>
              <a:t>моделi</a:t>
            </a:r>
            <a:r>
              <a:rPr lang="uk-UA" dirty="0"/>
              <a:t> використовуються для прийняття </a:t>
            </a:r>
            <a:r>
              <a:rPr lang="uk-UA" dirty="0" err="1"/>
              <a:t>рiшень</a:t>
            </a:r>
            <a:r>
              <a:rPr lang="uk-UA" dirty="0"/>
              <a:t>. </a:t>
            </a:r>
            <a:r>
              <a:rPr lang="uk-UA" dirty="0" err="1"/>
              <a:t>Такi</a:t>
            </a:r>
            <a:r>
              <a:rPr lang="uk-UA" dirty="0"/>
              <a:t> </a:t>
            </a:r>
            <a:r>
              <a:rPr lang="uk-UA" dirty="0" err="1"/>
              <a:t>моделi</a:t>
            </a:r>
            <a:r>
              <a:rPr lang="uk-UA" dirty="0"/>
              <a:t> мають забезпечувати як опис, так i прогнозування </a:t>
            </a:r>
            <a:r>
              <a:rPr lang="uk-UA" dirty="0" err="1"/>
              <a:t>поведiнки</a:t>
            </a:r>
            <a:r>
              <a:rPr lang="uk-UA" dirty="0"/>
              <a:t> систем.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0656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err="1"/>
              <a:t>Класифiкацiя</a:t>
            </a:r>
            <a:r>
              <a:rPr lang="uk-UA" b="1" dirty="0"/>
              <a:t> </a:t>
            </a:r>
            <a:r>
              <a:rPr lang="uk-UA" b="1" dirty="0" err="1"/>
              <a:t>видiв</a:t>
            </a:r>
            <a:r>
              <a:rPr lang="uk-UA" b="1" dirty="0"/>
              <a:t> моделювання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Єдина </a:t>
            </a:r>
            <a:r>
              <a:rPr lang="uk-UA" dirty="0" err="1"/>
              <a:t>класифiкацiя</a:t>
            </a:r>
            <a:r>
              <a:rPr lang="uk-UA" dirty="0"/>
              <a:t> </a:t>
            </a:r>
            <a:r>
              <a:rPr lang="uk-UA" dirty="0" err="1"/>
              <a:t>видiв</a:t>
            </a:r>
            <a:r>
              <a:rPr lang="uk-UA" dirty="0"/>
              <a:t> моделювання неможлива через </a:t>
            </a:r>
            <a:r>
              <a:rPr lang="uk-UA" dirty="0" err="1"/>
              <a:t>багатозначнiсть</a:t>
            </a:r>
            <a:r>
              <a:rPr lang="uk-UA" dirty="0"/>
              <a:t> поняття </a:t>
            </a:r>
            <a:r>
              <a:rPr lang="uk-UA" dirty="0" err="1"/>
              <a:t>моделi</a:t>
            </a:r>
            <a:r>
              <a:rPr lang="uk-UA" dirty="0"/>
              <a:t> в </a:t>
            </a:r>
            <a:r>
              <a:rPr lang="uk-UA" dirty="0" err="1"/>
              <a:t>науцi</a:t>
            </a:r>
            <a:r>
              <a:rPr lang="uk-UA" dirty="0"/>
              <a:t>, </a:t>
            </a:r>
            <a:r>
              <a:rPr lang="uk-UA" dirty="0" err="1"/>
              <a:t>технiцi</a:t>
            </a:r>
            <a:r>
              <a:rPr lang="uk-UA" dirty="0"/>
              <a:t>, </a:t>
            </a:r>
            <a:r>
              <a:rPr lang="uk-UA" dirty="0" err="1"/>
              <a:t>суспiльствi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Ми </a:t>
            </a:r>
            <a:r>
              <a:rPr lang="uk-UA" dirty="0"/>
              <a:t>розглянемо чотири способи </a:t>
            </a:r>
            <a:r>
              <a:rPr lang="uk-UA" dirty="0" err="1"/>
              <a:t>класифiкацiї</a:t>
            </a:r>
            <a:r>
              <a:rPr lang="uk-UA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51560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lvl="0"/>
            <a:r>
              <a:rPr lang="uk-UA" dirty="0"/>
              <a:t>Моделювання можна </a:t>
            </a:r>
            <a:r>
              <a:rPr lang="uk-UA" dirty="0" err="1"/>
              <a:t>дiлити</a:t>
            </a:r>
            <a:r>
              <a:rPr lang="uk-UA" dirty="0"/>
              <a:t> на </a:t>
            </a:r>
            <a:r>
              <a:rPr lang="uk-UA" dirty="0" err="1"/>
              <a:t>детермiноване</a:t>
            </a:r>
            <a:r>
              <a:rPr lang="uk-UA" dirty="0"/>
              <a:t> i </a:t>
            </a:r>
            <a:r>
              <a:rPr lang="uk-UA" dirty="0" err="1"/>
              <a:t>ймовiрнiсне</a:t>
            </a:r>
            <a:r>
              <a:rPr lang="uk-UA" dirty="0"/>
              <a:t>. </a:t>
            </a:r>
            <a:endParaRPr lang="uk-UA" dirty="0" smtClean="0"/>
          </a:p>
          <a:p>
            <a:pPr lvl="0"/>
            <a:r>
              <a:rPr lang="uk-UA" b="1" i="1" dirty="0" err="1" smtClean="0"/>
              <a:t>Детермiноване</a:t>
            </a:r>
            <a:r>
              <a:rPr lang="uk-UA" i="1" dirty="0" smtClean="0"/>
              <a:t> </a:t>
            </a:r>
            <a:r>
              <a:rPr lang="uk-UA" dirty="0"/>
              <a:t>моделювання </a:t>
            </a:r>
            <a:r>
              <a:rPr lang="uk-UA" dirty="0" err="1" smtClean="0"/>
              <a:t>вiдображає</a:t>
            </a:r>
            <a:r>
              <a:rPr lang="uk-UA" dirty="0" smtClean="0"/>
              <a:t> </a:t>
            </a:r>
            <a:r>
              <a:rPr lang="uk-UA" dirty="0"/>
              <a:t>процеси, у яких припускається </a:t>
            </a:r>
            <a:r>
              <a:rPr lang="uk-UA" dirty="0" err="1"/>
              <a:t>вiдсутнiсть</a:t>
            </a:r>
            <a:r>
              <a:rPr lang="uk-UA" dirty="0"/>
              <a:t> випадкових </a:t>
            </a:r>
            <a:r>
              <a:rPr lang="uk-UA" dirty="0" err="1"/>
              <a:t>впливiв</a:t>
            </a:r>
            <a:r>
              <a:rPr lang="uk-UA" dirty="0"/>
              <a:t>. </a:t>
            </a:r>
            <a:endParaRPr lang="uk-UA" dirty="0" smtClean="0"/>
          </a:p>
          <a:p>
            <a:pPr lvl="0"/>
            <a:r>
              <a:rPr lang="uk-UA" b="1" i="1" dirty="0" err="1" smtClean="0"/>
              <a:t>Iмовiрнiсне</a:t>
            </a:r>
            <a:r>
              <a:rPr lang="uk-UA" i="1" dirty="0" smtClean="0"/>
              <a:t> </a:t>
            </a:r>
            <a:r>
              <a:rPr lang="uk-UA" dirty="0"/>
              <a:t>(</a:t>
            </a:r>
            <a:r>
              <a:rPr lang="uk-UA" i="1" dirty="0"/>
              <a:t>стохастичне</a:t>
            </a:r>
            <a:r>
              <a:rPr lang="uk-UA" dirty="0"/>
              <a:t>) моделювання враховує </a:t>
            </a:r>
            <a:r>
              <a:rPr lang="uk-UA" dirty="0" err="1"/>
              <a:t>ймовiрнiснi</a:t>
            </a:r>
            <a:r>
              <a:rPr lang="uk-UA" dirty="0"/>
              <a:t> процеси i </a:t>
            </a:r>
            <a:r>
              <a:rPr lang="uk-UA" dirty="0" err="1"/>
              <a:t>подiї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08696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uk-UA" dirty="0"/>
              <a:t>Залежно </a:t>
            </a:r>
            <a:r>
              <a:rPr lang="uk-UA" dirty="0" err="1"/>
              <a:t>вiд</a:t>
            </a:r>
            <a:r>
              <a:rPr lang="uk-UA" dirty="0"/>
              <a:t> того, яким чином </a:t>
            </a:r>
            <a:r>
              <a:rPr lang="uk-UA" dirty="0" err="1"/>
              <a:t>вiдтворюються</a:t>
            </a:r>
            <a:r>
              <a:rPr lang="uk-UA" dirty="0"/>
              <a:t> в </a:t>
            </a:r>
            <a:r>
              <a:rPr lang="uk-UA" dirty="0" err="1"/>
              <a:t>часi</a:t>
            </a:r>
            <a:r>
              <a:rPr lang="uk-UA" dirty="0"/>
              <a:t> стани </a:t>
            </a:r>
            <a:r>
              <a:rPr lang="uk-UA" dirty="0" err="1"/>
              <a:t>моделi</a:t>
            </a:r>
            <a:r>
              <a:rPr lang="uk-UA" dirty="0"/>
              <a:t>, </a:t>
            </a:r>
            <a:r>
              <a:rPr lang="uk-UA" dirty="0" err="1"/>
              <a:t>розрiзняють</a:t>
            </a:r>
            <a:r>
              <a:rPr lang="uk-UA" dirty="0"/>
              <a:t> </a:t>
            </a:r>
            <a:r>
              <a:rPr lang="uk-UA" i="1" dirty="0"/>
              <a:t>неперервне</a:t>
            </a:r>
            <a:r>
              <a:rPr lang="uk-UA" dirty="0"/>
              <a:t>, </a:t>
            </a:r>
            <a:r>
              <a:rPr lang="uk-UA" i="1" dirty="0" smtClean="0"/>
              <a:t>дискретне </a:t>
            </a:r>
            <a:r>
              <a:rPr lang="uk-UA" dirty="0"/>
              <a:t>i </a:t>
            </a:r>
            <a:r>
              <a:rPr lang="uk-UA" i="1" dirty="0" err="1"/>
              <a:t>змiшане</a:t>
            </a:r>
            <a:r>
              <a:rPr lang="uk-UA" i="1" dirty="0"/>
              <a:t> </a:t>
            </a:r>
            <a:r>
              <a:rPr lang="uk-UA" dirty="0"/>
              <a:t>(</a:t>
            </a:r>
            <a:r>
              <a:rPr lang="uk-UA" i="1" dirty="0"/>
              <a:t>дискретно-неперервне</a:t>
            </a:r>
            <a:r>
              <a:rPr lang="uk-UA" dirty="0"/>
              <a:t>) моделювання. </a:t>
            </a:r>
            <a:endParaRPr lang="uk-UA" dirty="0" smtClean="0"/>
          </a:p>
          <a:p>
            <a:pPr lvl="0"/>
            <a:r>
              <a:rPr lang="uk-UA" b="1" dirty="0" err="1" smtClean="0"/>
              <a:t>Неперервнi</a:t>
            </a:r>
            <a:r>
              <a:rPr lang="uk-UA" dirty="0" smtClean="0"/>
              <a:t> </a:t>
            </a:r>
            <a:r>
              <a:rPr lang="uk-UA" dirty="0" err="1"/>
              <a:t>моделi</a:t>
            </a:r>
            <a:r>
              <a:rPr lang="uk-UA" dirty="0"/>
              <a:t> </a:t>
            </a:r>
            <a:r>
              <a:rPr lang="uk-UA" dirty="0" err="1"/>
              <a:t>логiчно</a:t>
            </a:r>
            <a:r>
              <a:rPr lang="uk-UA" dirty="0"/>
              <a:t> використовувати для моделювання неперервних систем, а </a:t>
            </a:r>
            <a:r>
              <a:rPr lang="uk-UA" b="1" dirty="0" err="1"/>
              <a:t>дискретнi</a:t>
            </a:r>
            <a:r>
              <a:rPr lang="uk-UA" dirty="0"/>
              <a:t> — для дискретних. Проте часто бувають </a:t>
            </a:r>
            <a:r>
              <a:rPr lang="uk-UA" dirty="0" smtClean="0"/>
              <a:t>випадки</a:t>
            </a:r>
            <a:r>
              <a:rPr lang="uk-UA" dirty="0"/>
              <a:t>, коли </a:t>
            </a:r>
            <a:r>
              <a:rPr lang="uk-UA" dirty="0" err="1"/>
              <a:t>дискретнi</a:t>
            </a:r>
            <a:r>
              <a:rPr lang="uk-UA" dirty="0"/>
              <a:t> системи </a:t>
            </a:r>
            <a:r>
              <a:rPr lang="uk-UA" dirty="0" err="1"/>
              <a:t>успiшно</a:t>
            </a:r>
            <a:r>
              <a:rPr lang="uk-UA" dirty="0"/>
              <a:t> моделюють з допомогою неперервних моделей, а </a:t>
            </a:r>
            <a:r>
              <a:rPr lang="uk-UA" dirty="0" err="1"/>
              <a:t>неперервнi</a:t>
            </a:r>
            <a:r>
              <a:rPr lang="uk-UA" dirty="0"/>
              <a:t> — з допомогою дискретних.</a:t>
            </a:r>
          </a:p>
          <a:p>
            <a:r>
              <a:rPr lang="uk-UA" dirty="0"/>
              <a:t>Об’єднуючи </a:t>
            </a:r>
            <a:r>
              <a:rPr lang="uk-UA" dirty="0" err="1"/>
              <a:t>попереднi</a:t>
            </a:r>
            <a:r>
              <a:rPr lang="uk-UA" dirty="0"/>
              <a:t> </a:t>
            </a:r>
            <a:r>
              <a:rPr lang="uk-UA" dirty="0" err="1"/>
              <a:t>класифiкацiї</a:t>
            </a:r>
            <a:r>
              <a:rPr lang="uk-UA" dirty="0"/>
              <a:t>, отримуємо </a:t>
            </a:r>
            <a:r>
              <a:rPr lang="uk-UA" dirty="0" err="1"/>
              <a:t>неперервно-детермiноване</a:t>
            </a:r>
            <a:r>
              <a:rPr lang="uk-UA" dirty="0"/>
              <a:t>, </a:t>
            </a:r>
            <a:r>
              <a:rPr lang="uk-UA" dirty="0" err="1"/>
              <a:t>дискретно-детермiно-</a:t>
            </a:r>
            <a:r>
              <a:rPr lang="uk-UA" dirty="0"/>
              <a:t> </a:t>
            </a:r>
            <a:r>
              <a:rPr lang="uk-UA" dirty="0" err="1"/>
              <a:t>ване</a:t>
            </a:r>
            <a:r>
              <a:rPr lang="uk-UA" dirty="0"/>
              <a:t>, </a:t>
            </a:r>
            <a:r>
              <a:rPr lang="uk-UA" dirty="0" err="1"/>
              <a:t>неперервно-ймовiрнiсне</a:t>
            </a:r>
            <a:r>
              <a:rPr lang="uk-UA" dirty="0"/>
              <a:t> i </a:t>
            </a:r>
            <a:r>
              <a:rPr lang="uk-UA" dirty="0" err="1"/>
              <a:t>дискретно-ймовiрнiсне</a:t>
            </a:r>
            <a:r>
              <a:rPr lang="uk-UA" dirty="0"/>
              <a:t> моделювання.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938059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1412</TotalTime>
  <Words>1552</Words>
  <Application>Microsoft Office PowerPoint</Application>
  <PresentationFormat>Экран (4:3)</PresentationFormat>
  <Paragraphs>69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Поняття і види моделювання</vt:lpstr>
      <vt:lpstr>План </vt:lpstr>
      <vt:lpstr>Поняття моделi</vt:lpstr>
      <vt:lpstr>Презентация PowerPoint</vt:lpstr>
      <vt:lpstr>Основнi областi використання моделей: </vt:lpstr>
      <vt:lpstr>Презентация PowerPoint</vt:lpstr>
      <vt:lpstr>Класифiкацiя видiв моделювання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Наочне, символiчне i реальне моделювання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Поняття математичного моделювання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Комбiноване (аналiтико-iмiтацiйне) моделювання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і види моделювання</dc:title>
  <dc:creator>Vinga</dc:creator>
  <cp:lastModifiedBy>Vinga</cp:lastModifiedBy>
  <cp:revision>16</cp:revision>
  <dcterms:created xsi:type="dcterms:W3CDTF">2024-09-04T05:26:47Z</dcterms:created>
  <dcterms:modified xsi:type="dcterms:W3CDTF">2024-09-05T05:07:15Z</dcterms:modified>
</cp:coreProperties>
</file>