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8" r:id="rId20"/>
    <p:sldId id="279" r:id="rId21"/>
    <p:sldId id="281" r:id="rId22"/>
    <p:sldId id="282" r:id="rId23"/>
    <p:sldId id="284" r:id="rId24"/>
    <p:sldId id="285" r:id="rId25"/>
  </p:sldIdLst>
  <p:sldSz cx="14630400" cy="8229600"/>
  <p:notesSz cx="8229600" cy="14630400"/>
  <p:embeddedFontLst>
    <p:embeddedFont>
      <p:font typeface="Barlow" panose="00000800000000000000" pitchFamily="34" charset="0"/>
      <p:bold r:id="rId29"/>
    </p:embeddedFont>
    <p:embeddedFont>
      <p:font typeface="Barlow" panose="00000800000000000000" pitchFamily="34" charset="-122"/>
      <p:bold r:id="rId30"/>
    </p:embeddedFont>
    <p:embeddedFont>
      <p:font typeface="Barlow" panose="00000800000000000000" pitchFamily="34" charset="-120"/>
      <p:bold r:id="rId31"/>
    </p:embeddedFont>
    <p:embeddedFont>
      <p:font typeface="Calibri" panose="020F0502020204030204" charset="0"/>
      <p:regular r:id="rId32"/>
      <p:bold r:id="rId33"/>
      <p:italic r:id="rId34"/>
      <p:boldItalic r:id="rId35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9" d="100"/>
          <a:sy n="79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2" Type="http://schemas.openxmlformats.org/officeDocument/2006/relationships/theme" Target="../theme/theme1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2" Type="http://schemas.openxmlformats.org/officeDocument/2006/relationships/notesSlide" Target="../notesSlides/notesSlide18.xml"/><Relationship Id="rId11" Type="http://schemas.openxmlformats.org/officeDocument/2006/relationships/slideLayout" Target="../slideLayouts/slideLayout25.xml"/><Relationship Id="rId10" Type="http://schemas.openxmlformats.org/officeDocument/2006/relationships/image" Target="../media/image44.png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7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2163008"/>
            <a:ext cx="7415927" cy="27432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Очистка газових викидів від СО: Виклики та рішення для чистого повітря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6350437" y="5276493"/>
            <a:ext cx="7415927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Комплексний огляд сучасних технологій та підходів до зменшення шкідливих викидів у атмосферу</a:t>
            </a:r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3306604"/>
            <a:ext cx="7349847" cy="54852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Схема роботи мокрого скрубера</a:t>
            </a:r>
            <a:endParaRPr lang="en-US" sz="3450" dirty="0"/>
          </a:p>
        </p:txBody>
      </p:sp>
      <p:sp>
        <p:nvSpPr>
          <p:cNvPr id="4" name="Text 1"/>
          <p:cNvSpPr/>
          <p:nvPr/>
        </p:nvSpPr>
        <p:spPr>
          <a:xfrm>
            <a:off x="6350437" y="4132778"/>
            <a:ext cx="7415927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Вапняний розчин забезпечує ефективне поглинання СО та інших кислих газів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028581"/>
            <a:ext cx="6555700" cy="685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Адсорбційні технології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6350437" y="2084665"/>
            <a:ext cx="246817" cy="3086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Spline Sans Light" pitchFamily="34" charset="0"/>
                <a:ea typeface="Spline Sans Light" pitchFamily="34" charset="-122"/>
                <a:cs typeface="Spline Sans Light" pitchFamily="34" charset="-120"/>
              </a:rPr>
              <a:t>01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6350437" y="2473762"/>
            <a:ext cx="3584496" cy="30480"/>
          </a:xfrm>
          <a:prstGeom prst="rect">
            <a:avLst/>
          </a:prstGeom>
          <a:solidFill>
            <a:srgbClr val="16FFBB"/>
          </a:solidFill>
        </p:spPr>
      </p:sp>
      <p:sp>
        <p:nvSpPr>
          <p:cNvPr id="6" name="Text 3"/>
          <p:cNvSpPr/>
          <p:nvPr/>
        </p:nvSpPr>
        <p:spPr>
          <a:xfrm>
            <a:off x="6350437" y="2658070"/>
            <a:ext cx="2839283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Активоване вугілля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6350437" y="3149084"/>
            <a:ext cx="3584496" cy="15801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Високопористий матеріал із великою питомою поверхнею для ефективної адсорбції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10181749" y="2084665"/>
            <a:ext cx="246817" cy="3086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Spline Sans Light" pitchFamily="34" charset="0"/>
                <a:ea typeface="Spline Sans Light" pitchFamily="34" charset="-122"/>
                <a:cs typeface="Spline Sans Light" pitchFamily="34" charset="-120"/>
              </a:rPr>
              <a:t>02</a:t>
            </a:r>
            <a:endParaRPr lang="en-US" sz="1900" dirty="0"/>
          </a:p>
        </p:txBody>
      </p:sp>
      <p:sp>
        <p:nvSpPr>
          <p:cNvPr id="9" name="Shape 6"/>
          <p:cNvSpPr/>
          <p:nvPr/>
        </p:nvSpPr>
        <p:spPr>
          <a:xfrm>
            <a:off x="10181749" y="2473762"/>
            <a:ext cx="3584615" cy="30480"/>
          </a:xfrm>
          <a:prstGeom prst="rect">
            <a:avLst/>
          </a:prstGeom>
          <a:solidFill>
            <a:srgbClr val="29DDDA"/>
          </a:solidFill>
        </p:spPr>
      </p:sp>
      <p:sp>
        <p:nvSpPr>
          <p:cNvPr id="10" name="Text 7"/>
          <p:cNvSpPr/>
          <p:nvPr/>
        </p:nvSpPr>
        <p:spPr>
          <a:xfrm>
            <a:off x="10181749" y="2658070"/>
            <a:ext cx="2846189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Мобільні установки</a:t>
            </a:r>
            <a:endParaRPr lang="en-US" sz="2150" dirty="0"/>
          </a:p>
        </p:txBody>
      </p:sp>
      <p:sp>
        <p:nvSpPr>
          <p:cNvPr id="11" name="Text 8"/>
          <p:cNvSpPr/>
          <p:nvPr/>
        </p:nvSpPr>
        <p:spPr>
          <a:xfrm>
            <a:off x="10181749" y="3149084"/>
            <a:ext cx="3584615" cy="11851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Portable scrubber системи для тимчасових об'єктів та транспортних засобів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6350437" y="5161240"/>
            <a:ext cx="246817" cy="3086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Spline Sans Light" pitchFamily="34" charset="0"/>
                <a:ea typeface="Spline Sans Light" pitchFamily="34" charset="-122"/>
                <a:cs typeface="Spline Sans Light" pitchFamily="34" charset="-120"/>
              </a:rPr>
              <a:t>03</a:t>
            </a:r>
            <a:endParaRPr lang="en-US" sz="1900" dirty="0"/>
          </a:p>
        </p:txBody>
      </p:sp>
      <p:sp>
        <p:nvSpPr>
          <p:cNvPr id="13" name="Shape 10"/>
          <p:cNvSpPr/>
          <p:nvPr/>
        </p:nvSpPr>
        <p:spPr>
          <a:xfrm>
            <a:off x="6350437" y="5550337"/>
            <a:ext cx="7415927" cy="30480"/>
          </a:xfrm>
          <a:prstGeom prst="rect">
            <a:avLst/>
          </a:prstGeom>
          <a:solidFill>
            <a:srgbClr val="37A7E7"/>
          </a:solidFill>
        </p:spPr>
      </p:sp>
      <p:sp>
        <p:nvSpPr>
          <p:cNvPr id="14" name="Text 11"/>
          <p:cNvSpPr/>
          <p:nvPr/>
        </p:nvSpPr>
        <p:spPr>
          <a:xfrm>
            <a:off x="6350437" y="5734645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Універсальність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6350437" y="6225659"/>
            <a:ext cx="7415927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Гнучкість у роботі з різними типами забруднених газів та концентраціями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024771"/>
            <a:ext cx="5728692" cy="685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Каталітичні методи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864037" y="2327672"/>
            <a:ext cx="7457956" cy="4114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Селективне каталітичне відновлення (SCR)</a:t>
            </a:r>
            <a:endParaRPr lang="en-US" sz="2550" dirty="0"/>
          </a:p>
        </p:txBody>
      </p:sp>
      <p:sp>
        <p:nvSpPr>
          <p:cNvPr id="4" name="Text 2"/>
          <p:cNvSpPr/>
          <p:nvPr/>
        </p:nvSpPr>
        <p:spPr>
          <a:xfrm>
            <a:off x="864037" y="2985968"/>
            <a:ext cx="8850868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Одночасне очищення від NOx та СО з використанням спеціальних каталізаторів підвищує загальну ефективність процесу.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4022884"/>
            <a:ext cx="3074194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Ключові особливості: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864037" y="4612600"/>
            <a:ext cx="8850868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Високоселективні хімічні реакції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864037" y="5093970"/>
            <a:ext cx="8850868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Інтеграція з існуючими системами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864037" y="5575340"/>
            <a:ext cx="8850868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Зниження загальних експлуатаційних витрат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864037" y="6192560"/>
            <a:ext cx="8850868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Комплексне використання з іншими технологіями дозволяє досягти максимальної ефективності очищення.</a:t>
            </a:r>
            <a:endParaRPr lang="en-US" sz="190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24743" y="2358509"/>
            <a:ext cx="3449122" cy="34491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2563" y="824151"/>
            <a:ext cx="7020401" cy="5842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Новітні технології очищення</a:t>
            </a:r>
            <a:endParaRPr lang="en-US" sz="3650" dirty="0"/>
          </a:p>
        </p:txBody>
      </p:sp>
      <p:sp>
        <p:nvSpPr>
          <p:cNvPr id="4" name="Shape 1"/>
          <p:cNvSpPr/>
          <p:nvPr/>
        </p:nvSpPr>
        <p:spPr>
          <a:xfrm>
            <a:off x="6222563" y="1723906"/>
            <a:ext cx="3730704" cy="3072170"/>
          </a:xfrm>
          <a:prstGeom prst="roundRect">
            <a:avLst>
              <a:gd name="adj" fmla="val 10271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455688" y="1957030"/>
            <a:ext cx="631031" cy="631031"/>
          </a:xfrm>
          <a:prstGeom prst="roundRect">
            <a:avLst>
              <a:gd name="adj" fmla="val 14489123"/>
            </a:avLst>
          </a:prstGeom>
          <a:solidFill>
            <a:srgbClr val="16FFBB"/>
          </a:solidFill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162" y="2095024"/>
            <a:ext cx="283964" cy="35492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455688" y="2798326"/>
            <a:ext cx="2337316" cy="2920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Гібридні системи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6455688" y="3216592"/>
            <a:ext cx="3264456" cy="10097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Поєднання електростатичного осадження та мокрих скруберів для максимальної ефективності</a:t>
            </a:r>
            <a:endParaRPr lang="en-US" sz="1650" dirty="0"/>
          </a:p>
        </p:txBody>
      </p:sp>
      <p:sp>
        <p:nvSpPr>
          <p:cNvPr id="9" name="Shape 5"/>
          <p:cNvSpPr/>
          <p:nvPr/>
        </p:nvSpPr>
        <p:spPr>
          <a:xfrm>
            <a:off x="10163532" y="1723906"/>
            <a:ext cx="3730704" cy="3072170"/>
          </a:xfrm>
          <a:prstGeom prst="roundRect">
            <a:avLst>
              <a:gd name="adj" fmla="val 10271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10396657" y="1957030"/>
            <a:ext cx="631031" cy="631031"/>
          </a:xfrm>
          <a:prstGeom prst="roundRect">
            <a:avLst>
              <a:gd name="adj" fmla="val 14489123"/>
            </a:avLst>
          </a:prstGeom>
          <a:solidFill>
            <a:srgbClr val="29DDDA"/>
          </a:solidFill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131" y="2095024"/>
            <a:ext cx="283964" cy="35492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0396657" y="2798326"/>
            <a:ext cx="2337316" cy="2920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MOFs технології</a:t>
            </a:r>
            <a:endParaRPr lang="en-US" sz="1800" dirty="0"/>
          </a:p>
        </p:txBody>
      </p:sp>
      <p:sp>
        <p:nvSpPr>
          <p:cNvPr id="13" name="Text 8"/>
          <p:cNvSpPr/>
          <p:nvPr/>
        </p:nvSpPr>
        <p:spPr>
          <a:xfrm>
            <a:off x="10396657" y="3216592"/>
            <a:ext cx="3264456" cy="13463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Метал-органічні каркаси забезпечують селективну адсорбцію специфічних забруднювачів</a:t>
            </a:r>
            <a:endParaRPr lang="en-US" sz="1650" dirty="0"/>
          </a:p>
        </p:txBody>
      </p:sp>
      <p:sp>
        <p:nvSpPr>
          <p:cNvPr id="14" name="Shape 9"/>
          <p:cNvSpPr/>
          <p:nvPr/>
        </p:nvSpPr>
        <p:spPr>
          <a:xfrm>
            <a:off x="6222563" y="5006340"/>
            <a:ext cx="7671673" cy="2398990"/>
          </a:xfrm>
          <a:prstGeom prst="roundRect">
            <a:avLst>
              <a:gd name="adj" fmla="val 13153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</p:sp>
      <p:sp>
        <p:nvSpPr>
          <p:cNvPr id="15" name="Shape 10"/>
          <p:cNvSpPr/>
          <p:nvPr/>
        </p:nvSpPr>
        <p:spPr>
          <a:xfrm>
            <a:off x="6455688" y="5239464"/>
            <a:ext cx="631031" cy="631031"/>
          </a:xfrm>
          <a:prstGeom prst="roundRect">
            <a:avLst>
              <a:gd name="adj" fmla="val 14489123"/>
            </a:avLst>
          </a:prstGeom>
          <a:solidFill>
            <a:srgbClr val="37A7E7"/>
          </a:solidFill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162" y="5377458"/>
            <a:ext cx="283964" cy="354925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6455688" y="6080760"/>
            <a:ext cx="2580918" cy="2920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Карбон-секвестрація</a:t>
            </a:r>
            <a:endParaRPr lang="en-US" sz="1800" dirty="0"/>
          </a:p>
        </p:txBody>
      </p:sp>
      <p:sp>
        <p:nvSpPr>
          <p:cNvPr id="18" name="Text 12"/>
          <p:cNvSpPr/>
          <p:nvPr/>
        </p:nvSpPr>
        <p:spPr>
          <a:xfrm>
            <a:off x="6455688" y="6499027"/>
            <a:ext cx="7205424" cy="673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Уловлювання СО2 з подальшим зберіганням або промисловим використанням</a:t>
            </a:r>
            <a:endParaRPr lang="en-US" sz="16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733187"/>
            <a:ext cx="10949226" cy="685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Технологія SNOX: комплексне рішення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1943814" y="2506028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Вхідні гази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864037" y="2997041"/>
            <a:ext cx="3822978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СО2, NOx і SO2 одночасно</a:t>
            </a:r>
            <a:endParaRPr lang="en-US" sz="19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7299" y="1912739"/>
            <a:ext cx="4515803" cy="4515803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611" y="2646640"/>
            <a:ext cx="369332" cy="46172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3386" y="2506028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Каталізатор</a:t>
            </a:r>
            <a:endParaRPr lang="en-US" sz="2150" dirty="0"/>
          </a:p>
        </p:txBody>
      </p:sp>
      <p:sp>
        <p:nvSpPr>
          <p:cNvPr id="8" name="Text 4"/>
          <p:cNvSpPr/>
          <p:nvPr/>
        </p:nvSpPr>
        <p:spPr>
          <a:xfrm>
            <a:off x="9943386" y="2997041"/>
            <a:ext cx="3822978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Селективна конверсія</a:t>
            </a:r>
            <a:endParaRPr lang="en-US" sz="19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299" y="1912739"/>
            <a:ext cx="4515803" cy="4515803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553" y="3030855"/>
            <a:ext cx="369332" cy="46172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3386" y="4949071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Очищення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9943386" y="5440085"/>
            <a:ext cx="3822978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&gt;90% ефективність</a:t>
            </a:r>
            <a:endParaRPr lang="en-US" sz="19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299" y="1912739"/>
            <a:ext cx="4515803" cy="451580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9338" y="5232797"/>
            <a:ext cx="369332" cy="461724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943814" y="4949071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Утилізація</a:t>
            </a:r>
            <a:endParaRPr lang="en-US" sz="2150" dirty="0"/>
          </a:p>
        </p:txBody>
      </p:sp>
      <p:sp>
        <p:nvSpPr>
          <p:cNvPr id="16" name="Text 8"/>
          <p:cNvSpPr/>
          <p:nvPr/>
        </p:nvSpPr>
        <p:spPr>
          <a:xfrm>
            <a:off x="864037" y="5440085"/>
            <a:ext cx="3822978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Отримання H2SO4</a:t>
            </a:r>
            <a:endParaRPr lang="en-US" sz="190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7299" y="1912739"/>
            <a:ext cx="4515803" cy="4515803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7396" y="4848582"/>
            <a:ext cx="369332" cy="461724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864037" y="6706195"/>
            <a:ext cx="12902327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Провідна технологія для великих ТЕС і промислових підприємств з можливістю відновлення цінних побічних продуктів.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5047178"/>
            <a:ext cx="8391525" cy="54852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Процес SNOX: інтегроване очищення</a:t>
            </a:r>
            <a:endParaRPr lang="en-US" sz="3450" dirty="0"/>
          </a:p>
        </p:txBody>
      </p:sp>
      <p:sp>
        <p:nvSpPr>
          <p:cNvPr id="4" name="Text 1"/>
          <p:cNvSpPr/>
          <p:nvPr/>
        </p:nvSpPr>
        <p:spPr>
          <a:xfrm>
            <a:off x="864037" y="5873353"/>
            <a:ext cx="12902327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Каталітичне очищення забезпечує одночасне видалення кількох типів забруднювачів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702112"/>
            <a:ext cx="7415927" cy="1371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Мобільні скруберні установки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6350437" y="2690813"/>
            <a:ext cx="3291840" cy="4114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Застосування</a:t>
            </a:r>
            <a:endParaRPr lang="en-US" sz="2550" dirty="0"/>
          </a:p>
        </p:txBody>
      </p:sp>
      <p:sp>
        <p:nvSpPr>
          <p:cNvPr id="5" name="Text 2"/>
          <p:cNvSpPr/>
          <p:nvPr/>
        </p:nvSpPr>
        <p:spPr>
          <a:xfrm>
            <a:off x="6350437" y="3349109"/>
            <a:ext cx="3406854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Транспортні засоби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350437" y="3830479"/>
            <a:ext cx="3406854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Тимчасові промислові об'єкти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6350437" y="4706898"/>
            <a:ext cx="3406854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Аварійні ситуації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6350437" y="5188268"/>
            <a:ext cx="3406854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Будівельна техніка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10367129" y="2690813"/>
            <a:ext cx="3291840" cy="4114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Сертифікація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10367129" y="3349109"/>
            <a:ext cx="3406854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PED (Європейська директива)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10367129" y="4225528"/>
            <a:ext cx="3406854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NEN міжнародні стандарти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10367129" y="5101947"/>
            <a:ext cx="3406854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ISO екологічні норми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10367129" y="5583317"/>
            <a:ext cx="3406854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Національні вимоги безпеки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6350437" y="6737390"/>
            <a:ext cx="7415927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Гнучкість і адаптивність до різних типів забруднень роблять мобільні системи незамінними для специфічних застосувань.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3797" y="670798"/>
            <a:ext cx="9956006" cy="6775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Вартість впровадження технологій</a:t>
            </a:r>
            <a:endParaRPr lang="en-US" sz="4250" dirty="0"/>
          </a:p>
        </p:txBody>
      </p:sp>
      <p:sp>
        <p:nvSpPr>
          <p:cNvPr id="3" name="Shape 1"/>
          <p:cNvSpPr/>
          <p:nvPr/>
        </p:nvSpPr>
        <p:spPr>
          <a:xfrm>
            <a:off x="853797" y="1836182"/>
            <a:ext cx="6339483" cy="2936438"/>
          </a:xfrm>
          <a:prstGeom prst="roundRect">
            <a:avLst>
              <a:gd name="adj" fmla="val 12462"/>
            </a:avLst>
          </a:prstGeom>
          <a:solidFill>
            <a:srgbClr val="0A081B">
              <a:alpha val="75000"/>
            </a:srgbClr>
          </a:solidFill>
          <a:ln w="30480">
            <a:solidFill>
              <a:srgbClr val="16FFB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84277" y="1866662"/>
            <a:ext cx="6278523" cy="731758"/>
          </a:xfrm>
          <a:prstGeom prst="roundRect">
            <a:avLst>
              <a:gd name="adj" fmla="val 45008"/>
            </a:avLst>
          </a:prstGeom>
          <a:solidFill>
            <a:srgbClr val="0A081B"/>
          </a:solidFill>
        </p:spPr>
      </p:sp>
      <p:sp>
        <p:nvSpPr>
          <p:cNvPr id="5" name="Text 3"/>
          <p:cNvSpPr/>
          <p:nvPr/>
        </p:nvSpPr>
        <p:spPr>
          <a:xfrm>
            <a:off x="3840599" y="1988582"/>
            <a:ext cx="365879" cy="4573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1</a:t>
            </a:r>
            <a:endParaRPr lang="en-US" sz="2850" dirty="0"/>
          </a:p>
        </p:txBody>
      </p:sp>
      <p:sp>
        <p:nvSpPr>
          <p:cNvPr id="6" name="Text 4"/>
          <p:cNvSpPr/>
          <p:nvPr/>
        </p:nvSpPr>
        <p:spPr>
          <a:xfrm>
            <a:off x="1128117" y="2842260"/>
            <a:ext cx="2763798" cy="3388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Капітальні витрати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1128117" y="3327440"/>
            <a:ext cx="5790843" cy="11708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Початкові інвестиції у обладнання та інфраструктуру становлять основну частину проектного бюджету</a:t>
            </a:r>
            <a:endParaRPr lang="en-US" sz="1900" dirty="0"/>
          </a:p>
        </p:txBody>
      </p:sp>
      <p:sp>
        <p:nvSpPr>
          <p:cNvPr id="8" name="Shape 6"/>
          <p:cNvSpPr/>
          <p:nvPr/>
        </p:nvSpPr>
        <p:spPr>
          <a:xfrm>
            <a:off x="7437120" y="1836182"/>
            <a:ext cx="6339483" cy="2936438"/>
          </a:xfrm>
          <a:prstGeom prst="roundRect">
            <a:avLst>
              <a:gd name="adj" fmla="val 12462"/>
            </a:avLst>
          </a:prstGeom>
          <a:solidFill>
            <a:srgbClr val="0A081B">
              <a:alpha val="75000"/>
            </a:srgbClr>
          </a:solidFill>
          <a:ln w="30480">
            <a:solidFill>
              <a:srgbClr val="29DDDA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467600" y="1866662"/>
            <a:ext cx="6278523" cy="731758"/>
          </a:xfrm>
          <a:prstGeom prst="roundRect">
            <a:avLst>
              <a:gd name="adj" fmla="val 45008"/>
            </a:avLst>
          </a:prstGeom>
          <a:solidFill>
            <a:srgbClr val="0A081B"/>
          </a:solidFill>
        </p:spPr>
      </p:sp>
      <p:sp>
        <p:nvSpPr>
          <p:cNvPr id="10" name="Text 8"/>
          <p:cNvSpPr/>
          <p:nvPr/>
        </p:nvSpPr>
        <p:spPr>
          <a:xfrm>
            <a:off x="10423922" y="1988582"/>
            <a:ext cx="365879" cy="4573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2</a:t>
            </a:r>
            <a:endParaRPr lang="en-US" sz="2850" dirty="0"/>
          </a:p>
        </p:txBody>
      </p:sp>
      <p:sp>
        <p:nvSpPr>
          <p:cNvPr id="11" name="Text 9"/>
          <p:cNvSpPr/>
          <p:nvPr/>
        </p:nvSpPr>
        <p:spPr>
          <a:xfrm>
            <a:off x="7711440" y="2842260"/>
            <a:ext cx="3410069" cy="3388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Експлуатаційні витрати</a:t>
            </a:r>
            <a:endParaRPr lang="en-US" sz="2100" dirty="0"/>
          </a:p>
        </p:txBody>
      </p:sp>
      <p:sp>
        <p:nvSpPr>
          <p:cNvPr id="12" name="Text 10"/>
          <p:cNvSpPr/>
          <p:nvPr/>
        </p:nvSpPr>
        <p:spPr>
          <a:xfrm>
            <a:off x="7711440" y="3327440"/>
            <a:ext cx="5790843" cy="78057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Постійні витрати на реагенти, енергію та технічне обслуговування обладнання</a:t>
            </a:r>
            <a:endParaRPr lang="en-US" sz="1900" dirty="0"/>
          </a:p>
        </p:txBody>
      </p:sp>
      <p:sp>
        <p:nvSpPr>
          <p:cNvPr id="13" name="Shape 11"/>
          <p:cNvSpPr/>
          <p:nvPr/>
        </p:nvSpPr>
        <p:spPr>
          <a:xfrm>
            <a:off x="853797" y="5016460"/>
            <a:ext cx="6339483" cy="2546152"/>
          </a:xfrm>
          <a:prstGeom prst="roundRect">
            <a:avLst>
              <a:gd name="adj" fmla="val 14372"/>
            </a:avLst>
          </a:prstGeom>
          <a:solidFill>
            <a:srgbClr val="0A081B">
              <a:alpha val="75000"/>
            </a:srgbClr>
          </a:solidFill>
          <a:ln w="30480">
            <a:solidFill>
              <a:srgbClr val="37A7E7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884277" y="5046940"/>
            <a:ext cx="6278523" cy="731758"/>
          </a:xfrm>
          <a:prstGeom prst="roundRect">
            <a:avLst>
              <a:gd name="adj" fmla="val 45008"/>
            </a:avLst>
          </a:prstGeom>
          <a:solidFill>
            <a:srgbClr val="0A081B"/>
          </a:solidFill>
        </p:spPr>
      </p:sp>
      <p:sp>
        <p:nvSpPr>
          <p:cNvPr id="15" name="Text 13"/>
          <p:cNvSpPr/>
          <p:nvPr/>
        </p:nvSpPr>
        <p:spPr>
          <a:xfrm>
            <a:off x="3840599" y="5168860"/>
            <a:ext cx="365879" cy="4573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3</a:t>
            </a:r>
            <a:endParaRPr lang="en-US" sz="2850" dirty="0"/>
          </a:p>
        </p:txBody>
      </p:sp>
      <p:sp>
        <p:nvSpPr>
          <p:cNvPr id="16" name="Text 14"/>
          <p:cNvSpPr/>
          <p:nvPr/>
        </p:nvSpPr>
        <p:spPr>
          <a:xfrm>
            <a:off x="1128117" y="6022538"/>
            <a:ext cx="3096935" cy="3388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Економічна окупність</a:t>
            </a:r>
            <a:endParaRPr lang="en-US" sz="2100" dirty="0"/>
          </a:p>
        </p:txBody>
      </p:sp>
      <p:sp>
        <p:nvSpPr>
          <p:cNvPr id="17" name="Text 15"/>
          <p:cNvSpPr/>
          <p:nvPr/>
        </p:nvSpPr>
        <p:spPr>
          <a:xfrm>
            <a:off x="1128117" y="6507718"/>
            <a:ext cx="5790843" cy="78057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Повернення інвестицій через зниження штрафів та покращення корпоративного іміджу</a:t>
            </a:r>
            <a:endParaRPr lang="en-US" sz="1900" dirty="0"/>
          </a:p>
        </p:txBody>
      </p:sp>
      <p:sp>
        <p:nvSpPr>
          <p:cNvPr id="18" name="Shape 16"/>
          <p:cNvSpPr/>
          <p:nvPr/>
        </p:nvSpPr>
        <p:spPr>
          <a:xfrm>
            <a:off x="7437120" y="5016460"/>
            <a:ext cx="6339483" cy="2546152"/>
          </a:xfrm>
          <a:prstGeom prst="roundRect">
            <a:avLst>
              <a:gd name="adj" fmla="val 14372"/>
            </a:avLst>
          </a:prstGeom>
          <a:solidFill>
            <a:srgbClr val="0A081B">
              <a:alpha val="75000"/>
            </a:srgbClr>
          </a:solidFill>
          <a:ln w="30480">
            <a:solidFill>
              <a:srgbClr val="091231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7467600" y="5046940"/>
            <a:ext cx="6278523" cy="731758"/>
          </a:xfrm>
          <a:prstGeom prst="roundRect">
            <a:avLst>
              <a:gd name="adj" fmla="val 45008"/>
            </a:avLst>
          </a:prstGeom>
          <a:solidFill>
            <a:srgbClr val="0A081B"/>
          </a:solidFill>
        </p:spPr>
      </p:sp>
      <p:sp>
        <p:nvSpPr>
          <p:cNvPr id="20" name="Text 18"/>
          <p:cNvSpPr/>
          <p:nvPr/>
        </p:nvSpPr>
        <p:spPr>
          <a:xfrm>
            <a:off x="10423922" y="5168860"/>
            <a:ext cx="365879" cy="4573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4</a:t>
            </a:r>
            <a:endParaRPr lang="en-US" sz="2850" dirty="0"/>
          </a:p>
        </p:txBody>
      </p:sp>
      <p:sp>
        <p:nvSpPr>
          <p:cNvPr id="21" name="Text 19"/>
          <p:cNvSpPr/>
          <p:nvPr/>
        </p:nvSpPr>
        <p:spPr>
          <a:xfrm>
            <a:off x="7711440" y="6022538"/>
            <a:ext cx="3014663" cy="3388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Державна підтримка</a:t>
            </a:r>
            <a:endParaRPr lang="en-US" sz="2100" dirty="0"/>
          </a:p>
        </p:txBody>
      </p:sp>
      <p:sp>
        <p:nvSpPr>
          <p:cNvPr id="22" name="Text 20"/>
          <p:cNvSpPr/>
          <p:nvPr/>
        </p:nvSpPr>
        <p:spPr>
          <a:xfrm>
            <a:off x="7711440" y="6507718"/>
            <a:ext cx="5790843" cy="78057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Гранти, податкові пільги та програми фінансування екологічних проектів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267063"/>
            <a:ext cx="5486400" cy="685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Екологічні вигоди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2314099" y="3039904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Якість води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864037" y="3530918"/>
            <a:ext cx="4193262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Зменшення кислотних опадів</a:t>
            </a:r>
            <a:endParaRPr lang="en-US" sz="19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7299" y="2446615"/>
            <a:ext cx="4515803" cy="4515803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5" y="3803928"/>
            <a:ext cx="347186" cy="43398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73101" y="2632710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Здоров'я людей</a:t>
            </a:r>
            <a:endParaRPr lang="en-US" sz="2150" dirty="0"/>
          </a:p>
        </p:txBody>
      </p:sp>
      <p:sp>
        <p:nvSpPr>
          <p:cNvPr id="8" name="Text 4"/>
          <p:cNvSpPr/>
          <p:nvPr/>
        </p:nvSpPr>
        <p:spPr>
          <a:xfrm>
            <a:off x="9573101" y="3123724"/>
            <a:ext cx="4193262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Чистіше повітря для населення</a:t>
            </a:r>
            <a:endParaRPr lang="en-US" sz="19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299" y="2446615"/>
            <a:ext cx="4515803" cy="4515803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38" y="3381494"/>
            <a:ext cx="347186" cy="43398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66853" y="4261366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Лісові екосистеми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10066853" y="4752380"/>
            <a:ext cx="3699510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Захист біорізноманіття</a:t>
            </a:r>
            <a:endParaRPr lang="en-US" sz="19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299" y="2446615"/>
            <a:ext cx="4515803" cy="451580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371" y="4487466"/>
            <a:ext cx="347186" cy="433983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573101" y="5890141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Клімат</a:t>
            </a:r>
            <a:endParaRPr lang="en-US" sz="2150" dirty="0"/>
          </a:p>
        </p:txBody>
      </p:sp>
      <p:sp>
        <p:nvSpPr>
          <p:cNvPr id="16" name="Text 8"/>
          <p:cNvSpPr/>
          <p:nvPr/>
        </p:nvSpPr>
        <p:spPr>
          <a:xfrm>
            <a:off x="9573101" y="6381155"/>
            <a:ext cx="4193262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Внесок у боротьбу зі змінами</a:t>
            </a:r>
            <a:endParaRPr lang="en-US" sz="190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7299" y="2446615"/>
            <a:ext cx="4515803" cy="4515803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0938" y="5593318"/>
            <a:ext cx="347186" cy="433983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2314099" y="5482947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Інфраструктура</a:t>
            </a:r>
            <a:endParaRPr lang="en-US" sz="2150" dirty="0"/>
          </a:p>
        </p:txBody>
      </p:sp>
      <p:sp>
        <p:nvSpPr>
          <p:cNvPr id="20" name="Text 10"/>
          <p:cNvSpPr/>
          <p:nvPr/>
        </p:nvSpPr>
        <p:spPr>
          <a:xfrm>
            <a:off x="864037" y="5973961"/>
            <a:ext cx="4193262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Збереження будівель і споруд</a:t>
            </a:r>
            <a:endParaRPr lang="en-US" sz="1900" dirty="0"/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7299" y="2446615"/>
            <a:ext cx="4515803" cy="4515803"/>
          </a:xfrm>
          <a:prstGeom prst="rect">
            <a:avLst/>
          </a:prstGeom>
        </p:spPr>
      </p:pic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0775" y="5170884"/>
            <a:ext cx="347186" cy="4339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330523"/>
            <a:ext cx="7213402" cy="685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Виклики у впровадженні</a:t>
            </a:r>
            <a:endParaRPr lang="en-US" sz="4300" dirty="0"/>
          </a:p>
        </p:txBody>
      </p:sp>
      <p:sp>
        <p:nvSpPr>
          <p:cNvPr id="3" name="Shape 1"/>
          <p:cNvSpPr/>
          <p:nvPr/>
        </p:nvSpPr>
        <p:spPr>
          <a:xfrm>
            <a:off x="1234321" y="3497461"/>
            <a:ext cx="3765828" cy="246817"/>
          </a:xfrm>
          <a:prstGeom prst="roundRect">
            <a:avLst>
              <a:gd name="adj" fmla="val 150043"/>
            </a:avLst>
          </a:prstGeom>
          <a:solidFill>
            <a:srgbClr val="0A081B"/>
          </a:solidFill>
          <a:ln w="30480">
            <a:solidFill>
              <a:srgbClr val="16FFB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64037" y="3250644"/>
            <a:ext cx="740569" cy="740569"/>
          </a:xfrm>
          <a:prstGeom prst="roundRect">
            <a:avLst>
              <a:gd name="adj" fmla="val 61736"/>
            </a:avLst>
          </a:prstGeom>
          <a:solidFill>
            <a:srgbClr val="0A081B"/>
          </a:solidFill>
          <a:ln w="30480">
            <a:solidFill>
              <a:srgbClr val="16FFBB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9179" y="3389471"/>
            <a:ext cx="370284" cy="46291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10853" y="4238030"/>
            <a:ext cx="3642598" cy="685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Модернізація підприємств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1110853" y="5071943"/>
            <a:ext cx="3642598" cy="15801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Необхідність оновлення застарілого обладнання та технологічних процесів на існуючих виробництвах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5617369" y="3127177"/>
            <a:ext cx="3765828" cy="246817"/>
          </a:xfrm>
          <a:prstGeom prst="roundRect">
            <a:avLst>
              <a:gd name="adj" fmla="val 150043"/>
            </a:avLst>
          </a:prstGeom>
          <a:solidFill>
            <a:srgbClr val="0A081B"/>
          </a:solidFill>
          <a:ln w="30480">
            <a:solidFill>
              <a:srgbClr val="29DDDA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247084" y="2880360"/>
            <a:ext cx="740569" cy="740569"/>
          </a:xfrm>
          <a:prstGeom prst="roundRect">
            <a:avLst>
              <a:gd name="adj" fmla="val 61736"/>
            </a:avLst>
          </a:prstGeom>
          <a:solidFill>
            <a:srgbClr val="0A081B"/>
          </a:solidFill>
          <a:ln w="30480">
            <a:solidFill>
              <a:srgbClr val="29DDDA"/>
            </a:solidFill>
            <a:prstDash val="solid"/>
          </a:ln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227" y="3019187"/>
            <a:ext cx="370284" cy="46291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493901" y="3867745"/>
            <a:ext cx="3642598" cy="685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Баланс ефективності та вартості</a:t>
            </a:r>
            <a:endParaRPr lang="en-US" sz="2150" dirty="0"/>
          </a:p>
        </p:txBody>
      </p:sp>
      <p:sp>
        <p:nvSpPr>
          <p:cNvPr id="12" name="Text 8"/>
          <p:cNvSpPr/>
          <p:nvPr/>
        </p:nvSpPr>
        <p:spPr>
          <a:xfrm>
            <a:off x="5493901" y="4701659"/>
            <a:ext cx="3642598" cy="15801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Пошук оптимального співвідношення між рівнем очищення та економічною доцільністю</a:t>
            </a:r>
            <a:endParaRPr lang="en-US" sz="1900" dirty="0"/>
          </a:p>
        </p:txBody>
      </p:sp>
      <p:sp>
        <p:nvSpPr>
          <p:cNvPr id="13" name="Shape 9"/>
          <p:cNvSpPr/>
          <p:nvPr/>
        </p:nvSpPr>
        <p:spPr>
          <a:xfrm>
            <a:off x="10000417" y="2756892"/>
            <a:ext cx="3765828" cy="246817"/>
          </a:xfrm>
          <a:prstGeom prst="roundRect">
            <a:avLst>
              <a:gd name="adj" fmla="val 150043"/>
            </a:avLst>
          </a:prstGeom>
          <a:solidFill>
            <a:srgbClr val="0A081B"/>
          </a:solidFill>
          <a:ln w="30480">
            <a:solidFill>
              <a:srgbClr val="37A7E7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9630132" y="2510076"/>
            <a:ext cx="740569" cy="740569"/>
          </a:xfrm>
          <a:prstGeom prst="roundRect">
            <a:avLst>
              <a:gd name="adj" fmla="val 61736"/>
            </a:avLst>
          </a:prstGeom>
          <a:solidFill>
            <a:srgbClr val="0A081B"/>
          </a:solidFill>
          <a:ln w="30480">
            <a:solidFill>
              <a:srgbClr val="37A7E7"/>
            </a:solidFill>
            <a:prstDash val="solid"/>
          </a:ln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274" y="2648903"/>
            <a:ext cx="370284" cy="462915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876949" y="3497461"/>
            <a:ext cx="2968943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Кваліфіковані кадри</a:t>
            </a:r>
            <a:endParaRPr lang="en-US" sz="2150" dirty="0"/>
          </a:p>
        </p:txBody>
      </p:sp>
      <p:sp>
        <p:nvSpPr>
          <p:cNvPr id="17" name="Text 12"/>
          <p:cNvSpPr/>
          <p:nvPr/>
        </p:nvSpPr>
        <p:spPr>
          <a:xfrm>
            <a:off x="9876949" y="3988475"/>
            <a:ext cx="3642598" cy="15801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Потреба у спеціалістах з експлуатації та сервісного обслуговування складного обладнання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692110"/>
            <a:ext cx="7415927" cy="1371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Викиди СО — глобальна загроза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350437" y="2433995"/>
            <a:ext cx="3584496" cy="3020854"/>
          </a:xfrm>
          <a:prstGeom prst="roundRect">
            <a:avLst>
              <a:gd name="adj" fmla="val 12259"/>
            </a:avLst>
          </a:prstGeom>
          <a:solidFill>
            <a:srgbClr val="0A081B"/>
          </a:solidFill>
          <a:ln w="30480">
            <a:solidFill>
              <a:srgbClr val="16FFB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627733" y="2711291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Основне джерело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627733" y="3202305"/>
            <a:ext cx="3029903" cy="19752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Спалювання викопного палива генерує найбільші обсяги СО у промисловості та енергетиці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10181749" y="2433995"/>
            <a:ext cx="3584615" cy="3020854"/>
          </a:xfrm>
          <a:prstGeom prst="roundRect">
            <a:avLst>
              <a:gd name="adj" fmla="val 12259"/>
            </a:avLst>
          </a:prstGeom>
          <a:solidFill>
            <a:srgbClr val="0A081B"/>
          </a:solidFill>
          <a:ln w="30480">
            <a:solidFill>
              <a:srgbClr val="29DDD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59045" y="2711291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Отруйна дія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459045" y="3202305"/>
            <a:ext cx="3030022" cy="15801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СО — токсичний газ, що спричиняє серйозні проблеми здоров'я населення та екосистем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6350437" y="5701665"/>
            <a:ext cx="7415927" cy="1835706"/>
          </a:xfrm>
          <a:prstGeom prst="roundRect">
            <a:avLst>
              <a:gd name="adj" fmla="val 20174"/>
            </a:avLst>
          </a:prstGeom>
          <a:solidFill>
            <a:srgbClr val="0A081B"/>
          </a:solidFill>
          <a:ln w="30480">
            <a:solidFill>
              <a:srgbClr val="37A7E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627733" y="5978962"/>
            <a:ext cx="3433643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Масштаби забруднення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627733" y="6469975"/>
            <a:ext cx="6861334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Антропогенні викиди СО перевищують природні у 3-10 разів згідно останніх досліджень</a:t>
            </a:r>
            <a:endParaRPr lang="en-US" sz="1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6329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7116" y="3382566"/>
            <a:ext cx="9201745" cy="58495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Майбутнє очищення газових викидів</a:t>
            </a:r>
            <a:endParaRPr lang="en-US" sz="3650" dirty="0"/>
          </a:p>
        </p:txBody>
      </p:sp>
      <p:sp>
        <p:nvSpPr>
          <p:cNvPr id="4" name="Shape 1"/>
          <p:cNvSpPr/>
          <p:nvPr/>
        </p:nvSpPr>
        <p:spPr>
          <a:xfrm>
            <a:off x="737116" y="5881688"/>
            <a:ext cx="13156168" cy="22860"/>
          </a:xfrm>
          <a:prstGeom prst="roundRect">
            <a:avLst>
              <a:gd name="adj" fmla="val 1382136"/>
            </a:avLst>
          </a:prstGeom>
          <a:solidFill>
            <a:srgbClr val="FFFFFF">
              <a:alpha val="24000"/>
            </a:srgbClr>
          </a:solidFill>
        </p:spPr>
      </p:sp>
      <p:sp>
        <p:nvSpPr>
          <p:cNvPr id="5" name="Shape 2"/>
          <p:cNvSpPr/>
          <p:nvPr/>
        </p:nvSpPr>
        <p:spPr>
          <a:xfrm>
            <a:off x="3948827" y="5249823"/>
            <a:ext cx="22860" cy="631865"/>
          </a:xfrm>
          <a:prstGeom prst="roundRect">
            <a:avLst>
              <a:gd name="adj" fmla="val 1382136"/>
            </a:avLst>
          </a:prstGeom>
          <a:solidFill>
            <a:srgbClr val="16FFBB"/>
          </a:solidFill>
        </p:spPr>
      </p:sp>
      <p:sp>
        <p:nvSpPr>
          <p:cNvPr id="6" name="Shape 3"/>
          <p:cNvSpPr/>
          <p:nvPr/>
        </p:nvSpPr>
        <p:spPr>
          <a:xfrm>
            <a:off x="3723323" y="5644753"/>
            <a:ext cx="473869" cy="473869"/>
          </a:xfrm>
          <a:prstGeom prst="roundRect">
            <a:avLst>
              <a:gd name="adj" fmla="val 66676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819882" y="5706189"/>
            <a:ext cx="280749" cy="3509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1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2790111" y="4283393"/>
            <a:ext cx="2340412" cy="29253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2025: Цифровізація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947737" y="4702254"/>
            <a:ext cx="6025158" cy="33694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Впровадження ІоТ та ШІ для моніторингу в реальному часі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303651" y="5881688"/>
            <a:ext cx="22860" cy="631865"/>
          </a:xfrm>
          <a:prstGeom prst="roundRect">
            <a:avLst>
              <a:gd name="adj" fmla="val 1382136"/>
            </a:avLst>
          </a:prstGeom>
          <a:solidFill>
            <a:srgbClr val="29DDDA"/>
          </a:solidFill>
        </p:spPr>
      </p:sp>
      <p:sp>
        <p:nvSpPr>
          <p:cNvPr id="11" name="Shape 8"/>
          <p:cNvSpPr/>
          <p:nvPr/>
        </p:nvSpPr>
        <p:spPr>
          <a:xfrm>
            <a:off x="7078147" y="5644753"/>
            <a:ext cx="473869" cy="473869"/>
          </a:xfrm>
          <a:prstGeom prst="roundRect">
            <a:avLst>
              <a:gd name="adj" fmla="val 66676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174706" y="5706189"/>
            <a:ext cx="280749" cy="3509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2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6094690" y="6724174"/>
            <a:ext cx="2440781" cy="29253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2030: Інтеграція ВДЕ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4302562" y="7143036"/>
            <a:ext cx="6025158" cy="33694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Поєднання з відновлюваними джерелами енергії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10658594" y="5249823"/>
            <a:ext cx="22860" cy="631865"/>
          </a:xfrm>
          <a:prstGeom prst="roundRect">
            <a:avLst>
              <a:gd name="adj" fmla="val 1382136"/>
            </a:avLst>
          </a:prstGeom>
          <a:solidFill>
            <a:srgbClr val="37A7E7"/>
          </a:solidFill>
        </p:spPr>
      </p:sp>
      <p:sp>
        <p:nvSpPr>
          <p:cNvPr id="16" name="Shape 13"/>
          <p:cNvSpPr/>
          <p:nvPr/>
        </p:nvSpPr>
        <p:spPr>
          <a:xfrm>
            <a:off x="10433090" y="5644753"/>
            <a:ext cx="473869" cy="473869"/>
          </a:xfrm>
          <a:prstGeom prst="roundRect">
            <a:avLst>
              <a:gd name="adj" fmla="val 66676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529649" y="5706189"/>
            <a:ext cx="280749" cy="3509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3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8961001" y="4283393"/>
            <a:ext cx="3417927" cy="29253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2035: Глобальне поширення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7657386" y="4702254"/>
            <a:ext cx="6025277" cy="33694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Масове впровадження у країнах, що розвиваються</a:t>
            </a:r>
            <a:endParaRPr lang="en-US" sz="16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0697" y="1006316"/>
            <a:ext cx="5147905" cy="6435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Висновки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810697" y="1997273"/>
            <a:ext cx="521137" cy="521137"/>
          </a:xfrm>
          <a:prstGeom prst="roundRect">
            <a:avLst>
              <a:gd name="adj" fmla="val 66679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16781" y="2064782"/>
            <a:ext cx="308848" cy="38600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563410" y="2040612"/>
            <a:ext cx="4568547" cy="38600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Ключ до здорового довкілля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1563410" y="2565559"/>
            <a:ext cx="6769894" cy="1111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Очищення газових викидів від СО є критично важливим для збереження навколишнього середовища та здоров'я населення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810697" y="4140756"/>
            <a:ext cx="521137" cy="521137"/>
          </a:xfrm>
          <a:prstGeom prst="roundRect">
            <a:avLst>
              <a:gd name="adj" fmla="val 66679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16781" y="4208264"/>
            <a:ext cx="308848" cy="38600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1563410" y="4184094"/>
            <a:ext cx="5165646" cy="38600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Високі показники ефективності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1563410" y="4709041"/>
            <a:ext cx="6769894" cy="7412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Сучасні технології дозволяють досягти понад 90% ефективності очищення при правильному застосуванні</a:t>
            </a:r>
            <a:endParaRPr lang="en-US" sz="1800" dirty="0"/>
          </a:p>
        </p:txBody>
      </p:sp>
      <p:sp>
        <p:nvSpPr>
          <p:cNvPr id="12" name="Shape 9"/>
          <p:cNvSpPr/>
          <p:nvPr/>
        </p:nvSpPr>
        <p:spPr>
          <a:xfrm>
            <a:off x="810697" y="5913596"/>
            <a:ext cx="521137" cy="521137"/>
          </a:xfrm>
          <a:prstGeom prst="roundRect">
            <a:avLst>
              <a:gd name="adj" fmla="val 66679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16781" y="5981105"/>
            <a:ext cx="308848" cy="38600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1563410" y="5956935"/>
            <a:ext cx="3271718" cy="38600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Комплексний підхід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1563410" y="6481882"/>
            <a:ext cx="6769894" cy="7412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Необхідна координована політика держави та приватних інвестицій для забезпечення сталого розвитку</a:t>
            </a:r>
            <a:endParaRPr lang="en-US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9236" y="794385"/>
            <a:ext cx="7578328" cy="37280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650"/>
              </a:lnSpc>
              <a:buNone/>
            </a:pPr>
            <a:r>
              <a:rPr lang="en-US" sz="117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Дякую за увагу!</a:t>
            </a:r>
            <a:endParaRPr lang="en-US" sz="11700" dirty="0"/>
          </a:p>
        </p:txBody>
      </p:sp>
      <p:sp>
        <p:nvSpPr>
          <p:cNvPr id="4" name="Text 1"/>
          <p:cNvSpPr/>
          <p:nvPr/>
        </p:nvSpPr>
        <p:spPr>
          <a:xfrm>
            <a:off x="6269236" y="5081588"/>
            <a:ext cx="3516273" cy="49708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Запитання?</a:t>
            </a:r>
            <a:endParaRPr lang="en-US" sz="3100" dirty="0"/>
          </a:p>
        </p:txBody>
      </p:sp>
      <p:sp>
        <p:nvSpPr>
          <p:cNvPr id="5" name="Text 2"/>
          <p:cNvSpPr/>
          <p:nvPr/>
        </p:nvSpPr>
        <p:spPr>
          <a:xfrm>
            <a:off x="6269236" y="5802273"/>
            <a:ext cx="3516273" cy="10737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Готовий обговорити деталі технологій очищення та їх практичне застосування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10338911" y="5081588"/>
            <a:ext cx="3516273" cy="49708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Контакти</a:t>
            </a:r>
            <a:endParaRPr lang="en-US" sz="3100" dirty="0"/>
          </a:p>
        </p:txBody>
      </p:sp>
      <p:sp>
        <p:nvSpPr>
          <p:cNvPr id="7" name="Text 4"/>
          <p:cNvSpPr/>
          <p:nvPr/>
        </p:nvSpPr>
        <p:spPr>
          <a:xfrm>
            <a:off x="10338911" y="5802273"/>
            <a:ext cx="3516273" cy="14316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Для співпраці та консультацій з питань екологічної безпеки та впровадження систем очищення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416248"/>
            <a:ext cx="5903595" cy="685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Джерела викидів СО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6350437" y="2719149"/>
            <a:ext cx="2070140" cy="8229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Промисловість</a:t>
            </a:r>
            <a:endParaRPr lang="en-US" sz="2550" dirty="0"/>
          </a:p>
        </p:txBody>
      </p:sp>
      <p:sp>
        <p:nvSpPr>
          <p:cNvPr id="5" name="Text 2"/>
          <p:cNvSpPr/>
          <p:nvPr/>
        </p:nvSpPr>
        <p:spPr>
          <a:xfrm>
            <a:off x="6350437" y="3788926"/>
            <a:ext cx="2070140" cy="11851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Теплові електростанції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350437" y="5060394"/>
            <a:ext cx="2070140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Металургійні комбінати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6350437" y="5936813"/>
            <a:ext cx="2070140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Хімічні підприємства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9030414" y="2719149"/>
            <a:ext cx="2070140" cy="4114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Паливо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9030414" y="3377446"/>
            <a:ext cx="2070140" cy="11851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Вугілля з високим вмістом сірки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9030414" y="4648914"/>
            <a:ext cx="2070140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Нафтопродукти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9030414" y="5525333"/>
            <a:ext cx="2070140" cy="11851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Природний газ із домішками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11710392" y="2719149"/>
            <a:ext cx="2070140" cy="4114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Транспорт</a:t>
            </a:r>
            <a:endParaRPr lang="en-US" sz="2550" dirty="0"/>
          </a:p>
        </p:txBody>
      </p:sp>
      <p:sp>
        <p:nvSpPr>
          <p:cNvPr id="13" name="Text 10"/>
          <p:cNvSpPr/>
          <p:nvPr/>
        </p:nvSpPr>
        <p:spPr>
          <a:xfrm>
            <a:off x="11710392" y="3377446"/>
            <a:ext cx="2070140" cy="11851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Важкий автотранспорт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11710392" y="4648914"/>
            <a:ext cx="2070140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Морські судна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11710392" y="5525333"/>
            <a:ext cx="2070140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Залізничний транспорт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2956" y="787956"/>
            <a:ext cx="7558088" cy="12587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Небезпека СО для здоров'я та природи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792956" y="2386489"/>
            <a:ext cx="3665696" cy="2414230"/>
          </a:xfrm>
          <a:prstGeom prst="roundRect">
            <a:avLst>
              <a:gd name="adj" fmla="val 6060"/>
            </a:avLst>
          </a:prstGeom>
          <a:solidFill>
            <a:srgbClr val="0A081B">
              <a:alpha val="75000"/>
            </a:srgbClr>
          </a:solidFill>
          <a:ln w="30480">
            <a:solidFill>
              <a:srgbClr val="16FFBB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62476" y="2386489"/>
            <a:ext cx="121920" cy="2414230"/>
          </a:xfrm>
          <a:prstGeom prst="roundRect">
            <a:avLst>
              <a:gd name="adj" fmla="val 278766"/>
            </a:avLst>
          </a:prstGeom>
          <a:solidFill>
            <a:srgbClr val="16FFBB"/>
          </a:solidFill>
        </p:spPr>
      </p:sp>
      <p:sp>
        <p:nvSpPr>
          <p:cNvPr id="6" name="Text 3"/>
          <p:cNvSpPr/>
          <p:nvPr/>
        </p:nvSpPr>
        <p:spPr>
          <a:xfrm>
            <a:off x="1141452" y="2643545"/>
            <a:ext cx="2517458" cy="3145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Вплив на здоров'я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1141452" y="3093958"/>
            <a:ext cx="3060144" cy="14497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Роздратування дихальних шляхів, загострення астми, ларингоспазми у чутливих груп населення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228" y="2386489"/>
            <a:ext cx="3665815" cy="2414230"/>
          </a:xfrm>
          <a:prstGeom prst="roundRect">
            <a:avLst>
              <a:gd name="adj" fmla="val 6060"/>
            </a:avLst>
          </a:prstGeom>
          <a:solidFill>
            <a:srgbClr val="0A081B">
              <a:alpha val="75000"/>
            </a:srgbClr>
          </a:solidFill>
          <a:ln w="30480">
            <a:solidFill>
              <a:srgbClr val="29DDDA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4654748" y="2386489"/>
            <a:ext cx="121920" cy="2414230"/>
          </a:xfrm>
          <a:prstGeom prst="roundRect">
            <a:avLst>
              <a:gd name="adj" fmla="val 278766"/>
            </a:avLst>
          </a:prstGeom>
          <a:solidFill>
            <a:srgbClr val="29DDDA"/>
          </a:solidFill>
        </p:spPr>
      </p:sp>
      <p:sp>
        <p:nvSpPr>
          <p:cNvPr id="10" name="Text 7"/>
          <p:cNvSpPr/>
          <p:nvPr/>
        </p:nvSpPr>
        <p:spPr>
          <a:xfrm>
            <a:off x="5033724" y="2643545"/>
            <a:ext cx="2609612" cy="3145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Екологічні наслідки</a:t>
            </a:r>
            <a:endParaRPr lang="en-US" sz="1950" dirty="0"/>
          </a:p>
        </p:txBody>
      </p:sp>
      <p:sp>
        <p:nvSpPr>
          <p:cNvPr id="11" name="Text 8"/>
          <p:cNvSpPr/>
          <p:nvPr/>
        </p:nvSpPr>
        <p:spPr>
          <a:xfrm>
            <a:off x="5033724" y="3093958"/>
            <a:ext cx="3060263" cy="14497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Формування кислотних опадів, деградація лісових екосистем та забруднення водних ресурсів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2956" y="5027295"/>
            <a:ext cx="3665696" cy="2414230"/>
          </a:xfrm>
          <a:prstGeom prst="roundRect">
            <a:avLst>
              <a:gd name="adj" fmla="val 6060"/>
            </a:avLst>
          </a:prstGeom>
          <a:solidFill>
            <a:srgbClr val="0A081B">
              <a:alpha val="75000"/>
            </a:srgbClr>
          </a:solidFill>
          <a:ln w="30480">
            <a:solidFill>
              <a:srgbClr val="37A7E7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762476" y="5027295"/>
            <a:ext cx="121920" cy="2414230"/>
          </a:xfrm>
          <a:prstGeom prst="roundRect">
            <a:avLst>
              <a:gd name="adj" fmla="val 278766"/>
            </a:avLst>
          </a:prstGeom>
          <a:solidFill>
            <a:srgbClr val="37A7E7"/>
          </a:solidFill>
        </p:spPr>
      </p:sp>
      <p:sp>
        <p:nvSpPr>
          <p:cNvPr id="14" name="Text 11"/>
          <p:cNvSpPr/>
          <p:nvPr/>
        </p:nvSpPr>
        <p:spPr>
          <a:xfrm>
            <a:off x="1141452" y="5284351"/>
            <a:ext cx="2621280" cy="3145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Матеріальні збитки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1141452" y="5734764"/>
            <a:ext cx="3060144" cy="14497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Прискорена корозія будівель, пам'яток архітектури та металоконструкцій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393984"/>
            <a:ext cx="7219236" cy="685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Стандарти якості повітря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864037" y="2573417"/>
            <a:ext cx="2266236" cy="81462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6400"/>
              </a:lnSpc>
              <a:buNone/>
            </a:pPr>
            <a:r>
              <a:rPr lang="en-US" sz="64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75 ppb</a:t>
            </a:r>
            <a:endParaRPr lang="en-US" sz="6400" dirty="0"/>
          </a:p>
        </p:txBody>
      </p:sp>
      <p:sp>
        <p:nvSpPr>
          <p:cNvPr id="5" name="Text 2"/>
          <p:cNvSpPr/>
          <p:nvPr/>
        </p:nvSpPr>
        <p:spPr>
          <a:xfrm>
            <a:off x="864037" y="3696533"/>
            <a:ext cx="2266236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EPA США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864037" y="4187547"/>
            <a:ext cx="2266236" cy="11851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Гранична концентрація СО за 1 годину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3438882" y="2573417"/>
            <a:ext cx="2266236" cy="81462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6400"/>
              </a:lnSpc>
              <a:buNone/>
            </a:pPr>
            <a:r>
              <a:rPr lang="en-US" sz="64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90%</a:t>
            </a:r>
            <a:endParaRPr lang="en-US" sz="6400" dirty="0"/>
          </a:p>
        </p:txBody>
      </p:sp>
      <p:sp>
        <p:nvSpPr>
          <p:cNvPr id="8" name="Text 5"/>
          <p:cNvSpPr/>
          <p:nvPr/>
        </p:nvSpPr>
        <p:spPr>
          <a:xfrm>
            <a:off x="3438882" y="3696533"/>
            <a:ext cx="2266236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Норма ЄС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3438882" y="4187547"/>
            <a:ext cx="2266236" cy="11851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Мінімальна ефективність очищення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6013728" y="2573417"/>
            <a:ext cx="2266236" cy="81462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6400"/>
              </a:lnSpc>
              <a:buNone/>
            </a:pPr>
            <a:r>
              <a:rPr lang="en-US" sz="64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2030</a:t>
            </a:r>
            <a:endParaRPr lang="en-US" sz="6400" dirty="0"/>
          </a:p>
        </p:txBody>
      </p:sp>
      <p:sp>
        <p:nvSpPr>
          <p:cNvPr id="11" name="Text 8"/>
          <p:cNvSpPr/>
          <p:nvPr/>
        </p:nvSpPr>
        <p:spPr>
          <a:xfrm>
            <a:off x="6013728" y="3696533"/>
            <a:ext cx="2266236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Цільовий рік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013728" y="4187547"/>
            <a:ext cx="2266236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Досягнення кліматичних цілей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864037" y="5650349"/>
            <a:ext cx="7415927" cy="11851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Жорсткі норми в ЄС, Китаї, Японії стимулюють модернізацію промислових підприємств та впровадження сучасних технологій очищення.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3881" y="450890"/>
            <a:ext cx="6071830" cy="45541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Динаміка зниження викидів СО</a:t>
            </a:r>
            <a:endParaRPr lang="en-US" sz="28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881" y="1234202"/>
            <a:ext cx="13482638" cy="755022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3881" y="8968859"/>
            <a:ext cx="13482638" cy="2622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Прогресивне зниження викидів СО у США завдяки впровадженню сучасних технологій очищення та переходу на чистіші види палива.</a:t>
            </a:r>
            <a:endParaRPr lang="en-US" sz="12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652945"/>
            <a:ext cx="7684889" cy="685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Основні методи очищення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037" y="2832497"/>
            <a:ext cx="61722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789867" y="2979063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Вологі скрубери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1789867" y="3470077"/>
            <a:ext cx="5371028" cy="11851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Використання рідинних розчинів для поглинання газоподібних забруднень з високою ефективністю</a:t>
            </a:r>
            <a:endParaRPr lang="en-US" sz="1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505" y="2832497"/>
            <a:ext cx="617220" cy="617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395335" y="2979063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Сухі методи</a:t>
            </a:r>
            <a:endParaRPr lang="en-US" sz="2150" dirty="0"/>
          </a:p>
        </p:txBody>
      </p:sp>
      <p:sp>
        <p:nvSpPr>
          <p:cNvPr id="8" name="Text 4"/>
          <p:cNvSpPr/>
          <p:nvPr/>
        </p:nvSpPr>
        <p:spPr>
          <a:xfrm>
            <a:off x="8395335" y="3470077"/>
            <a:ext cx="5371028" cy="11851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Застосування твердих сорбентів та порошкових реагентів для очищення газових потоків</a:t>
            </a:r>
            <a:endParaRPr lang="en-US" sz="19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5148977"/>
            <a:ext cx="617220" cy="6172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789867" y="5295543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Фізичні фільтри</a:t>
            </a:r>
            <a:endParaRPr lang="en-US" sz="2150" dirty="0"/>
          </a:p>
        </p:txBody>
      </p:sp>
      <p:sp>
        <p:nvSpPr>
          <p:cNvPr id="11" name="Text 6"/>
          <p:cNvSpPr/>
          <p:nvPr/>
        </p:nvSpPr>
        <p:spPr>
          <a:xfrm>
            <a:off x="1789867" y="5786557"/>
            <a:ext cx="5371028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Адсорбція на активованому вугіллі та електростатичне осадження частинок</a:t>
            </a:r>
            <a:endParaRPr lang="en-US" sz="19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505" y="5148977"/>
            <a:ext cx="617220" cy="61722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395335" y="5295543"/>
            <a:ext cx="2743200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Каталізатори</a:t>
            </a:r>
            <a:endParaRPr lang="en-US" sz="2150" dirty="0"/>
          </a:p>
        </p:txBody>
      </p:sp>
      <p:sp>
        <p:nvSpPr>
          <p:cNvPr id="14" name="Text 8"/>
          <p:cNvSpPr/>
          <p:nvPr/>
        </p:nvSpPr>
        <p:spPr>
          <a:xfrm>
            <a:off x="8395335" y="5786557"/>
            <a:ext cx="5371028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Каталітичне перетворення шкідливих сполук у безпечні продукти реакції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827246"/>
            <a:ext cx="7287816" cy="685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Вологі скруберні системи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864037" y="2130147"/>
            <a:ext cx="3291840" cy="4114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Принцип роботи</a:t>
            </a:r>
            <a:endParaRPr lang="en-US" sz="2550" dirty="0"/>
          </a:p>
        </p:txBody>
      </p:sp>
      <p:sp>
        <p:nvSpPr>
          <p:cNvPr id="4" name="Text 2"/>
          <p:cNvSpPr/>
          <p:nvPr/>
        </p:nvSpPr>
        <p:spPr>
          <a:xfrm>
            <a:off x="864037" y="2788444"/>
            <a:ext cx="7500461" cy="790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Використання вапняного або вапнякового розчину забезпечує ефективне поглинання СО з димових газів.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3825359"/>
            <a:ext cx="2959894" cy="342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Переваги технології: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864037" y="4415076"/>
            <a:ext cx="7500461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Ефективність очищення понад 90%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864037" y="4896445"/>
            <a:ext cx="7500461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Надійність роботи у складних умовах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864037" y="5377815"/>
            <a:ext cx="7500461" cy="3950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Можливість утилізації побічних продуктів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864037" y="5995035"/>
            <a:ext cx="7500461" cy="11851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Limestone Forced Oxidation (LSFO)</a:t>
            </a:r>
            <a:r>
              <a:rPr lang="en-US" sz="190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 — провідна технологія мокрого скруберного очищення для великих енергетичних об'єктів.</a:t>
            </a:r>
            <a:endParaRPr lang="en-US" sz="190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74336" y="2160984"/>
            <a:ext cx="4799528" cy="47995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0813" y="621387"/>
            <a:ext cx="9201031" cy="62757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Напівсухі та сухі скруберні системи</a:t>
            </a:r>
            <a:endParaRPr lang="en-US" sz="3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813" y="1700808"/>
            <a:ext cx="6524387" cy="90380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16675" y="2830473"/>
            <a:ext cx="2510671" cy="3138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Подача газу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1016675" y="3279815"/>
            <a:ext cx="6072664" cy="3614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Забруднені димові гази надходять до реактора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700808"/>
            <a:ext cx="6524387" cy="90380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41062" y="2830473"/>
            <a:ext cx="2805470" cy="3138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Розпилення реагенту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7541062" y="3279815"/>
            <a:ext cx="6072664" cy="3614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Lime Spray Dryer розпилює вапняний порошок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13" y="3867150"/>
            <a:ext cx="6524387" cy="90380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16675" y="4996815"/>
            <a:ext cx="2510671" cy="3138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Хімічна реакція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1016675" y="5446157"/>
            <a:ext cx="6072664" cy="3614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Утворення твердих продуктів реакції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3867150"/>
            <a:ext cx="6524387" cy="90380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541062" y="4996815"/>
            <a:ext cx="2510671" cy="3138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Очищений газ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7541062" y="5446157"/>
            <a:ext cx="6072664" cy="3614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Видалення твердих частинок фільтрацією</a:t>
            </a:r>
            <a:endParaRPr lang="en-US" sz="1750" dirty="0"/>
          </a:p>
        </p:txBody>
      </p:sp>
      <p:sp>
        <p:nvSpPr>
          <p:cNvPr id="15" name="Shape 9"/>
          <p:cNvSpPr/>
          <p:nvPr/>
        </p:nvSpPr>
        <p:spPr>
          <a:xfrm>
            <a:off x="790813" y="6287691"/>
            <a:ext cx="13048774" cy="1321475"/>
          </a:xfrm>
          <a:prstGeom prst="roundRect">
            <a:avLst>
              <a:gd name="adj" fmla="val 25649"/>
            </a:avLst>
          </a:prstGeom>
          <a:solidFill>
            <a:srgbClr val="004D36"/>
          </a:solidFill>
        </p:spPr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675" y="6639044"/>
            <a:ext cx="282416" cy="225862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1524953" y="6569988"/>
            <a:ext cx="12088773" cy="7229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Переваги:</a:t>
            </a:r>
            <a:r>
              <a:rPr lang="en-US" sz="1750" dirty="0">
                <a:solidFill>
                  <a:srgbClr val="FFFFFF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 менше водоспоживання, компактність устаткування. </a:t>
            </a:r>
            <a:r>
              <a:rPr lang="en-US" sz="1750" b="1" dirty="0">
                <a:solidFill>
                  <a:srgbClr val="FFFFFF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Обмеження:</a:t>
            </a:r>
            <a:r>
              <a:rPr lang="en-US" sz="1750" dirty="0">
                <a:solidFill>
                  <a:srgbClr val="FFFFFF"/>
                </a:solidFill>
                <a:latin typeface="Barlow" panose="00000800000000000000" pitchFamily="34" charset="0"/>
                <a:ea typeface="Barlow" panose="00000800000000000000" pitchFamily="34" charset="-122"/>
                <a:cs typeface="Barlow" panose="00000800000000000000" pitchFamily="34" charset="-120"/>
              </a:rPr>
              <a:t> ефективність залежить від вмісту сірки у вихідному паливі.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6323</Words>
  <Application>WPS Presentation</Application>
  <PresentationFormat>Произвольный</PresentationFormat>
  <Paragraphs>352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0" baseType="lpstr">
      <vt:lpstr>Arial</vt:lpstr>
      <vt:lpstr>SimSun</vt:lpstr>
      <vt:lpstr>Wingdings</vt:lpstr>
      <vt:lpstr>Spline Sans Bold</vt:lpstr>
      <vt:lpstr>Segoe Print</vt:lpstr>
      <vt:lpstr>Spline Sans Bold</vt:lpstr>
      <vt:lpstr>Spline Sans Bold</vt:lpstr>
      <vt:lpstr>Barlow</vt:lpstr>
      <vt:lpstr>Barlow</vt:lpstr>
      <vt:lpstr>Barlow</vt:lpstr>
      <vt:lpstr>Calibri</vt:lpstr>
      <vt:lpstr>Microsoft YaHei</vt:lpstr>
      <vt:lpstr>Arial Unicode MS</vt:lpstr>
      <vt:lpstr>Spline Sans Light</vt:lpstr>
      <vt:lpstr>Spline Sans Light</vt:lpstr>
      <vt:lpstr>Spline Sans Light</vt:lpstr>
      <vt:lpstr>MingLiU-ExtB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ворона</dc:creator>
  <cp:lastModifiedBy>ворона</cp:lastModifiedBy>
  <cp:revision>4</cp:revision>
  <dcterms:created xsi:type="dcterms:W3CDTF">2025-09-30T10:40:00Z</dcterms:created>
  <dcterms:modified xsi:type="dcterms:W3CDTF">2025-10-02T10:51:06Z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E7A782D6AF5449D0A9C9DB1A37CAE3D2_13</vt:lpwstr>
  </property>
  <property fmtid="{D5CDD505-2E9C-101B-9397-08002B2CF9AE}" pid="3" name="KSOProductBuildVer">
    <vt:lpwstr>1049-12.2.0.22549</vt:lpwstr>
  </property>
  <property fmtid="{D5CDD505-2E9C-101B-9397-08002B2CF9AE}" pid="4" name="NXPowerLiteLastOptimized">
    <vt:lpwstr>688921</vt:lpwstr>
  </property>
  <property fmtid="{D5CDD505-2E9C-101B-9397-08002B2CF9AE}" pid="5" name="NXPowerLiteSettings">
    <vt:lpwstr>F7000400038000</vt:lpwstr>
  </property>
  <property fmtid="{D5CDD505-2E9C-101B-9397-08002B2CF9AE}" pid="6" name="NXPowerLiteVersion">
    <vt:lpwstr>S10.9.2</vt:lpwstr>
  </property>
</Properties>
</file>