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303" r:id="rId4"/>
    <p:sldId id="266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8" r:id="rId15"/>
    <p:sldId id="289" r:id="rId16"/>
    <p:sldId id="290" r:id="rId17"/>
    <p:sldId id="291" r:id="rId18"/>
    <p:sldId id="304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>
      <p:cViewPr varScale="1">
        <p:scale>
          <a:sx n="80" d="100"/>
          <a:sy n="80" d="100"/>
        </p:scale>
        <p:origin x="7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7C8226-3742-4870-960D-192AB7D2D4A3}" type="datetimeFigureOut">
              <a:rPr lang="ru-RU" smtClean="0"/>
              <a:t>03.03.2020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7543800" cy="1296144"/>
          </a:xfrm>
        </p:spPr>
        <p:txBody>
          <a:bodyPr/>
          <a:lstStyle/>
          <a:p>
            <a:pPr algn="ctr"/>
            <a:r>
              <a:rPr lang="ru-RU" sz="5400" b="1" dirty="0" err="1"/>
              <a:t>Вертикальні</a:t>
            </a:r>
            <a:r>
              <a:rPr lang="ru-RU" sz="5400" b="1" dirty="0"/>
              <a:t> </a:t>
            </a:r>
            <a:r>
              <a:rPr lang="ru-RU" sz="5400" b="1" dirty="0" err="1"/>
              <a:t>структури</a:t>
            </a:r>
            <a:r>
              <a:rPr lang="ru-RU" sz="5400" b="1" dirty="0"/>
              <a:t> </a:t>
            </a:r>
            <a:r>
              <a:rPr lang="ru-RU" sz="5400" b="1" dirty="0" err="1" smtClean="0"/>
              <a:t>геосистеми</a:t>
            </a:r>
            <a:r>
              <a:rPr lang="ru-RU" sz="5400" b="1" dirty="0" smtClean="0"/>
              <a:t> (</a:t>
            </a:r>
            <a:r>
              <a:rPr lang="ru-RU" sz="5400" b="1" dirty="0" err="1"/>
              <a:t>топічна</a:t>
            </a:r>
            <a:r>
              <a:rPr lang="ru-RU" sz="5400" b="1" dirty="0"/>
              <a:t> </a:t>
            </a:r>
            <a:r>
              <a:rPr lang="ru-RU" sz="5400" b="1" dirty="0" err="1"/>
              <a:t>ландшафтна</a:t>
            </a:r>
            <a:r>
              <a:rPr lang="ru-RU" sz="5400" b="1" dirty="0"/>
              <a:t> </a:t>
            </a:r>
            <a:r>
              <a:rPr lang="ru-RU" sz="5400" b="1" dirty="0" err="1"/>
              <a:t>екологія</a:t>
            </a:r>
            <a:r>
              <a:rPr lang="ru-RU" sz="5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37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Геокомпоненти</a:t>
            </a:r>
            <a:r>
              <a:rPr lang="ru-RU" sz="3600" dirty="0" smtClean="0"/>
              <a:t> </a:t>
            </a:r>
            <a:r>
              <a:rPr lang="ru-RU" sz="3600" dirty="0"/>
              <a:t>– </a:t>
            </a:r>
            <a:r>
              <a:rPr lang="ru-RU" sz="3600" dirty="0" err="1"/>
              <a:t>складні</a:t>
            </a:r>
            <a:r>
              <a:rPr lang="ru-RU" sz="3600" dirty="0"/>
              <a:t>  </a:t>
            </a:r>
            <a:r>
              <a:rPr lang="ru-RU" sz="3600" dirty="0" err="1"/>
              <a:t>тіла</a:t>
            </a:r>
            <a:r>
              <a:rPr lang="ru-RU" sz="3600" dirty="0"/>
              <a:t>. У кожному з них є й </a:t>
            </a:r>
            <a:r>
              <a:rPr lang="ru-RU" sz="3600" dirty="0" err="1"/>
              <a:t>речовини</a:t>
            </a:r>
            <a:r>
              <a:rPr lang="ru-RU" sz="3600" dirty="0"/>
              <a:t>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відіграють</a:t>
            </a:r>
            <a:r>
              <a:rPr lang="ru-RU" sz="3600" dirty="0"/>
              <a:t> </a:t>
            </a:r>
            <a:r>
              <a:rPr lang="ru-RU" sz="3600" dirty="0" err="1"/>
              <a:t>функцію</a:t>
            </a:r>
            <a:r>
              <a:rPr lang="ru-RU" sz="3600" dirty="0"/>
              <a:t> </a:t>
            </a:r>
            <a:r>
              <a:rPr lang="ru-RU" sz="3600" dirty="0" err="1"/>
              <a:t>основної</a:t>
            </a:r>
            <a:r>
              <a:rPr lang="ru-RU" sz="3600" dirty="0"/>
              <a:t> </a:t>
            </a:r>
            <a:r>
              <a:rPr lang="ru-RU" sz="3600" dirty="0" err="1"/>
              <a:t>субстанції</a:t>
            </a:r>
            <a:r>
              <a:rPr lang="ru-RU" sz="3600" dirty="0"/>
              <a:t> </a:t>
            </a:r>
            <a:r>
              <a:rPr lang="ru-RU" sz="3600" dirty="0" err="1"/>
              <a:t>інших</a:t>
            </a:r>
            <a:r>
              <a:rPr lang="ru-RU" sz="3600" dirty="0"/>
              <a:t> </a:t>
            </a:r>
            <a:r>
              <a:rPr lang="ru-RU" sz="3600" dirty="0" err="1"/>
              <a:t>геокомпонентів</a:t>
            </a:r>
            <a:r>
              <a:rPr lang="ru-RU" sz="3600" dirty="0"/>
              <a:t>. 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08920"/>
            <a:ext cx="5956920" cy="38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6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31" y="908720"/>
            <a:ext cx="7620000" cy="1143000"/>
          </a:xfrm>
        </p:spPr>
        <p:txBody>
          <a:bodyPr/>
          <a:lstStyle/>
          <a:p>
            <a:pPr algn="ctr"/>
            <a:r>
              <a:rPr lang="ru-RU" sz="3600" b="1" dirty="0" err="1"/>
              <a:t>Виділення</a:t>
            </a:r>
            <a:r>
              <a:rPr lang="ru-RU" sz="3600" b="1" dirty="0"/>
              <a:t> </a:t>
            </a:r>
            <a:r>
              <a:rPr lang="ru-RU" sz="3600" b="1" dirty="0" err="1"/>
              <a:t>елементів</a:t>
            </a:r>
            <a:r>
              <a:rPr lang="ru-RU" sz="3600" b="1" dirty="0"/>
              <a:t> у </a:t>
            </a:r>
            <a:r>
              <a:rPr lang="ru-RU" sz="3600" b="1" dirty="0" err="1"/>
              <a:t>геокомпонентній</a:t>
            </a:r>
            <a:r>
              <a:rPr lang="ru-RU" sz="3600" b="1" dirty="0"/>
              <a:t> </a:t>
            </a:r>
            <a:r>
              <a:rPr lang="ru-RU" sz="3600" b="1" dirty="0" err="1"/>
              <a:t>вертикальній</a:t>
            </a:r>
            <a:r>
              <a:rPr lang="ru-RU" sz="3600" b="1" dirty="0"/>
              <a:t> </a:t>
            </a:r>
            <a:r>
              <a:rPr lang="ru-RU" sz="3600" b="1" dirty="0" err="1"/>
              <a:t>структурі</a:t>
            </a:r>
            <a:r>
              <a:rPr lang="ru-RU" sz="3600" b="1" dirty="0"/>
              <a:t> </a:t>
            </a:r>
            <a:r>
              <a:rPr lang="ru-RU" sz="3600" b="1" dirty="0" err="1"/>
              <a:t>виходить</a:t>
            </a:r>
            <a:r>
              <a:rPr lang="ru-RU" sz="3600" b="1" dirty="0"/>
              <a:t> з </a:t>
            </a:r>
            <a:r>
              <a:rPr lang="ru-RU" sz="3600" b="1" dirty="0" err="1"/>
              <a:t>поділу</a:t>
            </a:r>
            <a:r>
              <a:rPr lang="ru-RU" sz="3600" b="1" dirty="0"/>
              <a:t> </a:t>
            </a:r>
            <a:r>
              <a:rPr lang="ru-RU" sz="3600" b="1" dirty="0" err="1"/>
              <a:t>геокомпонентів</a:t>
            </a:r>
            <a:r>
              <a:rPr lang="ru-RU" sz="3600" b="1" dirty="0"/>
              <a:t> на </a:t>
            </a:r>
            <a:r>
              <a:rPr lang="ru-RU" sz="3600" b="1" dirty="0" err="1"/>
              <a:t>їх</a:t>
            </a:r>
            <a:r>
              <a:rPr lang="ru-RU" sz="3600" b="1" dirty="0"/>
              <a:t> </a:t>
            </a:r>
            <a:r>
              <a:rPr lang="ru-RU" sz="3600" b="1" dirty="0" err="1"/>
              <a:t>більш</a:t>
            </a:r>
            <a:r>
              <a:rPr lang="ru-RU" sz="3600" b="1" dirty="0"/>
              <a:t> </a:t>
            </a:r>
            <a:r>
              <a:rPr lang="ru-RU" sz="3600" b="1" dirty="0" err="1"/>
              <a:t>генетично</a:t>
            </a:r>
            <a:r>
              <a:rPr lang="ru-RU" sz="3600" b="1" dirty="0"/>
              <a:t> </a:t>
            </a:r>
            <a:r>
              <a:rPr lang="ru-RU" sz="3600" b="1" dirty="0" err="1"/>
              <a:t>однорід­ні</a:t>
            </a:r>
            <a:r>
              <a:rPr lang="ru-RU" sz="3600" b="1" dirty="0"/>
              <a:t> </a:t>
            </a:r>
            <a:r>
              <a:rPr lang="ru-RU" sz="3600" b="1" dirty="0" err="1" smtClean="0"/>
              <a:t>частини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7992888" cy="4800600"/>
          </a:xfrm>
        </p:spPr>
        <p:txBody>
          <a:bodyPr/>
          <a:lstStyle/>
          <a:p>
            <a:r>
              <a:rPr lang="ru-RU" dirty="0" err="1" smtClean="0"/>
              <a:t>Гірськ</a:t>
            </a:r>
            <a:r>
              <a:rPr lang="uk-UA" dirty="0" smtClean="0"/>
              <a:t>і породи - верстви</a:t>
            </a:r>
            <a:r>
              <a:rPr lang="ru-RU" dirty="0" smtClean="0"/>
              <a:t> (породи </a:t>
            </a:r>
            <a:r>
              <a:rPr lang="ru-RU" dirty="0"/>
              <a:t>одного </a:t>
            </a:r>
            <a:r>
              <a:rPr lang="ru-RU" dirty="0" err="1"/>
              <a:t>віку</a:t>
            </a:r>
            <a:r>
              <a:rPr lang="ru-RU" dirty="0"/>
              <a:t> та </a:t>
            </a:r>
            <a:r>
              <a:rPr lang="ru-RU" dirty="0" err="1"/>
              <a:t>походження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Грунт </a:t>
            </a:r>
            <a:r>
              <a:rPr lang="ru-RU" dirty="0"/>
              <a:t>– </a:t>
            </a:r>
            <a:r>
              <a:rPr lang="ru-RU" dirty="0" err="1"/>
              <a:t>його</a:t>
            </a:r>
            <a:r>
              <a:rPr lang="ru-RU" dirty="0"/>
              <a:t>  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горизонти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Ґрун­тові</a:t>
            </a:r>
            <a:r>
              <a:rPr lang="ru-RU" dirty="0" smtClean="0"/>
              <a:t> </a:t>
            </a:r>
            <a:r>
              <a:rPr lang="ru-RU" dirty="0"/>
              <a:t>води  </a:t>
            </a:r>
            <a:r>
              <a:rPr lang="ru-RU" dirty="0" err="1"/>
              <a:t>розрізняють</a:t>
            </a:r>
            <a:r>
              <a:rPr lang="ru-RU" dirty="0"/>
              <a:t> за шаром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вміщують</a:t>
            </a:r>
            <a:r>
              <a:rPr lang="ru-RU" dirty="0" smtClean="0"/>
              <a:t>.</a:t>
            </a:r>
          </a:p>
          <a:p>
            <a:r>
              <a:rPr lang="uk-UA" dirty="0" smtClean="0"/>
              <a:t>Рослинний та  тваринний світ – популяції.</a:t>
            </a:r>
            <a:endParaRPr lang="ru-RU" dirty="0" smtClean="0"/>
          </a:p>
          <a:p>
            <a:r>
              <a:rPr lang="ru-RU" dirty="0" err="1" smtClean="0"/>
              <a:t>Поверхневі</a:t>
            </a:r>
            <a:r>
              <a:rPr lang="ru-RU" dirty="0" smtClean="0"/>
              <a:t> </a:t>
            </a:r>
            <a:r>
              <a:rPr lang="ru-RU" dirty="0"/>
              <a:t>води та 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при генетико-</a:t>
            </a:r>
            <a:r>
              <a:rPr lang="ru-RU" dirty="0" err="1"/>
              <a:t>еволюційному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геосистем</a:t>
            </a:r>
            <a:r>
              <a:rPr lang="ru-RU" dirty="0"/>
              <a:t> на </a:t>
            </a:r>
            <a:r>
              <a:rPr lang="ru-RU" dirty="0" err="1"/>
              <a:t>елементи</a:t>
            </a:r>
            <a:r>
              <a:rPr lang="ru-RU" dirty="0"/>
              <a:t>, як правило, не </a:t>
            </a:r>
            <a:r>
              <a:rPr lang="ru-RU" dirty="0" err="1"/>
              <a:t>розкладаються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36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20000" cy="1143000"/>
          </a:xfrm>
        </p:spPr>
        <p:txBody>
          <a:bodyPr/>
          <a:lstStyle/>
          <a:p>
            <a:pPr algn="ctr"/>
            <a:r>
              <a:rPr lang="ru-RU" sz="3600" b="1" dirty="0"/>
              <a:t>Р е ч о в и н </a:t>
            </a:r>
            <a:r>
              <a:rPr lang="ru-RU" sz="3600" b="1" dirty="0" err="1"/>
              <a:t>н</a:t>
            </a:r>
            <a:r>
              <a:rPr lang="ru-RU" sz="3600" b="1" dirty="0"/>
              <a:t> о-ф а з о в и й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г е о м а с о в и й</a:t>
            </a:r>
            <a:r>
              <a:rPr lang="ru-RU" sz="3600" b="1" dirty="0" smtClean="0"/>
              <a:t>)</a:t>
            </a:r>
            <a:r>
              <a:rPr lang="ru-RU" sz="3600" b="1" dirty="0"/>
              <a:t> с п о с і </a:t>
            </a:r>
            <a:r>
              <a:rPr lang="ru-RU" sz="3600" b="1" dirty="0" smtClean="0"/>
              <a:t>б (</a:t>
            </a:r>
            <a:r>
              <a:rPr lang="ru-RU" sz="3600" b="1" dirty="0" err="1" smtClean="0"/>
              <a:t>внутрішньогеосистемні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звязки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36490"/>
            <a:ext cx="7620000" cy="4680520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Геомаси</a:t>
            </a:r>
            <a:r>
              <a:rPr lang="ru-RU" i="1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/>
              <a:t>своєрідні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геосистеми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, </a:t>
            </a:r>
            <a:r>
              <a:rPr lang="ru-RU" dirty="0" err="1"/>
              <a:t>специфічне</a:t>
            </a:r>
            <a:r>
              <a:rPr lang="ru-RU" dirty="0"/>
              <a:t>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 та (</a:t>
            </a:r>
            <a:r>
              <a:rPr lang="ru-RU" dirty="0" err="1"/>
              <a:t>або</a:t>
            </a:r>
            <a:r>
              <a:rPr lang="ru-RU" dirty="0"/>
              <a:t>) </a:t>
            </a:r>
            <a:r>
              <a:rPr lang="ru-RU" dirty="0" err="1"/>
              <a:t>переміщення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Як </a:t>
            </a:r>
            <a:r>
              <a:rPr lang="ru-RU" dirty="0" err="1"/>
              <a:t>геомаси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аеромаси</a:t>
            </a:r>
            <a:r>
              <a:rPr lang="ru-RU" dirty="0"/>
              <a:t>, </a:t>
            </a:r>
            <a:r>
              <a:rPr lang="ru-RU" dirty="0" err="1"/>
              <a:t>гідромаси</a:t>
            </a:r>
            <a:r>
              <a:rPr lang="ru-RU" dirty="0"/>
              <a:t>, </a:t>
            </a:r>
            <a:r>
              <a:rPr lang="ru-RU" dirty="0" err="1"/>
              <a:t>педомаси</a:t>
            </a:r>
            <a:r>
              <a:rPr lang="ru-RU" dirty="0"/>
              <a:t>, </a:t>
            </a:r>
            <a:r>
              <a:rPr lang="ru-RU" dirty="0" err="1"/>
              <a:t>літомаси</a:t>
            </a:r>
            <a:r>
              <a:rPr lang="ru-RU" dirty="0"/>
              <a:t>, </a:t>
            </a:r>
            <a:r>
              <a:rPr lang="ru-RU" dirty="0" err="1"/>
              <a:t>фітомаси</a:t>
            </a:r>
            <a:r>
              <a:rPr lang="ru-RU" dirty="0"/>
              <a:t>, </a:t>
            </a:r>
            <a:r>
              <a:rPr lang="ru-RU" dirty="0" err="1"/>
              <a:t>зоомаси</a:t>
            </a:r>
            <a:r>
              <a:rPr lang="ru-RU" dirty="0"/>
              <a:t>,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мортмаси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геокомпонентів</a:t>
            </a:r>
            <a:r>
              <a:rPr lang="ru-RU" dirty="0"/>
              <a:t> вони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endParaRPr lang="ru-RU" dirty="0" smtClean="0"/>
          </a:p>
          <a:p>
            <a:pPr marL="114300" indent="0">
              <a:buNone/>
            </a:pPr>
            <a:r>
              <a:rPr lang="ru-RU" dirty="0" err="1" smtClean="0"/>
              <a:t>речовинною</a:t>
            </a:r>
            <a:r>
              <a:rPr lang="ru-RU" dirty="0" smtClean="0"/>
              <a:t> </a:t>
            </a:r>
            <a:r>
              <a:rPr lang="ru-RU" dirty="0" err="1"/>
              <a:t>однорідністю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437668"/>
            <a:ext cx="3043039" cy="22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err="1"/>
              <a:t>Типи</a:t>
            </a:r>
            <a:r>
              <a:rPr lang="ru-RU" sz="3200" b="1" dirty="0"/>
              <a:t> </a:t>
            </a:r>
            <a:r>
              <a:rPr lang="ru-RU" sz="3200" b="1" dirty="0" err="1"/>
              <a:t>геомас</a:t>
            </a:r>
            <a:r>
              <a:rPr lang="ru-RU" sz="3200" b="1" dirty="0"/>
              <a:t> </a:t>
            </a:r>
            <a:r>
              <a:rPr lang="ru-RU" sz="3200" b="1" dirty="0" err="1"/>
              <a:t>виділяються</a:t>
            </a:r>
            <a:r>
              <a:rPr lang="ru-RU" sz="3200" b="1" dirty="0"/>
              <a:t> на </a:t>
            </a:r>
            <a:r>
              <a:rPr lang="ru-RU" sz="3200" b="1" dirty="0" err="1"/>
              <a:t>основі</a:t>
            </a:r>
            <a:r>
              <a:rPr lang="ru-RU" sz="3200" b="1" dirty="0"/>
              <a:t> </a:t>
            </a:r>
            <a:r>
              <a:rPr lang="ru-RU" sz="3200" b="1" dirty="0" err="1"/>
              <a:t>відмінностей</a:t>
            </a:r>
            <a:r>
              <a:rPr lang="ru-RU" sz="3200" b="1" dirty="0"/>
              <a:t> у </a:t>
            </a:r>
            <a:r>
              <a:rPr lang="ru-RU" sz="3200" b="1" dirty="0" err="1"/>
              <a:t>функціональ­ному</a:t>
            </a:r>
            <a:r>
              <a:rPr lang="ru-RU" sz="3200" b="1" dirty="0"/>
              <a:t> </a:t>
            </a:r>
            <a:r>
              <a:rPr lang="ru-RU" sz="3200" b="1" dirty="0" err="1"/>
              <a:t>призначенні</a:t>
            </a:r>
            <a:r>
              <a:rPr lang="ru-RU" sz="3200" b="1" dirty="0"/>
              <a:t> в </a:t>
            </a:r>
            <a:r>
              <a:rPr lang="ru-RU" sz="3200" b="1" dirty="0" err="1"/>
              <a:t>геосистемі</a:t>
            </a:r>
            <a:r>
              <a:rPr lang="ru-RU" sz="3200" b="1" dirty="0"/>
              <a:t>, </a:t>
            </a:r>
            <a:r>
              <a:rPr lang="ru-RU" sz="3200" b="1" dirty="0" err="1"/>
              <a:t>щільності</a:t>
            </a:r>
            <a:r>
              <a:rPr lang="ru-RU" sz="3200" b="1" dirty="0"/>
              <a:t> та </a:t>
            </a:r>
            <a:r>
              <a:rPr lang="ru-RU" sz="3200" b="1" dirty="0" err="1"/>
              <a:t>швидкості</a:t>
            </a:r>
            <a:r>
              <a:rPr lang="ru-RU" sz="3200" b="1" dirty="0"/>
              <a:t> </a:t>
            </a:r>
            <a:r>
              <a:rPr lang="ru-RU" sz="3200" b="1" dirty="0" err="1"/>
              <a:t>зміни</a:t>
            </a:r>
            <a:r>
              <a:rPr lang="ru-RU" sz="3200" b="1" dirty="0"/>
              <a:t> в </a:t>
            </a:r>
            <a:r>
              <a:rPr lang="ru-RU" sz="3200" b="1" dirty="0" err="1"/>
              <a:t>часі</a:t>
            </a:r>
            <a:r>
              <a:rPr lang="ru-RU" sz="3200" b="1" dirty="0"/>
              <a:t> і </a:t>
            </a:r>
            <a:r>
              <a:rPr lang="ru-RU" sz="3200" b="1" dirty="0" err="1"/>
              <a:t>переміщенні</a:t>
            </a:r>
            <a:r>
              <a:rPr lang="ru-RU" sz="3200" b="1" dirty="0"/>
              <a:t> в </a:t>
            </a:r>
            <a:r>
              <a:rPr lang="ru-RU" sz="3200" b="1" dirty="0" err="1" smtClean="0"/>
              <a:t>просторі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80928"/>
            <a:ext cx="7620000" cy="37444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Фітомаси</a:t>
            </a:r>
            <a:r>
              <a:rPr lang="ru-RU" dirty="0" smtClean="0"/>
              <a:t> - </a:t>
            </a:r>
            <a:r>
              <a:rPr lang="ru-RU" dirty="0" err="1" smtClean="0"/>
              <a:t>однорічне</a:t>
            </a:r>
            <a:r>
              <a:rPr lang="ru-RU" dirty="0" smtClean="0"/>
              <a:t> </a:t>
            </a:r>
            <a:r>
              <a:rPr lang="ru-RU" dirty="0" err="1"/>
              <a:t>листя</a:t>
            </a:r>
            <a:r>
              <a:rPr lang="ru-RU" dirty="0"/>
              <a:t> </a:t>
            </a:r>
            <a:r>
              <a:rPr lang="ru-RU" dirty="0" err="1"/>
              <a:t>деревно-чагарникових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багаторічне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хвойне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, транспортно-</a:t>
            </a:r>
            <a:r>
              <a:rPr lang="ru-RU" dirty="0" err="1"/>
              <a:t>скелетні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корені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Педомаси</a:t>
            </a:r>
            <a:r>
              <a:rPr lang="ru-RU" b="1" dirty="0" smtClean="0"/>
              <a:t> </a:t>
            </a:r>
            <a:r>
              <a:rPr lang="ru-RU" dirty="0" smtClean="0"/>
              <a:t>– за основу </a:t>
            </a:r>
            <a:r>
              <a:rPr lang="ru-RU" dirty="0"/>
              <a:t>взято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механічному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(</a:t>
            </a:r>
            <a:r>
              <a:rPr lang="ru-RU" dirty="0" err="1"/>
              <a:t>глинисті</a:t>
            </a:r>
            <a:r>
              <a:rPr lang="ru-RU" dirty="0"/>
              <a:t>, </a:t>
            </a:r>
            <a:r>
              <a:rPr lang="ru-RU" dirty="0" err="1"/>
              <a:t>суг­линкові</a:t>
            </a:r>
            <a:r>
              <a:rPr lang="ru-RU" dirty="0"/>
              <a:t>, </a:t>
            </a:r>
            <a:r>
              <a:rPr lang="ru-RU" dirty="0" err="1"/>
              <a:t>піщані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педомас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).</a:t>
            </a:r>
          </a:p>
          <a:p>
            <a:r>
              <a:rPr lang="ru-RU" b="1" dirty="0" err="1" smtClean="0"/>
              <a:t>Аеромаси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/>
              <a:t>за основу взято </a:t>
            </a:r>
            <a:r>
              <a:rPr lang="ru-RU" dirty="0" err="1" smtClean="0"/>
              <a:t>їх</a:t>
            </a:r>
            <a:r>
              <a:rPr lang="ru-RU" dirty="0"/>
              <a:t>  температуру (</a:t>
            </a:r>
            <a:r>
              <a:rPr lang="ru-RU" dirty="0" err="1"/>
              <a:t>кріотермальні</a:t>
            </a:r>
            <a:r>
              <a:rPr lang="ru-RU" dirty="0"/>
              <a:t>, </a:t>
            </a:r>
            <a:r>
              <a:rPr lang="ru-RU" dirty="0" err="1"/>
              <a:t>нанотермальні</a:t>
            </a:r>
            <a:r>
              <a:rPr lang="ru-RU" dirty="0"/>
              <a:t>, </a:t>
            </a:r>
            <a:r>
              <a:rPr lang="ru-RU" dirty="0" err="1"/>
              <a:t>мезотермальні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аеромаси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b="1" dirty="0" err="1" smtClean="0"/>
              <a:t>Гідромаси</a:t>
            </a:r>
            <a:r>
              <a:rPr lang="ru-RU" dirty="0" smtClean="0"/>
              <a:t> </a:t>
            </a:r>
            <a:r>
              <a:rPr lang="ru-RU" dirty="0"/>
              <a:t>– стан  </a:t>
            </a:r>
            <a:r>
              <a:rPr lang="ru-RU" dirty="0" err="1"/>
              <a:t>вологи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знаходження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геомасах</a:t>
            </a:r>
            <a:r>
              <a:rPr lang="ru-RU" dirty="0"/>
              <a:t> (</a:t>
            </a:r>
            <a:r>
              <a:rPr lang="ru-RU" dirty="0" err="1"/>
              <a:t>ат­мосферні</a:t>
            </a:r>
            <a:r>
              <a:rPr lang="ru-RU" dirty="0"/>
              <a:t>, </a:t>
            </a:r>
            <a:r>
              <a:rPr lang="ru-RU" dirty="0" err="1"/>
              <a:t>снігові</a:t>
            </a:r>
            <a:r>
              <a:rPr lang="ru-RU" dirty="0"/>
              <a:t>, </a:t>
            </a:r>
            <a:r>
              <a:rPr lang="ru-RU" dirty="0" err="1"/>
              <a:t>льодові</a:t>
            </a:r>
            <a:r>
              <a:rPr lang="ru-RU" dirty="0"/>
              <a:t>, </a:t>
            </a:r>
            <a:r>
              <a:rPr lang="ru-RU" dirty="0" err="1"/>
              <a:t>ґрунтові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гідромаси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dirty="0" err="1" smtClean="0"/>
              <a:t>Літомаси</a:t>
            </a:r>
            <a:r>
              <a:rPr lang="ru-RU" dirty="0" smtClean="0"/>
              <a:t> </a:t>
            </a:r>
            <a:r>
              <a:rPr lang="ru-RU" dirty="0" err="1"/>
              <a:t>поділяються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щільністю</a:t>
            </a:r>
            <a:r>
              <a:rPr lang="ru-RU" dirty="0"/>
              <a:t> та </a:t>
            </a:r>
            <a:r>
              <a:rPr lang="ru-RU" dirty="0" err="1"/>
              <a:t>хімічним</a:t>
            </a:r>
            <a:r>
              <a:rPr lang="ru-RU" dirty="0"/>
              <a:t> складом (</a:t>
            </a:r>
            <a:r>
              <a:rPr lang="ru-RU" dirty="0" err="1"/>
              <a:t>карбонатні</a:t>
            </a:r>
            <a:r>
              <a:rPr lang="ru-RU" dirty="0"/>
              <a:t>, </a:t>
            </a:r>
            <a:r>
              <a:rPr lang="ru-RU" dirty="0" err="1"/>
              <a:t>силікатні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), </a:t>
            </a:r>
            <a:r>
              <a:rPr lang="ru-RU" dirty="0" err="1"/>
              <a:t>мортмаси</a:t>
            </a:r>
            <a:r>
              <a:rPr lang="ru-RU" dirty="0"/>
              <a:t> – за  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та </a:t>
            </a:r>
            <a:r>
              <a:rPr lang="ru-RU" dirty="0" err="1"/>
              <a:t>по­ходженням</a:t>
            </a:r>
            <a:r>
              <a:rPr lang="ru-RU" dirty="0"/>
              <a:t> (</a:t>
            </a:r>
            <a:r>
              <a:rPr lang="ru-RU" dirty="0" err="1"/>
              <a:t>сухостій</a:t>
            </a:r>
            <a:r>
              <a:rPr lang="ru-RU" dirty="0"/>
              <a:t>, </a:t>
            </a:r>
            <a:r>
              <a:rPr lang="ru-RU" dirty="0" err="1"/>
              <a:t>підстилка</a:t>
            </a:r>
            <a:r>
              <a:rPr lang="ru-RU" dirty="0"/>
              <a:t>, торф,  та </a:t>
            </a:r>
            <a:r>
              <a:rPr lang="ru-RU" dirty="0" err="1"/>
              <a:t>ін</a:t>
            </a:r>
            <a:r>
              <a:rPr lang="ru-RU" dirty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07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 р о с т о р о в о-о </a:t>
            </a:r>
            <a:r>
              <a:rPr lang="ru-RU" sz="3200" b="1" dirty="0" err="1"/>
              <a:t>б’є</a:t>
            </a:r>
            <a:r>
              <a:rPr lang="ru-RU" sz="3200" b="1" dirty="0"/>
              <a:t> м н и й   с п о с і </a:t>
            </a:r>
            <a:r>
              <a:rPr lang="ru-RU" sz="3200" b="1" dirty="0" smtClean="0"/>
              <a:t>б (</a:t>
            </a:r>
            <a:r>
              <a:rPr lang="ru-RU" sz="3200" b="1" dirty="0" err="1" smtClean="0"/>
              <a:t>геогоризонтний</a:t>
            </a:r>
            <a:r>
              <a:rPr lang="ru-RU" sz="3200" b="1" dirty="0" smtClean="0"/>
              <a:t>) (</a:t>
            </a:r>
            <a:r>
              <a:rPr lang="ru-RU" sz="3200" b="1" dirty="0" err="1" smtClean="0"/>
              <a:t>вертикальних</a:t>
            </a:r>
            <a:r>
              <a:rPr lang="ru-RU" sz="3200" b="1" dirty="0" smtClean="0"/>
              <a:t> </a:t>
            </a:r>
            <a:r>
              <a:rPr lang="ru-RU" sz="3200" b="1" dirty="0" err="1"/>
              <a:t>потоків</a:t>
            </a:r>
            <a:r>
              <a:rPr lang="ru-RU" sz="3200" b="1" dirty="0"/>
              <a:t> </a:t>
            </a:r>
            <a:r>
              <a:rPr lang="ru-RU" sz="3200" b="1" dirty="0" err="1"/>
              <a:t>енергії</a:t>
            </a:r>
            <a:r>
              <a:rPr lang="ru-RU" sz="3200" b="1" dirty="0"/>
              <a:t> та </a:t>
            </a:r>
            <a:r>
              <a:rPr lang="ru-RU" sz="3200" b="1" dirty="0" err="1"/>
              <a:t>речовин</a:t>
            </a:r>
            <a:r>
              <a:rPr lang="ru-RU" sz="3200" b="1" dirty="0"/>
              <a:t> у </a:t>
            </a:r>
            <a:r>
              <a:rPr lang="ru-RU" sz="3200" b="1" dirty="0" err="1" smtClean="0"/>
              <a:t>геосистемі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4896544"/>
          </a:xfrm>
        </p:spPr>
        <p:txBody>
          <a:bodyPr>
            <a:normAutofit/>
          </a:bodyPr>
          <a:lstStyle/>
          <a:p>
            <a:r>
              <a:rPr lang="ru-RU" dirty="0" err="1"/>
              <a:t>Геогоризонт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, в яке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геомаси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шарі</a:t>
            </a:r>
            <a:r>
              <a:rPr lang="ru-RU" dirty="0"/>
              <a:t> </a:t>
            </a:r>
            <a:r>
              <a:rPr lang="ru-RU" dirty="0" err="1"/>
              <a:t>геосистеми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Основним</a:t>
            </a:r>
            <a:r>
              <a:rPr lang="ru-RU" dirty="0" smtClean="0"/>
              <a:t> 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геогоризонту</a:t>
            </a:r>
            <a:r>
              <a:rPr lang="ru-RU" dirty="0"/>
              <a:t> є </a:t>
            </a:r>
            <a:r>
              <a:rPr lang="ru-RU" dirty="0" err="1"/>
              <a:t>специфічний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геомас</a:t>
            </a:r>
            <a:r>
              <a:rPr lang="ru-RU" dirty="0"/>
              <a:t> у межах </a:t>
            </a:r>
            <a:r>
              <a:rPr lang="ru-RU" dirty="0" err="1"/>
              <a:t>певного</a:t>
            </a:r>
            <a:r>
              <a:rPr lang="ru-RU" dirty="0"/>
              <a:t> шару </a:t>
            </a:r>
            <a:r>
              <a:rPr lang="ru-RU" dirty="0" err="1"/>
              <a:t>геосистеми</a:t>
            </a:r>
            <a:r>
              <a:rPr lang="ru-RU" dirty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набору (</a:t>
            </a:r>
            <a:r>
              <a:rPr lang="ru-RU" dirty="0" err="1"/>
              <a:t>поява</a:t>
            </a:r>
            <a:r>
              <a:rPr lang="ru-RU" dirty="0"/>
              <a:t> нового виду </a:t>
            </a:r>
            <a:r>
              <a:rPr lang="ru-RU" dirty="0" err="1"/>
              <a:t>геомаси</a:t>
            </a:r>
            <a:r>
              <a:rPr lang="ru-RU" dirty="0"/>
              <a:t>,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пропорцій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появу</a:t>
            </a:r>
            <a:r>
              <a:rPr lang="ru-RU" dirty="0"/>
              <a:t> у вертикальному </a:t>
            </a:r>
            <a:r>
              <a:rPr lang="ru-RU" dirty="0" err="1"/>
              <a:t>профілі</a:t>
            </a:r>
            <a:r>
              <a:rPr lang="ru-RU" dirty="0"/>
              <a:t> </a:t>
            </a:r>
            <a:r>
              <a:rPr lang="ru-RU" dirty="0" err="1"/>
              <a:t>геосистеми</a:t>
            </a:r>
            <a:r>
              <a:rPr lang="ru-RU" dirty="0"/>
              <a:t> нового </a:t>
            </a:r>
            <a:r>
              <a:rPr lang="ru-RU" dirty="0" err="1"/>
              <a:t>геогоризонту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35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4229100" cy="6086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8024" y="764704"/>
            <a:ext cx="33123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smtClean="0"/>
              <a:t>характеристиками </a:t>
            </a:r>
            <a:r>
              <a:rPr lang="ru-RU" sz="2400" dirty="0" err="1" smtClean="0"/>
              <a:t>геосистеми</a:t>
            </a:r>
            <a:r>
              <a:rPr lang="ru-RU" sz="2400" dirty="0" smtClean="0"/>
              <a:t> є</a:t>
            </a:r>
          </a:p>
          <a:p>
            <a:pPr marL="285750" indent="-285750">
              <a:buFontTx/>
              <a:buChar char="-"/>
            </a:pPr>
            <a:r>
              <a:rPr lang="ru-RU" sz="2400" b="1" dirty="0" err="1" smtClean="0"/>
              <a:t>потужність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відстань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нижньої</a:t>
            </a:r>
            <a:r>
              <a:rPr lang="ru-RU" sz="2400" dirty="0"/>
              <a:t> до </a:t>
            </a:r>
            <a:r>
              <a:rPr lang="ru-RU" sz="2400" dirty="0" err="1"/>
              <a:t>верхньої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елементарної</a:t>
            </a:r>
            <a:r>
              <a:rPr lang="ru-RU" sz="2400" dirty="0"/>
              <a:t> </a:t>
            </a:r>
            <a:r>
              <a:rPr lang="ru-RU" sz="2400" dirty="0" err="1"/>
              <a:t>геосистеми</a:t>
            </a:r>
            <a:r>
              <a:rPr lang="ru-RU" sz="2400" dirty="0"/>
              <a:t>),</a:t>
            </a:r>
          </a:p>
          <a:p>
            <a:pPr marL="285750" indent="-285750">
              <a:buFontTx/>
              <a:buChar char="-"/>
            </a:pPr>
            <a:r>
              <a:rPr lang="ru-RU" sz="2400" b="1" dirty="0" err="1" smtClean="0"/>
              <a:t>складність</a:t>
            </a:r>
            <a:r>
              <a:rPr lang="ru-RU" sz="2400" dirty="0" smtClean="0"/>
              <a:t> </a:t>
            </a:r>
            <a:r>
              <a:rPr lang="ru-RU" sz="2400" dirty="0"/>
              <a:t>(число </a:t>
            </a:r>
            <a:r>
              <a:rPr lang="ru-RU" sz="2400" dirty="0" err="1"/>
              <a:t>геогоризонтів</a:t>
            </a:r>
            <a:r>
              <a:rPr lang="ru-RU" sz="2400" dirty="0"/>
              <a:t> у </a:t>
            </a:r>
            <a:r>
              <a:rPr lang="ru-RU" sz="2400" dirty="0" err="1"/>
              <a:t>геосистемі</a:t>
            </a:r>
            <a:r>
              <a:rPr lang="ru-RU" sz="2400" dirty="0"/>
              <a:t>),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b="1" dirty="0" err="1" smtClean="0"/>
              <a:t>напруженість</a:t>
            </a:r>
            <a:r>
              <a:rPr lang="ru-RU" sz="2400" dirty="0" smtClean="0"/>
              <a:t> </a:t>
            </a:r>
            <a:r>
              <a:rPr lang="ru-RU" sz="2400" dirty="0"/>
              <a:t>(число </a:t>
            </a:r>
            <a:r>
              <a:rPr lang="ru-RU" sz="2400" dirty="0" err="1"/>
              <a:t>геогоризонтів</a:t>
            </a:r>
            <a:r>
              <a:rPr lang="ru-RU" sz="2400" dirty="0"/>
              <a:t> на 1 м вертикального </a:t>
            </a:r>
            <a:r>
              <a:rPr lang="ru-RU" sz="2400" dirty="0" err="1"/>
              <a:t>профілю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68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3024336"/>
          </a:xfrm>
        </p:spPr>
        <p:txBody>
          <a:bodyPr/>
          <a:lstStyle/>
          <a:p>
            <a:r>
              <a:rPr lang="ru-RU" dirty="0" err="1"/>
              <a:t>Г</a:t>
            </a:r>
            <a:r>
              <a:rPr lang="ru-RU" dirty="0" err="1" smtClean="0"/>
              <a:t>енетичні</a:t>
            </a:r>
            <a:r>
              <a:rPr lang="ru-RU" dirty="0" smtClean="0"/>
              <a:t> </a:t>
            </a:r>
            <a:r>
              <a:rPr lang="ru-RU" dirty="0" err="1" smtClean="0"/>
              <a:t>горизонти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/>
              <a:t>протягом</a:t>
            </a:r>
            <a:r>
              <a:rPr lang="ru-RU" dirty="0"/>
              <a:t> року.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Мінлива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, а й </a:t>
            </a:r>
            <a:r>
              <a:rPr lang="ru-RU" dirty="0" err="1" smtClean="0"/>
              <a:t>кількість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6755033" cy="47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39" y="188640"/>
            <a:ext cx="7620000" cy="1143000"/>
          </a:xfrm>
        </p:spPr>
        <p:txBody>
          <a:bodyPr/>
          <a:lstStyle/>
          <a:p>
            <a:r>
              <a:rPr lang="ru-RU" sz="4000" b="1" dirty="0" err="1" smtClean="0"/>
              <a:t>Вертикальні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межі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геосистем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7620000" cy="3816424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 err="1"/>
              <a:t>Вертикальні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</a:t>
            </a:r>
            <a:r>
              <a:rPr lang="ru-RU" sz="2400" dirty="0" err="1"/>
              <a:t>відокремлюють</a:t>
            </a:r>
            <a:r>
              <a:rPr lang="ru-RU" sz="2400" dirty="0"/>
              <a:t> </a:t>
            </a:r>
            <a:r>
              <a:rPr lang="ru-RU" sz="2400" dirty="0" err="1"/>
              <a:t>геосистему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точніше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 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нижніх</a:t>
            </a:r>
            <a:r>
              <a:rPr lang="ru-RU" sz="2400" dirty="0"/>
              <a:t> </a:t>
            </a:r>
            <a:r>
              <a:rPr lang="ru-RU" sz="2400" dirty="0" err="1"/>
              <a:t>шарів</a:t>
            </a:r>
            <a:r>
              <a:rPr lang="ru-RU" sz="2400" dirty="0"/>
              <a:t> </a:t>
            </a:r>
            <a:r>
              <a:rPr lang="ru-RU" sz="2400" dirty="0" err="1"/>
              <a:t>літосфери</a:t>
            </a:r>
            <a:r>
              <a:rPr lang="ru-RU" sz="2400" dirty="0"/>
              <a:t> (</a:t>
            </a:r>
            <a:r>
              <a:rPr lang="ru-RU" sz="2400" dirty="0" err="1"/>
              <a:t>нижня</a:t>
            </a:r>
            <a:r>
              <a:rPr lang="ru-RU" sz="2400" dirty="0"/>
              <a:t> межа) та </a:t>
            </a:r>
            <a:r>
              <a:rPr lang="ru-RU" sz="2400" dirty="0" err="1"/>
              <a:t>верхніх</a:t>
            </a:r>
            <a:r>
              <a:rPr lang="ru-RU" sz="2400" dirty="0"/>
              <a:t> </a:t>
            </a:r>
            <a:r>
              <a:rPr lang="ru-RU" sz="2400" dirty="0" err="1"/>
              <a:t>шарів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(</a:t>
            </a:r>
            <a:r>
              <a:rPr lang="ru-RU" sz="2400" dirty="0" err="1"/>
              <a:t>верхня</a:t>
            </a:r>
            <a:r>
              <a:rPr lang="ru-RU" sz="2400" dirty="0"/>
              <a:t> межа </a:t>
            </a:r>
            <a:r>
              <a:rPr lang="ru-RU" sz="2400" dirty="0" err="1"/>
              <a:t>геосистеми</a:t>
            </a:r>
            <a:r>
              <a:rPr lang="ru-RU" sz="2400" dirty="0" smtClean="0"/>
              <a:t>).</a:t>
            </a:r>
          </a:p>
          <a:p>
            <a:r>
              <a:rPr lang="uk-UA" sz="2400" dirty="0" smtClean="0"/>
              <a:t>Вертикальні межі слід проводити по тому рівню, де щезають горизонтальні відмінності між геосистемами.</a:t>
            </a:r>
          </a:p>
          <a:p>
            <a:r>
              <a:rPr lang="uk-UA" sz="2400" dirty="0" smtClean="0"/>
              <a:t>В залежності від об'єкту дослідження вертикальні межі можуть виділятися по різному.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384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4" y="260648"/>
            <a:ext cx="7891288" cy="1143000"/>
          </a:xfrm>
        </p:spPr>
        <p:txBody>
          <a:bodyPr/>
          <a:lstStyle/>
          <a:p>
            <a:r>
              <a:rPr lang="ru-RU" sz="4400" b="1" dirty="0" err="1" smtClean="0"/>
              <a:t>Верхні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межі</a:t>
            </a:r>
            <a:r>
              <a:rPr lang="ru-RU" sz="4400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9490"/>
            <a:ext cx="8136904" cy="50338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	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меж </a:t>
            </a:r>
            <a:r>
              <a:rPr lang="ru-RU" dirty="0" err="1"/>
              <a:t>геосистем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 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мінливість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пори року, </a:t>
            </a:r>
            <a:r>
              <a:rPr lang="ru-RU" dirty="0" err="1"/>
              <a:t>погодних</a:t>
            </a:r>
            <a:r>
              <a:rPr lang="ru-RU" dirty="0"/>
              <a:t> умов та стану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фітоценозу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слабка</a:t>
            </a:r>
            <a:r>
              <a:rPr lang="ru-RU" dirty="0"/>
              <a:t> </a:t>
            </a:r>
            <a:r>
              <a:rPr lang="ru-RU" dirty="0" err="1"/>
              <a:t>вираженість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smtClean="0"/>
              <a:t>меж, </a:t>
            </a:r>
            <a:r>
              <a:rPr lang="ru-RU" dirty="0" err="1" smtClean="0"/>
              <a:t>зумовлена</a:t>
            </a:r>
            <a:r>
              <a:rPr lang="ru-RU" dirty="0"/>
              <a:t>   </a:t>
            </a:r>
            <a:r>
              <a:rPr lang="ru-RU" dirty="0" err="1"/>
              <a:t>значною</a:t>
            </a:r>
            <a:r>
              <a:rPr lang="ru-RU" dirty="0"/>
              <a:t>   </a:t>
            </a:r>
            <a:r>
              <a:rPr lang="ru-RU" dirty="0" err="1"/>
              <a:t>відкритістю</a:t>
            </a:r>
            <a:r>
              <a:rPr lang="ru-RU" dirty="0"/>
              <a:t>   </a:t>
            </a:r>
            <a:r>
              <a:rPr lang="ru-RU" dirty="0" err="1"/>
              <a:t>геосистем</a:t>
            </a:r>
            <a:r>
              <a:rPr lang="ru-RU" dirty="0"/>
              <a:t>   у   вертикальному </a:t>
            </a:r>
            <a:r>
              <a:rPr lang="ru-RU" dirty="0" err="1"/>
              <a:t>напрямку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геосистеми</a:t>
            </a:r>
            <a:r>
              <a:rPr lang="ru-RU" dirty="0"/>
              <a:t>, </a:t>
            </a:r>
            <a:r>
              <a:rPr lang="ru-RU" dirty="0" err="1"/>
              <a:t>зумовле­них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(</a:t>
            </a:r>
            <a:r>
              <a:rPr lang="ru-RU" dirty="0" err="1"/>
              <a:t>вологообігом</a:t>
            </a:r>
            <a:r>
              <a:rPr lang="ru-RU" dirty="0"/>
              <a:t>, потоками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як </a:t>
            </a:r>
            <a:r>
              <a:rPr lang="ru-RU" dirty="0" err="1"/>
              <a:t>складову</a:t>
            </a:r>
            <a:r>
              <a:rPr lang="ru-RU" dirty="0"/>
              <a:t> </a:t>
            </a:r>
            <a:r>
              <a:rPr lang="ru-RU" dirty="0" err="1"/>
              <a:t>геосистеми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, де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і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стан</a:t>
            </a:r>
            <a:r>
              <a:rPr lang="ru-RU" dirty="0" smtClean="0"/>
              <a:t>.</a:t>
            </a:r>
          </a:p>
          <a:p>
            <a:r>
              <a:rPr lang="ru-RU" dirty="0" err="1"/>
              <a:t>Фітокліматичними</a:t>
            </a:r>
            <a:r>
              <a:rPr lang="ru-RU" dirty="0"/>
              <a:t> та </a:t>
            </a:r>
            <a:r>
              <a:rPr lang="ru-RU" dirty="0" err="1"/>
              <a:t>стаціонарними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 </a:t>
            </a:r>
            <a:r>
              <a:rPr lang="ru-RU" dirty="0" err="1"/>
              <a:t>геосистем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метеоелементів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в 1,5-2 рази   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, 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висота</a:t>
            </a:r>
            <a:r>
              <a:rPr lang="ru-RU" dirty="0"/>
              <a:t>  </a:t>
            </a:r>
            <a:r>
              <a:rPr lang="ru-RU" dirty="0" err="1"/>
              <a:t>рослинного</a:t>
            </a:r>
            <a:r>
              <a:rPr lang="ru-RU" dirty="0"/>
              <a:t> ярусу.  </a:t>
            </a:r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засніженої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геосистеми</a:t>
            </a:r>
            <a:r>
              <a:rPr lang="ru-RU" dirty="0"/>
              <a:t> на атмосферу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мен­ший</a:t>
            </a:r>
            <a:r>
              <a:rPr lang="ru-RU" dirty="0"/>
              <a:t> і </a:t>
            </a:r>
            <a:r>
              <a:rPr lang="ru-RU" dirty="0" err="1"/>
              <a:t>загалом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4" y="260648"/>
            <a:ext cx="7891288" cy="1143000"/>
          </a:xfrm>
        </p:spPr>
        <p:txBody>
          <a:bodyPr/>
          <a:lstStyle/>
          <a:p>
            <a:r>
              <a:rPr lang="ru-RU" sz="4400" b="1" dirty="0" err="1"/>
              <a:t>Нижні</a:t>
            </a:r>
            <a:r>
              <a:rPr lang="ru-RU" sz="4400" b="1" dirty="0"/>
              <a:t> </a:t>
            </a:r>
            <a:r>
              <a:rPr lang="ru-RU" sz="4400" b="1" dirty="0" err="1"/>
              <a:t>межі</a:t>
            </a:r>
            <a:r>
              <a:rPr lang="ru-RU" sz="4400" b="1" dirty="0"/>
              <a:t>.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9491"/>
            <a:ext cx="8060580" cy="480060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/>
              <a:t> </a:t>
            </a:r>
            <a:r>
              <a:rPr lang="ru-RU" dirty="0" err="1"/>
              <a:t>Нижню</a:t>
            </a:r>
            <a:r>
              <a:rPr lang="ru-RU" dirty="0"/>
              <a:t>  межу </a:t>
            </a:r>
            <a:r>
              <a:rPr lang="ru-RU" dirty="0" err="1"/>
              <a:t>геосистем</a:t>
            </a:r>
            <a:r>
              <a:rPr lang="ru-RU" dirty="0"/>
              <a:t> при </a:t>
            </a:r>
            <a:r>
              <a:rPr lang="ru-RU" dirty="0" err="1"/>
              <a:t>їх</a:t>
            </a:r>
            <a:r>
              <a:rPr lang="ru-RU" dirty="0"/>
              <a:t> г</a:t>
            </a:r>
            <a:r>
              <a:rPr lang="ru-RU" i="1" dirty="0"/>
              <a:t>енетико-</a:t>
            </a:r>
            <a:r>
              <a:rPr lang="ru-RU" i="1" dirty="0" err="1"/>
              <a:t>еволюційному</a:t>
            </a:r>
            <a:r>
              <a:rPr lang="ru-RU" i="1" dirty="0"/>
              <a:t> </a:t>
            </a:r>
            <a:r>
              <a:rPr lang="ru-RU" dirty="0" err="1"/>
              <a:t>аналізі</a:t>
            </a:r>
            <a:r>
              <a:rPr lang="ru-RU" dirty="0"/>
              <a:t>  </a:t>
            </a:r>
            <a:r>
              <a:rPr lang="ru-RU" dirty="0" err="1"/>
              <a:t>проводять</a:t>
            </a:r>
            <a:r>
              <a:rPr lang="ru-RU" dirty="0"/>
              <a:t> по </a:t>
            </a:r>
            <a:r>
              <a:rPr lang="ru-RU" dirty="0" err="1"/>
              <a:t>гірських</a:t>
            </a:r>
            <a:r>
              <a:rPr lang="ru-RU" dirty="0"/>
              <a:t> породах, </a:t>
            </a:r>
            <a:r>
              <a:rPr lang="ru-RU" dirty="0" err="1"/>
              <a:t>які</a:t>
            </a:r>
            <a:r>
              <a:rPr lang="ru-RU" dirty="0"/>
              <a:t> є субстратом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 smtClean="0"/>
              <a:t>.</a:t>
            </a:r>
          </a:p>
          <a:p>
            <a:r>
              <a:rPr lang="ru-RU" i="1" dirty="0"/>
              <a:t>При </a:t>
            </a:r>
            <a:r>
              <a:rPr lang="ru-RU" i="1" dirty="0" err="1"/>
              <a:t>аналізі</a:t>
            </a:r>
            <a:r>
              <a:rPr lang="ru-RU" i="1" dirty="0"/>
              <a:t> </a:t>
            </a:r>
            <a:r>
              <a:rPr lang="ru-RU" i="1" dirty="0" err="1"/>
              <a:t>міграційних</a:t>
            </a:r>
            <a:r>
              <a:rPr lang="ru-RU" i="1" dirty="0"/>
              <a:t> </a:t>
            </a:r>
            <a:r>
              <a:rPr lang="ru-RU" i="1" dirty="0" err="1"/>
              <a:t>потоків</a:t>
            </a:r>
            <a:r>
              <a:rPr lang="ru-RU" dirty="0"/>
              <a:t> у </a:t>
            </a:r>
            <a:r>
              <a:rPr lang="ru-RU" dirty="0" err="1"/>
              <a:t>геосистемі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/>
              <a:t>  </a:t>
            </a:r>
            <a:r>
              <a:rPr lang="ru-RU" dirty="0" err="1"/>
              <a:t>глибиною</a:t>
            </a:r>
            <a:r>
              <a:rPr lang="ru-RU" dirty="0"/>
              <a:t>  </a:t>
            </a:r>
            <a:r>
              <a:rPr lang="ru-RU" dirty="0" err="1"/>
              <a:t>можливого</a:t>
            </a:r>
            <a:r>
              <a:rPr lang="ru-RU" dirty="0"/>
              <a:t>  </a:t>
            </a:r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мігруючої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 </a:t>
            </a:r>
            <a:endParaRPr lang="ru-RU" dirty="0" smtClean="0"/>
          </a:p>
          <a:p>
            <a:r>
              <a:rPr lang="ru-RU" dirty="0"/>
              <a:t>При </a:t>
            </a:r>
            <a:r>
              <a:rPr lang="ru-RU" i="1" dirty="0" err="1"/>
              <a:t>балансових</a:t>
            </a:r>
            <a:r>
              <a:rPr lang="ru-RU" i="1" dirty="0"/>
              <a:t> </a:t>
            </a:r>
            <a:r>
              <a:rPr lang="ru-RU" i="1" dirty="0" err="1"/>
              <a:t>дослідженнях</a:t>
            </a:r>
            <a:r>
              <a:rPr lang="ru-RU" i="1" dirty="0"/>
              <a:t> </a:t>
            </a:r>
            <a:r>
              <a:rPr lang="ru-RU" i="1" dirty="0" err="1"/>
              <a:t>геосистеми</a:t>
            </a:r>
            <a:r>
              <a:rPr lang="ru-RU" i="1" dirty="0"/>
              <a:t> </a:t>
            </a:r>
            <a:r>
              <a:rPr lang="ru-RU" dirty="0"/>
              <a:t>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нижню</a:t>
            </a:r>
            <a:r>
              <a:rPr lang="ru-RU" dirty="0"/>
              <a:t> межу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,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охоплюються</a:t>
            </a:r>
            <a:r>
              <a:rPr lang="ru-RU" dirty="0"/>
              <a:t> </a:t>
            </a:r>
            <a:r>
              <a:rPr lang="ru-RU" dirty="0" err="1"/>
              <a:t>кру­гообігом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Для водного балансу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вод. </a:t>
            </a:r>
            <a:endParaRPr lang="ru-RU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9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44" y="188640"/>
            <a:ext cx="8208912" cy="1143000"/>
          </a:xfrm>
        </p:spPr>
        <p:txBody>
          <a:bodyPr/>
          <a:lstStyle/>
          <a:p>
            <a:r>
              <a:rPr lang="ru-RU" sz="4400" b="1" dirty="0"/>
              <a:t>П о н я т </a:t>
            </a:r>
            <a:r>
              <a:rPr lang="ru-RU" sz="4400" b="1" dirty="0" err="1"/>
              <a:t>т</a:t>
            </a:r>
            <a:r>
              <a:rPr lang="ru-RU" sz="4400" b="1" dirty="0"/>
              <a:t> я   в е р т и к а л ь н о ї  (т о п і ч н о ї) </a:t>
            </a:r>
            <a:r>
              <a:rPr lang="ru-RU" sz="4400" b="1" dirty="0" smtClean="0"/>
              <a:t>с </a:t>
            </a:r>
            <a:r>
              <a:rPr lang="ru-RU" sz="4400" b="1" dirty="0"/>
              <a:t>т р у к т у р </a:t>
            </a:r>
            <a:r>
              <a:rPr lang="ru-RU" sz="4400" b="1" dirty="0" smtClean="0"/>
              <a:t>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dirty="0"/>
              <a:t>При </a:t>
            </a:r>
            <a:r>
              <a:rPr lang="ru-RU" sz="3200" dirty="0" err="1"/>
              <a:t>аналізі</a:t>
            </a:r>
            <a:r>
              <a:rPr lang="ru-RU" sz="3200" dirty="0"/>
              <a:t> </a:t>
            </a:r>
            <a:r>
              <a:rPr lang="ru-RU" sz="3200" dirty="0" err="1"/>
              <a:t>вертикальної</a:t>
            </a:r>
            <a:r>
              <a:rPr lang="ru-RU" sz="3200" dirty="0"/>
              <a:t> (</a:t>
            </a:r>
            <a:r>
              <a:rPr lang="ru-RU" sz="3200" dirty="0" err="1"/>
              <a:t>синонім</a:t>
            </a:r>
            <a:r>
              <a:rPr lang="ru-RU" sz="3200" dirty="0"/>
              <a:t> — </a:t>
            </a:r>
            <a:r>
              <a:rPr lang="ru-RU" sz="3200" dirty="0" err="1"/>
              <a:t>топічної</a:t>
            </a:r>
            <a:r>
              <a:rPr lang="ru-RU" sz="3200" dirty="0"/>
              <a:t>) </a:t>
            </a:r>
            <a:r>
              <a:rPr lang="ru-RU" sz="3200" dirty="0" err="1"/>
              <a:t>структури</a:t>
            </a:r>
            <a:r>
              <a:rPr lang="ru-RU" sz="3200" dirty="0"/>
              <a:t> </a:t>
            </a:r>
            <a:r>
              <a:rPr lang="ru-RU" sz="3200" dirty="0" err="1"/>
              <a:t>геосистеми</a:t>
            </a:r>
            <a:r>
              <a:rPr lang="ru-RU" sz="3200" dirty="0"/>
              <a:t> </a:t>
            </a:r>
            <a:r>
              <a:rPr lang="ru-RU" sz="3200" dirty="0" err="1"/>
              <a:t>вважається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вона </a:t>
            </a:r>
            <a:r>
              <a:rPr lang="ru-RU" sz="3200" dirty="0" err="1"/>
              <a:t>однорідна</a:t>
            </a:r>
            <a:r>
              <a:rPr lang="ru-RU" sz="3200" dirty="0"/>
              <a:t> в </a:t>
            </a:r>
            <a:r>
              <a:rPr lang="ru-RU" sz="3200" dirty="0" err="1"/>
              <a:t>територіальному</a:t>
            </a:r>
            <a:r>
              <a:rPr lang="ru-RU" sz="3200" dirty="0"/>
              <a:t> </a:t>
            </a:r>
            <a:r>
              <a:rPr lang="ru-RU" sz="3200" dirty="0" err="1"/>
              <a:t>відно­шенні</a:t>
            </a:r>
            <a:r>
              <a:rPr lang="ru-RU" sz="3200" dirty="0"/>
              <a:t>, але «по </a:t>
            </a:r>
            <a:r>
              <a:rPr lang="ru-RU" sz="3200" dirty="0" err="1"/>
              <a:t>вертикалі</a:t>
            </a:r>
            <a:r>
              <a:rPr lang="ru-RU" sz="3200" dirty="0"/>
              <a:t>» </a:t>
            </a:r>
            <a:r>
              <a:rPr lang="ru-RU" sz="3200" dirty="0" err="1"/>
              <a:t>розкладається</a:t>
            </a:r>
            <a:r>
              <a:rPr lang="ru-RU" sz="3200" dirty="0"/>
              <a:t> на </a:t>
            </a:r>
            <a:r>
              <a:rPr lang="ru-RU" sz="3200" dirty="0" err="1"/>
              <a:t>різнорідні</a:t>
            </a:r>
            <a:r>
              <a:rPr lang="ru-RU" sz="3200" dirty="0"/>
              <a:t> </a:t>
            </a:r>
            <a:r>
              <a:rPr lang="ru-RU" sz="3200" dirty="0" err="1"/>
              <a:t>частини</a:t>
            </a:r>
            <a:r>
              <a:rPr lang="ru-RU" sz="3200" dirty="0"/>
              <a:t> (</a:t>
            </a:r>
            <a:r>
              <a:rPr lang="ru-RU" sz="3200" dirty="0" err="1"/>
              <a:t>рослинність</a:t>
            </a:r>
            <a:r>
              <a:rPr lang="ru-RU" sz="3200" dirty="0"/>
              <a:t> – </a:t>
            </a:r>
            <a:r>
              <a:rPr lang="ru-RU" sz="3200" dirty="0" err="1"/>
              <a:t>ґрунт</a:t>
            </a:r>
            <a:r>
              <a:rPr lang="ru-RU" sz="3200" dirty="0"/>
              <a:t> – </a:t>
            </a:r>
            <a:r>
              <a:rPr lang="ru-RU" sz="3200" dirty="0" err="1"/>
              <a:t>гірські</a:t>
            </a:r>
            <a:r>
              <a:rPr lang="ru-RU" sz="3200" dirty="0"/>
              <a:t>   породи </a:t>
            </a:r>
            <a:r>
              <a:rPr lang="ru-RU" sz="3200" dirty="0" err="1"/>
              <a:t>тощо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яруси</a:t>
            </a:r>
            <a:r>
              <a:rPr lang="ru-RU" sz="3200" dirty="0"/>
              <a:t> </a:t>
            </a:r>
            <a:r>
              <a:rPr lang="ru-RU" sz="3200" dirty="0" err="1"/>
              <a:t>рос­линності</a:t>
            </a:r>
            <a:r>
              <a:rPr lang="ru-RU" sz="3200" dirty="0"/>
              <a:t> – </a:t>
            </a:r>
            <a:r>
              <a:rPr lang="ru-RU" sz="3200" dirty="0" err="1"/>
              <a:t>горизонти</a:t>
            </a:r>
            <a:r>
              <a:rPr lang="ru-RU" sz="3200" dirty="0"/>
              <a:t>  </a:t>
            </a:r>
            <a:r>
              <a:rPr lang="ru-RU" sz="3200" dirty="0" err="1"/>
              <a:t>ґрунту</a:t>
            </a:r>
            <a:r>
              <a:rPr lang="ru-RU" sz="3200" dirty="0"/>
              <a:t> – </a:t>
            </a:r>
            <a:r>
              <a:rPr lang="ru-RU" sz="3200" dirty="0" err="1"/>
              <a:t>шари</a:t>
            </a:r>
            <a:r>
              <a:rPr lang="ru-RU" sz="3200" dirty="0"/>
              <a:t> </a:t>
            </a:r>
            <a:r>
              <a:rPr lang="ru-RU" sz="3200" dirty="0" err="1"/>
              <a:t>гірських</a:t>
            </a:r>
            <a:r>
              <a:rPr lang="ru-RU" sz="3200" dirty="0"/>
              <a:t> </a:t>
            </a:r>
            <a:r>
              <a:rPr lang="ru-RU" sz="3200" dirty="0" err="1"/>
              <a:t>порід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),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пов’язані</a:t>
            </a:r>
            <a:r>
              <a:rPr lang="ru-RU" sz="3200" dirty="0"/>
              <a:t>  </a:t>
            </a:r>
            <a:r>
              <a:rPr lang="ru-RU" sz="3200" dirty="0" err="1"/>
              <a:t>між</a:t>
            </a:r>
            <a:r>
              <a:rPr lang="ru-RU" sz="3200" dirty="0"/>
              <a:t> собою </a:t>
            </a:r>
            <a:r>
              <a:rPr lang="ru-RU" sz="3200" dirty="0" err="1" smtClean="0"/>
              <a:t>певними</a:t>
            </a:r>
            <a:r>
              <a:rPr lang="ru-RU" sz="3200" dirty="0" smtClean="0"/>
              <a:t> </a:t>
            </a:r>
            <a:r>
              <a:rPr lang="ru-RU" sz="3200" dirty="0" err="1"/>
              <a:t>відношеннями</a:t>
            </a:r>
            <a:r>
              <a:rPr lang="ru-RU" sz="3200" dirty="0" smtClean="0"/>
              <a:t>.</a:t>
            </a:r>
          </a:p>
          <a:p>
            <a:pPr algn="just"/>
            <a:endParaRPr lang="uk-UA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8397325" cy="60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24" y="274638"/>
            <a:ext cx="4192488" cy="610669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складовими</a:t>
            </a:r>
            <a:r>
              <a:rPr lang="ru-RU" sz="3200" dirty="0"/>
              <a:t> </a:t>
            </a:r>
            <a:r>
              <a:rPr lang="ru-RU" sz="3200" dirty="0" err="1"/>
              <a:t>вертикальних</a:t>
            </a:r>
            <a:r>
              <a:rPr lang="ru-RU" sz="3200" dirty="0"/>
              <a:t> структур </a:t>
            </a:r>
            <a:r>
              <a:rPr lang="ru-RU" sz="3200" dirty="0" err="1"/>
              <a:t>мають</a:t>
            </a:r>
            <a:r>
              <a:rPr lang="ru-RU" sz="3200" dirty="0"/>
              <a:t> на </a:t>
            </a:r>
            <a:r>
              <a:rPr lang="ru-RU" sz="3200" dirty="0" err="1"/>
              <a:t>увазі</a:t>
            </a:r>
            <a:r>
              <a:rPr lang="ru-RU" sz="3200" dirty="0"/>
              <a:t> не </a:t>
            </a:r>
            <a:r>
              <a:rPr lang="ru-RU" sz="3200" dirty="0" err="1"/>
              <a:t>стільки</a:t>
            </a:r>
            <a:r>
              <a:rPr lang="ru-RU" sz="3200" dirty="0"/>
              <a:t> </a:t>
            </a:r>
            <a:r>
              <a:rPr lang="ru-RU" sz="3200" dirty="0" err="1"/>
              <a:t>різні</a:t>
            </a:r>
            <a:r>
              <a:rPr lang="ru-RU" sz="3200" dirty="0"/>
              <a:t> за </a:t>
            </a:r>
            <a:r>
              <a:rPr lang="ru-RU" sz="3200" dirty="0" err="1"/>
              <a:t>своїм</a:t>
            </a:r>
            <a:r>
              <a:rPr lang="ru-RU" sz="3200" dirty="0"/>
              <a:t> </a:t>
            </a:r>
            <a:r>
              <a:rPr lang="ru-RU" sz="3200" dirty="0" err="1"/>
              <a:t>висотним</a:t>
            </a:r>
            <a:r>
              <a:rPr lang="ru-RU" sz="3200" dirty="0"/>
              <a:t> </a:t>
            </a:r>
            <a:r>
              <a:rPr lang="ru-RU" sz="3200" dirty="0" err="1"/>
              <a:t>положенням</a:t>
            </a:r>
            <a:r>
              <a:rPr lang="ru-RU" sz="3200" dirty="0"/>
              <a:t> </a:t>
            </a:r>
            <a:r>
              <a:rPr lang="ru-RU" sz="3200" dirty="0" err="1"/>
              <a:t>шари</a:t>
            </a:r>
            <a:r>
              <a:rPr lang="ru-RU" sz="3200" dirty="0"/>
              <a:t> </a:t>
            </a:r>
            <a:r>
              <a:rPr lang="ru-RU" sz="3200" dirty="0" err="1"/>
              <a:t>гео­системи</a:t>
            </a:r>
            <a:r>
              <a:rPr lang="ru-RU" sz="3200" dirty="0"/>
              <a:t>,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деякі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частини</a:t>
            </a:r>
            <a:r>
              <a:rPr lang="ru-RU" sz="3200" dirty="0"/>
              <a:t>, </a:t>
            </a:r>
            <a:r>
              <a:rPr lang="ru-RU" sz="3200" dirty="0" err="1"/>
              <a:t>специфічні</a:t>
            </a:r>
            <a:r>
              <a:rPr lang="ru-RU" sz="3200" dirty="0"/>
              <a:t> в </a:t>
            </a:r>
            <a:r>
              <a:rPr lang="ru-RU" sz="3200" dirty="0" err="1"/>
              <a:t>ній</a:t>
            </a:r>
            <a:r>
              <a:rPr lang="ru-RU" sz="3200" dirty="0"/>
              <a:t> за </a:t>
            </a:r>
            <a:r>
              <a:rPr lang="ru-RU" sz="3200" dirty="0" err="1" smtClean="0"/>
              <a:t>функцією</a:t>
            </a:r>
            <a:r>
              <a:rPr lang="ru-RU" sz="3200" dirty="0"/>
              <a:t>, </a:t>
            </a:r>
            <a:r>
              <a:rPr lang="ru-RU" sz="3200" dirty="0" err="1" smtClean="0"/>
              <a:t>фізико-хімічними</a:t>
            </a:r>
            <a:r>
              <a:rPr lang="ru-RU" sz="3200" dirty="0" smtClean="0"/>
              <a:t> </a:t>
            </a:r>
            <a:r>
              <a:rPr lang="ru-RU" sz="3200" dirty="0"/>
              <a:t>та </a:t>
            </a:r>
            <a:r>
              <a:rPr lang="ru-RU" sz="3200" dirty="0" err="1" smtClean="0"/>
              <a:t>іншими</a:t>
            </a:r>
            <a:r>
              <a:rPr lang="ru-RU" sz="3200" dirty="0" smtClean="0"/>
              <a:t> </a:t>
            </a:r>
          </a:p>
          <a:p>
            <a:pPr marL="114300" indent="0">
              <a:buNone/>
            </a:pPr>
            <a:r>
              <a:rPr lang="ru-RU" sz="3200" dirty="0" smtClean="0"/>
              <a:t>характеристиками</a:t>
            </a:r>
            <a:r>
              <a:rPr lang="ru-RU" sz="3200" dirty="0"/>
              <a:t>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000" t="14001"/>
          <a:stretch/>
        </p:blipFill>
        <p:spPr>
          <a:xfrm>
            <a:off x="3995936" y="587735"/>
            <a:ext cx="4248472" cy="54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0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3930"/>
            <a:ext cx="7620000" cy="4800600"/>
          </a:xfrm>
        </p:spPr>
        <p:txBody>
          <a:bodyPr>
            <a:normAutofit/>
          </a:bodyPr>
          <a:lstStyle/>
          <a:p>
            <a:r>
              <a:rPr lang="ru-RU" sz="3200" dirty="0"/>
              <a:t>При </a:t>
            </a:r>
            <a:r>
              <a:rPr lang="ru-RU" sz="3200" dirty="0" err="1"/>
              <a:t>аналізі</a:t>
            </a:r>
            <a:r>
              <a:rPr lang="ru-RU" sz="3200" dirty="0"/>
              <a:t> </a:t>
            </a:r>
            <a:r>
              <a:rPr lang="ru-RU" sz="3200" dirty="0" err="1"/>
              <a:t>вертикальної</a:t>
            </a:r>
            <a:r>
              <a:rPr lang="ru-RU" sz="3200" dirty="0"/>
              <a:t> </a:t>
            </a:r>
            <a:r>
              <a:rPr lang="ru-RU" sz="3200" dirty="0" err="1"/>
              <a:t>структури</a:t>
            </a:r>
            <a:r>
              <a:rPr lang="ru-RU" sz="3200" dirty="0"/>
              <a:t> </a:t>
            </a:r>
            <a:r>
              <a:rPr lang="ru-RU" sz="3200" dirty="0" err="1"/>
              <a:t>геосистеми</a:t>
            </a:r>
            <a:r>
              <a:rPr lang="ru-RU" sz="3200" dirty="0"/>
              <a:t> будь-яка з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складових</a:t>
            </a:r>
            <a:r>
              <a:rPr lang="ru-RU" sz="3200" dirty="0"/>
              <a:t> </a:t>
            </a:r>
            <a:r>
              <a:rPr lang="ru-RU" sz="3200" dirty="0" err="1"/>
              <a:t>розглядається</a:t>
            </a:r>
            <a:r>
              <a:rPr lang="ru-RU" sz="3200" dirty="0"/>
              <a:t> як </a:t>
            </a:r>
            <a:r>
              <a:rPr lang="ru-RU" sz="3200" dirty="0" err="1"/>
              <a:t>територіально</a:t>
            </a:r>
            <a:r>
              <a:rPr lang="ru-RU" sz="3200" dirty="0"/>
              <a:t> </a:t>
            </a:r>
            <a:r>
              <a:rPr lang="ru-RU" sz="3200" dirty="0" err="1"/>
              <a:t>однорідна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</a:t>
            </a:r>
            <a:r>
              <a:rPr lang="ru-RU" sz="3200" dirty="0" err="1"/>
              <a:t>при­пускається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характеристики на </a:t>
            </a:r>
            <a:r>
              <a:rPr lang="ru-RU" sz="3200" dirty="0" err="1"/>
              <a:t>певній</a:t>
            </a:r>
            <a:r>
              <a:rPr lang="ru-RU" sz="3200" dirty="0"/>
              <a:t> </a:t>
            </a:r>
            <a:r>
              <a:rPr lang="ru-RU" sz="3200" dirty="0" err="1"/>
              <a:t>площі</a:t>
            </a:r>
            <a:r>
              <a:rPr lang="ru-RU" sz="3200" dirty="0"/>
              <a:t> </a:t>
            </a:r>
            <a:r>
              <a:rPr lang="ru-RU" sz="3200" dirty="0" err="1"/>
              <a:t>лишаються</a:t>
            </a:r>
            <a:r>
              <a:rPr lang="ru-RU" sz="3200" dirty="0"/>
              <a:t>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err="1" smtClean="0"/>
              <a:t>незмінними</a:t>
            </a:r>
            <a:r>
              <a:rPr lang="ru-RU" sz="32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798726"/>
            <a:ext cx="4154016" cy="38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 н ц е п ц і я   м н о ж и н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с т і   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т и к а л ь  н и х   с т р у к т 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75" y="1417638"/>
            <a:ext cx="7620000" cy="4800600"/>
          </a:xfrm>
        </p:spPr>
        <p:txBody>
          <a:bodyPr>
            <a:normAutofit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вертикальну</a:t>
            </a:r>
            <a:r>
              <a:rPr lang="ru-RU" dirty="0"/>
              <a:t> структуру </a:t>
            </a:r>
            <a:r>
              <a:rPr lang="ru-RU" dirty="0" err="1"/>
              <a:t>геосистеми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множину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тип </a:t>
            </a:r>
            <a:r>
              <a:rPr lang="ru-RU" dirty="0" err="1"/>
              <a:t>відношень</a:t>
            </a:r>
            <a:r>
              <a:rPr lang="ru-RU" dirty="0"/>
              <a:t> (</a:t>
            </a:r>
            <a:r>
              <a:rPr lang="ru-RU" dirty="0" err="1"/>
              <a:t>зв’язків</a:t>
            </a:r>
            <a:r>
              <a:rPr lang="ru-RU" dirty="0"/>
              <a:t>) </a:t>
            </a:r>
            <a:r>
              <a:rPr lang="ru-RU" dirty="0" err="1"/>
              <a:t>між</a:t>
            </a:r>
            <a:r>
              <a:rPr lang="ru-RU" dirty="0"/>
              <a:t> ними.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2274470"/>
            <a:ext cx="5809456" cy="45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88" y="166316"/>
            <a:ext cx="7620000" cy="1143000"/>
          </a:xfrm>
        </p:spPr>
        <p:txBody>
          <a:bodyPr/>
          <a:lstStyle/>
          <a:p>
            <a:r>
              <a:rPr lang="ru-RU" b="1" dirty="0" err="1" smtClean="0"/>
              <a:t>Вертикальні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800600"/>
          </a:xfrm>
        </p:spPr>
        <p:txBody>
          <a:bodyPr>
            <a:noAutofit/>
          </a:bodyPr>
          <a:lstStyle/>
          <a:p>
            <a:r>
              <a:rPr lang="ru-RU" sz="2800" i="1" dirty="0" err="1"/>
              <a:t>геокомпонентний</a:t>
            </a:r>
            <a:r>
              <a:rPr lang="ru-RU" sz="2800" i="1" dirty="0"/>
              <a:t> </a:t>
            </a:r>
            <a:r>
              <a:rPr lang="ru-RU" sz="2800" dirty="0"/>
              <a:t>(</a:t>
            </a:r>
            <a:r>
              <a:rPr lang="ru-RU" sz="2800" dirty="0" err="1"/>
              <a:t>поділ</a:t>
            </a:r>
            <a:r>
              <a:rPr lang="ru-RU" sz="2800" dirty="0"/>
              <a:t> вертикального </a:t>
            </a:r>
            <a:r>
              <a:rPr lang="ru-RU" sz="2800" dirty="0" err="1"/>
              <a:t>розрізу</a:t>
            </a:r>
            <a:r>
              <a:rPr lang="ru-RU" sz="2800" dirty="0"/>
              <a:t> </a:t>
            </a:r>
            <a:r>
              <a:rPr lang="ru-RU" sz="2800" dirty="0" err="1"/>
              <a:t>геосистеми</a:t>
            </a:r>
            <a:r>
              <a:rPr lang="ru-RU" sz="2800" dirty="0"/>
              <a:t> за ком­понентами </a:t>
            </a:r>
            <a:r>
              <a:rPr lang="ru-RU" sz="2800" dirty="0" err="1"/>
              <a:t>природи</a:t>
            </a:r>
            <a:r>
              <a:rPr lang="ru-RU" sz="2800" dirty="0"/>
              <a:t> і </a:t>
            </a:r>
            <a:r>
              <a:rPr lang="ru-RU" sz="2800" dirty="0" err="1"/>
              <a:t>далі</a:t>
            </a:r>
            <a:r>
              <a:rPr lang="ru-RU" sz="2800" dirty="0"/>
              <a:t> за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генетично</a:t>
            </a:r>
            <a:r>
              <a:rPr lang="ru-RU" sz="2800" dirty="0"/>
              <a:t> </a:t>
            </a:r>
            <a:r>
              <a:rPr lang="ru-RU" sz="2800" dirty="0" err="1"/>
              <a:t>однорідними</a:t>
            </a:r>
            <a:r>
              <a:rPr lang="ru-RU" sz="2800" dirty="0"/>
              <a:t> </a:t>
            </a:r>
            <a:r>
              <a:rPr lang="ru-RU" sz="2800" dirty="0" err="1"/>
              <a:t>частинами</a:t>
            </a:r>
            <a:r>
              <a:rPr lang="ru-RU" sz="2800" dirty="0"/>
              <a:t>);</a:t>
            </a:r>
          </a:p>
          <a:p>
            <a:r>
              <a:rPr lang="ru-RU" sz="2800" dirty="0"/>
              <a:t> </a:t>
            </a:r>
            <a:r>
              <a:rPr lang="ru-RU" sz="2800" i="1" dirty="0" err="1"/>
              <a:t>речовинно-фазовий</a:t>
            </a:r>
            <a:r>
              <a:rPr lang="ru-RU" sz="2800" i="1" dirty="0"/>
              <a:t> </a:t>
            </a:r>
            <a:r>
              <a:rPr lang="ru-RU" sz="2800" dirty="0"/>
              <a:t>(</a:t>
            </a:r>
            <a:r>
              <a:rPr lang="ru-RU" sz="2800" dirty="0" err="1"/>
              <a:t>структурні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виділяються</a:t>
            </a:r>
            <a:r>
              <a:rPr lang="ru-RU" sz="2800" dirty="0"/>
              <a:t> як </a:t>
            </a:r>
            <a:r>
              <a:rPr lang="ru-RU" sz="2800" dirty="0" err="1"/>
              <a:t>тіла</a:t>
            </a:r>
            <a:r>
              <a:rPr lang="ru-RU" sz="2800" dirty="0"/>
              <a:t>, </a:t>
            </a:r>
            <a:r>
              <a:rPr lang="ru-RU" sz="2800" dirty="0" err="1"/>
              <a:t>од­норідні</a:t>
            </a:r>
            <a:r>
              <a:rPr lang="ru-RU" sz="2800" dirty="0"/>
              <a:t> за </a:t>
            </a:r>
            <a:r>
              <a:rPr lang="ru-RU" sz="2800" dirty="0" err="1"/>
              <a:t>фазовим</a:t>
            </a:r>
            <a:r>
              <a:rPr lang="ru-RU" sz="2800" dirty="0"/>
              <a:t> станом, </a:t>
            </a:r>
            <a:r>
              <a:rPr lang="ru-RU" sz="2800" dirty="0" err="1"/>
              <a:t>фізико-хімічними</a:t>
            </a:r>
            <a:r>
              <a:rPr lang="ru-RU" sz="2800" dirty="0"/>
              <a:t> та </a:t>
            </a:r>
            <a:r>
              <a:rPr lang="ru-RU" sz="2800" dirty="0" err="1"/>
              <a:t>іншими</a:t>
            </a:r>
            <a:r>
              <a:rPr lang="ru-RU" sz="2800" dirty="0"/>
              <a:t> </a:t>
            </a:r>
            <a:r>
              <a:rPr lang="ru-RU" sz="2800" dirty="0" err="1"/>
              <a:t>властиво­стями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);</a:t>
            </a:r>
          </a:p>
          <a:p>
            <a:r>
              <a:rPr lang="ru-RU" sz="2800" i="1" dirty="0" err="1"/>
              <a:t>просторово-об’ємний</a:t>
            </a:r>
            <a:r>
              <a:rPr lang="ru-RU" sz="2800" i="1" dirty="0"/>
              <a:t> </a:t>
            </a:r>
            <a:r>
              <a:rPr lang="ru-RU" sz="2800" dirty="0"/>
              <a:t>(</a:t>
            </a:r>
            <a:r>
              <a:rPr lang="ru-RU" sz="2800" dirty="0" err="1"/>
              <a:t>вертикальний</a:t>
            </a:r>
            <a:r>
              <a:rPr lang="ru-RU" sz="2800" dirty="0"/>
              <a:t> </a:t>
            </a:r>
            <a:r>
              <a:rPr lang="ru-RU" sz="2800" dirty="0" err="1"/>
              <a:t>профіль</a:t>
            </a:r>
            <a:r>
              <a:rPr lang="ru-RU" sz="2800" dirty="0"/>
              <a:t> </a:t>
            </a:r>
            <a:r>
              <a:rPr lang="ru-RU" sz="2800" dirty="0" err="1"/>
              <a:t>гео­системи</a:t>
            </a:r>
            <a:r>
              <a:rPr lang="ru-RU" sz="2800" dirty="0"/>
              <a:t> </a:t>
            </a:r>
            <a:r>
              <a:rPr lang="ru-RU" sz="2800" dirty="0" err="1"/>
              <a:t>поділяється</a:t>
            </a:r>
            <a:r>
              <a:rPr lang="ru-RU" sz="2800" dirty="0"/>
              <a:t> на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однорідні</a:t>
            </a:r>
            <a:r>
              <a:rPr lang="ru-RU" sz="2800" dirty="0"/>
              <a:t> </a:t>
            </a:r>
            <a:r>
              <a:rPr lang="ru-RU" sz="2800" dirty="0" err="1"/>
              <a:t>шари</a:t>
            </a:r>
            <a:r>
              <a:rPr lang="ru-RU" sz="2800" dirty="0"/>
              <a:t>, </a:t>
            </a:r>
            <a:r>
              <a:rPr lang="ru-RU" sz="2800" dirty="0" err="1"/>
              <a:t>точніше</a:t>
            </a:r>
            <a:r>
              <a:rPr lang="ru-RU" sz="2800" dirty="0"/>
              <a:t> – </a:t>
            </a:r>
            <a:r>
              <a:rPr lang="ru-RU" sz="2800" dirty="0" err="1"/>
              <a:t>об’єми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4908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/>
              <a:t>Геокомпонентний</a:t>
            </a:r>
            <a:r>
              <a:rPr lang="ru-RU" sz="3600" b="1" dirty="0"/>
              <a:t>  </a:t>
            </a:r>
            <a:r>
              <a:rPr lang="ru-RU" sz="3600" b="1" dirty="0" err="1" smtClean="0"/>
              <a:t>спосіб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декомпозиції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геосистем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(генетико-</a:t>
            </a:r>
            <a:r>
              <a:rPr lang="ru-RU" sz="3600" b="1" dirty="0" err="1" smtClean="0"/>
              <a:t>еволюційний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аналіз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800600"/>
          </a:xfrm>
        </p:spPr>
        <p:txBody>
          <a:bodyPr>
            <a:normAutofit/>
          </a:bodyPr>
          <a:lstStyle/>
          <a:p>
            <a:r>
              <a:rPr lang="ru-RU" sz="2800" b="1" dirty="0"/>
              <a:t>Компонентами </a:t>
            </a:r>
            <a:r>
              <a:rPr lang="ru-RU" sz="2800" b="1" dirty="0" err="1"/>
              <a:t>природи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геокомпонентами</a:t>
            </a:r>
            <a:r>
              <a:rPr lang="ru-RU" sz="2800" dirty="0"/>
              <a:t>) </a:t>
            </a:r>
            <a:r>
              <a:rPr lang="ru-RU" sz="2800" dirty="0" err="1"/>
              <a:t>необхідно</a:t>
            </a:r>
            <a:r>
              <a:rPr lang="ru-RU" sz="2800" dirty="0"/>
              <a:t> </a:t>
            </a:r>
            <a:r>
              <a:rPr lang="ru-RU" sz="2800" dirty="0" err="1"/>
              <a:t>вважати</a:t>
            </a:r>
            <a:r>
              <a:rPr lang="ru-RU" sz="2800" dirty="0"/>
              <a:t> </a:t>
            </a:r>
            <a:r>
              <a:rPr lang="ru-RU" sz="2800" dirty="0" err="1"/>
              <a:t>матеріальні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природного </a:t>
            </a:r>
            <a:r>
              <a:rPr lang="ru-RU" sz="2800" dirty="0" err="1"/>
              <a:t>походження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відрізняються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</a:t>
            </a:r>
            <a:r>
              <a:rPr lang="ru-RU" sz="2800" dirty="0" err="1"/>
              <a:t>переважаючим</a:t>
            </a:r>
            <a:r>
              <a:rPr lang="ru-RU" sz="2800" dirty="0"/>
              <a:t> </a:t>
            </a:r>
            <a:r>
              <a:rPr lang="ru-RU" sz="2800" dirty="0" err="1"/>
              <a:t>фізико-агрегатним</a:t>
            </a:r>
            <a:r>
              <a:rPr lang="ru-RU" sz="2800" dirty="0"/>
              <a:t> (</a:t>
            </a:r>
            <a:r>
              <a:rPr lang="ru-RU" sz="2800" dirty="0" err="1"/>
              <a:t>фазовим</a:t>
            </a:r>
            <a:r>
              <a:rPr lang="ru-RU" sz="2800" dirty="0"/>
              <a:t>) станом </a:t>
            </a:r>
            <a:r>
              <a:rPr lang="ru-RU" sz="2800" dirty="0" err="1"/>
              <a:t>речовини</a:t>
            </a:r>
            <a:r>
              <a:rPr lang="ru-RU" sz="2800" dirty="0"/>
              <a:t>, </a:t>
            </a:r>
            <a:r>
              <a:rPr lang="ru-RU" sz="2800" dirty="0" err="1"/>
              <a:t>наявністю</a:t>
            </a:r>
            <a:r>
              <a:rPr lang="ru-RU" sz="2800" dirty="0"/>
              <a:t> (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від­сутністю</a:t>
            </a:r>
            <a:r>
              <a:rPr lang="ru-RU" sz="2800" dirty="0"/>
              <a:t>) та формою </a:t>
            </a:r>
            <a:r>
              <a:rPr lang="ru-RU" sz="2800" dirty="0" err="1"/>
              <a:t>органічного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,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механізмами</a:t>
            </a:r>
            <a:r>
              <a:rPr lang="ru-RU" sz="2800" dirty="0"/>
              <a:t> </a:t>
            </a:r>
            <a:r>
              <a:rPr lang="ru-RU" sz="2800" dirty="0" err="1"/>
              <a:t>утворення</a:t>
            </a:r>
            <a:r>
              <a:rPr lang="ru-RU" sz="2800" dirty="0"/>
              <a:t>, </a:t>
            </a:r>
            <a:r>
              <a:rPr lang="ru-RU" sz="2800" dirty="0" err="1"/>
              <a:t>положенням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земної</a:t>
            </a:r>
            <a:r>
              <a:rPr lang="ru-RU" sz="2800" dirty="0"/>
              <a:t> </a:t>
            </a:r>
            <a:r>
              <a:rPr lang="ru-RU" sz="2800" dirty="0" err="1"/>
              <a:t>поверхні</a:t>
            </a:r>
            <a:r>
              <a:rPr lang="ru-RU" sz="2800" dirty="0"/>
              <a:t> та </a:t>
            </a:r>
            <a:r>
              <a:rPr lang="ru-RU" sz="2800" dirty="0" err="1" smtClean="0"/>
              <a:t>основними</a:t>
            </a:r>
            <a:r>
              <a:rPr lang="ru-RU" sz="2800" dirty="0" smtClean="0"/>
              <a:t> </a:t>
            </a:r>
            <a:r>
              <a:rPr lang="ru-RU" sz="2800" dirty="0" err="1"/>
              <a:t>функ­ціями</a:t>
            </a:r>
            <a:r>
              <a:rPr lang="ru-RU" sz="2800" dirty="0"/>
              <a:t> в </a:t>
            </a:r>
            <a:r>
              <a:rPr lang="ru-RU" sz="2800" dirty="0" err="1"/>
              <a:t>геосистемі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46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uk-UA" b="1" dirty="0" err="1" smtClean="0"/>
              <a:t>Геокомпоненти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Рельєф,</a:t>
            </a:r>
          </a:p>
          <a:p>
            <a:r>
              <a:rPr lang="uk-UA" dirty="0" smtClean="0"/>
              <a:t>Клімат,</a:t>
            </a:r>
          </a:p>
          <a:p>
            <a:r>
              <a:rPr lang="uk-UA" dirty="0" smtClean="0"/>
              <a:t>Антропогенні об'єкти,</a:t>
            </a:r>
          </a:p>
          <a:p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кори, </a:t>
            </a:r>
            <a:endParaRPr lang="ru-RU" dirty="0" smtClean="0"/>
          </a:p>
          <a:p>
            <a:r>
              <a:rPr lang="ru-RU" dirty="0" err="1" smtClean="0"/>
              <a:t>По­вітряні</a:t>
            </a:r>
            <a:r>
              <a:rPr lang="ru-RU" dirty="0" smtClean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поверхневі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ґрунтові</a:t>
            </a:r>
            <a:r>
              <a:rPr lang="ru-RU" dirty="0"/>
              <a:t> води, </a:t>
            </a:r>
            <a:endParaRPr lang="ru-RU" dirty="0" smtClean="0"/>
          </a:p>
          <a:p>
            <a:r>
              <a:rPr lang="ru-RU" dirty="0" err="1" smtClean="0"/>
              <a:t>ґрунти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рос­линність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тварини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мікроорганізми</a:t>
            </a:r>
            <a:r>
              <a:rPr lang="ru-RU" dirty="0"/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1628800"/>
            <a:ext cx="1224136" cy="11521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99592" y="1600200"/>
            <a:ext cx="936104" cy="11807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91" y="1417638"/>
            <a:ext cx="4005608" cy="40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17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318</TotalTime>
  <Words>586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Соседство</vt:lpstr>
      <vt:lpstr>Вертикальні структури геосистеми (топічна ландшафтна екологія)</vt:lpstr>
      <vt:lpstr>П о н я т т я   в е р т и к а л ь н о ї  (т о п і ч н о ї) с т р у к т у р и</vt:lpstr>
      <vt:lpstr>Презентация PowerPoint</vt:lpstr>
      <vt:lpstr>Презентация PowerPoint</vt:lpstr>
      <vt:lpstr>Презентация PowerPoint</vt:lpstr>
      <vt:lpstr>К о н ц е п ц і я   м н о ж и н н о с т і   ве р т и к а л ь  н и х   с т р у к т у р</vt:lpstr>
      <vt:lpstr>Вертикальні структури</vt:lpstr>
      <vt:lpstr>Геокомпонентний  спосіб декомпозиції геосистем  (генетико-еволюційний аналіз)</vt:lpstr>
      <vt:lpstr>Геокомпоненти</vt:lpstr>
      <vt:lpstr>Презентация PowerPoint</vt:lpstr>
      <vt:lpstr>Виділення елементів у геокомпонентній вертикальній структурі виходить з поділу геокомпонентів на їх більш генетично однорід­ні частини</vt:lpstr>
      <vt:lpstr>Р е ч о в и н н о-ф а з о в и й  (г е о м а с о в и й) с п о с і б (внутрішньогеосистемні звязки)</vt:lpstr>
      <vt:lpstr>Типи геомас виділяються на основі відмінностей у функціональ­ному призначенні в геосистемі, щільності та швидкості зміни в часі і переміщенні в просторі</vt:lpstr>
      <vt:lpstr>П р о с т о р о в о-о б’є м н и й   с п о с і б (геогоризонтний) (вертикальних потоків енергії та речовин у геосистемі)</vt:lpstr>
      <vt:lpstr>Презентация PowerPoint</vt:lpstr>
      <vt:lpstr>Презентация PowerPoint</vt:lpstr>
      <vt:lpstr>Вертикальні межі геосистем</vt:lpstr>
      <vt:lpstr>Верхні межі </vt:lpstr>
      <vt:lpstr>Нижні межі. 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Ландшафтні територіальні структури</dc:title>
  <dc:creator>night queen</dc:creator>
  <cp:lastModifiedBy>night queen</cp:lastModifiedBy>
  <cp:revision>28</cp:revision>
  <dcterms:created xsi:type="dcterms:W3CDTF">2019-04-03T16:40:42Z</dcterms:created>
  <dcterms:modified xsi:type="dcterms:W3CDTF">2020-03-03T19:51:24Z</dcterms:modified>
</cp:coreProperties>
</file>