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0" r:id="rId1"/>
  </p:sldMasterIdLst>
  <p:notesMasterIdLst>
    <p:notesMasterId r:id="rId31"/>
  </p:notesMasterIdLst>
  <p:sldIdLst>
    <p:sldId id="338" r:id="rId2"/>
    <p:sldId id="337" r:id="rId3"/>
    <p:sldId id="356" r:id="rId4"/>
    <p:sldId id="357" r:id="rId5"/>
    <p:sldId id="358" r:id="rId6"/>
    <p:sldId id="361" r:id="rId7"/>
    <p:sldId id="359" r:id="rId8"/>
    <p:sldId id="360" r:id="rId9"/>
    <p:sldId id="364" r:id="rId10"/>
    <p:sldId id="362" r:id="rId11"/>
    <p:sldId id="365" r:id="rId12"/>
    <p:sldId id="366" r:id="rId13"/>
    <p:sldId id="363" r:id="rId14"/>
    <p:sldId id="367" r:id="rId15"/>
    <p:sldId id="368" r:id="rId16"/>
    <p:sldId id="369" r:id="rId17"/>
    <p:sldId id="341" r:id="rId18"/>
    <p:sldId id="344" r:id="rId19"/>
    <p:sldId id="345" r:id="rId20"/>
    <p:sldId id="346" r:id="rId21"/>
    <p:sldId id="347" r:id="rId22"/>
    <p:sldId id="348" r:id="rId23"/>
    <p:sldId id="349" r:id="rId24"/>
    <p:sldId id="350" r:id="rId25"/>
    <p:sldId id="351" r:id="rId26"/>
    <p:sldId id="352" r:id="rId27"/>
    <p:sldId id="353" r:id="rId28"/>
    <p:sldId id="355" r:id="rId29"/>
    <p:sldId id="354"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0033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65" autoAdjust="0"/>
    <p:restoredTop sz="82258" autoAdjust="0"/>
  </p:normalViewPr>
  <p:slideViewPr>
    <p:cSldViewPr snapToGrid="0">
      <p:cViewPr varScale="1">
        <p:scale>
          <a:sx n="84" d="100"/>
          <a:sy n="84" d="100"/>
        </p:scale>
        <p:origin x="1469"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9CC65-26C4-42D9-8090-B7B6E9A41842}" type="datetimeFigureOut">
              <a:rPr lang="ru-RU" smtClean="0"/>
              <a:pPr/>
              <a:t>23.03.2023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3D8A8-DBD7-48FC-BC25-A57C1F909DB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51A6B28-9C3D-4EC7-BD34-FEFC4F34F072}" type="datetime1">
              <a:rPr lang="ru-RU" smtClean="0"/>
              <a:pPr/>
              <a:t>23.03.2023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E2939B-C7B1-43E8-9966-32771C74A3D9}" type="datetime1">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74E906D-D819-4CD5-843F-F06AFCF5E194}" type="datetime1">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A82DE7-7E8A-492F-86D2-153E51E13982}" type="datetime1">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E20924D-E981-403A-A7DA-6B7652AB8CB3}" type="datetime1">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0852FB7-026E-4C66-BC9D-CC5DD2E0DB25}" type="datetime1">
              <a:rPr lang="ru-RU" smtClean="0"/>
              <a:pPr/>
              <a:t>23.03.2023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71F20DC-FEFA-4F05-8BB0-9D67DEECB369}" type="datetime1">
              <a:rPr lang="ru-RU" smtClean="0"/>
              <a:pPr/>
              <a:t>23.03.2023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8D0456A-DDFF-4627-9C61-2CA51E33C2D0}" type="datetime1">
              <a:rPr lang="ru-RU" smtClean="0"/>
              <a:pPr/>
              <a:t>23.03.2023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A028FF-9E76-4E5C-B345-B8C88348688B}" type="datetime1">
              <a:rPr lang="ru-RU" smtClean="0"/>
              <a:pPr/>
              <a:t>23.03.2023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34F7C9-3E58-4F5C-8372-5450577A01B9}" type="datetime1">
              <a:rPr lang="ru-RU" smtClean="0"/>
              <a:pPr/>
              <a:t>23.03.2023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30B95E-A908-4B3D-BD82-68B14E899FE8}" type="datetime1">
              <a:rPr lang="ru-RU" smtClean="0"/>
              <a:pPr/>
              <a:t>23.03.2023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27EDA0C-6A2F-49A3-8FBA-55007CDC6F64}"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accent1">
                <a:lumMod val="60000"/>
                <a:lumOff val="40000"/>
              </a:schemeClr>
            </a:gs>
            <a:gs pos="100000">
              <a:srgbClr val="FFFF00"/>
            </a:gs>
          </a:gsLst>
          <a:lin ang="5400000" scaled="1"/>
          <a:tileRect/>
        </a:gra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E80E7F-C0C9-4E43-8B1B-CCAA555C769E}" type="datetime1">
              <a:rPr lang="ru-RU" smtClean="0"/>
              <a:pPr/>
              <a:t>23.03.2023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7EDA0C-6A2F-49A3-8FBA-55007CDC6F64}"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subTitle" idx="4294967295"/>
          </p:nvPr>
        </p:nvSpPr>
        <p:spPr>
          <a:xfrm>
            <a:off x="323850" y="1557338"/>
            <a:ext cx="8280400" cy="3001962"/>
          </a:xfrm>
        </p:spPr>
        <p:txBody>
          <a:bodyPr>
            <a:normAutofit fontScale="92500"/>
          </a:bodyPr>
          <a:lstStyle/>
          <a:p>
            <a:pPr marL="0" indent="0" algn="ctr" eaLnBrk="1" hangingPunct="1">
              <a:lnSpc>
                <a:spcPct val="90000"/>
              </a:lnSpc>
              <a:buFont typeface="Wingdings 2" panose="05020102010507070707" pitchFamily="18" charset="2"/>
              <a:buNone/>
              <a:defRPr/>
            </a:pPr>
            <a:endParaRPr lang="uk-UA" sz="2200" b="1" dirty="0" smtClean="0">
              <a:solidFill>
                <a:srgbClr val="996600"/>
              </a:solidFill>
              <a:effectLst>
                <a:outerShdw blurRad="38100" dist="38100" dir="2700000" algn="tl">
                  <a:srgbClr val="FFFFFF"/>
                </a:outerShdw>
              </a:effectLst>
              <a:latin typeface="Arial" charset="0"/>
            </a:endParaRPr>
          </a:p>
          <a:p>
            <a:pPr algn="ctr">
              <a:defRPr/>
            </a:pPr>
            <a:r>
              <a:rPr lang="uk-UA" sz="24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Лекція. </a:t>
            </a:r>
            <a:r>
              <a:rPr lang="uk-UA" sz="3200" b="1" dirty="0" smtClean="0">
                <a:solidFill>
                  <a:srgbClr val="FF0000"/>
                </a:solidFill>
                <a:latin typeface="Times New Roman" panose="02020603050405020304" pitchFamily="18" charset="0"/>
                <a:cs typeface="Times New Roman" panose="02020603050405020304" pitchFamily="18" charset="0"/>
              </a:rPr>
              <a:t>МАТЕМАТИЧНЕ ЗАБЕЗПЕЧЕННЯ АВТОМАТИЗОВАНОГО ПРОЕКТУВАННЯ.</a:t>
            </a: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eaLnBrk="1" hangingPunct="1">
              <a:lnSpc>
                <a:spcPct val="90000"/>
              </a:lnSpc>
              <a:buFont typeface="Wingdings 2" panose="05020102010507070707" pitchFamily="18" charset="2"/>
              <a:buNone/>
              <a:defRPr/>
            </a:pPr>
            <a:r>
              <a:rPr lang="uk-UA"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Доцент кафедри кандидат технічних наук</a:t>
            </a:r>
            <a:r>
              <a:rPr lang="ru-RU"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доцент Дубина О.Ф.</a:t>
            </a:r>
          </a:p>
          <a:p>
            <a:pPr marL="0" indent="0" algn="ctr" eaLnBrk="1" hangingPunct="1">
              <a:lnSpc>
                <a:spcPct val="90000"/>
              </a:lnSpc>
              <a:buFont typeface="Wingdings 2" panose="05020102010507070707" pitchFamily="18" charset="2"/>
              <a:buNone/>
              <a:defRPr/>
            </a:pPr>
            <a:endParaRPr lang="ru-RU" sz="18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3559" name="Rectangle 7"/>
          <p:cNvSpPr>
            <a:spLocks noChangeArrowheads="1"/>
          </p:cNvSpPr>
          <p:nvPr/>
        </p:nvSpPr>
        <p:spPr bwMode="auto">
          <a:xfrm>
            <a:off x="2667000" y="6092825"/>
            <a:ext cx="4191000" cy="369888"/>
          </a:xfrm>
          <a:prstGeom prst="rect">
            <a:avLst/>
          </a:prstGeom>
          <a:noFill/>
          <a:ln w="9525">
            <a:noFill/>
            <a:miter lim="800000"/>
            <a:headEnd/>
            <a:tailEnd/>
          </a:ln>
          <a:effectLst/>
        </p:spPr>
        <p:txBody>
          <a:bodyPr lIns="92075" tIns="46038" rIns="92075" bIns="46038">
            <a:spAutoFit/>
          </a:bodyPr>
          <a:lstStyle/>
          <a:p>
            <a:pPr algn="ctr" defTabSz="762000">
              <a:spcBef>
                <a:spcPct val="50000"/>
              </a:spcBef>
              <a:defRPr/>
            </a:pPr>
            <a:r>
              <a:rPr lang="ru-RU" b="1" dirty="0" smtClean="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2023 </a:t>
            </a:r>
            <a:r>
              <a:rPr lang="ru-RU" b="1" dirty="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року</a:t>
            </a:r>
          </a:p>
        </p:txBody>
      </p:sp>
      <p:sp>
        <p:nvSpPr>
          <p:cNvPr id="5" name="Text Box 5"/>
          <p:cNvSpPr>
            <a:spLocks noGrp="1" noChangeArrowheads="1"/>
          </p:cNvSpPr>
          <p:nvPr>
            <p:ph type="ctrTitle" idx="4294967295"/>
          </p:nvPr>
        </p:nvSpPr>
        <p:spPr>
          <a:xfrm>
            <a:off x="1042988" y="188913"/>
            <a:ext cx="7343775" cy="863600"/>
          </a:xfrm>
          <a:noFill/>
        </p:spPr>
        <p:txBody>
          <a:bodyPr>
            <a:normAutofit fontScale="90000"/>
          </a:bodyPr>
          <a:lstStyle/>
          <a:p>
            <a:pPr algn="ctr" defTabSz="762000"/>
            <a:r>
              <a:rPr lang="uk-UA" altLang="uk-UA" sz="2400" b="1" dirty="0" smtClean="0">
                <a:solidFill>
                  <a:srgbClr val="002060"/>
                </a:solidFill>
                <a:latin typeface="Times New Roman" panose="02020603050405020304" pitchFamily="18" charset="0"/>
              </a:rPr>
              <a:t>Державний університет «Житомирська політехніка»</a:t>
            </a:r>
            <a:br>
              <a:rPr lang="uk-UA" altLang="uk-UA" sz="2400" b="1" dirty="0" smtClean="0">
                <a:solidFill>
                  <a:srgbClr val="002060"/>
                </a:solidFill>
                <a:latin typeface="Times New Roman" panose="02020603050405020304" pitchFamily="18" charset="0"/>
              </a:rPr>
            </a:br>
            <a:r>
              <a:rPr lang="uk-UA" altLang="uk-UA" sz="2200" b="1" dirty="0" smtClean="0">
                <a:solidFill>
                  <a:srgbClr val="002060"/>
                </a:solidFill>
                <a:latin typeface="Times New Roman" panose="02020603050405020304" pitchFamily="18" charset="0"/>
              </a:rPr>
              <a:t>Кафедра комп’ютерних технологій у медицині та телекомунікаціях</a:t>
            </a:r>
          </a:p>
        </p:txBody>
      </p:sp>
      <p:sp>
        <p:nvSpPr>
          <p:cNvPr id="6"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1</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852554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 y="442895"/>
            <a:ext cx="9144000" cy="5170646"/>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За характером відображуваних властивостей об'єкта </a:t>
            </a:r>
            <a:r>
              <a:rPr lang="uk-UA" sz="2200" i="1" dirty="0" smtClean="0">
                <a:latin typeface="Times New Roman" panose="02020603050405020304" pitchFamily="18" charset="0"/>
                <a:cs typeface="Times New Roman" panose="02020603050405020304" pitchFamily="18" charset="0"/>
              </a:rPr>
              <a:t>математичні моделі</a:t>
            </a:r>
            <a:r>
              <a:rPr lang="uk-UA" sz="2200" dirty="0" smtClean="0">
                <a:latin typeface="Times New Roman" panose="02020603050405020304" pitchFamily="18" charset="0"/>
                <a:cs typeface="Times New Roman" panose="02020603050405020304" pitchFamily="18" charset="0"/>
              </a:rPr>
              <a:t> розділяють на </a:t>
            </a:r>
            <a:r>
              <a:rPr lang="uk-UA" sz="2200" b="1" dirty="0" smtClean="0">
                <a:latin typeface="Times New Roman" panose="02020603050405020304" pitchFamily="18" charset="0"/>
                <a:cs typeface="Times New Roman" panose="02020603050405020304" pitchFamily="18" charset="0"/>
              </a:rPr>
              <a:t>структурні</a:t>
            </a:r>
            <a:r>
              <a:rPr lang="uk-UA" sz="2200" dirty="0" smtClean="0">
                <a:latin typeface="Times New Roman" panose="02020603050405020304" pitchFamily="18" charset="0"/>
                <a:cs typeface="Times New Roman" panose="02020603050405020304" pitchFamily="18" charset="0"/>
              </a:rPr>
              <a:t> та </a:t>
            </a:r>
            <a:r>
              <a:rPr lang="uk-UA" sz="2200" b="1" dirty="0" smtClean="0">
                <a:latin typeface="Times New Roman" panose="02020603050405020304" pitchFamily="18" charset="0"/>
                <a:cs typeface="Times New Roman" panose="02020603050405020304" pitchFamily="18" charset="0"/>
              </a:rPr>
              <a:t>функціональні</a:t>
            </a:r>
            <a:r>
              <a:rPr lang="uk-UA" sz="2200" dirty="0" smtClean="0">
                <a:latin typeface="Times New Roman" panose="02020603050405020304" pitchFamily="18" charset="0"/>
                <a:cs typeface="Times New Roman" panose="02020603050405020304" pitchFamily="18" charset="0"/>
              </a:rPr>
              <a:t>. </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Структурні</a:t>
            </a:r>
            <a:r>
              <a:rPr lang="uk-UA" sz="2200" dirty="0" smtClean="0">
                <a:latin typeface="Times New Roman" panose="02020603050405020304" pitchFamily="18" charset="0"/>
                <a:cs typeface="Times New Roman" panose="02020603050405020304" pitchFamily="18" charset="0"/>
              </a:rPr>
              <a:t> математичні моделі призначені для відображення структурних властивостей об'єкта. Вони діляться в свою чергу на </a:t>
            </a:r>
            <a:r>
              <a:rPr lang="uk-UA" sz="2200" b="1" dirty="0" smtClean="0">
                <a:latin typeface="Times New Roman" panose="02020603050405020304" pitchFamily="18" charset="0"/>
                <a:cs typeface="Times New Roman" panose="02020603050405020304" pitchFamily="18" charset="0"/>
              </a:rPr>
              <a:t>топологічні </a:t>
            </a:r>
            <a:r>
              <a:rPr lang="uk-UA" sz="2200" dirty="0" smtClean="0">
                <a:latin typeface="Times New Roman" panose="02020603050405020304" pitchFamily="18" charset="0"/>
                <a:cs typeface="Times New Roman" panose="02020603050405020304" pitchFamily="18" charset="0"/>
              </a:rPr>
              <a:t>і </a:t>
            </a:r>
            <a:r>
              <a:rPr lang="uk-UA" sz="2200" b="1" dirty="0" smtClean="0">
                <a:latin typeface="Times New Roman" panose="02020603050405020304" pitchFamily="18" charset="0"/>
                <a:cs typeface="Times New Roman" panose="02020603050405020304" pitchFamily="18" charset="0"/>
              </a:rPr>
              <a:t>геометричні</a:t>
            </a:r>
            <a:r>
              <a:rPr lang="uk-UA" sz="2200" dirty="0" smtClean="0">
                <a:latin typeface="Times New Roman" panose="02020603050405020304" pitchFamily="18" charset="0"/>
                <a:cs typeface="Times New Roman" panose="02020603050405020304" pitchFamily="18" charset="0"/>
              </a:rPr>
              <a:t>.</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В </a:t>
            </a:r>
            <a:r>
              <a:rPr lang="uk-UA" sz="2200" dirty="0" smtClean="0">
                <a:solidFill>
                  <a:srgbClr val="FF0000"/>
                </a:solidFill>
                <a:latin typeface="Times New Roman" panose="02020603050405020304" pitchFamily="18" charset="0"/>
                <a:cs typeface="Times New Roman" panose="02020603050405020304" pitchFamily="18" charset="0"/>
              </a:rPr>
              <a:t>топологічних моделях </a:t>
            </a:r>
            <a:r>
              <a:rPr lang="uk-UA" sz="2200" dirty="0" smtClean="0">
                <a:latin typeface="Times New Roman" panose="02020603050405020304" pitchFamily="18" charset="0"/>
                <a:cs typeface="Times New Roman" panose="02020603050405020304" pitchFamily="18" charset="0"/>
              </a:rPr>
              <a:t>відображається склад і взаємозв'язок елементів об'єкта. </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В </a:t>
            </a:r>
            <a:r>
              <a:rPr lang="uk-UA" sz="2200" dirty="0" smtClean="0">
                <a:solidFill>
                  <a:srgbClr val="FF0000"/>
                </a:solidFill>
                <a:latin typeface="Times New Roman" panose="02020603050405020304" pitchFamily="18" charset="0"/>
                <a:cs typeface="Times New Roman" panose="02020603050405020304" pitchFamily="18" charset="0"/>
              </a:rPr>
              <a:t>геометричних математичних моделях </a:t>
            </a:r>
            <a:r>
              <a:rPr lang="uk-UA" sz="2200" dirty="0" smtClean="0">
                <a:latin typeface="Times New Roman" panose="02020603050405020304" pitchFamily="18" charset="0"/>
                <a:cs typeface="Times New Roman" panose="02020603050405020304" pitchFamily="18" charset="0"/>
              </a:rPr>
              <a:t>відображаються, геометричні властивості об'єкта, в них додатково до відомостей про взаємне розташування елементів містяться відомості про форму деталей. 	У машинобудуванні для відображення геометричних властивостей деталей застосовують математичні моделі, представлені в </a:t>
            </a:r>
            <a:r>
              <a:rPr lang="uk-UA" sz="2200" b="1" dirty="0" smtClean="0">
                <a:latin typeface="Times New Roman" panose="02020603050405020304" pitchFamily="18" charset="0"/>
                <a:cs typeface="Times New Roman" panose="02020603050405020304" pitchFamily="18" charset="0"/>
              </a:rPr>
              <a:t>аналітичній </a:t>
            </a:r>
            <a:r>
              <a:rPr lang="uk-UA" sz="2200" dirty="0" smtClean="0">
                <a:latin typeface="Times New Roman" panose="02020603050405020304" pitchFamily="18" charset="0"/>
                <a:cs typeface="Times New Roman" panose="02020603050405020304" pitchFamily="18" charset="0"/>
              </a:rPr>
              <a:t>або </a:t>
            </a:r>
            <a:r>
              <a:rPr lang="uk-UA" sz="2200" b="1" dirty="0" smtClean="0">
                <a:latin typeface="Times New Roman" panose="02020603050405020304" pitchFamily="18" charset="0"/>
                <a:cs typeface="Times New Roman" panose="02020603050405020304" pitchFamily="18" charset="0"/>
              </a:rPr>
              <a:t>алгебраїчній</a:t>
            </a:r>
            <a:r>
              <a:rPr lang="uk-UA" sz="2200" dirty="0" smtClean="0">
                <a:latin typeface="Times New Roman" panose="02020603050405020304" pitchFamily="18" charset="0"/>
                <a:cs typeface="Times New Roman" panose="02020603050405020304" pitchFamily="18" charset="0"/>
              </a:rPr>
              <a:t> формі (прості моделі - поверхні плоскі і другого порядку, складні моделі - каркасні і кінематичні - для відображення об'єктів складних геометричних властивостей).</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3181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720840"/>
            <a:ext cx="9144000" cy="3816429"/>
          </a:xfrm>
          <a:prstGeom prst="rect">
            <a:avLst/>
          </a:prstGeom>
        </p:spPr>
        <p:txBody>
          <a:bodyPr wrap="square">
            <a:spAutoFit/>
          </a:bodyPr>
          <a:lstStyle/>
          <a:p>
            <a:pPr algn="just"/>
            <a:r>
              <a:rPr lang="uk-UA" sz="2200" dirty="0" smtClean="0">
                <a:solidFill>
                  <a:srgbClr val="FF0000"/>
                </a:solidFill>
                <a:latin typeface="Times New Roman" panose="02020603050405020304" pitchFamily="18" charset="0"/>
                <a:cs typeface="Times New Roman" panose="02020603050405020304" pitchFamily="18" charset="0"/>
              </a:rPr>
              <a:t>	Функціональні </a:t>
            </a:r>
            <a:r>
              <a:rPr lang="uk-UA" sz="2200" dirty="0">
                <a:latin typeface="Times New Roman" panose="02020603050405020304" pitchFamily="18" charset="0"/>
                <a:cs typeface="Times New Roman" panose="02020603050405020304" pitchFamily="18" charset="0"/>
              </a:rPr>
              <a:t>математичні моделі призначені дня відображення фізичних чи інформаційних процесів, що протікають в об'єкті при його функціонуванні або </a:t>
            </a:r>
            <a:r>
              <a:rPr lang="uk-UA" sz="2200" dirty="0" smtClean="0">
                <a:latin typeface="Times New Roman" panose="02020603050405020304" pitchFamily="18" charset="0"/>
                <a:cs typeface="Times New Roman" panose="02020603050405020304" pitchFamily="18" charset="0"/>
              </a:rPr>
              <a:t>виготовленні.</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Здебільшого </a:t>
            </a:r>
            <a:r>
              <a:rPr lang="uk-UA" sz="2200" dirty="0">
                <a:latin typeface="Times New Roman" panose="02020603050405020304" pitchFamily="18" charset="0"/>
                <a:cs typeface="Times New Roman" panose="02020603050405020304" pitchFamily="18" charset="0"/>
              </a:rPr>
              <a:t>функціональні математичні моделі представляють собою систему рівнянь, що зв'язують між собою внутрішні, зовнішні і вихідні </a:t>
            </a:r>
            <a:r>
              <a:rPr lang="uk-UA" sz="2200" dirty="0" smtClean="0">
                <a:latin typeface="Times New Roman" panose="02020603050405020304" pitchFamily="18" charset="0"/>
                <a:cs typeface="Times New Roman" panose="02020603050405020304" pitchFamily="18" charset="0"/>
              </a:rPr>
              <a:t>параметри.</a:t>
            </a:r>
          </a:p>
          <a:p>
            <a:pPr algn="just"/>
            <a:r>
              <a:rPr lang="uk-UA" sz="2200" dirty="0" smtClean="0">
                <a:latin typeface="Times New Roman" panose="02020603050405020304" pitchFamily="18" charset="0"/>
                <a:cs typeface="Times New Roman" panose="02020603050405020304" pitchFamily="18" charset="0"/>
              </a:rPr>
              <a:t>	Залежно </a:t>
            </a:r>
            <a:r>
              <a:rPr lang="uk-UA" sz="2200" dirty="0">
                <a:latin typeface="Times New Roman" panose="02020603050405020304" pitchFamily="18" charset="0"/>
                <a:cs typeface="Times New Roman" panose="02020603050405020304" pitchFamily="18" charset="0"/>
              </a:rPr>
              <a:t>від місця в ієрархічній системі математичні моделі діляться на моделі</a:t>
            </a:r>
            <a:r>
              <a:rPr lang="uk-UA" sz="2200" dirty="0" smtClean="0">
                <a:latin typeface="Times New Roman" panose="02020603050405020304" pitchFamily="18" charset="0"/>
                <a:cs typeface="Times New Roman" panose="02020603050405020304" pitchFamily="18" charset="0"/>
              </a:rPr>
              <a:t>:</a:t>
            </a: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мікро-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макро</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метарівня</a:t>
            </a:r>
            <a:r>
              <a:rPr lang="uk-UA"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16788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 y="322683"/>
            <a:ext cx="9144000" cy="5509200"/>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Особливістю </a:t>
            </a:r>
            <a:r>
              <a:rPr lang="uk-UA" sz="2200" dirty="0">
                <a:latin typeface="Times New Roman" panose="02020603050405020304" pitchFamily="18" charset="0"/>
                <a:cs typeface="Times New Roman" panose="02020603050405020304" pitchFamily="18" charset="0"/>
              </a:rPr>
              <a:t>математичні моделі на макрорівні є відображення фізичних процесів, що протікають в неперервному просторі і часі (диференційні рівняння в часткових похідних).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На </a:t>
            </a:r>
            <a:r>
              <a:rPr lang="uk-UA" sz="2200" dirty="0">
                <a:solidFill>
                  <a:srgbClr val="FF0000"/>
                </a:solidFill>
                <a:latin typeface="Times New Roman" panose="02020603050405020304" pitchFamily="18" charset="0"/>
                <a:cs typeface="Times New Roman" panose="02020603050405020304" pitchFamily="18" charset="0"/>
              </a:rPr>
              <a:t>макрорівні </a:t>
            </a:r>
            <a:r>
              <a:rPr lang="uk-UA" sz="2200" dirty="0">
                <a:latin typeface="Times New Roman" panose="02020603050405020304" pitchFamily="18" charset="0"/>
                <a:cs typeface="Times New Roman" panose="02020603050405020304" pitchFamily="18" charset="0"/>
              </a:rPr>
              <a:t>використовують збільшену дискретизацію простору за функціональною ознакою, що приводить до представлення математичних моделей на цьому рівні у вигляді звичайних диференційних рівнянь.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На </a:t>
            </a:r>
            <a:r>
              <a:rPr lang="uk-UA" sz="2200" dirty="0" err="1">
                <a:solidFill>
                  <a:srgbClr val="FF0000"/>
                </a:solidFill>
                <a:latin typeface="Times New Roman" panose="02020603050405020304" pitchFamily="18" charset="0"/>
                <a:cs typeface="Times New Roman" panose="02020603050405020304" pitchFamily="18" charset="0"/>
              </a:rPr>
              <a:t>метарівні</a:t>
            </a:r>
            <a:r>
              <a:rPr lang="uk-UA" sz="2200" dirty="0">
                <a:latin typeface="Times New Roman" panose="02020603050405020304" pitchFamily="18" charset="0"/>
                <a:cs typeface="Times New Roman" panose="02020603050405020304" pitchFamily="18" charset="0"/>
              </a:rPr>
              <a:t> в якості елементів приймаються складні сукупності деталей.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За </a:t>
            </a:r>
            <a:r>
              <a:rPr lang="uk-UA" sz="2200" dirty="0">
                <a:latin typeface="Times New Roman" panose="02020603050405020304" pitchFamily="18" charset="0"/>
                <a:cs typeface="Times New Roman" panose="02020603050405020304" pitchFamily="18" charset="0"/>
              </a:rPr>
              <a:t>ступенем деталізації опису в межах кожного ієрархічного рівня виділяють </a:t>
            </a:r>
            <a:r>
              <a:rPr lang="uk-UA" sz="2200" b="1" dirty="0">
                <a:latin typeface="Times New Roman" panose="02020603050405020304" pitchFamily="18" charset="0"/>
                <a:cs typeface="Times New Roman" panose="02020603050405020304" pitchFamily="18" charset="0"/>
              </a:rPr>
              <a:t>повні математичні моделі </a:t>
            </a:r>
            <a:r>
              <a:rPr lang="uk-UA" sz="2200" dirty="0">
                <a:latin typeface="Times New Roman" panose="02020603050405020304" pitchFamily="18" charset="0"/>
                <a:cs typeface="Times New Roman" panose="02020603050405020304" pitchFamily="18" charset="0"/>
              </a:rPr>
              <a:t>та </a:t>
            </a:r>
            <a:r>
              <a:rPr lang="uk-UA" sz="2200" b="1" dirty="0">
                <a:latin typeface="Times New Roman" panose="02020603050405020304" pitchFamily="18" charset="0"/>
                <a:cs typeface="Times New Roman" panose="02020603050405020304" pitchFamily="18" charset="0"/>
              </a:rPr>
              <a:t>макромоделі</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Повна </a:t>
            </a:r>
            <a:r>
              <a:rPr lang="uk-UA" sz="2200" dirty="0">
                <a:solidFill>
                  <a:srgbClr val="FF0000"/>
                </a:solidFill>
                <a:latin typeface="Times New Roman" panose="02020603050405020304" pitchFamily="18" charset="0"/>
                <a:cs typeface="Times New Roman" panose="02020603050405020304" pitchFamily="18" charset="0"/>
              </a:rPr>
              <a:t>модель </a:t>
            </a:r>
            <a:r>
              <a:rPr lang="uk-UA" sz="2200" dirty="0">
                <a:latin typeface="Times New Roman" panose="02020603050405020304" pitchFamily="18" charset="0"/>
                <a:cs typeface="Times New Roman" panose="02020603050405020304" pitchFamily="18" charset="0"/>
              </a:rPr>
              <a:t>- модель, в якій відображаються фазові змінні, що характеризують стан всіх між елементних </a:t>
            </a:r>
            <a:r>
              <a:rPr lang="uk-UA" sz="2200" dirty="0" err="1">
                <a:latin typeface="Times New Roman" panose="02020603050405020304" pitchFamily="18" charset="0"/>
                <a:cs typeface="Times New Roman" panose="02020603050405020304" pitchFamily="18" charset="0"/>
              </a:rPr>
              <a:t>зв'язків</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Макромодель</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 характеризується меншим числом фазових змінних, що відповідають опису об'єкта при збільшеному виділенні </a:t>
            </a:r>
            <a:r>
              <a:rPr lang="uk-UA" sz="2200" dirty="0" smtClean="0">
                <a:latin typeface="Times New Roman" panose="02020603050405020304" pitchFamily="18" charset="0"/>
                <a:cs typeface="Times New Roman" panose="02020603050405020304" pitchFamily="18" charset="0"/>
              </a:rPr>
              <a:t>елементів.</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За </a:t>
            </a:r>
            <a:r>
              <a:rPr lang="uk-UA" sz="2200" dirty="0">
                <a:latin typeface="Times New Roman" panose="02020603050405020304" pitchFamily="18" charset="0"/>
                <a:cs typeface="Times New Roman" panose="02020603050405020304" pitchFamily="18" charset="0"/>
              </a:rPr>
              <a:t>способом отримання моделі бувають </a:t>
            </a:r>
            <a:r>
              <a:rPr lang="uk-UA" sz="2200" b="1" dirty="0">
                <a:latin typeface="Times New Roman" panose="02020603050405020304" pitchFamily="18" charset="0"/>
                <a:cs typeface="Times New Roman" panose="02020603050405020304" pitchFamily="18" charset="0"/>
              </a:rPr>
              <a:t>теоретичні</a:t>
            </a:r>
            <a:r>
              <a:rPr lang="uk-UA" sz="2200" dirty="0">
                <a:latin typeface="Times New Roman" panose="02020603050405020304" pitchFamily="18" charset="0"/>
                <a:cs typeface="Times New Roman" panose="02020603050405020304" pitchFamily="18" charset="0"/>
              </a:rPr>
              <a:t> та </a:t>
            </a:r>
            <a:r>
              <a:rPr lang="uk-UA" sz="2200" b="1" dirty="0">
                <a:latin typeface="Times New Roman" panose="02020603050405020304" pitchFamily="18" charset="0"/>
                <a:cs typeface="Times New Roman" panose="02020603050405020304" pitchFamily="18" charset="0"/>
              </a:rPr>
              <a:t>емпіричні</a:t>
            </a:r>
            <a:r>
              <a:rPr lang="uk-UA"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3575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grpSp>
        <p:nvGrpSpPr>
          <p:cNvPr id="4" name="Группа 3"/>
          <p:cNvGrpSpPr/>
          <p:nvPr/>
        </p:nvGrpSpPr>
        <p:grpSpPr>
          <a:xfrm>
            <a:off x="1033272" y="603504"/>
            <a:ext cx="6409944" cy="5050536"/>
            <a:chOff x="0" y="0"/>
            <a:chExt cx="4564380" cy="3810000"/>
          </a:xfrm>
        </p:grpSpPr>
        <p:sp>
          <p:nvSpPr>
            <p:cNvPr id="5" name="Надпись 1"/>
            <p:cNvSpPr txBox="1"/>
            <p:nvPr/>
          </p:nvSpPr>
          <p:spPr>
            <a:xfrm>
              <a:off x="1691640" y="1074420"/>
              <a:ext cx="1242060" cy="76962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uk-UA" sz="1600" kern="1200">
                  <a:solidFill>
                    <a:srgbClr val="000000"/>
                  </a:solidFill>
                  <a:effectLst/>
                  <a:latin typeface="Times New Roman" panose="02020603050405020304" pitchFamily="18" charset="0"/>
                  <a:ea typeface="Calibri" panose="020F0502020204030204" pitchFamily="34" charset="0"/>
                </a:rPr>
                <a:t>Звичайні диференційні</a:t>
              </a:r>
              <a:endParaRPr lang="en-US" sz="1600">
                <a:effectLst/>
                <a:latin typeface="Times New Roman" panose="02020603050405020304" pitchFamily="18" charset="0"/>
                <a:ea typeface="Times New Roman" panose="02020603050405020304" pitchFamily="18" charset="0"/>
              </a:endParaRPr>
            </a:p>
            <a:p>
              <a:pPr algn="ctr">
                <a:spcAft>
                  <a:spcPts val="0"/>
                </a:spcAft>
              </a:pPr>
              <a:r>
                <a:rPr lang="uk-UA" sz="1600" kern="1200">
                  <a:solidFill>
                    <a:srgbClr val="000000"/>
                  </a:solidFill>
                  <a:effectLst/>
                  <a:latin typeface="Times New Roman" panose="02020603050405020304" pitchFamily="18" charset="0"/>
                  <a:ea typeface="Calibri" panose="020F0502020204030204" pitchFamily="34" charset="0"/>
                </a:rPr>
                <a:t>рівняння</a:t>
              </a:r>
              <a:endParaRPr lang="en-US" sz="1600">
                <a:effectLst/>
                <a:latin typeface="Times New Roman" panose="02020603050405020304" pitchFamily="18" charset="0"/>
                <a:ea typeface="Times New Roman" panose="02020603050405020304" pitchFamily="18" charset="0"/>
              </a:endParaRPr>
            </a:p>
          </p:txBody>
        </p:sp>
        <p:sp>
          <p:nvSpPr>
            <p:cNvPr id="6" name="Надпись 2"/>
            <p:cNvSpPr txBox="1"/>
            <p:nvPr/>
          </p:nvSpPr>
          <p:spPr>
            <a:xfrm>
              <a:off x="0" y="723900"/>
              <a:ext cx="1158240" cy="12801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uk-UA" sz="1600" kern="1200">
                  <a:solidFill>
                    <a:srgbClr val="000000"/>
                  </a:solidFill>
                  <a:effectLst/>
                  <a:latin typeface="Times New Roman" panose="02020603050405020304" pitchFamily="18" charset="0"/>
                  <a:ea typeface="Calibri" panose="020F0502020204030204" pitchFamily="34" charset="0"/>
                </a:rPr>
                <a:t>Диференційні</a:t>
              </a:r>
              <a:endParaRPr lang="en-US" sz="1600">
                <a:effectLst/>
                <a:latin typeface="Times New Roman" panose="02020603050405020304" pitchFamily="18" charset="0"/>
                <a:ea typeface="Times New Roman" panose="02020603050405020304" pitchFamily="18" charset="0"/>
              </a:endParaRPr>
            </a:p>
            <a:p>
              <a:pPr algn="ctr">
                <a:spcAft>
                  <a:spcPts val="0"/>
                </a:spcAft>
              </a:pPr>
              <a:r>
                <a:rPr lang="uk-UA" sz="1600" kern="1200">
                  <a:solidFill>
                    <a:srgbClr val="000000"/>
                  </a:solidFill>
                  <a:effectLst/>
                  <a:latin typeface="Times New Roman" panose="02020603050405020304" pitchFamily="18" charset="0"/>
                  <a:ea typeface="Calibri" panose="020F0502020204030204" pitchFamily="34" charset="0"/>
                </a:rPr>
                <a:t>рівняння в часткових похідних</a:t>
              </a:r>
              <a:endParaRPr lang="en-US" sz="1600">
                <a:effectLst/>
                <a:latin typeface="Times New Roman" panose="02020603050405020304" pitchFamily="18" charset="0"/>
                <a:ea typeface="Times New Roman" panose="02020603050405020304" pitchFamily="18" charset="0"/>
              </a:endParaRPr>
            </a:p>
            <a:p>
              <a:pPr>
                <a:lnSpc>
                  <a:spcPct val="106000"/>
                </a:lnSpc>
                <a:spcAft>
                  <a:spcPts val="800"/>
                </a:spcAft>
              </a:pPr>
              <a:r>
                <a:rPr lang="ru-RU" sz="1600">
                  <a:effectLst/>
                  <a:latin typeface="Times New Roman" panose="02020603050405020304" pitchFamily="18" charset="0"/>
                  <a:ea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endParaRPr>
            </a:p>
          </p:txBody>
        </p:sp>
        <p:sp>
          <p:nvSpPr>
            <p:cNvPr id="7" name="Надпись 3"/>
            <p:cNvSpPr txBox="1"/>
            <p:nvPr/>
          </p:nvSpPr>
          <p:spPr>
            <a:xfrm>
              <a:off x="1699260" y="15240"/>
              <a:ext cx="121158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Макрорівень</a:t>
              </a:r>
              <a:endParaRPr lang="en-US" sz="1600">
                <a:effectLst/>
                <a:latin typeface="Times New Roman" panose="02020603050405020304" pitchFamily="18" charset="0"/>
                <a:ea typeface="Times New Roman" panose="02020603050405020304" pitchFamily="18" charset="0"/>
              </a:endParaRPr>
            </a:p>
          </p:txBody>
        </p:sp>
        <p:sp>
          <p:nvSpPr>
            <p:cNvPr id="8" name="Надпись 4"/>
            <p:cNvSpPr txBox="1"/>
            <p:nvPr/>
          </p:nvSpPr>
          <p:spPr>
            <a:xfrm>
              <a:off x="1752600" y="2240280"/>
              <a:ext cx="1158240" cy="7239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Лінійні алгебраїчні рівняння</a:t>
              </a:r>
              <a:endParaRPr lang="en-US" sz="1600">
                <a:effectLst/>
                <a:latin typeface="Times New Roman" panose="02020603050405020304" pitchFamily="18" charset="0"/>
                <a:ea typeface="Times New Roman" panose="02020603050405020304" pitchFamily="18" charset="0"/>
              </a:endParaRPr>
            </a:p>
            <a:p>
              <a:pPr>
                <a:lnSpc>
                  <a:spcPct val="106000"/>
                </a:lnSpc>
                <a:spcAft>
                  <a:spcPts val="800"/>
                </a:spcAft>
              </a:pPr>
              <a:r>
                <a:rPr lang="en-US" sz="1600">
                  <a:effectLst/>
                  <a:latin typeface="Times New Roman" panose="02020603050405020304" pitchFamily="18" charset="0"/>
                  <a:ea typeface="Times New Roman" panose="02020603050405020304" pitchFamily="18" charset="0"/>
                </a:rPr>
                <a:t> </a:t>
              </a:r>
            </a:p>
          </p:txBody>
        </p:sp>
        <p:sp>
          <p:nvSpPr>
            <p:cNvPr id="9" name="Надпись 5"/>
            <p:cNvSpPr txBox="1"/>
            <p:nvPr/>
          </p:nvSpPr>
          <p:spPr>
            <a:xfrm>
              <a:off x="15240" y="2232660"/>
              <a:ext cx="1158240" cy="5334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Алгебраїчні рівняння</a:t>
              </a:r>
              <a:endParaRPr lang="en-US" sz="1600">
                <a:effectLst/>
                <a:latin typeface="Times New Roman" panose="02020603050405020304" pitchFamily="18" charset="0"/>
                <a:ea typeface="Times New Roman" panose="02020603050405020304" pitchFamily="18" charset="0"/>
              </a:endParaRPr>
            </a:p>
          </p:txBody>
        </p:sp>
        <p:sp>
          <p:nvSpPr>
            <p:cNvPr id="10" name="Надпись 6"/>
            <p:cNvSpPr txBox="1"/>
            <p:nvPr/>
          </p:nvSpPr>
          <p:spPr>
            <a:xfrm>
              <a:off x="7620" y="15240"/>
              <a:ext cx="11582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Мікрорівень</a:t>
              </a:r>
              <a:endParaRPr lang="en-US" sz="1600">
                <a:effectLst/>
                <a:latin typeface="Times New Roman" panose="02020603050405020304" pitchFamily="18" charset="0"/>
                <a:ea typeface="Times New Roman" panose="02020603050405020304" pitchFamily="18" charset="0"/>
              </a:endParaRPr>
            </a:p>
          </p:txBody>
        </p:sp>
        <p:sp>
          <p:nvSpPr>
            <p:cNvPr id="11" name="Надпись 7"/>
            <p:cNvSpPr txBox="1"/>
            <p:nvPr/>
          </p:nvSpPr>
          <p:spPr>
            <a:xfrm>
              <a:off x="3345180" y="0"/>
              <a:ext cx="11582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Метарівень</a:t>
              </a:r>
              <a:endParaRPr lang="en-US" sz="1600">
                <a:effectLst/>
                <a:latin typeface="Times New Roman" panose="02020603050405020304" pitchFamily="18" charset="0"/>
                <a:ea typeface="Times New Roman" panose="02020603050405020304" pitchFamily="18" charset="0"/>
              </a:endParaRPr>
            </a:p>
          </p:txBody>
        </p:sp>
        <p:sp>
          <p:nvSpPr>
            <p:cNvPr id="12" name="Надпись 5"/>
            <p:cNvSpPr txBox="1"/>
            <p:nvPr/>
          </p:nvSpPr>
          <p:spPr>
            <a:xfrm>
              <a:off x="3406140" y="1097280"/>
              <a:ext cx="1158240" cy="5334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uk-UA" sz="1600" kern="1200">
                  <a:solidFill>
                    <a:srgbClr val="000000"/>
                  </a:solidFill>
                  <a:effectLst/>
                  <a:latin typeface="Times New Roman" panose="02020603050405020304" pitchFamily="18" charset="0"/>
                  <a:ea typeface="Calibri" panose="020F0502020204030204" pitchFamily="34" charset="0"/>
                </a:rPr>
                <a:t>Специфічні </a:t>
              </a:r>
              <a:endParaRPr lang="en-US" sz="1600">
                <a:effectLst/>
                <a:latin typeface="Times New Roman" panose="02020603050405020304" pitchFamily="18" charset="0"/>
                <a:ea typeface="Times New Roman" panose="02020603050405020304" pitchFamily="18" charset="0"/>
              </a:endParaRPr>
            </a:p>
            <a:p>
              <a:pPr algn="ctr">
                <a:spcAft>
                  <a:spcPts val="0"/>
                </a:spcAft>
              </a:pPr>
              <a:r>
                <a:rPr lang="uk-UA" sz="1600" kern="1200">
                  <a:solidFill>
                    <a:srgbClr val="000000"/>
                  </a:solidFill>
                  <a:effectLst/>
                  <a:latin typeface="Times New Roman" panose="02020603050405020304" pitchFamily="18" charset="0"/>
                  <a:ea typeface="Calibri" panose="020F0502020204030204" pitchFamily="34" charset="0"/>
                </a:rPr>
                <a:t>моделі</a:t>
              </a:r>
              <a:endParaRPr lang="en-US" sz="1600">
                <a:effectLst/>
                <a:latin typeface="Times New Roman" panose="02020603050405020304" pitchFamily="18" charset="0"/>
                <a:ea typeface="Times New Roman" panose="02020603050405020304" pitchFamily="18" charset="0"/>
              </a:endParaRPr>
            </a:p>
          </p:txBody>
        </p:sp>
        <p:cxnSp>
          <p:nvCxnSpPr>
            <p:cNvPr id="13" name="Прямая со стрелкой 12"/>
            <p:cNvCxnSpPr/>
            <p:nvPr/>
          </p:nvCxnSpPr>
          <p:spPr>
            <a:xfrm flipH="1">
              <a:off x="3931920" y="480060"/>
              <a:ext cx="0" cy="6096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Прямая со стрелкой 13"/>
            <p:cNvCxnSpPr/>
            <p:nvPr/>
          </p:nvCxnSpPr>
          <p:spPr>
            <a:xfrm flipH="1">
              <a:off x="2362200" y="502920"/>
              <a:ext cx="0" cy="5760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Прямая со стрелкой 14"/>
            <p:cNvCxnSpPr/>
            <p:nvPr/>
          </p:nvCxnSpPr>
          <p:spPr>
            <a:xfrm flipH="1">
              <a:off x="601980" y="502920"/>
              <a:ext cx="0" cy="2160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Прямая со стрелкой 15"/>
            <p:cNvCxnSpPr/>
            <p:nvPr/>
          </p:nvCxnSpPr>
          <p:spPr>
            <a:xfrm flipH="1">
              <a:off x="2583180" y="487680"/>
              <a:ext cx="1051560" cy="5867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Прямая со стрелкой 16"/>
            <p:cNvCxnSpPr/>
            <p:nvPr/>
          </p:nvCxnSpPr>
          <p:spPr>
            <a:xfrm>
              <a:off x="1158240" y="1234440"/>
              <a:ext cx="5400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Прямая со стрелкой 17"/>
            <p:cNvCxnSpPr/>
            <p:nvPr/>
          </p:nvCxnSpPr>
          <p:spPr>
            <a:xfrm flipH="1">
              <a:off x="1181100" y="1569720"/>
              <a:ext cx="510540" cy="7848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Прямая со стрелкой 18"/>
            <p:cNvCxnSpPr/>
            <p:nvPr/>
          </p:nvCxnSpPr>
          <p:spPr>
            <a:xfrm>
              <a:off x="1173480" y="2499360"/>
              <a:ext cx="5760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Прямая со стрелкой 19"/>
            <p:cNvCxnSpPr/>
            <p:nvPr/>
          </p:nvCxnSpPr>
          <p:spPr>
            <a:xfrm flipH="1">
              <a:off x="2346960" y="1844040"/>
              <a:ext cx="0" cy="39560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 name="Надпись 3"/>
            <p:cNvSpPr txBox="1"/>
            <p:nvPr/>
          </p:nvSpPr>
          <p:spPr>
            <a:xfrm>
              <a:off x="754380" y="3329940"/>
              <a:ext cx="3215640" cy="48006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Послідовність елементарних операцій</a:t>
              </a:r>
              <a:endParaRPr lang="en-US" sz="1600">
                <a:effectLst/>
                <a:latin typeface="Times New Roman" panose="02020603050405020304" pitchFamily="18" charset="0"/>
                <a:ea typeface="Times New Roman" panose="02020603050405020304" pitchFamily="18" charset="0"/>
              </a:endParaRPr>
            </a:p>
          </p:txBody>
        </p:sp>
        <p:cxnSp>
          <p:nvCxnSpPr>
            <p:cNvPr id="22" name="Прямая со стрелкой 21"/>
            <p:cNvCxnSpPr/>
            <p:nvPr/>
          </p:nvCxnSpPr>
          <p:spPr>
            <a:xfrm flipH="1">
              <a:off x="2377440" y="2964180"/>
              <a:ext cx="0" cy="3594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Прямая со стрелкой 22"/>
            <p:cNvCxnSpPr/>
            <p:nvPr/>
          </p:nvCxnSpPr>
          <p:spPr>
            <a:xfrm>
              <a:off x="685800" y="2773680"/>
              <a:ext cx="929640" cy="5562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Прямая со стрелкой 23"/>
            <p:cNvCxnSpPr/>
            <p:nvPr/>
          </p:nvCxnSpPr>
          <p:spPr>
            <a:xfrm flipH="1">
              <a:off x="3078480" y="1638300"/>
              <a:ext cx="891540" cy="16840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 name="Прямая со стрелкой 24"/>
            <p:cNvCxnSpPr/>
            <p:nvPr/>
          </p:nvCxnSpPr>
          <p:spPr>
            <a:xfrm flipH="1">
              <a:off x="624840" y="2019300"/>
              <a:ext cx="0" cy="2160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Надпись 7"/>
            <p:cNvSpPr txBox="1"/>
            <p:nvPr/>
          </p:nvSpPr>
          <p:spPr>
            <a:xfrm>
              <a:off x="678180" y="449580"/>
              <a:ext cx="2743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1</a:t>
              </a:r>
              <a:endParaRPr lang="en-US" sz="1600">
                <a:effectLst/>
                <a:latin typeface="Times New Roman" panose="02020603050405020304" pitchFamily="18" charset="0"/>
                <a:ea typeface="Times New Roman" panose="02020603050405020304" pitchFamily="18" charset="0"/>
              </a:endParaRPr>
            </a:p>
          </p:txBody>
        </p:sp>
        <p:sp>
          <p:nvSpPr>
            <p:cNvPr id="27" name="Надпись 7"/>
            <p:cNvSpPr txBox="1"/>
            <p:nvPr/>
          </p:nvSpPr>
          <p:spPr>
            <a:xfrm>
              <a:off x="662940" y="1973580"/>
              <a:ext cx="2743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2</a:t>
              </a:r>
              <a:endParaRPr lang="en-US" sz="1600">
                <a:effectLst/>
                <a:latin typeface="Times New Roman" panose="02020603050405020304" pitchFamily="18" charset="0"/>
                <a:ea typeface="Times New Roman" panose="02020603050405020304" pitchFamily="18" charset="0"/>
              </a:endParaRPr>
            </a:p>
          </p:txBody>
        </p:sp>
        <p:sp>
          <p:nvSpPr>
            <p:cNvPr id="28" name="Надпись 7"/>
            <p:cNvSpPr txBox="1"/>
            <p:nvPr/>
          </p:nvSpPr>
          <p:spPr>
            <a:xfrm>
              <a:off x="1264920" y="960120"/>
              <a:ext cx="2743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3</a:t>
              </a:r>
              <a:endParaRPr lang="en-US" sz="1600">
                <a:effectLst/>
                <a:latin typeface="Times New Roman" panose="02020603050405020304" pitchFamily="18" charset="0"/>
                <a:ea typeface="Times New Roman" panose="02020603050405020304" pitchFamily="18" charset="0"/>
              </a:endParaRPr>
            </a:p>
          </p:txBody>
        </p:sp>
        <p:sp>
          <p:nvSpPr>
            <p:cNvPr id="29" name="Надпись 7"/>
            <p:cNvSpPr txBox="1"/>
            <p:nvPr/>
          </p:nvSpPr>
          <p:spPr>
            <a:xfrm>
              <a:off x="1272540" y="1630680"/>
              <a:ext cx="2743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4</a:t>
              </a:r>
              <a:endParaRPr lang="en-US" sz="1600">
                <a:effectLst/>
                <a:latin typeface="Times New Roman" panose="02020603050405020304" pitchFamily="18" charset="0"/>
                <a:ea typeface="Times New Roman" panose="02020603050405020304" pitchFamily="18" charset="0"/>
              </a:endParaRPr>
            </a:p>
          </p:txBody>
        </p:sp>
        <p:sp>
          <p:nvSpPr>
            <p:cNvPr id="30" name="Надпись 7"/>
            <p:cNvSpPr txBox="1"/>
            <p:nvPr/>
          </p:nvSpPr>
          <p:spPr>
            <a:xfrm>
              <a:off x="1082040" y="2811780"/>
              <a:ext cx="2743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5</a:t>
              </a:r>
              <a:endParaRPr lang="en-US" sz="1600">
                <a:effectLst/>
                <a:latin typeface="Times New Roman" panose="02020603050405020304" pitchFamily="18" charset="0"/>
                <a:ea typeface="Times New Roman" panose="02020603050405020304" pitchFamily="18" charset="0"/>
              </a:endParaRPr>
            </a:p>
          </p:txBody>
        </p:sp>
        <p:sp>
          <p:nvSpPr>
            <p:cNvPr id="31" name="Надпись 7"/>
            <p:cNvSpPr txBox="1"/>
            <p:nvPr/>
          </p:nvSpPr>
          <p:spPr>
            <a:xfrm>
              <a:off x="1272540" y="2225040"/>
              <a:ext cx="2743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6</a:t>
              </a:r>
              <a:endParaRPr lang="en-US" sz="1600">
                <a:effectLst/>
                <a:latin typeface="Times New Roman" panose="02020603050405020304" pitchFamily="18" charset="0"/>
                <a:ea typeface="Times New Roman" panose="02020603050405020304" pitchFamily="18" charset="0"/>
              </a:endParaRPr>
            </a:p>
          </p:txBody>
        </p:sp>
        <p:sp>
          <p:nvSpPr>
            <p:cNvPr id="32" name="Надпись 7"/>
            <p:cNvSpPr txBox="1"/>
            <p:nvPr/>
          </p:nvSpPr>
          <p:spPr>
            <a:xfrm>
              <a:off x="2316480" y="2941320"/>
              <a:ext cx="2743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7</a:t>
              </a:r>
              <a:endParaRPr lang="en-US" sz="1600">
                <a:effectLst/>
                <a:latin typeface="Times New Roman" panose="02020603050405020304" pitchFamily="18" charset="0"/>
                <a:ea typeface="Times New Roman" panose="02020603050405020304" pitchFamily="18" charset="0"/>
              </a:endParaRPr>
            </a:p>
          </p:txBody>
        </p:sp>
        <p:sp>
          <p:nvSpPr>
            <p:cNvPr id="33" name="Надпись 7"/>
            <p:cNvSpPr txBox="1"/>
            <p:nvPr/>
          </p:nvSpPr>
          <p:spPr>
            <a:xfrm>
              <a:off x="2286000" y="1828800"/>
              <a:ext cx="2743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9</a:t>
              </a:r>
              <a:endParaRPr lang="en-US" sz="1600">
                <a:effectLst/>
                <a:latin typeface="Times New Roman" panose="02020603050405020304" pitchFamily="18" charset="0"/>
                <a:ea typeface="Times New Roman" panose="02020603050405020304" pitchFamily="18" charset="0"/>
              </a:endParaRPr>
            </a:p>
          </p:txBody>
        </p:sp>
        <p:sp>
          <p:nvSpPr>
            <p:cNvPr id="34" name="Надпись 7"/>
            <p:cNvSpPr txBox="1"/>
            <p:nvPr/>
          </p:nvSpPr>
          <p:spPr>
            <a:xfrm>
              <a:off x="2316480" y="601980"/>
              <a:ext cx="2743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8</a:t>
              </a:r>
              <a:endParaRPr lang="en-US" sz="1600">
                <a:effectLst/>
                <a:latin typeface="Times New Roman" panose="02020603050405020304" pitchFamily="18" charset="0"/>
                <a:ea typeface="Times New Roman" panose="02020603050405020304" pitchFamily="18" charset="0"/>
              </a:endParaRPr>
            </a:p>
          </p:txBody>
        </p:sp>
        <p:sp>
          <p:nvSpPr>
            <p:cNvPr id="35" name="Надпись 7"/>
            <p:cNvSpPr txBox="1"/>
            <p:nvPr/>
          </p:nvSpPr>
          <p:spPr>
            <a:xfrm>
              <a:off x="3116580" y="647700"/>
              <a:ext cx="3886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10</a:t>
              </a:r>
              <a:endParaRPr lang="en-US" sz="1600">
                <a:effectLst/>
                <a:latin typeface="Times New Roman" panose="02020603050405020304" pitchFamily="18" charset="0"/>
                <a:ea typeface="Times New Roman" panose="02020603050405020304" pitchFamily="18" charset="0"/>
              </a:endParaRPr>
            </a:p>
          </p:txBody>
        </p:sp>
        <p:sp>
          <p:nvSpPr>
            <p:cNvPr id="36" name="Надпись 7"/>
            <p:cNvSpPr txBox="1"/>
            <p:nvPr/>
          </p:nvSpPr>
          <p:spPr>
            <a:xfrm>
              <a:off x="3870960" y="617220"/>
              <a:ext cx="3886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11</a:t>
              </a:r>
              <a:endParaRPr lang="en-US" sz="1600">
                <a:effectLst/>
                <a:latin typeface="Times New Roman" panose="02020603050405020304" pitchFamily="18" charset="0"/>
                <a:ea typeface="Times New Roman" panose="02020603050405020304" pitchFamily="18" charset="0"/>
              </a:endParaRPr>
            </a:p>
          </p:txBody>
        </p:sp>
        <p:sp>
          <p:nvSpPr>
            <p:cNvPr id="37" name="Надпись 7"/>
            <p:cNvSpPr txBox="1"/>
            <p:nvPr/>
          </p:nvSpPr>
          <p:spPr>
            <a:xfrm>
              <a:off x="3223260" y="2164080"/>
              <a:ext cx="388620" cy="2971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uk-UA" sz="1600" kern="1200">
                  <a:solidFill>
                    <a:srgbClr val="000000"/>
                  </a:solidFill>
                  <a:effectLst/>
                  <a:latin typeface="Times New Roman" panose="02020603050405020304" pitchFamily="18" charset="0"/>
                  <a:ea typeface="Calibri" panose="020F0502020204030204" pitchFamily="34" charset="0"/>
                </a:rPr>
                <a:t>12</a:t>
              </a:r>
              <a:endParaRPr lang="en-US" sz="1600">
                <a:effectLst/>
                <a:latin typeface="Times New Roman" panose="02020603050405020304" pitchFamily="18" charset="0"/>
                <a:ea typeface="Times New Roman" panose="02020603050405020304" pitchFamily="18" charset="0"/>
              </a:endParaRPr>
            </a:p>
          </p:txBody>
        </p:sp>
      </p:grpSp>
      <p:sp>
        <p:nvSpPr>
          <p:cNvPr id="2" name="Прямоугольник 1"/>
          <p:cNvSpPr/>
          <p:nvPr/>
        </p:nvSpPr>
        <p:spPr>
          <a:xfrm>
            <a:off x="965867" y="5955319"/>
            <a:ext cx="6812280" cy="430887"/>
          </a:xfrm>
          <a:prstGeom prst="rect">
            <a:avLst/>
          </a:prstGeom>
        </p:spPr>
        <p:txBody>
          <a:bodyPr wrap="square">
            <a:spAutoFit/>
          </a:bodyPr>
          <a:lstStyle/>
          <a:p>
            <a:r>
              <a:rPr lang="ru-RU" sz="2200" dirty="0" smtClean="0">
                <a:latin typeface="Times New Roman" panose="02020603050405020304" pitchFamily="18" charset="0"/>
                <a:cs typeface="Times New Roman" panose="02020603050405020304" pitchFamily="18" charset="0"/>
              </a:rPr>
              <a:t>Рисунок. </a:t>
            </a:r>
            <a:r>
              <a:rPr lang="ru-RU" sz="2200" dirty="0" err="1">
                <a:latin typeface="Times New Roman" panose="02020603050405020304" pitchFamily="18" charset="0"/>
                <a:cs typeface="Times New Roman" panose="02020603050405020304" pitchFamily="18" charset="0"/>
              </a:rPr>
              <a:t>Ієрархічна</a:t>
            </a:r>
            <a:r>
              <a:rPr lang="ru-RU" sz="2200" dirty="0">
                <a:latin typeface="Times New Roman" panose="02020603050405020304" pitchFamily="18" charset="0"/>
                <a:cs typeface="Times New Roman" panose="02020603050405020304" pitchFamily="18" charset="0"/>
              </a:rPr>
              <a:t> структура </a:t>
            </a:r>
            <a:r>
              <a:rPr lang="ru-RU" sz="2200" dirty="0" err="1">
                <a:latin typeface="Times New Roman" panose="02020603050405020304" pitchFamily="18" charset="0"/>
                <a:cs typeface="Times New Roman" panose="02020603050405020304" pitchFamily="18" charset="0"/>
              </a:rPr>
              <a:t>математичних</a:t>
            </a:r>
            <a:r>
              <a:rPr lang="ru-RU" sz="2200" dirty="0">
                <a:latin typeface="Times New Roman" panose="02020603050405020304" pitchFamily="18" charset="0"/>
                <a:cs typeface="Times New Roman" panose="02020603050405020304" pitchFamily="18" charset="0"/>
              </a:rPr>
              <a:t> моделей.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56352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35553"/>
            <a:ext cx="9144000" cy="5509200"/>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Реалізація </a:t>
            </a:r>
            <a:r>
              <a:rPr lang="uk-UA" sz="2200" dirty="0">
                <a:latin typeface="Times New Roman" panose="02020603050405020304" pitchFamily="18" charset="0"/>
                <a:cs typeface="Times New Roman" panose="02020603050405020304" pitchFamily="18" charset="0"/>
              </a:rPr>
              <a:t>таких моделей включає вибір чисельних методів рішення рівнянь і перетворення рівнянь залежно від вибраного методу. </a:t>
            </a:r>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Кінцева </a:t>
            </a:r>
            <a:r>
              <a:rPr lang="uk-UA" sz="2200" dirty="0">
                <a:solidFill>
                  <a:srgbClr val="FF0000"/>
                </a:solidFill>
                <a:latin typeface="Times New Roman" panose="02020603050405020304" pitchFamily="18" charset="0"/>
                <a:cs typeface="Times New Roman" panose="02020603050405020304" pitchFamily="18" charset="0"/>
              </a:rPr>
              <a:t>мета перетворень </a:t>
            </a:r>
            <a:r>
              <a:rPr lang="uk-UA" sz="2200" dirty="0">
                <a:latin typeface="Times New Roman" panose="02020603050405020304" pitchFamily="18" charset="0"/>
                <a:cs typeface="Times New Roman" panose="02020603050405020304" pitchFamily="18" charset="0"/>
              </a:rPr>
              <a:t>- отримання робочої програми аналізу у вигляд послідовностей елементарних дій (арифметичних і логічних операцій); то реалізуються командами комп'ютера.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Гілка </a:t>
            </a:r>
            <a:r>
              <a:rPr lang="uk-UA" sz="2200" dirty="0">
                <a:latin typeface="Times New Roman" panose="02020603050405020304" pitchFamily="18" charset="0"/>
                <a:cs typeface="Times New Roman" panose="02020603050405020304" pitchFamily="18" charset="0"/>
              </a:rPr>
              <a:t>1 на </a:t>
            </a:r>
            <a:r>
              <a:rPr lang="uk-UA" sz="2200" dirty="0" smtClean="0">
                <a:latin typeface="Times New Roman" panose="02020603050405020304" pitchFamily="18" charset="0"/>
                <a:cs typeface="Times New Roman" panose="02020603050405020304" pitchFamily="18" charset="0"/>
              </a:rPr>
              <a:t>рисунку </a:t>
            </a:r>
            <a:r>
              <a:rPr lang="uk-UA" sz="2200" dirty="0">
                <a:latin typeface="Times New Roman" panose="02020603050405020304" pitchFamily="18" charset="0"/>
                <a:cs typeface="Times New Roman" panose="02020603050405020304" pitchFamily="18" charset="0"/>
              </a:rPr>
              <a:t>відповідає постановці задачі на мікрорівні, частіше всього </a:t>
            </a:r>
            <a:r>
              <a:rPr lang="uk-UA" sz="2200" dirty="0">
                <a:solidFill>
                  <a:srgbClr val="FF0000"/>
                </a:solidFill>
                <a:latin typeface="Times New Roman" panose="02020603050405020304" pitchFamily="18" charset="0"/>
                <a:cs typeface="Times New Roman" panose="02020603050405020304" pitchFamily="18" charset="0"/>
              </a:rPr>
              <a:t>диференційні рівняння в часткових похідних </a:t>
            </a:r>
            <a:r>
              <a:rPr lang="uk-UA" sz="2200" dirty="0">
                <a:latin typeface="Times New Roman" panose="02020603050405020304" pitchFamily="18" charset="0"/>
                <a:cs typeface="Times New Roman" panose="02020603050405020304" pitchFamily="18" charset="0"/>
              </a:rPr>
              <a:t>(ДРЧП). Чисельні методи рішенню таких рівнянь ґрунтуються на </a:t>
            </a:r>
            <a:r>
              <a:rPr lang="uk-UA" sz="2200" b="1" dirty="0">
                <a:latin typeface="Times New Roman" panose="02020603050405020304" pitchFamily="18" charset="0"/>
                <a:cs typeface="Times New Roman" panose="02020603050405020304" pitchFamily="18" charset="0"/>
              </a:rPr>
              <a:t>дискретизації змінних </a:t>
            </a:r>
            <a:r>
              <a:rPr lang="uk-UA" sz="2200" dirty="0">
                <a:latin typeface="Times New Roman" panose="02020603050405020304" pitchFamily="18" charset="0"/>
                <a:cs typeface="Times New Roman" panose="02020603050405020304" pitchFamily="18" charset="0"/>
              </a:rPr>
              <a:t>і </a:t>
            </a:r>
            <a:r>
              <a:rPr lang="uk-UA" sz="2200" b="1" dirty="0" err="1">
                <a:latin typeface="Times New Roman" panose="02020603050405020304" pitchFamily="18" charset="0"/>
                <a:cs typeface="Times New Roman" panose="02020603050405020304" pitchFamily="18" charset="0"/>
              </a:rPr>
              <a:t>алгебраїзації</a:t>
            </a:r>
            <a:r>
              <a:rPr lang="uk-UA" sz="2200" b="1" dirty="0">
                <a:latin typeface="Times New Roman" panose="02020603050405020304" pitchFamily="18" charset="0"/>
                <a:cs typeface="Times New Roman" panose="02020603050405020304" pitchFamily="18" charset="0"/>
              </a:rPr>
              <a:t> задачі</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Дискретизація</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полягає в заміні неперервних змінних кінцевою множиною їх значень в заданих для дослідження просторових і часових інтервалах;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err="1" smtClean="0">
                <a:solidFill>
                  <a:srgbClr val="FF0000"/>
                </a:solidFill>
                <a:latin typeface="Times New Roman" panose="02020603050405020304" pitchFamily="18" charset="0"/>
                <a:cs typeface="Times New Roman" panose="02020603050405020304" pitchFamily="18" charset="0"/>
              </a:rPr>
              <a:t>Алгераізація</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полягає в заміні похідних алгебраїчними рівняннями. Якщо диференційне рівняння в часткових похідних стаціонарне (описує статичний стан), то дискретизація і </a:t>
            </a:r>
            <a:r>
              <a:rPr lang="uk-UA" sz="2200" dirty="0" err="1">
                <a:latin typeface="Times New Roman" panose="02020603050405020304" pitchFamily="18" charset="0"/>
                <a:cs typeface="Times New Roman" panose="02020603050405020304" pitchFamily="18" charset="0"/>
              </a:rPr>
              <a:t>алгебраїзація</a:t>
            </a:r>
            <a:r>
              <a:rPr lang="uk-UA" sz="2200" dirty="0">
                <a:latin typeface="Times New Roman" panose="02020603050405020304" pitchFamily="18" charset="0"/>
                <a:cs typeface="Times New Roman" panose="02020603050405020304" pitchFamily="18" charset="0"/>
              </a:rPr>
              <a:t> перетворюють ДРЧП в систему алгебраїчних рівнянь, а загальному випадку нелінійних (гілка 2).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03259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44870"/>
            <a:ext cx="9144000" cy="6524863"/>
          </a:xfrm>
          <a:prstGeom prst="rect">
            <a:avLst/>
          </a:prstGeom>
        </p:spPr>
        <p:txBody>
          <a:bodyPr wrap="square">
            <a:spAutoFit/>
          </a:bodyPr>
          <a:lstStyle/>
          <a:p>
            <a:pPr algn="just"/>
            <a:r>
              <a:rPr lang="uk-UA"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Якщо </a:t>
            </a:r>
            <a:r>
              <a:rPr lang="uk-UA" sz="2200" dirty="0">
                <a:latin typeface="Times New Roman" panose="02020603050405020304" pitchFamily="18" charset="0"/>
                <a:cs typeface="Times New Roman" panose="02020603050405020304" pitchFamily="18" charset="0"/>
              </a:rPr>
              <a:t>ДРЧП нестаціонарні (описують перемінні в часі і просторі поля змінних), то дискретизація і </a:t>
            </a:r>
            <a:r>
              <a:rPr lang="uk-UA" sz="2200" dirty="0" err="1">
                <a:latin typeface="Times New Roman" panose="02020603050405020304" pitchFamily="18" charset="0"/>
                <a:cs typeface="Times New Roman" panose="02020603050405020304" pitchFamily="18" charset="0"/>
              </a:rPr>
              <a:t>алгебраїзація</a:t>
            </a:r>
            <a:r>
              <a:rPr lang="uk-UA" sz="2200" dirty="0">
                <a:latin typeface="Times New Roman" panose="02020603050405020304" pitchFamily="18" charset="0"/>
                <a:cs typeface="Times New Roman" panose="02020603050405020304" pitchFamily="18" charset="0"/>
              </a:rPr>
              <a:t> представляється з двох етапів: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усунення похідних по просторових координатах (гілка 3) </a:t>
            </a:r>
            <a:r>
              <a:rPr lang="uk-UA" sz="2200" dirty="0" smtClean="0">
                <a:latin typeface="Times New Roman" panose="02020603050405020304" pitchFamily="18" charset="0"/>
                <a:cs typeface="Times New Roman" panose="02020603050405020304" pitchFamily="18" charset="0"/>
              </a:rPr>
              <a:t>результат система </a:t>
            </a:r>
            <a:r>
              <a:rPr lang="uk-UA" sz="2200" dirty="0">
                <a:latin typeface="Times New Roman" panose="02020603050405020304" pitchFamily="18" charset="0"/>
                <a:cs typeface="Times New Roman" panose="02020603050405020304" pitchFamily="18" charset="0"/>
              </a:rPr>
              <a:t>звичайних диференційних рівнянь;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усунення похідних по часу (гілка 4</a:t>
            </a:r>
            <a:r>
              <a:rPr lang="uk-UA" sz="2200" dirty="0" smtClean="0">
                <a:latin typeface="Times New Roman" panose="02020603050405020304" pitchFamily="18" charset="0"/>
                <a:cs typeface="Times New Roman" panose="02020603050405020304" pitchFamily="18" charset="0"/>
              </a:rPr>
              <a:t>).</a:t>
            </a:r>
          </a:p>
          <a:p>
            <a:pPr algn="just"/>
            <a:r>
              <a:rPr lang="uk-UA" sz="2200" dirty="0" smtClean="0">
                <a:latin typeface="Times New Roman" panose="02020603050405020304" pitchFamily="18" charset="0"/>
                <a:cs typeface="Times New Roman" panose="02020603050405020304" pitchFamily="18" charset="0"/>
              </a:rPr>
              <a:t>	Для </a:t>
            </a:r>
            <a:r>
              <a:rPr lang="uk-UA" sz="2200" dirty="0">
                <a:latin typeface="Times New Roman" panose="02020603050405020304" pitchFamily="18" charset="0"/>
                <a:cs typeface="Times New Roman" panose="02020603050405020304" pitchFamily="18" charset="0"/>
              </a:rPr>
              <a:t>чисельного рішення звичайних диференційних рівнянь при заданих початкових умовах існує багато чисельних методів.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Специфіка </a:t>
            </a:r>
            <a:r>
              <a:rPr lang="uk-UA" sz="2200" dirty="0" err="1">
                <a:latin typeface="Times New Roman" panose="02020603050405020304" pitchFamily="18" charset="0"/>
                <a:cs typeface="Times New Roman" panose="02020603050405020304" pitchFamily="18" charset="0"/>
              </a:rPr>
              <a:t>алгебраізації</a:t>
            </a:r>
            <a:r>
              <a:rPr lang="uk-UA" sz="2200" dirty="0">
                <a:latin typeface="Times New Roman" panose="02020603050405020304" pitchFamily="18" charset="0"/>
                <a:cs typeface="Times New Roman" panose="02020603050405020304" pitchFamily="18" charset="0"/>
              </a:rPr>
              <a:t> похідних по часу обумовлює доцільність виділення для вітки спеціальних засобі» математичного програмного забезпечення Зведення задачі рішення алгебраїчних рівнянь до послідовності елементарних операцій може бути або безпосереднім (гілка 5), приклад - метод простих ітерацій, або з допомогою попередньо </a:t>
            </a:r>
            <a:r>
              <a:rPr lang="uk-UA" sz="2200" dirty="0" err="1">
                <a:latin typeface="Times New Roman" panose="02020603050405020304" pitchFamily="18" charset="0"/>
                <a:cs typeface="Times New Roman" panose="02020603050405020304" pitchFamily="18" charset="0"/>
              </a:rPr>
              <a:t>лінеаризованих</a:t>
            </a:r>
            <a:r>
              <a:rPr lang="uk-UA" sz="2200" dirty="0">
                <a:latin typeface="Times New Roman" panose="02020603050405020304" pitchFamily="18" charset="0"/>
                <a:cs typeface="Times New Roman" panose="02020603050405020304" pitchFamily="18" charset="0"/>
              </a:rPr>
              <a:t> рівнянь (гілка 6). Рішення системи алгебраїчних рівнянь в цьому випадку (гілка 7) виконується за допомогою прямих методів (наприклад, метод Гауса). </a:t>
            </a:r>
            <a:r>
              <a:rPr lang="uk-UA" sz="2200" dirty="0">
                <a:latin typeface="Times New Roman" panose="02020603050405020304" pitchFamily="18" charset="0"/>
                <a:cs typeface="Times New Roman" panose="02020603050405020304" pitchFamily="18" charset="0"/>
              </a:rPr>
              <a:t>Гілці 8 відповідає перетворення вихідного опису задачі, що відносяться до макрорівня, в систему звичайних диференційних рівнянь з відомими 40 початковими умовами.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50979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859340"/>
            <a:ext cx="9144000" cy="2462213"/>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Якщо </a:t>
            </a:r>
            <a:r>
              <a:rPr lang="uk-UA" sz="2200" dirty="0">
                <a:latin typeface="Times New Roman" panose="02020603050405020304" pitchFamily="18" charset="0"/>
                <a:cs typeface="Times New Roman" panose="02020603050405020304" pitchFamily="18" charset="0"/>
              </a:rPr>
              <a:t>це система нелінійних диференційних рівнянь, подальше перетворенню проходить по гілках 4, 6, 7 чи 4, 5;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якщо </a:t>
            </a:r>
            <a:r>
              <a:rPr lang="uk-UA" sz="2200" dirty="0">
                <a:latin typeface="Times New Roman" panose="02020603050405020304" pitchFamily="18" charset="0"/>
                <a:cs typeface="Times New Roman" panose="02020603050405020304" pitchFamily="18" charset="0"/>
              </a:rPr>
              <a:t>система лінійних диференційних рівнянь, то доцільний перехід до системи лінійних, алгебраїчних рівнянь (гілка.9).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Для </a:t>
            </a:r>
            <a:r>
              <a:rPr lang="uk-UA" sz="2200" dirty="0">
                <a:latin typeface="Times New Roman" panose="02020603050405020304" pitchFamily="18" charset="0"/>
                <a:cs typeface="Times New Roman" panose="02020603050405020304" pitchFamily="18" charset="0"/>
              </a:rPr>
              <a:t>аналізу - об'єкта на </a:t>
            </a:r>
            <a:r>
              <a:rPr lang="uk-UA" sz="2200" b="1" dirty="0" err="1">
                <a:latin typeface="Times New Roman" panose="02020603050405020304" pitchFamily="18" charset="0"/>
                <a:cs typeface="Times New Roman" panose="02020603050405020304" pitchFamily="18" charset="0"/>
              </a:rPr>
              <a:t>метарівні</a:t>
            </a:r>
            <a:r>
              <a:rPr lang="uk-UA" sz="2200" b="1"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застосовують або перехід до системи звичайних диференційних рівнянь, (гілка 10), або перехід до системи логічних рівнянь, або моделі масового обслуговування (гілка 11). </a:t>
            </a:r>
            <a:endParaRPr lang="en-US" sz="2200" dirty="0"/>
          </a:p>
        </p:txBody>
      </p:sp>
    </p:spTree>
    <p:extLst>
      <p:ext uri="{BB962C8B-B14F-4D97-AF65-F5344CB8AC3E}">
        <p14:creationId xmlns:p14="http://schemas.microsoft.com/office/powerpoint/2010/main" val="1590682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026" name="Picture 2" descr="Cтворення креслень електричних схем засобами MS Visio. Microsoft Off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03619"/>
            <a:ext cx="9063392" cy="5101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81670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3074" name="Picture 2" descr=" Концепція MS Visio, інтерфейс програми. Програма МS Visio - це векторний графічний редактор, призначений для створення презентаційної, наукової й ділової графіки широкого застосування. Документи в МS Visiо називають малюнками. Малюнки можуть бути збережені у файлі у форматі .clx, роздруковані або вставлені в будь-який офісний документ або документи інших програм. Програма МS Visiо дозволяє створювати блок-схеми алгоритмів рішення математичних задач або фізичних процесів, що описують хід; організаційні діаграми зі структурою виробництва або посадовою ієрархією закладу; малювати електричні схеми й радіосхеми, а також створювати креслення механізмів, різних агрегатів і т.п.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23" y="1121983"/>
            <a:ext cx="9039143" cy="5087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1897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4098" name="Picture 2" descr="На відміну від растрового редактора, наприклад МS Рaint, тут для побудови зображень використовують лінії й готові форми, створені з ліній, описуваних математичними залежностями. Особливістю векторного малюнка є те, що його можна розгрупувати на окремі складові, поміняти або модифікувати ці складові й згрупувати - одержимо зовсім новий малюнок."/>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88" y="657958"/>
            <a:ext cx="8990650" cy="50604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09815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одзаголовок 2"/>
          <p:cNvSpPr>
            <a:spLocks noGrp="1"/>
          </p:cNvSpPr>
          <p:nvPr>
            <p:ph type="subTitle" idx="1"/>
          </p:nvPr>
        </p:nvSpPr>
        <p:spPr>
          <a:xfrm>
            <a:off x="431800" y="-209016"/>
            <a:ext cx="8712200" cy="7100888"/>
          </a:xfrm>
        </p:spPr>
        <p:txBody>
          <a:bodyPr>
            <a:normAutofit lnSpcReduction="10000"/>
          </a:bodyPr>
          <a:lstStyle/>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ctr" defTabSz="179388" eaLnBrk="1" hangingPunct="1"/>
            <a:r>
              <a:rPr lang="uk-UA" altLang="uk-UA" sz="3500" b="1" i="1" dirty="0" smtClean="0">
                <a:solidFill>
                  <a:srgbClr val="FF0000"/>
                </a:solidFill>
                <a:latin typeface="Times New Roman" panose="02020603050405020304" pitchFamily="18" charset="0"/>
                <a:cs typeface="Times New Roman" panose="02020603050405020304" pitchFamily="18" charset="0"/>
              </a:rPr>
              <a:t>ЛІТЕРАТУРА:</a:t>
            </a:r>
          </a:p>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just" defTabSz="179388">
              <a:buClrTx/>
              <a:buSzPct val="100000"/>
              <a:buAutoNum type="arabicPeriod"/>
            </a:pPr>
            <a:r>
              <a:rPr lang="ru-RU" sz="2400" dirty="0" err="1" smtClean="0"/>
              <a:t>Гервас</a:t>
            </a:r>
            <a:r>
              <a:rPr lang="ru-RU" sz="2400" dirty="0" smtClean="0"/>
              <a:t> </a:t>
            </a:r>
            <a:r>
              <a:rPr lang="ru-RU" sz="2400" dirty="0"/>
              <a:t>О.Г. </a:t>
            </a:r>
            <a:r>
              <a:rPr lang="ru-RU" sz="2400" dirty="0" smtClean="0"/>
              <a:t>САПР </a:t>
            </a:r>
            <a:r>
              <a:rPr lang="ru-RU" sz="2400" dirty="0" err="1"/>
              <a:t>об’єктів</a:t>
            </a:r>
            <a:r>
              <a:rPr lang="ru-RU" sz="2400" dirty="0"/>
              <a:t> </a:t>
            </a:r>
            <a:r>
              <a:rPr lang="ru-RU" sz="2400" dirty="0" err="1"/>
              <a:t>середовища</a:t>
            </a:r>
            <a:r>
              <a:rPr lang="ru-RU" sz="2400" dirty="0"/>
              <a:t>. </a:t>
            </a:r>
            <a:r>
              <a:rPr lang="ru-RU" sz="2400" dirty="0" err="1"/>
              <a:t>Навчально-методичний</a:t>
            </a:r>
            <a:r>
              <a:rPr lang="ru-RU" sz="2400" dirty="0"/>
              <a:t> </a:t>
            </a:r>
            <a:r>
              <a:rPr lang="ru-RU" sz="2400" dirty="0" err="1"/>
              <a:t>посібник</a:t>
            </a:r>
            <a:r>
              <a:rPr lang="ru-RU" sz="2400" dirty="0"/>
              <a:t> / </a:t>
            </a:r>
            <a:r>
              <a:rPr lang="ru-RU" sz="2400" dirty="0" err="1"/>
              <a:t>Гервас</a:t>
            </a:r>
            <a:r>
              <a:rPr lang="ru-RU" sz="2400" dirty="0"/>
              <a:t> Ольга </a:t>
            </a:r>
            <a:r>
              <a:rPr lang="ru-RU" sz="2400" dirty="0" err="1"/>
              <a:t>Геннадіївна</a:t>
            </a:r>
            <a:r>
              <a:rPr lang="ru-RU" sz="2400" dirty="0"/>
              <a:t>. – Умань: </a:t>
            </a:r>
            <a:r>
              <a:rPr lang="ru-RU" sz="2400" dirty="0" err="1"/>
              <a:t>Візаві</a:t>
            </a:r>
            <a:r>
              <a:rPr lang="ru-RU" sz="2400" dirty="0"/>
              <a:t>, 2018. - 160 с</a:t>
            </a:r>
            <a:r>
              <a:rPr lang="ru-RU" sz="2400" dirty="0" smtClean="0"/>
              <a:t>.</a:t>
            </a:r>
          </a:p>
          <a:p>
            <a:pPr marL="539750" marR="0" indent="-539750" algn="just" defTabSz="179388">
              <a:buClrTx/>
              <a:buSzPct val="100000"/>
              <a:buAutoNum type="arabicPeriod"/>
            </a:pPr>
            <a:r>
              <a:rPr lang="uk-UA" sz="2400" dirty="0"/>
              <a:t>Системи автоматизованого </a:t>
            </a:r>
            <a:r>
              <a:rPr lang="uk-UA" sz="2400" dirty="0" err="1"/>
              <a:t>проєктування</a:t>
            </a:r>
            <a:r>
              <a:rPr lang="uk-UA" sz="2400" dirty="0"/>
              <a:t>: конспект лекцій [Електронний ресурс]: </a:t>
            </a:r>
            <a:r>
              <a:rPr lang="uk-UA" sz="2400" dirty="0" err="1"/>
              <a:t>навч</a:t>
            </a:r>
            <a:r>
              <a:rPr lang="uk-UA" sz="2400" dirty="0"/>
              <a:t>. </a:t>
            </a:r>
            <a:r>
              <a:rPr lang="uk-UA" sz="2400" dirty="0" err="1"/>
              <a:t>посіб</a:t>
            </a:r>
            <a:r>
              <a:rPr lang="uk-UA" sz="2400" dirty="0"/>
              <a:t>. для </a:t>
            </a:r>
            <a:r>
              <a:rPr lang="uk-UA" sz="2400" dirty="0" err="1"/>
              <a:t>студ</a:t>
            </a:r>
            <a:r>
              <a:rPr lang="uk-UA" sz="2400" dirty="0"/>
              <a:t>. спеціальності 151 «Автоматизація та комп’ютерно-інтегровані технології», спеціалізації «</a:t>
            </a:r>
            <a:r>
              <a:rPr lang="uk-UA" sz="2400" dirty="0" smtClean="0"/>
              <a:t>Комп’ютерно-інтегровані </a:t>
            </a:r>
            <a:r>
              <a:rPr lang="uk-UA" sz="2400" dirty="0"/>
              <a:t>системи та технології в приладобудуванні» / КПІ ім. Ігоря Сікорського; автори: К.С. </a:t>
            </a:r>
            <a:r>
              <a:rPr lang="uk-UA" sz="2400" dirty="0" err="1"/>
              <a:t>Барандич</a:t>
            </a:r>
            <a:r>
              <a:rPr lang="uk-UA" sz="2400" dirty="0"/>
              <a:t>, О.О. Подолян, М.М. </a:t>
            </a:r>
            <a:r>
              <a:rPr lang="uk-UA" sz="2400" dirty="0" err="1"/>
              <a:t>Гладський</a:t>
            </a:r>
            <a:r>
              <a:rPr lang="uk-UA" sz="2400" dirty="0"/>
              <a:t>. </a:t>
            </a:r>
            <a:r>
              <a:rPr lang="uk-UA" sz="2400" dirty="0" smtClean="0"/>
              <a:t>– Київ</a:t>
            </a:r>
            <a:r>
              <a:rPr lang="uk-UA" sz="2400" dirty="0"/>
              <a:t>: КПІ ім. Ігоря Сікорського, 2021. – 97 с. </a:t>
            </a:r>
            <a:endParaRPr lang="uk-UA" sz="2400" dirty="0" smtClean="0"/>
          </a:p>
          <a:p>
            <a:pPr marL="539750" marR="0" indent="-539750" algn="just" defTabSz="179388">
              <a:buClrTx/>
              <a:buSzPct val="100000"/>
              <a:buAutoNum type="arabicPeriod"/>
            </a:pPr>
            <a:r>
              <a:rPr lang="uk-UA" sz="2400" dirty="0"/>
              <a:t>Основи САПР в автомобілебудуванні : </a:t>
            </a:r>
            <a:r>
              <a:rPr lang="uk-UA" sz="2400" dirty="0" err="1"/>
              <a:t>навч</a:t>
            </a:r>
            <a:r>
              <a:rPr lang="uk-UA" sz="2400" dirty="0"/>
              <a:t>. </a:t>
            </a:r>
            <a:r>
              <a:rPr lang="uk-UA" sz="2400" dirty="0" err="1"/>
              <a:t>посіб</a:t>
            </a:r>
            <a:r>
              <a:rPr lang="uk-UA" sz="2400" dirty="0"/>
              <a:t>. / О. М. </a:t>
            </a:r>
            <a:r>
              <a:rPr lang="uk-UA" sz="2400" dirty="0" err="1"/>
              <a:t>Артюх</a:t>
            </a:r>
            <a:r>
              <a:rPr lang="uk-UA" sz="2400" dirty="0"/>
              <a:t>, О. В. </a:t>
            </a:r>
            <a:r>
              <a:rPr lang="uk-UA" sz="2400" dirty="0" err="1"/>
              <a:t>Дударенко</a:t>
            </a:r>
            <a:r>
              <a:rPr lang="uk-UA" sz="2400" dirty="0"/>
              <a:t>, В. В. Кузьмін та ін. Запоріжжя : НУ «Запорізька політехніка», 2021. – 168 </a:t>
            </a:r>
            <a:endParaRPr lang="ru-RU" altLang="uk-UA" sz="2200" b="1" dirty="0" smtClean="0">
              <a:solidFill>
                <a:schemeClr val="bg1"/>
              </a:solidFill>
              <a:latin typeface="Times New Roman" panose="02020603050405020304" pitchFamily="18" charset="0"/>
              <a:cs typeface="Times New Roman" panose="02020603050405020304" pitchFamily="18" charset="0"/>
            </a:endParaRPr>
          </a:p>
        </p:txBody>
      </p:sp>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6369601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5122" name="Picture 2" descr="Па. НЕЛІ ІНСТРУМЕНТІВ"/>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89" y="1094688"/>
            <a:ext cx="9087638" cy="5115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56332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6146" name="Picture 2" descr="Меню редактора Visio містить пункти з випадаючими підменю."/>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7" y="928049"/>
            <a:ext cx="9019988" cy="50769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23599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7170" name="Picture 2" descr="Категорії шаблонів : Бізнес, блок-схеми, карти і плани поверхів, загальні, програмне забезпечення, розклад, мережа, техніка. Наприклад, категорія Карти і плани поверхів містить шаблони : план будинку, план робочих місць і т.д. Категорія Техніка містить шаблони: логічні компоненти, принципова електрична схема, гідравліка, технологічна схема і т.д. Категорія Блок-схеми - проста блок-схема, функціональна блок-схема, схема робочого процесу."/>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82" y="1135631"/>
            <a:ext cx="9063392" cy="5101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0969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8194" name="Picture 2" descr="Створення та редагування проектів (електричних схем) на основі шаблонів. (Перегляд відео за посиланням)Форматування фігур. Групування та зміна порядку накладання об’єктів. Надписи. В основі малювання засобами програми MS Visio лежить принцип роботи з готовими графічними формами - векторними об'єктами, над якими визначені традиційні дії: переміщення на аркуші, зміни розмірів і зовнішнього вигляду (форматування ). З комбінацій форм створюють потрібний малюнок, блок- схему, діаграму й т.п. Кожен об'єкт на малюнку має певні властивості, які можна міняти за допомогою головного або контекстного меню об'єкта або панелей інструментів. Робоче поле містить чистий аркуш із допоміжною сіткою. Сітка призначена для вирівнювання форм і на друк не виводиться."/>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21" y="1094687"/>
            <a:ext cx="8990650" cy="50604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24591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9218" name="Picture 2" descr="Потрібні форми наносять на аркуш методом перетягування мишею їхніх зображень із обраної панелі(категорії). Форму на листі вибирають щигликом миші, після чого її зручно переміщати в потрібне місце за допомогою клавіш зі стрілками на клавіатурі. Форму перетягують також мишею, коли покажчик миші на ній прийме хрестоподібний вид. Нормальний вид покажчика миші - це стрілка, що відповідає режиму роботи з об'єктами. Форми можуть мати на своїх контурах сині хрестики, що позначають позиції вставки ліній-з'єднувачів. Для вставки сполучної лінії потрібно виконати такий алгоритм:1) вибрати на панелі інструментів з'єднувач;2) клацнути на синьому хрестику першої форми - з'явиться червоний прямокутник;3) не відпускаючи лівої клавіші миші, провести лінію до синього хрестика другої форми - з'явиться червоний прямокутник;4) відпустити ліву клавішу миші. Обрана (активна) форма охоплена з усіх боків зеленими маркерами, перетягуючи які змінюють розміри форм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82" y="1313051"/>
            <a:ext cx="8981688" cy="50554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23332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0242" name="Picture 2" descr="Форми можна розмалювати, залити текстурою, зокрема градієнтною. Можна вводити текст у форми. Для введення тексту потрібно двічі клацнути над формою. Форми можна накладати одну на одну й змінювати порядок, розміщаючи їх на передньому або задньому плані. Можна групувати (коли роботу над малюнком закінчено) і розгруповувати форми. Розгруповують звичайно складні форми, що складаються з більш простих. Після розгрупування можна змінити складові частини малюнка. Іноді форми після розгрупування бувають охоплені маркерами у вигляді замків-колодок. У цьому випадку потрібно скасувати захист форми. Всі ці дії виконують за допомогою команд Форма й Формат головного або контекстного меню форми. Щоб вибрати кілька форм, клацають на них з натиснутою клавішею Shift або обводять мишею контур навколо форм. Видаляють обрану форму клавішею Delete або командою Виріза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7" y="1203868"/>
            <a:ext cx="8987648" cy="5058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40354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1266" name="Picture 2" descr="https://naurok.com.ua/uploads/files/28588/303058/330020_images/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80" y="1135631"/>
            <a:ext cx="9039144" cy="5087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17483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2290" name="Picture 2" descr="Приклади ФОР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70" y="1053743"/>
            <a:ext cx="9039146" cy="50877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4860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3314" name="Picture 2" descr="СТВОРЕННЯ СХЕМ ЗА ДОПОМОГОЮ ФОР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82" y="982639"/>
            <a:ext cx="8989776" cy="5059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75536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29</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4338" name="Picture 2" descr="Підготовка схем до друку"/>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10" y="1121980"/>
            <a:ext cx="9007252" cy="50697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5515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301752" y="2538907"/>
            <a:ext cx="8759952" cy="1200329"/>
          </a:xfrm>
          <a:prstGeom prst="rect">
            <a:avLst/>
          </a:prstGeom>
        </p:spPr>
        <p:txBody>
          <a:bodyPr wrap="square">
            <a:spAutoFit/>
          </a:bodyPr>
          <a:lstStyle/>
          <a:p>
            <a:pPr algn="ctr"/>
            <a:r>
              <a:rPr lang="ru-RU" sz="3600" dirty="0" err="1" smtClean="0">
                <a:latin typeface="Times New Roman" panose="02020603050405020304" pitchFamily="18" charset="0"/>
                <a:cs typeface="Times New Roman" panose="02020603050405020304" pitchFamily="18" charset="0"/>
              </a:rPr>
              <a:t>Питання</a:t>
            </a:r>
            <a:r>
              <a:rPr lang="ru-RU" sz="3600" dirty="0" smtClean="0">
                <a:latin typeface="Times New Roman" panose="02020603050405020304" pitchFamily="18" charset="0"/>
                <a:cs typeface="Times New Roman" panose="02020603050405020304" pitchFamily="18" charset="0"/>
              </a:rPr>
              <a:t> 1. </a:t>
            </a:r>
            <a:r>
              <a:rPr lang="ru-RU" sz="3600" b="1" dirty="0" err="1" smtClean="0">
                <a:latin typeface="Times New Roman" panose="02020603050405020304" pitchFamily="18" charset="0"/>
                <a:cs typeface="Times New Roman" panose="02020603050405020304" pitchFamily="18" charset="0"/>
              </a:rPr>
              <a:t>Пристрої</a:t>
            </a:r>
            <a:r>
              <a:rPr lang="ru-RU" sz="3600" b="1" dirty="0" smtClean="0">
                <a:latin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cs typeface="Times New Roman" panose="02020603050405020304" pitchFamily="18" charset="0"/>
              </a:rPr>
              <a:t>вводу – </a:t>
            </a:r>
            <a:r>
              <a:rPr lang="ru-RU" sz="3600" b="1" dirty="0" err="1">
                <a:latin typeface="Times New Roman" panose="02020603050405020304" pitchFamily="18" charset="0"/>
                <a:cs typeface="Times New Roman" panose="02020603050405020304" pitchFamily="18" charset="0"/>
              </a:rPr>
              <a:t>виводу</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графічної</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інформації</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8431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 y="164557"/>
            <a:ext cx="9144000" cy="5509200"/>
          </a:xfrm>
          <a:prstGeom prst="rect">
            <a:avLst/>
          </a:prstGeom>
        </p:spPr>
        <p:txBody>
          <a:bodyPr wrap="square">
            <a:spAutoFit/>
          </a:bodyPr>
          <a:lstStyle/>
          <a:p>
            <a:pPr algn="ctr"/>
            <a:r>
              <a:rPr lang="uk-UA" sz="2200" dirty="0">
                <a:solidFill>
                  <a:srgbClr val="FF0000"/>
                </a:solidFill>
                <a:latin typeface="Times New Roman" panose="02020603050405020304" pitchFamily="18" charset="0"/>
                <a:cs typeface="Times New Roman" panose="02020603050405020304" pitchFamily="18" charset="0"/>
              </a:rPr>
              <a:t>Пристрої вводу </a:t>
            </a:r>
            <a:endParaRPr lang="uk-UA" sz="2200" dirty="0" smtClean="0">
              <a:solidFill>
                <a:srgbClr val="FF0000"/>
              </a:solidFill>
              <a:latin typeface="Times New Roman" panose="02020603050405020304" pitchFamily="18" charset="0"/>
              <a:cs typeface="Times New Roman" panose="02020603050405020304" pitchFamily="18" charset="0"/>
            </a:endParaRPr>
          </a:p>
          <a:p>
            <a:pPr algn="just"/>
            <a:endParaRPr lang="uk-UA" sz="2200" dirty="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Операторські </a:t>
            </a:r>
            <a:r>
              <a:rPr lang="uk-UA" sz="2200" dirty="0">
                <a:latin typeface="Times New Roman" panose="02020603050405020304" pitchFamily="18" charset="0"/>
                <a:cs typeface="Times New Roman" panose="02020603050405020304" pitchFamily="18" charset="0"/>
              </a:rPr>
              <a:t>пристрої вводу застосовуються в </a:t>
            </a:r>
            <a:r>
              <a:rPr lang="uk-UA" sz="2200" b="1" dirty="0">
                <a:latin typeface="Times New Roman" panose="02020603050405020304" pitchFamily="18" charset="0"/>
                <a:cs typeface="Times New Roman" panose="02020603050405020304" pitchFamily="18" charset="0"/>
              </a:rPr>
              <a:t>графічних робочих станціях</a:t>
            </a:r>
            <a:r>
              <a:rPr lang="uk-UA" sz="2200" dirty="0">
                <a:latin typeface="Times New Roman" panose="02020603050405020304" pitchFamily="18" charset="0"/>
                <a:cs typeface="Times New Roman" panose="02020603050405020304" pitchFamily="18" charset="0"/>
              </a:rPr>
              <a:t> для забезпечення зручності і спілкування користувача з системою. Робочі графічні станції мають звичайно декілька типів пристроїв вводу даних, що дозволяє операторові вибирати різні завчасно запрограмовані функції вводу. Ці функції дають можливість формувати або змінювати зображення на екрані дисплея або вводити </a:t>
            </a:r>
            <a:r>
              <a:rPr lang="uk-UA" sz="2200" dirty="0" smtClean="0">
                <a:latin typeface="Times New Roman" panose="02020603050405020304" pitchFamily="18" charset="0"/>
                <a:cs typeface="Times New Roman" panose="02020603050405020304" pitchFamily="18" charset="0"/>
              </a:rPr>
              <a:t>в </a:t>
            </a:r>
            <a:r>
              <a:rPr lang="uk-UA" sz="2200" dirty="0">
                <a:latin typeface="Times New Roman" panose="02020603050405020304" pitchFamily="18" charset="0"/>
                <a:cs typeface="Times New Roman" panose="02020603050405020304" pitchFamily="18" charset="0"/>
              </a:rPr>
              <a:t>систему символьну </a:t>
            </a:r>
            <a:r>
              <a:rPr lang="uk-UA" sz="2200" dirty="0" smtClean="0">
                <a:latin typeface="Times New Roman" panose="02020603050405020304" pitchFamily="18" charset="0"/>
                <a:cs typeface="Times New Roman" panose="02020603050405020304" pitchFamily="18" charset="0"/>
              </a:rPr>
              <a:t>інформацію. </a:t>
            </a:r>
            <a:r>
              <a:rPr lang="uk-UA" sz="2200" dirty="0">
                <a:latin typeface="Times New Roman" panose="02020603050405020304" pitchFamily="18" charset="0"/>
                <a:cs typeface="Times New Roman" panose="02020603050405020304" pitchFamily="18" charset="0"/>
              </a:rPr>
              <a:t>В результаті на дисплеї створюється закінчене зображення деякої деталі, а в базі даних САПР появляється її повний геометричний </a:t>
            </a:r>
            <a:r>
              <a:rPr lang="uk-UA" sz="2200" dirty="0" smtClean="0">
                <a:latin typeface="Times New Roman" panose="02020603050405020304" pitchFamily="18" charset="0"/>
                <a:cs typeface="Times New Roman" panose="02020603050405020304" pitchFamily="18" charset="0"/>
              </a:rPr>
              <a:t>опис.</a:t>
            </a:r>
          </a:p>
          <a:p>
            <a:pPr algn="just"/>
            <a:r>
              <a:rPr lang="uk-UA" sz="2200" dirty="0" smtClean="0">
                <a:latin typeface="Times New Roman" panose="02020603050405020304" pitchFamily="18" charset="0"/>
                <a:cs typeface="Times New Roman" panose="02020603050405020304" pitchFamily="18" charset="0"/>
              </a:rPr>
              <a:t>	Різні </a:t>
            </a:r>
            <a:r>
              <a:rPr lang="uk-UA" sz="2200" dirty="0">
                <a:latin typeface="Times New Roman" panose="02020603050405020304" pitchFamily="18" charset="0"/>
                <a:cs typeface="Times New Roman" panose="02020603050405020304" pitchFamily="18" charset="0"/>
              </a:rPr>
              <a:t>типи операторських пристроїв вводу, що застосовуються в САПР умовно можна розділити на три </a:t>
            </a:r>
            <a:r>
              <a:rPr lang="uk-UA" sz="2200" dirty="0" smtClean="0">
                <a:latin typeface="Times New Roman" panose="02020603050405020304" pitchFamily="18" charset="0"/>
                <a:cs typeface="Times New Roman" panose="02020603050405020304" pitchFamily="18" charset="0"/>
              </a:rPr>
              <a:t>класи:</a:t>
            </a:r>
          </a:p>
          <a:p>
            <a:pPr marL="457200" indent="-457200" algn="just">
              <a:buAutoNum type="arabicPeriod"/>
            </a:pPr>
            <a:r>
              <a:rPr lang="uk-UA" sz="2200" dirty="0" smtClean="0">
                <a:latin typeface="Times New Roman" panose="02020603050405020304" pitchFamily="18" charset="0"/>
                <a:cs typeface="Times New Roman" panose="02020603050405020304" pitchFamily="18" charset="0"/>
              </a:rPr>
              <a:t>Пристрої </a:t>
            </a:r>
            <a:r>
              <a:rPr lang="uk-UA" sz="2200" dirty="0">
                <a:latin typeface="Times New Roman" panose="02020603050405020304" pitchFamily="18" charset="0"/>
                <a:cs typeface="Times New Roman" panose="02020603050405020304" pitchFamily="18" charset="0"/>
              </a:rPr>
              <a:t>управління курсором. </a:t>
            </a:r>
            <a:endParaRPr lang="uk-UA" sz="22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uk-UA" sz="2200" dirty="0" smtClean="0">
                <a:latin typeface="Times New Roman" panose="02020603050405020304" pitchFamily="18" charset="0"/>
                <a:cs typeface="Times New Roman" panose="02020603050405020304" pitchFamily="18" charset="0"/>
              </a:rPr>
              <a:t>2</a:t>
            </a:r>
            <a:r>
              <a:rPr lang="uk-UA" sz="2200" dirty="0">
                <a:latin typeface="Times New Roman" panose="02020603050405020304" pitchFamily="18" charset="0"/>
                <a:cs typeface="Times New Roman" panose="02020603050405020304" pitchFamily="18" charset="0"/>
              </a:rPr>
              <a:t>. Цифрові перетворювачі. </a:t>
            </a:r>
            <a:endParaRPr lang="uk-UA" sz="22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uk-UA" sz="2200" dirty="0" smtClean="0">
                <a:latin typeface="Times New Roman" panose="02020603050405020304" pitchFamily="18" charset="0"/>
                <a:cs typeface="Times New Roman" panose="02020603050405020304" pitchFamily="18" charset="0"/>
              </a:rPr>
              <a:t>3</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Літерно</a:t>
            </a:r>
            <a:r>
              <a:rPr lang="uk-UA" sz="2200" dirty="0">
                <a:latin typeface="Times New Roman" panose="02020603050405020304" pitchFamily="18" charset="0"/>
                <a:cs typeface="Times New Roman" panose="02020603050405020304" pitchFamily="18" charset="0"/>
              </a:rPr>
              <a:t>-цифрові клавішні термінали.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8557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190720"/>
            <a:ext cx="9144001" cy="2462213"/>
          </a:xfrm>
          <a:prstGeom prst="rect">
            <a:avLst/>
          </a:prstGeom>
        </p:spPr>
        <p:txBody>
          <a:bodyPr wrap="square">
            <a:spAutoFit/>
          </a:bodyPr>
          <a:lstStyle/>
          <a:p>
            <a:pPr algn="ctr"/>
            <a:r>
              <a:rPr lang="uk-UA" sz="2200" dirty="0">
                <a:solidFill>
                  <a:srgbClr val="FF0000"/>
                </a:solidFill>
                <a:latin typeface="Times New Roman" panose="02020603050405020304" pitchFamily="18" charset="0"/>
                <a:cs typeface="Times New Roman" panose="02020603050405020304" pitchFamily="18" charset="0"/>
              </a:rPr>
              <a:t>Пристрої виводу. </a:t>
            </a:r>
            <a:endParaRPr lang="uk-UA" sz="2200" dirty="0" smtClean="0">
              <a:solidFill>
                <a:srgbClr val="FF0000"/>
              </a:solidFill>
              <a:latin typeface="Times New Roman" panose="02020603050405020304" pitchFamily="18" charset="0"/>
              <a:cs typeface="Times New Roman" panose="02020603050405020304" pitchFamily="18" charset="0"/>
            </a:endParaRPr>
          </a:p>
          <a:p>
            <a:pPr algn="ctr"/>
            <a:endParaRPr lang="uk-UA" sz="2200" dirty="0" smtClean="0">
              <a:solidFill>
                <a:srgbClr val="FF0000"/>
              </a:solidFill>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В </a:t>
            </a:r>
            <a:r>
              <a:rPr lang="uk-UA" sz="2200" dirty="0">
                <a:latin typeface="Times New Roman" panose="02020603050405020304" pitchFamily="18" charset="0"/>
                <a:cs typeface="Times New Roman" panose="02020603050405020304" pitchFamily="18" charset="0"/>
              </a:rPr>
              <a:t>рамках САПР використовуються різні типи вихідних пристроїв: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графопобудовувачі</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друкуючі пристрої;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лазерні пристрої;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вихідні </a:t>
            </a:r>
            <a:r>
              <a:rPr lang="uk-UA" sz="2200" dirty="0" err="1">
                <a:latin typeface="Times New Roman" panose="02020603050405020304" pitchFamily="18" charset="0"/>
                <a:cs typeface="Times New Roman" panose="02020603050405020304" pitchFamily="18" charset="0"/>
              </a:rPr>
              <a:t>мікрофільмуючі</a:t>
            </a:r>
            <a:r>
              <a:rPr lang="uk-UA" sz="2200" dirty="0">
                <a:latin typeface="Times New Roman" panose="02020603050405020304" pitchFamily="18" charset="0"/>
                <a:cs typeface="Times New Roman" panose="02020603050405020304" pitchFamily="18" charset="0"/>
              </a:rPr>
              <a:t> пристрої.</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7299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301752" y="2538907"/>
            <a:ext cx="8759952" cy="1200329"/>
          </a:xfrm>
          <a:prstGeom prst="rect">
            <a:avLst/>
          </a:prstGeom>
        </p:spPr>
        <p:txBody>
          <a:bodyPr wrap="square">
            <a:spAutoFit/>
          </a:bodyPr>
          <a:lstStyle/>
          <a:p>
            <a:pPr algn="ctr"/>
            <a:r>
              <a:rPr lang="ru-RU" sz="3600" dirty="0" err="1" smtClean="0">
                <a:latin typeface="Times New Roman" panose="02020603050405020304" pitchFamily="18" charset="0"/>
                <a:cs typeface="Times New Roman" panose="02020603050405020304" pitchFamily="18" charset="0"/>
              </a:rPr>
              <a:t>Питання</a:t>
            </a:r>
            <a:r>
              <a:rPr lang="ru-RU" sz="3600" dirty="0" smtClean="0">
                <a:latin typeface="Times New Roman" panose="02020603050405020304" pitchFamily="18" charset="0"/>
                <a:cs typeface="Times New Roman" panose="02020603050405020304" pitchFamily="18" charset="0"/>
              </a:rPr>
              <a:t> 2. </a:t>
            </a:r>
            <a:r>
              <a:rPr lang="uk-UA" sz="3600" b="1" dirty="0">
                <a:latin typeface="Times New Roman" panose="02020603050405020304" pitchFamily="18" charset="0"/>
                <a:cs typeface="Times New Roman" panose="02020603050405020304" pitchFamily="18" charset="0"/>
              </a:rPr>
              <a:t>Математичне забезпечення автоматизованого проектування</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73618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166843"/>
            <a:ext cx="9144000" cy="5170646"/>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Математичне забезпечення автоматизованого проектування включає в себе математичні моделі об'єктів проектування, методи і алгоритми виконання проектних процедур. </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Математичні моделі служать для опису властивостей об'єктів у процесам автоматизованого проектування.</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Якщо проектна процедура включає створення математичної моделі і оперує нею з метою отримання корисної інформації про об'єкт, то говорять, що процедура виконується на основі математичного моделювання.</a:t>
            </a:r>
          </a:p>
          <a:p>
            <a:pPr algn="just"/>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Вимоги до математичного моделювання: </a:t>
            </a:r>
          </a:p>
          <a:p>
            <a:pPr marL="342900" indent="-342900" algn="just">
              <a:buFontTx/>
              <a:buChar char="-"/>
            </a:pPr>
            <a:r>
              <a:rPr lang="uk-UA" sz="2200" dirty="0" smtClean="0">
                <a:latin typeface="Times New Roman" panose="02020603050405020304" pitchFamily="18" charset="0"/>
                <a:cs typeface="Times New Roman" panose="02020603050405020304" pitchFamily="18" charset="0"/>
              </a:rPr>
              <a:t>універсальність; </a:t>
            </a:r>
          </a:p>
          <a:p>
            <a:pPr marL="342900" indent="-342900" algn="just">
              <a:buFontTx/>
              <a:buChar char="-"/>
            </a:pPr>
            <a:r>
              <a:rPr lang="uk-UA" sz="2200" dirty="0" smtClean="0">
                <a:latin typeface="Times New Roman" panose="02020603050405020304" pitchFamily="18" charset="0"/>
                <a:cs typeface="Times New Roman" panose="02020603050405020304" pitchFamily="18" charset="0"/>
              </a:rPr>
              <a:t>адекватність; </a:t>
            </a:r>
          </a:p>
          <a:p>
            <a:pPr marL="342900" indent="-342900" algn="just">
              <a:buFontTx/>
              <a:buChar char="-"/>
            </a:pPr>
            <a:r>
              <a:rPr lang="uk-UA" sz="2200" dirty="0" smtClean="0">
                <a:latin typeface="Times New Roman" panose="02020603050405020304" pitchFamily="18" charset="0"/>
                <a:cs typeface="Times New Roman" panose="02020603050405020304" pitchFamily="18" charset="0"/>
              </a:rPr>
              <a:t>точність; </a:t>
            </a:r>
          </a:p>
          <a:p>
            <a:pPr marL="342900" indent="-342900" algn="just">
              <a:buFontTx/>
              <a:buChar char="-"/>
            </a:pPr>
            <a:r>
              <a:rPr lang="uk-UA" sz="2200" dirty="0" smtClean="0">
                <a:latin typeface="Times New Roman" panose="02020603050405020304" pitchFamily="18" charset="0"/>
                <a:cs typeface="Times New Roman" panose="02020603050405020304" pitchFamily="18" charset="0"/>
              </a:rPr>
              <a:t>економічність.</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24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 y="402301"/>
            <a:ext cx="9144000" cy="5509200"/>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Ступінь універсальності </a:t>
            </a:r>
            <a:r>
              <a:rPr lang="uk-UA" sz="2200" dirty="0" smtClean="0">
                <a:latin typeface="Times New Roman" panose="02020603050405020304" pitchFamily="18" charset="0"/>
                <a:cs typeface="Times New Roman" panose="02020603050405020304" pitchFamily="18" charset="0"/>
              </a:rPr>
              <a:t>математичної моделі характеризує повноту відображення в моделі властивостей реального об'єкта. Математична модель відображає лиш деякі властивості об'єкта Так, більшість математичних моделей, то використовується при функціональному проектуванні, призначаються для відображення </a:t>
            </a:r>
            <a:r>
              <a:rPr lang="uk-UA" sz="2200" dirty="0" err="1" smtClean="0">
                <a:latin typeface="Times New Roman" panose="02020603050405020304" pitchFamily="18" charset="0"/>
                <a:cs typeface="Times New Roman" panose="02020603050405020304" pitchFamily="18" charset="0"/>
              </a:rPr>
              <a:t>протікаючих</a:t>
            </a:r>
            <a:r>
              <a:rPr lang="uk-UA" sz="2200" dirty="0" smtClean="0">
                <a:latin typeface="Times New Roman" panose="02020603050405020304" pitchFamily="18" charset="0"/>
                <a:cs typeface="Times New Roman" panose="02020603050405020304" pitchFamily="18" charset="0"/>
              </a:rPr>
              <a:t> в об'єкті фізичних чи інформаційних процесів, при цьому не потрібно, щоб математичні моделі описували такі властивості об'єкта, як геометрична форма його елементі.</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Точність </a:t>
            </a:r>
            <a:r>
              <a:rPr lang="uk-UA" sz="2200" dirty="0" smtClean="0">
                <a:latin typeface="Times New Roman" panose="02020603050405020304" pitchFamily="18" charset="0"/>
                <a:cs typeface="Times New Roman" panose="02020603050405020304" pitchFamily="18" charset="0"/>
              </a:rPr>
              <a:t>математичної моделі оцінюється ступенем </a:t>
            </a:r>
            <a:r>
              <a:rPr lang="uk-UA" sz="2200" dirty="0" err="1" smtClean="0">
                <a:latin typeface="Times New Roman" panose="02020603050405020304" pitchFamily="18" charset="0"/>
                <a:cs typeface="Times New Roman" panose="02020603050405020304" pitchFamily="18" charset="0"/>
              </a:rPr>
              <a:t>співпадіння</a:t>
            </a:r>
            <a:r>
              <a:rPr lang="uk-UA" sz="2200" dirty="0" smtClean="0">
                <a:latin typeface="Times New Roman" panose="02020603050405020304" pitchFamily="18" charset="0"/>
                <a:cs typeface="Times New Roman" panose="02020603050405020304" pitchFamily="18" charset="0"/>
              </a:rPr>
              <a:t> значень параметрів реального об'єкта і значень тих же параметрів, розрахованих з допомогою математичної моделі.</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Адекватність</a:t>
            </a:r>
            <a:r>
              <a:rPr lang="uk-UA" sz="2200" dirty="0" smtClean="0">
                <a:latin typeface="Times New Roman" panose="02020603050405020304" pitchFamily="18" charset="0"/>
                <a:cs typeface="Times New Roman" panose="02020603050405020304" pitchFamily="18" charset="0"/>
              </a:rPr>
              <a:t> математичної моделі - це здатність відображати задані властивості об'єкта з похибкою не вище заданої.</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Економічність </a:t>
            </a:r>
            <a:r>
              <a:rPr lang="uk-UA" sz="2200" dirty="0" smtClean="0">
                <a:latin typeface="Times New Roman" panose="02020603050405020304" pitchFamily="18" charset="0"/>
                <a:cs typeface="Times New Roman" panose="02020603050405020304" pitchFamily="18" charset="0"/>
              </a:rPr>
              <a:t>математичної моделі - характеризується затратами обчислювальних ресурсів (затратами машинного часу і пам'яті) на її реалізацію. Чим менші ці затрати, тим модель економічна.</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7191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301752" y="2538907"/>
            <a:ext cx="8759952" cy="1200329"/>
          </a:xfrm>
          <a:prstGeom prst="rect">
            <a:avLst/>
          </a:prstGeom>
        </p:spPr>
        <p:txBody>
          <a:bodyPr wrap="square">
            <a:spAutoFit/>
          </a:bodyPr>
          <a:lstStyle/>
          <a:p>
            <a:pPr algn="ctr"/>
            <a:r>
              <a:rPr lang="ru-RU" sz="3600" dirty="0" err="1" smtClean="0">
                <a:latin typeface="Times New Roman" panose="02020603050405020304" pitchFamily="18" charset="0"/>
                <a:cs typeface="Times New Roman" panose="02020603050405020304" pitchFamily="18" charset="0"/>
              </a:rPr>
              <a:t>Питання</a:t>
            </a:r>
            <a:r>
              <a:rPr lang="ru-RU" sz="3600" dirty="0" smtClean="0">
                <a:latin typeface="Times New Roman" panose="02020603050405020304" pitchFamily="18" charset="0"/>
                <a:cs typeface="Times New Roman" panose="02020603050405020304" pitchFamily="18" charset="0"/>
              </a:rPr>
              <a:t> 3. </a:t>
            </a:r>
            <a:r>
              <a:rPr lang="uk-UA" sz="3600" b="1" dirty="0">
                <a:latin typeface="Times New Roman" panose="02020603050405020304" pitchFamily="18" charset="0"/>
                <a:cs typeface="Times New Roman" panose="02020603050405020304" pitchFamily="18" charset="0"/>
              </a:rPr>
              <a:t>Класифікація математичних </a:t>
            </a:r>
            <a:r>
              <a:rPr lang="uk-UA" sz="3600" b="1" dirty="0" smtClean="0">
                <a:latin typeface="Times New Roman" panose="02020603050405020304" pitchFamily="18" charset="0"/>
                <a:cs typeface="Times New Roman" panose="02020603050405020304" pitchFamily="18" charset="0"/>
              </a:rPr>
              <a:t>моделей</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65542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16">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15024</TotalTime>
  <Words>283</Words>
  <Application>Microsoft Office PowerPoint</Application>
  <PresentationFormat>Экран (4:3)</PresentationFormat>
  <Paragraphs>130</Paragraphs>
  <Slides>29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29</vt:i4>
      </vt:variant>
    </vt:vector>
  </HeadingPairs>
  <TitlesOfParts>
    <vt:vector size="35" baseType="lpstr">
      <vt:lpstr>Arial</vt:lpstr>
      <vt:lpstr>Calibri</vt:lpstr>
      <vt:lpstr>Constantia</vt:lpstr>
      <vt:lpstr>Times New Roman</vt:lpstr>
      <vt:lpstr>Wingdings 2</vt:lpstr>
      <vt:lpstr>Поток</vt:lpstr>
      <vt:lpstr>Державний університет «Житомирська політехніка» Кафедра комп’ютерних технологій у медицині та телекомунікаціях</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Глава 3 Ориентация, привязки и измерения в ЗD-пространстве</dc:title>
  <dc:creator>Тимурка</dc:creator>
  <cp:lastModifiedBy>Lenovo</cp:lastModifiedBy>
  <cp:revision>303</cp:revision>
  <dcterms:created xsi:type="dcterms:W3CDTF">2013-11-02T14:19:07Z</dcterms:created>
  <dcterms:modified xsi:type="dcterms:W3CDTF">2023-03-23T08:25:44Z</dcterms:modified>
</cp:coreProperties>
</file>