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82" r:id="rId4"/>
    <p:sldId id="258" r:id="rId5"/>
    <p:sldId id="259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7" r:id="rId20"/>
    <p:sldId id="280" r:id="rId21"/>
    <p:sldId id="281" r:id="rId22"/>
    <p:sldId id="276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12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0383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977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284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61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11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07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74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66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85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06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5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33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1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35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4D21-26B9-4DE5-8051-EAF4C6F39A4C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82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70780"/>
            <a:ext cx="7766936" cy="1883121"/>
          </a:xfrm>
        </p:spPr>
        <p:txBody>
          <a:bodyPr/>
          <a:lstStyle/>
          <a:p>
            <a:pPr algn="just"/>
            <a:r>
              <a:rPr lang="uk-UA" dirty="0" smtClean="0"/>
              <a:t>Тема. </a:t>
            </a:r>
            <a:r>
              <a:rPr lang="uk-UA" b="1" dirty="0"/>
              <a:t>Сутність</a:t>
            </a:r>
            <a:r>
              <a:rPr lang="ru-RU" b="1" dirty="0"/>
              <a:t> та </a:t>
            </a:r>
            <a:r>
              <a:rPr lang="uk-UA" b="1" dirty="0"/>
              <a:t>функції</a:t>
            </a:r>
            <a:r>
              <a:rPr lang="ru-RU" b="1" dirty="0"/>
              <a:t> кредиту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13988" y="2353901"/>
            <a:ext cx="8990091" cy="374813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800" dirty="0" smtClean="0"/>
              <a:t>1</a:t>
            </a:r>
            <a:r>
              <a:rPr lang="ru-RU" sz="2800" dirty="0"/>
              <a:t>. </a:t>
            </a:r>
            <a:r>
              <a:rPr lang="ru-RU" sz="2800" dirty="0" err="1"/>
              <a:t>Сутність</a:t>
            </a:r>
            <a:r>
              <a:rPr lang="ru-RU" sz="2800" dirty="0"/>
              <a:t> та структура кредиту</a:t>
            </a:r>
          </a:p>
          <a:p>
            <a:pPr algn="just">
              <a:spcBef>
                <a:spcPts val="0"/>
              </a:spcBef>
            </a:pPr>
            <a:r>
              <a:rPr lang="ru-RU" sz="2800" dirty="0"/>
              <a:t>2. </a:t>
            </a:r>
            <a:r>
              <a:rPr lang="ru-RU" sz="2800" dirty="0" err="1"/>
              <a:t>Загальні</a:t>
            </a:r>
            <a:r>
              <a:rPr lang="ru-RU" sz="2800" dirty="0"/>
              <a:t> </a:t>
            </a:r>
            <a:r>
              <a:rPr lang="ru-RU" sz="2800" dirty="0" err="1"/>
              <a:t>передумови</a:t>
            </a:r>
            <a:r>
              <a:rPr lang="ru-RU" sz="2800" dirty="0"/>
              <a:t> та </a:t>
            </a:r>
            <a:r>
              <a:rPr lang="ru-RU" sz="2800" dirty="0" err="1"/>
              <a:t>економічні</a:t>
            </a:r>
            <a:r>
              <a:rPr lang="ru-RU" sz="2800" dirty="0"/>
              <a:t> </a:t>
            </a:r>
            <a:r>
              <a:rPr lang="ru-RU" sz="2800" dirty="0" err="1"/>
              <a:t>чинники</a:t>
            </a:r>
            <a:r>
              <a:rPr lang="ru-RU" sz="2800" dirty="0"/>
              <a:t> </a:t>
            </a:r>
            <a:r>
              <a:rPr lang="ru-RU" sz="2800" dirty="0" err="1"/>
              <a:t>необхідності</a:t>
            </a:r>
            <a:r>
              <a:rPr lang="ru-RU" sz="2800" dirty="0"/>
              <a:t> кредиту </a:t>
            </a:r>
          </a:p>
          <a:p>
            <a:pPr algn="just">
              <a:spcBef>
                <a:spcPts val="0"/>
              </a:spcBef>
            </a:pPr>
            <a:r>
              <a:rPr lang="ru-RU" sz="2800" dirty="0"/>
              <a:t>3. </a:t>
            </a:r>
            <a:r>
              <a:rPr lang="ru-RU" sz="2800" dirty="0" err="1"/>
              <a:t>Функції</a:t>
            </a:r>
            <a:r>
              <a:rPr lang="ru-RU" sz="2800" dirty="0"/>
              <a:t> кредиту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/>
              <a:t>4.Єдність </a:t>
            </a:r>
            <a:r>
              <a:rPr lang="ru-RU" sz="2800" dirty="0"/>
              <a:t>кредиту з </a:t>
            </a:r>
            <a:r>
              <a:rPr lang="ru-RU" sz="2800" dirty="0" err="1"/>
              <a:t>іншими</a:t>
            </a:r>
            <a:r>
              <a:rPr lang="ru-RU" sz="2800" dirty="0"/>
              <a:t> </a:t>
            </a:r>
            <a:r>
              <a:rPr lang="ru-RU" sz="2800" dirty="0" err="1"/>
              <a:t>економічними</a:t>
            </a:r>
            <a:r>
              <a:rPr lang="ru-RU" sz="2800" dirty="0"/>
              <a:t> </a:t>
            </a:r>
            <a:r>
              <a:rPr lang="ru-RU" sz="2800" dirty="0" err="1"/>
              <a:t>категоріями</a:t>
            </a:r>
            <a:r>
              <a:rPr lang="ru-RU" sz="2800" dirty="0"/>
              <a:t> та </a:t>
            </a:r>
            <a:r>
              <a:rPr lang="ru-RU" sz="2800" dirty="0" err="1"/>
              <a:t>відмінності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ними</a:t>
            </a:r>
          </a:p>
          <a:p>
            <a:pPr algn="just">
              <a:spcBef>
                <a:spcPts val="0"/>
              </a:spcBef>
            </a:pPr>
            <a:r>
              <a:rPr lang="ru-RU" sz="2800" dirty="0"/>
              <a:t>5. </a:t>
            </a:r>
            <a:r>
              <a:rPr lang="ru-RU" sz="2800" dirty="0" err="1"/>
              <a:t>Стадії</a:t>
            </a:r>
            <a:r>
              <a:rPr lang="ru-RU" sz="2800" dirty="0"/>
              <a:t> та </a:t>
            </a:r>
            <a:r>
              <a:rPr lang="ru-RU" sz="2800" dirty="0" err="1"/>
              <a:t>закономірності</a:t>
            </a:r>
            <a:r>
              <a:rPr lang="ru-RU" sz="2800" dirty="0"/>
              <a:t> </a:t>
            </a:r>
            <a:r>
              <a:rPr lang="ru-RU" sz="2800" dirty="0" err="1"/>
              <a:t>руху</a:t>
            </a:r>
            <a:r>
              <a:rPr lang="ru-RU" sz="2800" dirty="0"/>
              <a:t> кредиту</a:t>
            </a:r>
          </a:p>
          <a:p>
            <a:pPr algn="just">
              <a:spcBef>
                <a:spcPts val="0"/>
              </a:spcBef>
            </a:pPr>
            <a:r>
              <a:rPr lang="ru-RU" sz="2800" dirty="0"/>
              <a:t>6. </a:t>
            </a:r>
            <a:r>
              <a:rPr lang="ru-RU" sz="2800" dirty="0" err="1"/>
              <a:t>Принципи</a:t>
            </a:r>
            <a:r>
              <a:rPr lang="ru-RU" sz="2800" dirty="0"/>
              <a:t> </a:t>
            </a:r>
            <a:r>
              <a:rPr lang="ru-RU" sz="2800" dirty="0" err="1"/>
              <a:t>кредитування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56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824687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є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засадах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кредиту,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коштах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в одних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вивільняються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</a:t>
            </a:r>
          </a:p>
        </p:txBody>
      </p:sp>
    </p:spTree>
    <p:extLst>
      <p:ext uri="{BB962C8B-B14F-4D97-AF65-F5344CB8AC3E}">
        <p14:creationId xmlns:p14="http://schemas.microsoft.com/office/powerpoint/2010/main" val="3966734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888060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423800"/>
            <a:ext cx="9888060" cy="599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8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як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активно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некредитними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Перерозподільна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кредит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перерозподіляються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одних ланках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ланки,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прискорює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кредит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новітньої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45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299585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обороту в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тіжних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обороту грошей.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потреба в них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через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-кредитного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мультиплікатора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рефінансування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банком. При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обороту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онтрольна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відзначається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стимулювальним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ефектом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адміністративно-вольового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контрагента,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контрольній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адміністративно-вольовий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сам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не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зводиться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контрагентами умов угоди, як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ґрунтовний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кредитоспроможності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напередодні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угоди.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угоду,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економну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5423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стимулювальна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заходами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стимулювальний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кредитор.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вивільнити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обороту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вкласти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капіталізації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будучи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приносить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кредит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152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7333" y="534154"/>
            <a:ext cx="9236211" cy="5658415"/>
          </a:xfrm>
        </p:spPr>
        <p:txBody>
          <a:bodyPr/>
          <a:lstStyle/>
          <a:p>
            <a:endParaRPr lang="ru-RU"/>
          </a:p>
          <a:p>
            <a:r>
              <a:rPr lang="ru-RU"/>
              <a:t> Єдність кредиту з іншими економічними категоріями та відмінності між ними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812" y="1394234"/>
            <a:ext cx="10066935" cy="439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51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141" y="534153"/>
            <a:ext cx="9923916" cy="564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50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7683" y="588476"/>
            <a:ext cx="9689981" cy="55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2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743205" cy="599339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кругооборот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засадах кругообороту,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формулою Г—Т...В...Т′—Г′,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-кредитора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ВЦ—РП—ОП...ВП...ВК—ПК—ОК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ВЦ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обороту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ПК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969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495" y="362140"/>
            <a:ext cx="9706990" cy="62197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затримуватися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3-ій та 4-ій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кредит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3-тя та 4-та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Прикладом такого кредиту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міжбанківський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тому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короткий строк.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479" y="769545"/>
            <a:ext cx="7532483" cy="368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16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6496" y="316871"/>
            <a:ext cx="6618082" cy="621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275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788" y="715224"/>
            <a:ext cx="9804056" cy="531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207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6418" y="688063"/>
            <a:ext cx="9485479" cy="540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543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309" y="588475"/>
            <a:ext cx="9407197" cy="574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9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706991" cy="608392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Александрова М.М.,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Кірейцев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Г.Г., Маслова С.О.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.-метод.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2-х ч.,Ч.1. Житомир: ЖІТІ, 2002. 224 с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Александрова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М.М., Маслова С.О.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Г.Г.Кірейцева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2-е вид.,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доп. К.: ЦУЛ, 2002. 336 с.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система: навчальний посібник / [Ситник Н.С.,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Стасишин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Блащук-Девяткіна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Н.З.,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Петик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Л.О.] ; за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Н. С. Ситник.- Львів: ЛНУ іме­ні Івана Франка, 2020. 580 с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Гроші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кредит: підручник / [М.І.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Савлук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А.М. Мороз, І.М.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Лазепко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86 ін.]; за наук. ред. М.І.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Савлука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6-те вид., перероб. 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 КНЕУ, 2011. 589, [3] с.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Петрук О.М. Банківські операції: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О.М. Петрук, С.З.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Мошенський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О.С. Новак. Житомир : ЖДТУ, 2011. 568 с.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Мошенський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С.З., Новак О.С., Петрук О.М. Гроші та кредит: Навчально-методичний посібник для самостійного вивчення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дисципліни. Житомир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ЖДТУ, 201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276 </a:t>
            </a:r>
            <a:r>
              <a:rPr lang="uk-UA" sz="220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2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одному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засадах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кредиту,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самодостатності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нести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набути статусу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висхідній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згасати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приводу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борг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характер;</a:t>
            </a:r>
          </a:p>
        </p:txBody>
      </p:sp>
    </p:spTree>
    <p:extLst>
      <p:ext uri="{BB962C8B-B14F-4D97-AF65-F5344CB8AC3E}">
        <p14:creationId xmlns:p14="http://schemas.microsoft.com/office/powerpoint/2010/main" val="240256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(грошей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назад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висхідне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неповернення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вразливою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за кредит;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нееквівалентність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загальносуспільних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512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3" y="461727"/>
            <a:ext cx="9634563" cy="5579635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Ними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кредиту: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є реальною,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реальною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288" y="1585462"/>
            <a:ext cx="6230652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0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7333" y="561315"/>
            <a:ext cx="9471601" cy="560409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Кредиторами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уряд (держава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банки.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мобілізують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на засадах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коштах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Характерною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розпорядником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кредиторами: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уряд (держава).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великих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засадах.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найповніше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2574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0297" y="425513"/>
            <a:ext cx="9580242" cy="599339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потребами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відособленими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кредиту, є ряд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конкретизують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довіряв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замало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несвоєчасного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кредиторові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гарантії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застави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особами.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особи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правового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одним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43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697937" cy="5993394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позичальником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погасити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кредит. Ними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пенсія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перед-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засадах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кажуть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другому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відомства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циклу, так і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циклах кругообороту.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метою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кругообороту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різняться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221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842794" cy="599339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оборотному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ліворуч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несезонним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24" y="1439500"/>
            <a:ext cx="9873003" cy="361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11257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955</TotalTime>
  <Words>1984</Words>
  <Application>Microsoft Office PowerPoint</Application>
  <PresentationFormat>Широкоэкранный</PresentationFormat>
  <Paragraphs>85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Trebuchet MS</vt:lpstr>
      <vt:lpstr>Wingdings 3</vt:lpstr>
      <vt:lpstr>Грань</vt:lpstr>
      <vt:lpstr>Тема. Сутність та функції кредиту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86</cp:revision>
  <dcterms:created xsi:type="dcterms:W3CDTF">2022-02-07T14:59:41Z</dcterms:created>
  <dcterms:modified xsi:type="dcterms:W3CDTF">2022-02-09T09:30:14Z</dcterms:modified>
</cp:coreProperties>
</file>