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6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5" autoAdjust="0"/>
    <p:restoredTop sz="94660"/>
  </p:normalViewPr>
  <p:slideViewPr>
    <p:cSldViewPr>
      <p:cViewPr varScale="1">
        <p:scale>
          <a:sx n="105" d="100"/>
          <a:sy n="105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80A2F2-152C-47C2-9FC6-74C0FDDF5EF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B389F08-F81D-4390-95BB-50B45F66270E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Природні ресурси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240466-E088-4DDF-AD2E-4383DB61AB28}" type="par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5AD3104-0E29-42C4-AA62-D0866C324721}" type="sib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2BFB2CEF-755D-4E6E-A373-FC4B5363363C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Основний капітал та інші нефінансові і фінансові активи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942BB8-8029-4D1B-8B1C-9D118057A2C9}" type="par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F6D949BC-8343-4FD7-BE33-F9312533B7DC}" type="sib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A09AFE13-8E30-4A23-A207-9EDFD49325A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Людські ресурси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29539E-87DC-4089-9E1D-CCC4DD3065D2}" type="par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E2E10A9F-796B-4EE4-BFC5-89E524779054}" type="sib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8E7133DA-EBEE-4F4A-8CF4-0279E62BF0F7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Організація управління</a:t>
          </a:r>
          <a:endParaRPr lang="uk-UA" dirty="0">
            <a:solidFill>
              <a:srgbClr val="FFFF00"/>
            </a:solidFill>
          </a:endParaRPr>
        </a:p>
      </dgm:t>
    </dgm:pt>
    <dgm:pt modelId="{B5E4506B-E14D-4A59-94BD-DEF4D193B820}" type="par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020E7948-5818-4F99-B7E2-984769D1534E}" type="sib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B0407425-7996-47DF-80E6-429AB4E181B5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Науково-інноваційний потенціал</a:t>
          </a:r>
          <a:endParaRPr lang="uk-UA" dirty="0">
            <a:solidFill>
              <a:srgbClr val="FFFF00"/>
            </a:solidFill>
          </a:endParaRPr>
        </a:p>
      </dgm:t>
    </dgm:pt>
    <dgm:pt modelId="{BD74D0EB-67FF-45DB-B0A8-4A366498389B}" type="parTrans" cxnId="{8D87712F-F019-42C2-A864-38C573CD211A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5DB23E14-6D1D-4722-ACBF-7530D05FAF99}" type="sibTrans" cxnId="{8D87712F-F019-42C2-A864-38C573CD211A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1C218F50-1D4F-4B6E-B36B-20F4AAA80822}" type="pres">
      <dgm:prSet presAssocID="{2F80A2F2-152C-47C2-9FC6-74C0FDDF5E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78F374-CB14-49FC-BEF7-7D7EA9274385}" type="pres">
      <dgm:prSet presAssocID="{7B389F08-F81D-4390-95BB-50B45F66270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97BACC-EF1C-466E-A856-B0EFA8E70C0C}" type="pres">
      <dgm:prSet presAssocID="{95AD3104-0E29-42C4-AA62-D0866C324721}" presName="sibTrans" presStyleCnt="0"/>
      <dgm:spPr/>
    </dgm:pt>
    <dgm:pt modelId="{89A5830A-7990-4710-A026-C0CF82DFB675}" type="pres">
      <dgm:prSet presAssocID="{2BFB2CEF-755D-4E6E-A373-FC4B5363363C}" presName="node" presStyleLbl="node1" presStyleIdx="1" presStyleCnt="5" custScaleX="8820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713398-C446-4BC5-AF79-5D0342EFE906}" type="pres">
      <dgm:prSet presAssocID="{F6D949BC-8343-4FD7-BE33-F9312533B7DC}" presName="sibTrans" presStyleCnt="0"/>
      <dgm:spPr/>
    </dgm:pt>
    <dgm:pt modelId="{D5C8A502-5FC1-4CD6-91AE-A183AB3BCD88}" type="pres">
      <dgm:prSet presAssocID="{A09AFE13-8E30-4A23-A207-9EDFD49325A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96F0C1-BDDF-4EFB-B381-9B3A2F3C8A52}" type="pres">
      <dgm:prSet presAssocID="{E2E10A9F-796B-4EE4-BFC5-89E524779054}" presName="sibTrans" presStyleCnt="0"/>
      <dgm:spPr/>
    </dgm:pt>
    <dgm:pt modelId="{14E480F8-5CB9-4CAC-BDBD-A727B0024C48}" type="pres">
      <dgm:prSet presAssocID="{8E7133DA-EBEE-4F4A-8CF4-0279E62BF0F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F57B937-C6A6-47DA-9135-9F1E3AC8BD1D}" type="pres">
      <dgm:prSet presAssocID="{020E7948-5818-4F99-B7E2-984769D1534E}" presName="sibTrans" presStyleCnt="0"/>
      <dgm:spPr/>
    </dgm:pt>
    <dgm:pt modelId="{0C0189BB-D306-466A-9A37-34AA8B4BBE45}" type="pres">
      <dgm:prSet presAssocID="{B0407425-7996-47DF-80E6-429AB4E181B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3E06B22-ED37-4723-A899-4387C62A3167}" srcId="{2F80A2F2-152C-47C2-9FC6-74C0FDDF5EFA}" destId="{7B389F08-F81D-4390-95BB-50B45F66270E}" srcOrd="0" destOrd="0" parTransId="{83240466-E088-4DDF-AD2E-4383DB61AB28}" sibTransId="{95AD3104-0E29-42C4-AA62-D0866C324721}"/>
    <dgm:cxn modelId="{8D87712F-F019-42C2-A864-38C573CD211A}" srcId="{2F80A2F2-152C-47C2-9FC6-74C0FDDF5EFA}" destId="{B0407425-7996-47DF-80E6-429AB4E181B5}" srcOrd="4" destOrd="0" parTransId="{BD74D0EB-67FF-45DB-B0A8-4A366498389B}" sibTransId="{5DB23E14-6D1D-4722-ACBF-7530D05FAF99}"/>
    <dgm:cxn modelId="{745AF1F6-156C-4EBC-97D3-AB0EF015A18B}" type="presOf" srcId="{A09AFE13-8E30-4A23-A207-9EDFD49325A5}" destId="{D5C8A502-5FC1-4CD6-91AE-A183AB3BCD88}" srcOrd="0" destOrd="0" presId="urn:microsoft.com/office/officeart/2005/8/layout/default"/>
    <dgm:cxn modelId="{377FF4DE-00D9-4A6B-B4AA-89085412744D}" type="presOf" srcId="{2BFB2CEF-755D-4E6E-A373-FC4B5363363C}" destId="{89A5830A-7990-4710-A026-C0CF82DFB675}" srcOrd="0" destOrd="0" presId="urn:microsoft.com/office/officeart/2005/8/layout/default"/>
    <dgm:cxn modelId="{473D6DD8-BFF3-40D8-8741-4A26612C7137}" type="presOf" srcId="{8E7133DA-EBEE-4F4A-8CF4-0279E62BF0F7}" destId="{14E480F8-5CB9-4CAC-BDBD-A727B0024C48}" srcOrd="0" destOrd="0" presId="urn:microsoft.com/office/officeart/2005/8/layout/default"/>
    <dgm:cxn modelId="{1F49841B-80A9-4705-9E3A-020F3CF8A272}" srcId="{2F80A2F2-152C-47C2-9FC6-74C0FDDF5EFA}" destId="{A09AFE13-8E30-4A23-A207-9EDFD49325A5}" srcOrd="2" destOrd="0" parTransId="{C929539E-87DC-4089-9E1D-CCC4DD3065D2}" sibTransId="{E2E10A9F-796B-4EE4-BFC5-89E524779054}"/>
    <dgm:cxn modelId="{D2B4A6C8-4A62-4F65-8840-803DA16A7A6E}" type="presOf" srcId="{2F80A2F2-152C-47C2-9FC6-74C0FDDF5EFA}" destId="{1C218F50-1D4F-4B6E-B36B-20F4AAA80822}" srcOrd="0" destOrd="0" presId="urn:microsoft.com/office/officeart/2005/8/layout/default"/>
    <dgm:cxn modelId="{E788C184-4F25-4A35-AA2F-FA116B3FDD25}" type="presOf" srcId="{B0407425-7996-47DF-80E6-429AB4E181B5}" destId="{0C0189BB-D306-466A-9A37-34AA8B4BBE45}" srcOrd="0" destOrd="0" presId="urn:microsoft.com/office/officeart/2005/8/layout/default"/>
    <dgm:cxn modelId="{08E610C9-5D54-4EBB-8E1D-93FCB0C09D87}" srcId="{2F80A2F2-152C-47C2-9FC6-74C0FDDF5EFA}" destId="{8E7133DA-EBEE-4F4A-8CF4-0279E62BF0F7}" srcOrd="3" destOrd="0" parTransId="{B5E4506B-E14D-4A59-94BD-DEF4D193B820}" sibTransId="{020E7948-5818-4F99-B7E2-984769D1534E}"/>
    <dgm:cxn modelId="{641FFC3A-FAC5-4CD3-89F6-C931243AE7A4}" srcId="{2F80A2F2-152C-47C2-9FC6-74C0FDDF5EFA}" destId="{2BFB2CEF-755D-4E6E-A373-FC4B5363363C}" srcOrd="1" destOrd="0" parTransId="{96942BB8-8029-4D1B-8B1C-9D118057A2C9}" sibTransId="{F6D949BC-8343-4FD7-BE33-F9312533B7DC}"/>
    <dgm:cxn modelId="{F6C2A5E4-D00E-4D50-AA8B-A9309E78BE60}" type="presOf" srcId="{7B389F08-F81D-4390-95BB-50B45F66270E}" destId="{B578F374-CB14-49FC-BEF7-7D7EA9274385}" srcOrd="0" destOrd="0" presId="urn:microsoft.com/office/officeart/2005/8/layout/default"/>
    <dgm:cxn modelId="{FF2D2A3A-FC89-4BD6-880B-181E9347D059}" type="presParOf" srcId="{1C218F50-1D4F-4B6E-B36B-20F4AAA80822}" destId="{B578F374-CB14-49FC-BEF7-7D7EA9274385}" srcOrd="0" destOrd="0" presId="urn:microsoft.com/office/officeart/2005/8/layout/default"/>
    <dgm:cxn modelId="{07A79633-FFAF-434D-A26D-D3F6E510D4EC}" type="presParOf" srcId="{1C218F50-1D4F-4B6E-B36B-20F4AAA80822}" destId="{6E97BACC-EF1C-466E-A856-B0EFA8E70C0C}" srcOrd="1" destOrd="0" presId="urn:microsoft.com/office/officeart/2005/8/layout/default"/>
    <dgm:cxn modelId="{81BD9A53-8EBB-4EAA-B449-692C4D3BBEC5}" type="presParOf" srcId="{1C218F50-1D4F-4B6E-B36B-20F4AAA80822}" destId="{89A5830A-7990-4710-A026-C0CF82DFB675}" srcOrd="2" destOrd="0" presId="urn:microsoft.com/office/officeart/2005/8/layout/default"/>
    <dgm:cxn modelId="{13C8FFC2-6E19-4482-A925-7C66F72288F9}" type="presParOf" srcId="{1C218F50-1D4F-4B6E-B36B-20F4AAA80822}" destId="{B0713398-C446-4BC5-AF79-5D0342EFE906}" srcOrd="3" destOrd="0" presId="urn:microsoft.com/office/officeart/2005/8/layout/default"/>
    <dgm:cxn modelId="{1581A3A0-A289-4CAD-8634-3D7D028F84E4}" type="presParOf" srcId="{1C218F50-1D4F-4B6E-B36B-20F4AAA80822}" destId="{D5C8A502-5FC1-4CD6-91AE-A183AB3BCD88}" srcOrd="4" destOrd="0" presId="urn:microsoft.com/office/officeart/2005/8/layout/default"/>
    <dgm:cxn modelId="{47BC9715-494E-4B50-A9FD-65E3AAD17980}" type="presParOf" srcId="{1C218F50-1D4F-4B6E-B36B-20F4AAA80822}" destId="{0796F0C1-BDDF-4EFB-B381-9B3A2F3C8A52}" srcOrd="5" destOrd="0" presId="urn:microsoft.com/office/officeart/2005/8/layout/default"/>
    <dgm:cxn modelId="{F02B5461-353A-49A8-9B96-FFF4C7939F6C}" type="presParOf" srcId="{1C218F50-1D4F-4B6E-B36B-20F4AAA80822}" destId="{14E480F8-5CB9-4CAC-BDBD-A727B0024C48}" srcOrd="6" destOrd="0" presId="urn:microsoft.com/office/officeart/2005/8/layout/default"/>
    <dgm:cxn modelId="{59003DA4-2E65-4162-A6BF-F17320409E35}" type="presParOf" srcId="{1C218F50-1D4F-4B6E-B36B-20F4AAA80822}" destId="{8F57B937-C6A6-47DA-9135-9F1E3AC8BD1D}" srcOrd="7" destOrd="0" presId="urn:microsoft.com/office/officeart/2005/8/layout/default"/>
    <dgm:cxn modelId="{56B5C297-D493-406E-AAA7-59E4D2ED8FA7}" type="presParOf" srcId="{1C218F50-1D4F-4B6E-B36B-20F4AAA80822}" destId="{0C0189BB-D306-466A-9A37-34AA8B4BBE4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80A2F2-152C-47C2-9FC6-74C0FDDF5EF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B389F08-F81D-4390-95BB-50B45F66270E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Природний капітал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240466-E088-4DDF-AD2E-4383DB61AB28}" type="par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5AD3104-0E29-42C4-AA62-D0866C324721}" type="sib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2BFB2CEF-755D-4E6E-A373-FC4B5363363C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Створений капітал (активи)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942BB8-8029-4D1B-8B1C-9D118057A2C9}" type="par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F6D949BC-8343-4FD7-BE33-F9312533B7DC}" type="sib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A09AFE13-8E30-4A23-A207-9EDFD49325A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Людський капітал (ресурси)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29539E-87DC-4089-9E1D-CCC4DD3065D2}" type="par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E2E10A9F-796B-4EE4-BFC5-89E524779054}" type="sib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8E7133DA-EBEE-4F4A-8CF4-0279E62BF0F7}">
      <dgm:prSet phldrT="[Текст]"/>
      <dgm:spPr/>
      <dgm:t>
        <a:bodyPr/>
        <a:lstStyle/>
        <a:p>
          <a:r>
            <a:rPr lang="uk-UA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Соціальний капітал</a:t>
          </a:r>
          <a:endParaRPr lang="uk-UA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E4506B-E14D-4A59-94BD-DEF4D193B820}" type="par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020E7948-5818-4F99-B7E2-984769D1534E}" type="sib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1C218F50-1D4F-4B6E-B36B-20F4AAA80822}" type="pres">
      <dgm:prSet presAssocID="{2F80A2F2-152C-47C2-9FC6-74C0FDDF5E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78F374-CB14-49FC-BEF7-7D7EA9274385}" type="pres">
      <dgm:prSet presAssocID="{7B389F08-F81D-4390-95BB-50B45F66270E}" presName="node" presStyleLbl="node1" presStyleIdx="0" presStyleCnt="4" custScaleX="77753" custScaleY="7328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97BACC-EF1C-466E-A856-B0EFA8E70C0C}" type="pres">
      <dgm:prSet presAssocID="{95AD3104-0E29-42C4-AA62-D0866C324721}" presName="sibTrans" presStyleCnt="0"/>
      <dgm:spPr/>
    </dgm:pt>
    <dgm:pt modelId="{89A5830A-7990-4710-A026-C0CF82DFB675}" type="pres">
      <dgm:prSet presAssocID="{2BFB2CEF-755D-4E6E-A373-FC4B5363363C}" presName="node" presStyleLbl="node1" presStyleIdx="1" presStyleCnt="4" custScaleX="65536" custScaleY="7425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713398-C446-4BC5-AF79-5D0342EFE906}" type="pres">
      <dgm:prSet presAssocID="{F6D949BC-8343-4FD7-BE33-F9312533B7DC}" presName="sibTrans" presStyleCnt="0"/>
      <dgm:spPr/>
    </dgm:pt>
    <dgm:pt modelId="{D5C8A502-5FC1-4CD6-91AE-A183AB3BCD88}" type="pres">
      <dgm:prSet presAssocID="{A09AFE13-8E30-4A23-A207-9EDFD49325A5}" presName="node" presStyleLbl="node1" presStyleIdx="2" presStyleCnt="4" custScaleX="75886" custScaleY="639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96F0C1-BDDF-4EFB-B381-9B3A2F3C8A52}" type="pres">
      <dgm:prSet presAssocID="{E2E10A9F-796B-4EE4-BFC5-89E524779054}" presName="sibTrans" presStyleCnt="0"/>
      <dgm:spPr/>
    </dgm:pt>
    <dgm:pt modelId="{14E480F8-5CB9-4CAC-BDBD-A727B0024C48}" type="pres">
      <dgm:prSet presAssocID="{8E7133DA-EBEE-4F4A-8CF4-0279E62BF0F7}" presName="node" presStyleLbl="node1" presStyleIdx="3" presStyleCnt="4" custScaleX="64453" custScaleY="605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E0E8AFD-C727-40AA-BE79-5CBEE1ED3199}" type="presOf" srcId="{2BFB2CEF-755D-4E6E-A373-FC4B5363363C}" destId="{89A5830A-7990-4710-A026-C0CF82DFB675}" srcOrd="0" destOrd="0" presId="urn:microsoft.com/office/officeart/2005/8/layout/default"/>
    <dgm:cxn modelId="{641FFC3A-FAC5-4CD3-89F6-C931243AE7A4}" srcId="{2F80A2F2-152C-47C2-9FC6-74C0FDDF5EFA}" destId="{2BFB2CEF-755D-4E6E-A373-FC4B5363363C}" srcOrd="1" destOrd="0" parTransId="{96942BB8-8029-4D1B-8B1C-9D118057A2C9}" sibTransId="{F6D949BC-8343-4FD7-BE33-F9312533B7DC}"/>
    <dgm:cxn modelId="{05D308D4-83EA-4224-A7AF-16F6D1307BA4}" type="presOf" srcId="{7B389F08-F81D-4390-95BB-50B45F66270E}" destId="{B578F374-CB14-49FC-BEF7-7D7EA9274385}" srcOrd="0" destOrd="0" presId="urn:microsoft.com/office/officeart/2005/8/layout/default"/>
    <dgm:cxn modelId="{699A6D3D-8E33-4698-9EE9-8E7BC59232A5}" type="presOf" srcId="{A09AFE13-8E30-4A23-A207-9EDFD49325A5}" destId="{D5C8A502-5FC1-4CD6-91AE-A183AB3BCD88}" srcOrd="0" destOrd="0" presId="urn:microsoft.com/office/officeart/2005/8/layout/default"/>
    <dgm:cxn modelId="{1F49841B-80A9-4705-9E3A-020F3CF8A272}" srcId="{2F80A2F2-152C-47C2-9FC6-74C0FDDF5EFA}" destId="{A09AFE13-8E30-4A23-A207-9EDFD49325A5}" srcOrd="2" destOrd="0" parTransId="{C929539E-87DC-4089-9E1D-CCC4DD3065D2}" sibTransId="{E2E10A9F-796B-4EE4-BFC5-89E524779054}"/>
    <dgm:cxn modelId="{9FB95812-9C33-4E41-85CC-8D35F615B5D9}" type="presOf" srcId="{2F80A2F2-152C-47C2-9FC6-74C0FDDF5EFA}" destId="{1C218F50-1D4F-4B6E-B36B-20F4AAA80822}" srcOrd="0" destOrd="0" presId="urn:microsoft.com/office/officeart/2005/8/layout/default"/>
    <dgm:cxn modelId="{E2BA4C6B-BAC2-4D14-A39A-D4A473FE5A61}" type="presOf" srcId="{8E7133DA-EBEE-4F4A-8CF4-0279E62BF0F7}" destId="{14E480F8-5CB9-4CAC-BDBD-A727B0024C48}" srcOrd="0" destOrd="0" presId="urn:microsoft.com/office/officeart/2005/8/layout/default"/>
    <dgm:cxn modelId="{03E06B22-ED37-4723-A899-4387C62A3167}" srcId="{2F80A2F2-152C-47C2-9FC6-74C0FDDF5EFA}" destId="{7B389F08-F81D-4390-95BB-50B45F66270E}" srcOrd="0" destOrd="0" parTransId="{83240466-E088-4DDF-AD2E-4383DB61AB28}" sibTransId="{95AD3104-0E29-42C4-AA62-D0866C324721}"/>
    <dgm:cxn modelId="{08E610C9-5D54-4EBB-8E1D-93FCB0C09D87}" srcId="{2F80A2F2-152C-47C2-9FC6-74C0FDDF5EFA}" destId="{8E7133DA-EBEE-4F4A-8CF4-0279E62BF0F7}" srcOrd="3" destOrd="0" parTransId="{B5E4506B-E14D-4A59-94BD-DEF4D193B820}" sibTransId="{020E7948-5818-4F99-B7E2-984769D1534E}"/>
    <dgm:cxn modelId="{50C12C08-E97D-438C-BC22-0BDC29DA2646}" type="presParOf" srcId="{1C218F50-1D4F-4B6E-B36B-20F4AAA80822}" destId="{B578F374-CB14-49FC-BEF7-7D7EA9274385}" srcOrd="0" destOrd="0" presId="urn:microsoft.com/office/officeart/2005/8/layout/default"/>
    <dgm:cxn modelId="{7231335D-B40D-4FE5-8CC9-2F15D9544E08}" type="presParOf" srcId="{1C218F50-1D4F-4B6E-B36B-20F4AAA80822}" destId="{6E97BACC-EF1C-466E-A856-B0EFA8E70C0C}" srcOrd="1" destOrd="0" presId="urn:microsoft.com/office/officeart/2005/8/layout/default"/>
    <dgm:cxn modelId="{FED62E08-E201-4855-BE37-AF02E254DF26}" type="presParOf" srcId="{1C218F50-1D4F-4B6E-B36B-20F4AAA80822}" destId="{89A5830A-7990-4710-A026-C0CF82DFB675}" srcOrd="2" destOrd="0" presId="urn:microsoft.com/office/officeart/2005/8/layout/default"/>
    <dgm:cxn modelId="{F994439D-6E94-4003-AF93-38E5D460586D}" type="presParOf" srcId="{1C218F50-1D4F-4B6E-B36B-20F4AAA80822}" destId="{B0713398-C446-4BC5-AF79-5D0342EFE906}" srcOrd="3" destOrd="0" presId="urn:microsoft.com/office/officeart/2005/8/layout/default"/>
    <dgm:cxn modelId="{8647F650-C674-4E60-9C00-13F125F1D826}" type="presParOf" srcId="{1C218F50-1D4F-4B6E-B36B-20F4AAA80822}" destId="{D5C8A502-5FC1-4CD6-91AE-A183AB3BCD88}" srcOrd="4" destOrd="0" presId="urn:microsoft.com/office/officeart/2005/8/layout/default"/>
    <dgm:cxn modelId="{2BBFAFCF-3B83-488E-983B-FACEDA965318}" type="presParOf" srcId="{1C218F50-1D4F-4B6E-B36B-20F4AAA80822}" destId="{0796F0C1-BDDF-4EFB-B381-9B3A2F3C8A52}" srcOrd="5" destOrd="0" presId="urn:microsoft.com/office/officeart/2005/8/layout/default"/>
    <dgm:cxn modelId="{8E22687F-6FF2-4A88-94E1-A2D7D545DFE0}" type="presParOf" srcId="{1C218F50-1D4F-4B6E-B36B-20F4AAA80822}" destId="{14E480F8-5CB9-4CAC-BDBD-A727B0024C4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8F374-CB14-49FC-BEF7-7D7EA9274385}">
      <dsp:nvSpPr>
        <dsp:cNvPr id="0" name=""/>
        <dsp:cNvSpPr/>
      </dsp:nvSpPr>
      <dsp:spPr>
        <a:xfrm>
          <a:off x="3259" y="683793"/>
          <a:ext cx="2825173" cy="1695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Природні ресурси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9" y="683793"/>
        <a:ext cx="2825173" cy="1695103"/>
      </dsp:txXfrm>
    </dsp:sp>
    <dsp:sp modelId="{89A5830A-7990-4710-A026-C0CF82DFB675}">
      <dsp:nvSpPr>
        <dsp:cNvPr id="0" name=""/>
        <dsp:cNvSpPr/>
      </dsp:nvSpPr>
      <dsp:spPr>
        <a:xfrm>
          <a:off x="3110949" y="683793"/>
          <a:ext cx="2491887" cy="1695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Основний капітал та інші нефінансові і фінансові активи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10949" y="683793"/>
        <a:ext cx="2491887" cy="1695103"/>
      </dsp:txXfrm>
    </dsp:sp>
    <dsp:sp modelId="{D5C8A502-5FC1-4CD6-91AE-A183AB3BCD88}">
      <dsp:nvSpPr>
        <dsp:cNvPr id="0" name=""/>
        <dsp:cNvSpPr/>
      </dsp:nvSpPr>
      <dsp:spPr>
        <a:xfrm>
          <a:off x="5885354" y="683793"/>
          <a:ext cx="2825173" cy="1695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Людські ресурси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85354" y="683793"/>
        <a:ext cx="2825173" cy="1695103"/>
      </dsp:txXfrm>
    </dsp:sp>
    <dsp:sp modelId="{14E480F8-5CB9-4CAC-BDBD-A727B0024C48}">
      <dsp:nvSpPr>
        <dsp:cNvPr id="0" name=""/>
        <dsp:cNvSpPr/>
      </dsp:nvSpPr>
      <dsp:spPr>
        <a:xfrm>
          <a:off x="1390461" y="2661414"/>
          <a:ext cx="2825173" cy="1695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</a:rPr>
            <a:t>Організація управління</a:t>
          </a:r>
          <a:endParaRPr lang="uk-UA" sz="2400" kern="1200" dirty="0">
            <a:solidFill>
              <a:srgbClr val="FFFF00"/>
            </a:solidFill>
          </a:endParaRPr>
        </a:p>
      </dsp:txBody>
      <dsp:txXfrm>
        <a:off x="1390461" y="2661414"/>
        <a:ext cx="2825173" cy="1695103"/>
      </dsp:txXfrm>
    </dsp:sp>
    <dsp:sp modelId="{0C0189BB-D306-466A-9A37-34AA8B4BBE45}">
      <dsp:nvSpPr>
        <dsp:cNvPr id="0" name=""/>
        <dsp:cNvSpPr/>
      </dsp:nvSpPr>
      <dsp:spPr>
        <a:xfrm>
          <a:off x="4498152" y="2661414"/>
          <a:ext cx="2825173" cy="1695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</a:rPr>
            <a:t>Науково-інноваційний потенціал</a:t>
          </a:r>
          <a:endParaRPr lang="uk-UA" sz="2400" kern="1200" dirty="0">
            <a:solidFill>
              <a:srgbClr val="FFFF00"/>
            </a:solidFill>
          </a:endParaRPr>
        </a:p>
      </dsp:txBody>
      <dsp:txXfrm>
        <a:off x="4498152" y="2661414"/>
        <a:ext cx="2825173" cy="1695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8F374-CB14-49FC-BEF7-7D7EA9274385}">
      <dsp:nvSpPr>
        <dsp:cNvPr id="0" name=""/>
        <dsp:cNvSpPr/>
      </dsp:nvSpPr>
      <dsp:spPr>
        <a:xfrm>
          <a:off x="603011" y="14503"/>
          <a:ext cx="3734709" cy="2112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Природний капітал</a:t>
          </a:r>
          <a:endParaRPr lang="uk-UA" sz="37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3011" y="14503"/>
        <a:ext cx="3734709" cy="2112001"/>
      </dsp:txXfrm>
    </dsp:sp>
    <dsp:sp modelId="{89A5830A-7990-4710-A026-C0CF82DFB675}">
      <dsp:nvSpPr>
        <dsp:cNvPr id="0" name=""/>
        <dsp:cNvSpPr/>
      </dsp:nvSpPr>
      <dsp:spPr>
        <a:xfrm>
          <a:off x="4818050" y="439"/>
          <a:ext cx="3147890" cy="21401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Створений капітал (активи)</a:t>
          </a:r>
          <a:endParaRPr lang="uk-UA" sz="37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18050" y="439"/>
        <a:ext cx="3147890" cy="2140129"/>
      </dsp:txXfrm>
    </dsp:sp>
    <dsp:sp modelId="{D5C8A502-5FC1-4CD6-91AE-A183AB3BCD88}">
      <dsp:nvSpPr>
        <dsp:cNvPr id="0" name=""/>
        <dsp:cNvSpPr/>
      </dsp:nvSpPr>
      <dsp:spPr>
        <a:xfrm>
          <a:off x="673859" y="2620898"/>
          <a:ext cx="3645031" cy="1842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Людський капітал (ресурси)</a:t>
          </a:r>
          <a:endParaRPr lang="uk-UA" sz="37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3859" y="2620898"/>
        <a:ext cx="3645031" cy="1842910"/>
      </dsp:txXfrm>
    </dsp:sp>
    <dsp:sp modelId="{14E480F8-5CB9-4CAC-BDBD-A727B0024C48}">
      <dsp:nvSpPr>
        <dsp:cNvPr id="0" name=""/>
        <dsp:cNvSpPr/>
      </dsp:nvSpPr>
      <dsp:spPr>
        <a:xfrm>
          <a:off x="4799221" y="2669992"/>
          <a:ext cx="3095870" cy="17447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Соціальний капітал</a:t>
          </a:r>
          <a:endParaRPr lang="uk-UA" sz="3700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99221" y="2669992"/>
        <a:ext cx="3095870" cy="1744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EF9C5-A8F6-489F-A573-4229EB6F4E52}" type="datetimeFigureOut">
              <a:rPr lang="uk-UA" smtClean="0"/>
              <a:t>19.02.2024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E4DD-C4EE-4E53-940C-B7330333AD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299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457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59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Трудові ресурси</a:t>
            </a:r>
            <a:r>
              <a:rPr lang="uk-UA" sz="2600" b="1" i="1" dirty="0"/>
              <a:t> </a:t>
            </a:r>
            <a:r>
              <a:rPr lang="uk-UA" sz="2600" dirty="0"/>
              <a:t>країни характеризуються потенційною масою живої праці, якою володіє держава</a:t>
            </a:r>
            <a:r>
              <a:rPr lang="uk-UA" sz="2600" dirty="0" smtClean="0"/>
              <a:t>.</a:t>
            </a:r>
            <a:r>
              <a:rPr lang="uk-UA" sz="2600" dirty="0"/>
              <a:t> </a:t>
            </a:r>
            <a:r>
              <a:rPr lang="uk-UA" sz="2600" dirty="0" smtClean="0"/>
              <a:t> До </a:t>
            </a:r>
            <a:r>
              <a:rPr lang="uk-UA" sz="2600" dirty="0"/>
              <a:t>складу трудових ресурсів країни </a:t>
            </a:r>
            <a:r>
              <a:rPr lang="uk-UA" sz="2600" dirty="0" smtClean="0"/>
              <a:t>належить: </a:t>
            </a:r>
            <a:r>
              <a:rPr lang="uk-UA" sz="2600" dirty="0"/>
              <a:t>працездатне населення працездатного віку, підлітки до 16 років та особи похилого віку, які працюють</a:t>
            </a:r>
            <a:r>
              <a:rPr lang="uk-UA" sz="2600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Трудові </a:t>
            </a:r>
            <a:r>
              <a:rPr lang="uk-UA" sz="2600" dirty="0"/>
              <a:t>ресурси це частина населення, що забезпечує пропозицію робочої сили на ринку праці для створення національного продукту. </a:t>
            </a:r>
            <a:endParaRPr lang="uk-UA" sz="2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Трудові </a:t>
            </a:r>
            <a:r>
              <a:rPr lang="uk-UA" sz="2600" dirty="0"/>
              <a:t>ресурси можуть перебувати в стадії </a:t>
            </a:r>
            <a:r>
              <a:rPr lang="uk-UA" sz="2600" b="1" i="1" dirty="0">
                <a:solidFill>
                  <a:srgbClr val="0070C0"/>
                </a:solidFill>
              </a:rPr>
              <a:t>економічно активного</a:t>
            </a:r>
            <a:r>
              <a:rPr lang="uk-UA" sz="2600" dirty="0"/>
              <a:t> (зайняті, безробітні) та </a:t>
            </a:r>
            <a:r>
              <a:rPr lang="uk-UA" sz="2600" b="1" i="1" dirty="0">
                <a:solidFill>
                  <a:srgbClr val="0070C0"/>
                </a:solidFill>
              </a:rPr>
              <a:t>економічно неактивного </a:t>
            </a:r>
            <a:r>
              <a:rPr lang="uk-UA" sz="2600" dirty="0"/>
              <a:t>(</a:t>
            </a:r>
            <a:r>
              <a:rPr lang="uk-UA" sz="2600" dirty="0" smtClean="0"/>
              <a:t>учні, студенти, </a:t>
            </a:r>
            <a:r>
              <a:rPr lang="uk-UA" sz="2600" dirty="0"/>
              <a:t>домогосподарки) населення. </a:t>
            </a:r>
            <a:endParaRPr lang="uk-UA" sz="2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Чисельність </a:t>
            </a:r>
            <a:r>
              <a:rPr lang="uk-UA" sz="2600" dirty="0"/>
              <a:t>трудових ресурсів </a:t>
            </a:r>
            <a:r>
              <a:rPr lang="uk-UA" sz="2600" dirty="0" smtClean="0"/>
              <a:t>зростає </a:t>
            </a:r>
            <a:r>
              <a:rPr lang="uk-UA" sz="2600" dirty="0"/>
              <a:t>за рахунок </a:t>
            </a:r>
            <a:r>
              <a:rPr lang="uk-UA" sz="2600" dirty="0" smtClean="0"/>
              <a:t>економічно </a:t>
            </a:r>
            <a:r>
              <a:rPr lang="uk-UA" sz="2600" dirty="0"/>
              <a:t>неактивного населення і скорочується внаслідок природних процесів та міграції. </a:t>
            </a:r>
          </a:p>
        </p:txBody>
      </p:sp>
    </p:spTree>
    <p:extLst>
      <p:ext uri="{BB962C8B-B14F-4D97-AF65-F5344CB8AC3E}">
        <p14:creationId xmlns:p14="http://schemas.microsoft.com/office/powerpoint/2010/main" val="3418224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568951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Зайнятість</a:t>
            </a:r>
            <a:r>
              <a:rPr lang="uk-UA" dirty="0"/>
              <a:t> відображає систему соціально-економічних відносин, які склалися внаслідок </a:t>
            </a:r>
            <a:r>
              <a:rPr lang="uk-UA" i="1" dirty="0">
                <a:solidFill>
                  <a:srgbClr val="FFFF00"/>
                </a:solidFill>
              </a:rPr>
              <a:t>суспільного поділу праці </a:t>
            </a:r>
            <a:r>
              <a:rPr lang="uk-UA" dirty="0"/>
              <a:t>в різних сферах суспільної діяльності, пов'язаних з поєднанням працездатного населення із засобами виробництва на основі попиту і пропозиції робочої сили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зайнятості </a:t>
            </a:r>
            <a:r>
              <a:rPr lang="uk-UA" dirty="0"/>
              <a:t>характеризує розподіл працівників за сферами і галузями національної економіки, а також за </a:t>
            </a:r>
            <a:r>
              <a:rPr lang="uk-UA" dirty="0" smtClean="0"/>
              <a:t>професійно-кваліфікаційним рівнем.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Основною проблемою зайнятості </a:t>
            </a:r>
            <a:r>
              <a:rPr lang="uk-UA" dirty="0" smtClean="0"/>
              <a:t>є </a:t>
            </a:r>
            <a:r>
              <a:rPr lang="uk-UA" dirty="0"/>
              <a:t>формування її </a:t>
            </a:r>
            <a:r>
              <a:rPr lang="uk-UA" i="1" dirty="0"/>
              <a:t>раціональної структури</a:t>
            </a:r>
            <a:r>
              <a:rPr lang="uk-UA" dirty="0"/>
              <a:t>, тобто передусім раціональних пропорцій зайнятості, які б мали забезпечувати найбільш ефективний розвиток усіх ланок національної економіки в оптимальних для цього етапу ринкових перетворень пропорціях. </a:t>
            </a:r>
          </a:p>
        </p:txBody>
      </p:sp>
    </p:spTree>
    <p:extLst>
      <p:ext uri="{BB962C8B-B14F-4D97-AF65-F5344CB8AC3E}">
        <p14:creationId xmlns:p14="http://schemas.microsoft.com/office/powerpoint/2010/main" val="4251809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2.3. Природно-ресурсний потенціал України</a:t>
            </a:r>
          </a:p>
        </p:txBody>
      </p:sp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112568"/>
          </a:xfrm>
        </p:spPr>
        <p:txBody>
          <a:bodyPr>
            <a:normAutofit/>
          </a:bodyPr>
          <a:lstStyle/>
          <a:p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Природно-ресурсний 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потенціал </a:t>
            </a:r>
            <a:r>
              <a:rPr lang="uk-UA" sz="2600" dirty="0" smtClean="0"/>
              <a:t>- сукупність </a:t>
            </a:r>
            <a:r>
              <a:rPr lang="uk-UA" sz="2600" dirty="0"/>
              <a:t>наявних природних </a:t>
            </a:r>
            <a:r>
              <a:rPr lang="uk-UA" sz="2600" dirty="0" smtClean="0"/>
              <a:t>ресурсів, </a:t>
            </a:r>
            <a:r>
              <a:rPr lang="uk-UA" sz="2600" dirty="0"/>
              <a:t>які використовуються для виробництва економічних благ з урахуванням тенденцій науково-технічного прогресу. </a:t>
            </a:r>
            <a:endParaRPr lang="uk-UA" sz="2600" dirty="0" smtClean="0"/>
          </a:p>
          <a:p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Основними характеристиками природно-ресурсного потенціалу є:</a:t>
            </a:r>
          </a:p>
          <a:p>
            <a:pPr marL="457200" indent="-457200">
              <a:buFont typeface="+mj-lt"/>
              <a:buAutoNum type="alphaLcPeriod"/>
            </a:pPr>
            <a:r>
              <a:rPr lang="uk-UA" sz="2600" dirty="0" smtClean="0"/>
              <a:t>географічне </a:t>
            </a:r>
            <a:r>
              <a:rPr lang="uk-UA" sz="2600" dirty="0"/>
              <a:t>положення країни</a:t>
            </a:r>
            <a:r>
              <a:rPr lang="uk-UA" sz="2600" dirty="0" smtClean="0"/>
              <a:t>;</a:t>
            </a:r>
          </a:p>
          <a:p>
            <a:pPr marL="457200" indent="-457200">
              <a:buFont typeface="+mj-lt"/>
              <a:buAutoNum type="alphaLcPeriod"/>
            </a:pPr>
            <a:r>
              <a:rPr lang="uk-UA" sz="2600" dirty="0" smtClean="0"/>
              <a:t>кліматичні </a:t>
            </a:r>
            <a:r>
              <a:rPr lang="uk-UA" sz="2600" dirty="0"/>
              <a:t>умови</a:t>
            </a:r>
            <a:r>
              <a:rPr lang="uk-UA" sz="2600" dirty="0" smtClean="0"/>
              <a:t>;</a:t>
            </a:r>
          </a:p>
          <a:p>
            <a:pPr marL="457200" indent="-457200">
              <a:buFont typeface="+mj-lt"/>
              <a:buAutoNum type="alphaLcPeriod"/>
            </a:pPr>
            <a:r>
              <a:rPr lang="uk-UA" sz="2600" dirty="0" smtClean="0"/>
              <a:t>особливості </a:t>
            </a:r>
            <a:r>
              <a:rPr lang="uk-UA" sz="2600" dirty="0"/>
              <a:t>рельєфу</a:t>
            </a:r>
            <a:r>
              <a:rPr lang="uk-UA" sz="2600" dirty="0" smtClean="0"/>
              <a:t>;</a:t>
            </a:r>
          </a:p>
          <a:p>
            <a:pPr marL="457200" indent="-457200">
              <a:buFont typeface="+mj-lt"/>
              <a:buAutoNum type="alphaLcPeriod"/>
            </a:pPr>
            <a:r>
              <a:rPr lang="uk-UA" sz="2600" dirty="0" smtClean="0"/>
              <a:t>розміщення </a:t>
            </a:r>
            <a:r>
              <a:rPr lang="uk-UA" sz="2600" dirty="0"/>
              <a:t>та запаси природних ресурсів.</a:t>
            </a:r>
          </a:p>
          <a:p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882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Autofit/>
          </a:bodyPr>
          <a:lstStyle/>
          <a:p>
            <a:r>
              <a:rPr lang="uk-UA" sz="2600" dirty="0"/>
              <a:t>Природно-ресурсний потенціал </a:t>
            </a:r>
            <a:r>
              <a:rPr lang="uk-UA" sz="2600" dirty="0" smtClean="0"/>
              <a:t>характеризується </a:t>
            </a:r>
            <a:r>
              <a:rPr lang="uk-UA" sz="2600" dirty="0">
                <a:solidFill>
                  <a:srgbClr val="FFFF00"/>
                </a:solidFill>
              </a:rPr>
              <a:t>обсягом і структурою природних ресурсів, </a:t>
            </a:r>
            <a:r>
              <a:rPr lang="uk-UA" sz="2600" dirty="0"/>
              <a:t>якими володіє держава, а також природними умовами. </a:t>
            </a:r>
            <a:endParaRPr lang="uk-UA" sz="2600" dirty="0" smtClean="0"/>
          </a:p>
          <a:p>
            <a:r>
              <a:rPr lang="uk-UA" sz="2600" dirty="0" smtClean="0"/>
              <a:t>До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природних ресурсів </a:t>
            </a:r>
            <a:r>
              <a:rPr lang="uk-UA" sz="2600" dirty="0"/>
              <a:t>належать усі види розвіданих і облікованих запасів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мінеральних, земельних, лісових, водних, фауністичних і рекреаційних ресурсів</a:t>
            </a:r>
            <a:r>
              <a:rPr lang="uk-UA" sz="2600" dirty="0"/>
              <a:t>, що можуть бути використані як природні продуктивні сили</a:t>
            </a:r>
            <a:r>
              <a:rPr lang="uk-UA" sz="2600" dirty="0" smtClean="0"/>
              <a:t>.</a:t>
            </a:r>
          </a:p>
          <a:p>
            <a:r>
              <a:rPr lang="uk-UA" sz="2600" dirty="0" smtClean="0"/>
              <a:t>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Природні умови </a:t>
            </a:r>
            <a:r>
              <a:rPr lang="uk-UA" sz="2600" dirty="0"/>
              <a:t>- це сили природи, які мають істотне значення для життя і діяльності суспільства, але не беруть безпосередньої участі у діяльності людей. </a:t>
            </a:r>
            <a:endParaRPr lang="uk-UA" sz="2600" dirty="0" smtClean="0"/>
          </a:p>
          <a:p>
            <a:r>
              <a:rPr lang="uk-UA" sz="2600" dirty="0" smtClean="0"/>
              <a:t>Сучасному </a:t>
            </a:r>
            <a:r>
              <a:rPr lang="uk-UA" sz="2600" dirty="0"/>
              <a:t>розвитку цивілізації властиве те, що дедалі більша 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частина природних умов перетворюється на природний </a:t>
            </a:r>
            <a:r>
              <a:rPr lang="uk-UA" sz="26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</a:t>
            </a:r>
            <a:r>
              <a:rPr lang="uk-UA" sz="2600" dirty="0" smtClean="0"/>
              <a:t>: сонячне </a:t>
            </a:r>
            <a:r>
              <a:rPr lang="uk-UA" sz="2600" dirty="0"/>
              <a:t>тепло, </a:t>
            </a:r>
            <a:r>
              <a:rPr lang="uk-UA" sz="2600" dirty="0" smtClean="0"/>
              <a:t>теплова енергія Землі</a:t>
            </a:r>
            <a:r>
              <a:rPr lang="uk-UA" sz="2600" dirty="0"/>
              <a:t>, опади, клімат і рельєф частіше розглядаються як природний ресурс, ніж природні </a:t>
            </a:r>
            <a:r>
              <a:rPr lang="uk-UA" sz="2600" dirty="0" smtClean="0"/>
              <a:t>умови.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374385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	</a:t>
            </a:r>
            <a:r>
              <a:rPr lang="uk-UA" sz="3200" dirty="0" smtClean="0"/>
              <a:t>За </a:t>
            </a:r>
            <a:r>
              <a:rPr lang="uk-UA" sz="3200" dirty="0"/>
              <a:t>оцінками економістів, </a:t>
            </a:r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природно-ресурсний потенціалу </a:t>
            </a:r>
            <a:r>
              <a:rPr lang="uk-UA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України </a:t>
            </a:r>
            <a:r>
              <a:rPr lang="uk-UA" sz="3200" dirty="0"/>
              <a:t>характеризується такими </a:t>
            </a:r>
            <a:r>
              <a:rPr lang="uk-UA" sz="3200" dirty="0" smtClean="0"/>
              <a:t>показниками: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44,4 % </a:t>
            </a:r>
            <a:r>
              <a:rPr lang="uk-UA" sz="3200" dirty="0" smtClean="0"/>
              <a:t>земельні ресурси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13,1%</a:t>
            </a:r>
            <a:r>
              <a:rPr lang="uk-UA" sz="3200" dirty="0" smtClean="0"/>
              <a:t> </a:t>
            </a:r>
            <a:r>
              <a:rPr lang="uk-UA" sz="3200" dirty="0"/>
              <a:t>- </a:t>
            </a:r>
            <a:r>
              <a:rPr lang="uk-UA" sz="3200" dirty="0" smtClean="0"/>
              <a:t>водні,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4,1% </a:t>
            </a:r>
            <a:r>
              <a:rPr lang="uk-UA" sz="3200" dirty="0"/>
              <a:t>- </a:t>
            </a:r>
            <a:r>
              <a:rPr lang="uk-UA" sz="3200" dirty="0" smtClean="0"/>
              <a:t>лісові,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9,5% </a:t>
            </a:r>
            <a:r>
              <a:rPr lang="uk-UA" sz="3200" dirty="0"/>
              <a:t>- </a:t>
            </a:r>
            <a:r>
              <a:rPr lang="uk-UA" sz="3200" dirty="0" smtClean="0"/>
              <a:t>рекреаційні,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28,4%</a:t>
            </a:r>
            <a:r>
              <a:rPr lang="uk-UA" sz="3200" dirty="0" smtClean="0"/>
              <a:t> </a:t>
            </a:r>
            <a:r>
              <a:rPr lang="uk-UA" sz="3200" dirty="0"/>
              <a:t>- </a:t>
            </a:r>
            <a:r>
              <a:rPr lang="uk-UA" sz="3200" dirty="0" smtClean="0"/>
              <a:t>мінеральні,</a:t>
            </a:r>
          </a:p>
          <a:p>
            <a:r>
              <a:rPr lang="uk-UA" sz="3200" dirty="0" smtClean="0"/>
              <a:t>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0,5 % </a:t>
            </a:r>
            <a:r>
              <a:rPr lang="uk-UA" sz="3200" dirty="0"/>
              <a:t>- </a:t>
            </a:r>
            <a:r>
              <a:rPr lang="uk-UA" sz="3200" dirty="0" smtClean="0"/>
              <a:t>біологічні</a:t>
            </a:r>
            <a:r>
              <a:rPr lang="uk-UA" sz="32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4678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59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 	За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особливостями використання </a:t>
            </a:r>
            <a:r>
              <a:rPr lang="uk-UA" dirty="0"/>
              <a:t>природні ресурси поділяють на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вичерпні та невичерпні. </a:t>
            </a:r>
            <a:endPara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Вичерпні</a:t>
            </a:r>
            <a:r>
              <a:rPr lang="uk-UA" dirty="0" smtClean="0"/>
              <a:t> </a:t>
            </a:r>
            <a:r>
              <a:rPr lang="uk-UA" dirty="0"/>
              <a:t>- це ресурси, обсяг яких зменшується в результаті їх видобутку або вилучення з навколишнього природного середовища. Вони, у свою чергу, поділяються на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відновні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(</a:t>
            </a:r>
            <a:r>
              <a:rPr lang="uk-UA" dirty="0"/>
              <a:t>чисте повітря, вода, родючі ґрунти, рослинність, тваринний світ) і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невідновні </a:t>
            </a:r>
            <a:r>
              <a:rPr lang="uk-UA" dirty="0"/>
              <a:t>(мінеральні ресурси). Мінеральна сировина належить до невідновних ресурсів, і найголовніші з них (вугілля, нафта, природний газ, залізо, манган, поліметали) в Україні нині вичерпані або майже вичерпані.</a:t>
            </a:r>
          </a:p>
          <a:p>
            <a:pPr marL="0" indent="0">
              <a:buNone/>
            </a:pPr>
            <a:r>
              <a:rPr lang="uk-UA" dirty="0" smtClean="0"/>
              <a:t>	За </a:t>
            </a:r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економічною класифікацією </a:t>
            </a:r>
            <a:r>
              <a:rPr lang="uk-UA" dirty="0"/>
              <a:t>розрізняють: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ресурси матеріального виробництва</a:t>
            </a:r>
            <a:r>
              <a:rPr lang="uk-UA" dirty="0"/>
              <a:t>, у тому числі промисловості (паливо, метали, деревина, риба), і ресурси сільського господарства (ґрунти, вода для зрошення, кормові рослини);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ресурси сфери послуг</a:t>
            </a:r>
            <a:r>
              <a:rPr lang="uk-UA" dirty="0"/>
              <a:t>, у тому числі прямого (питна вода, дикорослі рослини і тварини) і непрямого (наприклад, використання для відпочинку водоймищ та зелених насаджень) споживання.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2313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548680"/>
            <a:ext cx="8712967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За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походженням і природними властивостями </a:t>
            </a:r>
            <a:r>
              <a:rPr lang="uk-UA" dirty="0"/>
              <a:t>вирізняють: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мінеральні ресурси </a:t>
            </a:r>
            <a:r>
              <a:rPr lang="uk-UA" dirty="0"/>
              <a:t>(корисні копалини),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земельні, водні, біологічні </a:t>
            </a:r>
            <a:r>
              <a:rPr lang="uk-UA" dirty="0"/>
              <a:t>(зокрема лісові),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агрокліматичні </a:t>
            </a:r>
            <a:r>
              <a:rPr lang="uk-UA" dirty="0"/>
              <a:t>(сонячне тепло, світло, опади), ресурси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енергії природних процесів </a:t>
            </a:r>
            <a:r>
              <a:rPr lang="uk-UA" dirty="0"/>
              <a:t>(енергія сонця, вітру, землі), а також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рекреаційні</a:t>
            </a:r>
            <a:r>
              <a:rPr lang="uk-UA" dirty="0"/>
              <a:t>.</a:t>
            </a:r>
          </a:p>
          <a:p>
            <a:r>
              <a:rPr lang="uk-UA" dirty="0"/>
              <a:t>За запасами природних ресурсів Україна посідає провідне місце в Європі, зокрема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перше місце </a:t>
            </a:r>
            <a:r>
              <a:rPr lang="uk-UA" dirty="0"/>
              <a:t>- за кількістю орних земель, запасами залізної та марганцевої руд, сірки;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 перших</a:t>
            </a:r>
            <a:r>
              <a:rPr lang="uk-UA" dirty="0"/>
              <a:t> - за запасами кам'яного вугілля, природного газу, калійної та кам'яної солей. </a:t>
            </a:r>
            <a:endParaRPr lang="uk-UA" dirty="0" smtClean="0"/>
          </a:p>
          <a:p>
            <a:r>
              <a:rPr lang="uk-UA" dirty="0" smtClean="0"/>
              <a:t>Мінеральні </a:t>
            </a:r>
            <a:r>
              <a:rPr lang="uk-UA" dirty="0"/>
              <a:t>ресурси України мають різний ступінь </a:t>
            </a:r>
            <a:r>
              <a:rPr lang="uk-UA" dirty="0" err="1"/>
              <a:t>розвіданості</a:t>
            </a:r>
            <a:r>
              <a:rPr lang="uk-UA" dirty="0"/>
              <a:t> та вивченості і відповідно до цього поділяються на категорії А, В, СІ, С2 </a:t>
            </a:r>
            <a:r>
              <a:rPr lang="uk-UA" i="1" dirty="0">
                <a:solidFill>
                  <a:srgbClr val="00B0F0"/>
                </a:solidFill>
              </a:rPr>
              <a:t>(А - детально розвідані та вивчені; В і СІ - розвідані менш детально; С2 - оцінені попередньо і приблизно).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8784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4824"/>
            <a:ext cx="7920880" cy="486336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/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sz="3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Енергоємність ВВП країн світу, кг у. п./$ США (ПКС)</a:t>
            </a:r>
            <a:br>
              <a:rPr lang="uk-UA" sz="3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100" dirty="0"/>
              <a:t>(*</a:t>
            </a:r>
            <a:r>
              <a:rPr lang="en-US" sz="3100" dirty="0"/>
              <a:t>Key World Energy Statistics, 2003, 2004)</a:t>
            </a:r>
            <a:r>
              <a:rPr lang="uk-UA" sz="3100" dirty="0">
                <a:solidFill>
                  <a:srgbClr val="FFFF00"/>
                </a:solidFill>
              </a:rPr>
              <a:t/>
            </a:r>
            <a:br>
              <a:rPr lang="uk-UA" sz="3100" dirty="0">
                <a:solidFill>
                  <a:srgbClr val="FFFF00"/>
                </a:solidFill>
              </a:rPr>
            </a:br>
            <a:endParaRPr lang="uk-UA" sz="31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436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344816" cy="414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Динаміка скорочення енергоємності ВВП в Україні</a:t>
            </a:r>
          </a:p>
        </p:txBody>
      </p:sp>
    </p:spTree>
    <p:extLst>
      <p:ext uri="{BB962C8B-B14F-4D97-AF65-F5344CB8AC3E}">
        <p14:creationId xmlns:p14="http://schemas.microsoft.com/office/powerpoint/2010/main" val="242809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348880"/>
            <a:ext cx="8712968" cy="3450696"/>
          </a:xfrm>
        </p:spPr>
        <p:txBody>
          <a:bodyPr/>
          <a:lstStyle/>
          <a:p>
            <a:r>
              <a:rPr lang="uk-UA" dirty="0" smtClean="0"/>
              <a:t>2.1. Потенціал </a:t>
            </a:r>
            <a:r>
              <a:rPr lang="uk-UA" dirty="0"/>
              <a:t>розвитку національної економіки. Національне </a:t>
            </a:r>
            <a:r>
              <a:rPr lang="uk-UA" dirty="0" smtClean="0"/>
              <a:t>багатство </a:t>
            </a:r>
            <a:endParaRPr lang="uk-UA" dirty="0"/>
          </a:p>
          <a:p>
            <a:r>
              <a:rPr lang="uk-UA" dirty="0" smtClean="0"/>
              <a:t>2.2. Людина </a:t>
            </a:r>
            <a:r>
              <a:rPr lang="uk-UA" dirty="0"/>
              <a:t>як основний елемент національного багатства </a:t>
            </a:r>
          </a:p>
          <a:p>
            <a:r>
              <a:rPr lang="uk-UA" dirty="0" smtClean="0"/>
              <a:t>2.3. </a:t>
            </a:r>
            <a:r>
              <a:rPr lang="uk-UA" dirty="0"/>
              <a:t>Природно-ресурсний </a:t>
            </a:r>
            <a:r>
              <a:rPr lang="uk-UA" smtClean="0"/>
              <a:t>потенціал </a:t>
            </a:r>
            <a:r>
              <a:rPr lang="uk-UA" smtClean="0"/>
              <a:t>України</a:t>
            </a:r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Тема </a:t>
            </a:r>
            <a:r>
              <a:rPr lang="uk-UA" b="1" dirty="0">
                <a:solidFill>
                  <a:srgbClr val="FFFF00"/>
                </a:solidFill>
              </a:rPr>
              <a:t>2. Система потенціалів національної економіки</a:t>
            </a:r>
            <a:br>
              <a:rPr lang="uk-UA" b="1" dirty="0">
                <a:solidFill>
                  <a:srgbClr val="FFFF00"/>
                </a:solidFill>
              </a:rPr>
            </a:b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132856"/>
            <a:ext cx="8640961" cy="3888432"/>
          </a:xfrm>
        </p:spPr>
        <p:txBody>
          <a:bodyPr>
            <a:normAutofit lnSpcReduction="10000"/>
          </a:bodyPr>
          <a:lstStyle/>
          <a:p>
            <a:pPr lvl="1"/>
            <a:r>
              <a:rPr lang="uk-UA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потенціал </a:t>
            </a:r>
            <a:r>
              <a:rPr lang="uk-UA" sz="2800" i="1" dirty="0"/>
              <a:t>– </a:t>
            </a:r>
            <a:r>
              <a:rPr lang="uk-UA" sz="2800" dirty="0"/>
              <a:t>це сукупні можливості суспільства до оптимального використання наявних ресурсів у процесі розширеного відтворення з метою задоволення потреб населення. </a:t>
            </a:r>
            <a:endParaRPr lang="uk-UA" sz="2800" dirty="0" smtClean="0"/>
          </a:p>
          <a:p>
            <a:pPr lvl="1"/>
            <a:r>
              <a:rPr lang="uk-UA" sz="2800" dirty="0"/>
              <a:t>Досліджують економічний потенціал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національної економіки</a:t>
            </a:r>
            <a:r>
              <a:rPr lang="uk-UA" sz="2800" dirty="0"/>
              <a:t>, регіону, окремої господарської одиниці. </a:t>
            </a:r>
            <a:r>
              <a:rPr lang="uk-UA" sz="2400" dirty="0"/>
              <a:t>	</a:t>
            </a:r>
          </a:p>
          <a:p>
            <a:pPr marL="0" indent="0">
              <a:buNone/>
            </a:pPr>
            <a:r>
              <a:rPr lang="uk-UA" sz="2600" dirty="0"/>
              <a:t>	</a:t>
            </a:r>
            <a:r>
              <a:rPr lang="uk-UA" dirty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784976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2.1</a:t>
            </a:r>
            <a:r>
              <a:rPr lang="uk-UA" dirty="0"/>
              <a:t>. </a:t>
            </a:r>
            <a:r>
              <a:rPr lang="uk-UA" dirty="0">
                <a:solidFill>
                  <a:srgbClr val="FFFF00"/>
                </a:solidFill>
              </a:rPr>
              <a:t>Потенціал розвитку національної економіки. Національне багатство </a:t>
            </a:r>
            <a:r>
              <a:rPr lang="uk-UA" dirty="0"/>
              <a:t/>
            </a:r>
            <a:br>
              <a:rPr lang="uk-UA" dirty="0"/>
            </a:br>
            <a:endParaRPr lang="uk-UA" sz="2900" b="1" i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88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906230"/>
              </p:ext>
            </p:extLst>
          </p:nvPr>
        </p:nvGraphicFramePr>
        <p:xfrm>
          <a:off x="179388" y="1557338"/>
          <a:ext cx="8713787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4000" b="1" dirty="0" smtClean="0">
                <a:solidFill>
                  <a:srgbClr val="FFFF00"/>
                </a:solidFill>
              </a:rPr>
              <a:t>Структура економічного потенціалу</a:t>
            </a:r>
            <a:r>
              <a:rPr lang="uk-UA" sz="4000" dirty="0">
                <a:solidFill>
                  <a:srgbClr val="FFFF00"/>
                </a:solidFill>
              </a:rPr>
              <a:t/>
            </a:r>
            <a:br>
              <a:rPr lang="uk-UA" sz="4000" dirty="0">
                <a:solidFill>
                  <a:srgbClr val="FFFF00"/>
                </a:solidFill>
              </a:rPr>
            </a:br>
            <a:endParaRPr lang="uk-UA" sz="4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1772816"/>
            <a:ext cx="6768752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НАЦІОНАЛЬНЕ БАГАТСТВО</a:t>
            </a:r>
            <a:endParaRPr lang="uk-UA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624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752528"/>
          </a:xfrm>
        </p:spPr>
        <p:txBody>
          <a:bodyPr/>
          <a:lstStyle/>
          <a:p>
            <a:r>
              <a:rPr lang="uk-UA" sz="28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Національне </a:t>
            </a:r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багатство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i="1" dirty="0"/>
              <a:t>є сукупністю ресурсів країни (економічних активів), які визначають </a:t>
            </a:r>
            <a:r>
              <a:rPr lang="uk-UA" sz="28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необхідні умови</a:t>
            </a:r>
            <a:r>
              <a:rPr lang="uk-UA" sz="2800" i="1" dirty="0"/>
              <a:t> виробництва товарів, надання послуг і забезпечення життя людей</a:t>
            </a:r>
            <a:r>
              <a:rPr lang="uk-UA" sz="2600" dirty="0" smtClean="0"/>
              <a:t>.</a:t>
            </a:r>
          </a:p>
          <a:p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Національне багатство </a:t>
            </a:r>
            <a:r>
              <a:rPr lang="uk-UA" sz="2800" dirty="0"/>
              <a:t>у </a:t>
            </a:r>
            <a:r>
              <a:rPr lang="uk-UA" sz="2800" i="1" dirty="0">
                <a:solidFill>
                  <a:srgbClr val="00B050"/>
                </a:solidFill>
              </a:rPr>
              <a:t>широкому розумінні</a:t>
            </a:r>
            <a:r>
              <a:rPr lang="uk-UA" sz="2800" dirty="0"/>
              <a:t>: сума нефінансових активів країни та її чистих вимог до решти світу</a:t>
            </a:r>
            <a:r>
              <a:rPr lang="uk-UA" sz="2800" i="1" dirty="0"/>
              <a:t> </a:t>
            </a:r>
            <a:endParaRPr lang="uk-UA" sz="2800" dirty="0"/>
          </a:p>
          <a:p>
            <a:r>
              <a:rPr lang="uk-UA" sz="2800" dirty="0"/>
              <a:t>Система національних рахунків (п. 13.2) </a:t>
            </a:r>
          </a:p>
          <a:p>
            <a:endParaRPr lang="uk-UA" sz="2600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Міжнародні стандарти розрахунку національного багатства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61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7" cy="4896544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нефінансові </a:t>
            </a:r>
            <a:r>
              <a:rPr lang="uk-UA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активи</a:t>
            </a:r>
            <a:r>
              <a:rPr lang="uk-UA" dirty="0"/>
              <a:t>:</a:t>
            </a:r>
          </a:p>
          <a:p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вироблені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активи </a:t>
            </a:r>
            <a:r>
              <a:rPr lang="uk-UA" dirty="0"/>
              <a:t>(основні фонди, запаси матеріальних оборотних коштів),</a:t>
            </a:r>
          </a:p>
          <a:p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невироблені активи </a:t>
            </a:r>
            <a:r>
              <a:rPr lang="uk-UA" dirty="0"/>
              <a:t>(матеріальні невироблені активи, нематеріальні невироблені активи</a:t>
            </a:r>
            <a:r>
              <a:rPr lang="uk-UA" dirty="0" smtClean="0"/>
              <a:t>) </a:t>
            </a:r>
            <a:endParaRPr lang="uk-UA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фінансові </a:t>
            </a:r>
            <a:r>
              <a:rPr lang="uk-UA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активи і пасиви: </a:t>
            </a:r>
          </a:p>
          <a:p>
            <a:r>
              <a:rPr lang="uk-UA" dirty="0" smtClean="0"/>
              <a:t>монетарне </a:t>
            </a:r>
            <a:r>
              <a:rPr lang="uk-UA" dirty="0"/>
              <a:t>золото та SDR; </a:t>
            </a:r>
          </a:p>
          <a:p>
            <a:r>
              <a:rPr lang="uk-UA" dirty="0" smtClean="0"/>
              <a:t>готівкова </a:t>
            </a:r>
            <a:r>
              <a:rPr lang="uk-UA" dirty="0"/>
              <a:t>валюта та депозити;</a:t>
            </a:r>
          </a:p>
          <a:p>
            <a:r>
              <a:rPr lang="uk-UA" dirty="0" smtClean="0"/>
              <a:t>цінні </a:t>
            </a:r>
            <a:r>
              <a:rPr lang="uk-UA" dirty="0"/>
              <a:t>папери (окрім акцій); </a:t>
            </a:r>
          </a:p>
          <a:p>
            <a:r>
              <a:rPr lang="uk-UA" dirty="0" smtClean="0"/>
              <a:t>акції </a:t>
            </a:r>
            <a:r>
              <a:rPr lang="uk-UA" dirty="0"/>
              <a:t>та інші форми участі у капіталі; </a:t>
            </a:r>
          </a:p>
          <a:p>
            <a:r>
              <a:rPr lang="uk-UA" dirty="0" smtClean="0"/>
              <a:t>кредити </a:t>
            </a:r>
            <a:r>
              <a:rPr lang="uk-UA" dirty="0"/>
              <a:t>та позики; </a:t>
            </a:r>
          </a:p>
          <a:p>
            <a:r>
              <a:rPr lang="uk-UA" dirty="0" smtClean="0"/>
              <a:t>страхові </a:t>
            </a:r>
            <a:r>
              <a:rPr lang="uk-UA" dirty="0"/>
              <a:t>технічні резерви;</a:t>
            </a:r>
          </a:p>
          <a:p>
            <a:r>
              <a:rPr lang="uk-UA" dirty="0" smtClean="0"/>
              <a:t>дебіторська/кредиторська </a:t>
            </a:r>
            <a:r>
              <a:rPr lang="uk-UA" dirty="0"/>
              <a:t>заборгованість</a:t>
            </a:r>
            <a:r>
              <a:rPr lang="uk-UA" dirty="0" smtClean="0"/>
              <a:t>. </a:t>
            </a:r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Складові елементи </a:t>
            </a:r>
            <a:r>
              <a:rPr lang="uk-UA" dirty="0">
                <a:solidFill>
                  <a:srgbClr val="FFFF00"/>
                </a:solidFill>
              </a:rPr>
              <a:t>національного багатства </a:t>
            </a:r>
          </a:p>
        </p:txBody>
      </p:sp>
    </p:spTree>
    <p:extLst>
      <p:ext uri="{BB962C8B-B14F-4D97-AF65-F5344CB8AC3E}">
        <p14:creationId xmlns:p14="http://schemas.microsoft.com/office/powerpoint/2010/main" val="413724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30903"/>
              </p:ext>
            </p:extLst>
          </p:nvPr>
        </p:nvGraphicFramePr>
        <p:xfrm>
          <a:off x="179512" y="2132856"/>
          <a:ext cx="8568952" cy="44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</a:rPr>
              <a:t>Міжнародна</a:t>
            </a:r>
            <a:r>
              <a:rPr lang="uk-UA" sz="3200" b="1" dirty="0" smtClean="0"/>
              <a:t> </a:t>
            </a:r>
            <a:r>
              <a:rPr lang="uk-UA" sz="3200" b="1" dirty="0" smtClean="0">
                <a:solidFill>
                  <a:srgbClr val="FFFF00"/>
                </a:solidFill>
              </a:rPr>
              <a:t>Методика  Світового Банку</a:t>
            </a:r>
            <a:br>
              <a:rPr lang="uk-UA" sz="3200" b="1" dirty="0" smtClean="0">
                <a:solidFill>
                  <a:srgbClr val="FFFF00"/>
                </a:solidFill>
              </a:rPr>
            </a:br>
            <a:r>
              <a:rPr lang="uk-UA" sz="3200" b="1" dirty="0" smtClean="0">
                <a:solidFill>
                  <a:srgbClr val="FFFF00"/>
                </a:solidFill>
              </a:rPr>
              <a:t>(в межах концепції сталого розвитку)</a:t>
            </a:r>
            <a:endParaRPr lang="uk-UA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4230153"/>
            <a:ext cx="6768752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НАЦІОНАЛЬНЕ БАГАТСТВО</a:t>
            </a:r>
            <a:endParaRPr lang="uk-UA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083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640959" cy="496855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Основним елементом національного багатства, що забезпечує розкриття і ефективне використання економічного потенціалу держави, є 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</a:t>
            </a:r>
            <a:r>
              <a:rPr lang="uk-UA" sz="2600" dirty="0" smtClean="0"/>
              <a:t>. Головним компонентом 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людського капіталу </a:t>
            </a:r>
            <a:r>
              <a:rPr lang="uk-UA" sz="2600" dirty="0" smtClean="0"/>
              <a:t>є: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600" b="1" i="1" dirty="0">
                <a:solidFill>
                  <a:srgbClr val="0070C0"/>
                </a:solidFill>
              </a:rPr>
              <a:t>фізичні параметри відтворення населення </a:t>
            </a:r>
            <a:r>
              <a:rPr lang="uk-UA" sz="2600" dirty="0" smtClean="0"/>
              <a:t>(загальна кількість </a:t>
            </a:r>
            <a:r>
              <a:rPr lang="uk-UA" sz="2600" dirty="0"/>
              <a:t>населення, його </a:t>
            </a:r>
            <a:r>
              <a:rPr lang="uk-UA" sz="2600" dirty="0" smtClean="0"/>
              <a:t>структура, тривалість </a:t>
            </a:r>
            <a:r>
              <a:rPr lang="uk-UA" sz="2600" dirty="0"/>
              <a:t>життя, </a:t>
            </a:r>
            <a:r>
              <a:rPr lang="uk-UA" sz="2600" dirty="0" smtClean="0"/>
              <a:t>народжуваність, смертність), що залежать від </a:t>
            </a:r>
            <a:r>
              <a:rPr lang="uk-UA" sz="2600" dirty="0"/>
              <a:t>демографічної </a:t>
            </a:r>
            <a:r>
              <a:rPr lang="uk-UA" sz="2600" dirty="0" smtClean="0"/>
              <a:t>ситуації і визначають загалом величину трудових ресурсів (потенціалу)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 </a:t>
            </a:r>
            <a:r>
              <a:rPr lang="uk-UA" sz="2600" b="1" i="1" dirty="0" smtClean="0">
                <a:solidFill>
                  <a:srgbClr val="0070C0"/>
                </a:solidFill>
              </a:rPr>
              <a:t>якісні параметри </a:t>
            </a:r>
            <a:r>
              <a:rPr lang="uk-UA" sz="2600" dirty="0"/>
              <a:t>трудових ресурсів </a:t>
            </a:r>
            <a:r>
              <a:rPr lang="uk-UA" sz="2600" dirty="0" smtClean="0"/>
              <a:t>– кваліфікація працівників, їхня освіта, здоров'я, рівень культури.</a:t>
            </a:r>
            <a:endParaRPr lang="uk-UA" sz="2600" b="1" i="1" dirty="0">
              <a:solidFill>
                <a:srgbClr val="00B0F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2.2</a:t>
            </a:r>
            <a:r>
              <a:rPr lang="uk-UA" dirty="0">
                <a:solidFill>
                  <a:srgbClr val="FFFF00"/>
                </a:solidFill>
              </a:rPr>
              <a:t>. Людина як основний елемент національного багатства 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    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44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76672"/>
            <a:ext cx="8712967" cy="564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Людський потенціал</a:t>
            </a:r>
            <a:r>
              <a:rPr lang="uk-UA" sz="2800" b="1" i="1" dirty="0"/>
              <a:t> </a:t>
            </a:r>
            <a:r>
              <a:rPr lang="uk-UA" sz="2800" dirty="0"/>
              <a:t>- величина втілених у людині здібностей, таланту, рівня освіти, кваліфікації та їх </a:t>
            </a:r>
            <a:r>
              <a:rPr lang="uk-UA" sz="2800" dirty="0" smtClean="0"/>
              <a:t>спроможність забезпечувати </a:t>
            </a:r>
            <a:r>
              <a:rPr lang="uk-UA" sz="2800" dirty="0"/>
              <a:t>дохід. </a:t>
            </a:r>
            <a:endParaRPr lang="uk-UA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Світовий банк </a:t>
            </a:r>
            <a:r>
              <a:rPr lang="uk-UA" sz="2800" dirty="0" smtClean="0"/>
              <a:t>зараховує до цього поняття </a:t>
            </a:r>
            <a:r>
              <a:rPr lang="uk-UA" sz="2800" dirty="0"/>
              <a:t>також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здоров'я </a:t>
            </a:r>
            <a:r>
              <a:rPr lang="uk-UA" sz="2800" dirty="0"/>
              <a:t>та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якість харчування</a:t>
            </a:r>
            <a:r>
              <a:rPr lang="uk-UA" sz="2800" dirty="0"/>
              <a:t>; </a:t>
            </a:r>
            <a:endParaRPr lang="uk-UA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ООН</a:t>
            </a:r>
            <a:r>
              <a:rPr lang="uk-UA" sz="2800" dirty="0" smtClean="0"/>
              <a:t> </a:t>
            </a:r>
            <a:r>
              <a:rPr lang="uk-UA" sz="2800" dirty="0"/>
              <a:t>-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освіту, професійний досвід, фізичний стан, здатність до виживання,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самозабезпеченість</a:t>
            </a:r>
            <a:r>
              <a:rPr lang="uk-UA" sz="2800" dirty="0" smtClean="0"/>
              <a:t> </a:t>
            </a:r>
            <a:r>
              <a:rPr lang="uk-UA" sz="2800" dirty="0"/>
              <a:t>людей. З розвитком прогресу людства робоча сила перестає бути лише фактором виробництва. Вкладення в робочу силу - освіту, охорону здоров'я, культуру, кваліфікацію - утворюють </a:t>
            </a:r>
            <a:r>
              <a:rPr lang="uk-UA" sz="2800" u="sng" dirty="0"/>
              <a:t>нову якість</a:t>
            </a:r>
            <a:r>
              <a:rPr lang="uk-UA" sz="2800" dirty="0"/>
              <a:t>, що є новою формою людського багатства.</a:t>
            </a:r>
          </a:p>
        </p:txBody>
      </p:sp>
    </p:spTree>
    <p:extLst>
      <p:ext uri="{BB962C8B-B14F-4D97-AF65-F5344CB8AC3E}">
        <p14:creationId xmlns:p14="http://schemas.microsoft.com/office/powerpoint/2010/main" val="546352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527</TotalTime>
  <Words>555</Words>
  <Application>Microsoft Office PowerPoint</Application>
  <PresentationFormat>Экран (4:3)</PresentationFormat>
  <Paragraphs>79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НАЦІОНАЛЬНА ЕКОНОМІКА</vt:lpstr>
      <vt:lpstr> Тема 2. Система потенціалів національної економіки </vt:lpstr>
      <vt:lpstr> 2.1. Потенціал розвитку національної економіки. Національне багатство  </vt:lpstr>
      <vt:lpstr> Структура економічного потенціалу </vt:lpstr>
      <vt:lpstr>Міжнародні стандарти розрахунку національного багатства</vt:lpstr>
      <vt:lpstr>Складові елементи національного багатства </vt:lpstr>
      <vt:lpstr>Міжнародна Методика  Світового Банку (в межах концепції сталого розвитку)</vt:lpstr>
      <vt:lpstr> 2.2. Людина як основний елемент національного багатства      </vt:lpstr>
      <vt:lpstr>Презентация PowerPoint</vt:lpstr>
      <vt:lpstr>Презентация PowerPoint</vt:lpstr>
      <vt:lpstr>Презентация PowerPoint</vt:lpstr>
      <vt:lpstr>2.3. Природно-ресурсний потенціал України</vt:lpstr>
      <vt:lpstr>Презентация PowerPoint</vt:lpstr>
      <vt:lpstr>Презентация PowerPoint</vt:lpstr>
      <vt:lpstr>Презентация PowerPoint</vt:lpstr>
      <vt:lpstr>Презентация PowerPoint</vt:lpstr>
      <vt:lpstr> Енергоємність ВВП країн світу, кг у. п./$ США (ПКС) (*Key World Energy Statistics, 2003, 2004) </vt:lpstr>
      <vt:lpstr>Динаміка скорочення енергоємності ВВП в Україні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37</cp:revision>
  <dcterms:created xsi:type="dcterms:W3CDTF">2024-02-06T12:37:37Z</dcterms:created>
  <dcterms:modified xsi:type="dcterms:W3CDTF">2024-02-19T08:13:01Z</dcterms:modified>
</cp:coreProperties>
</file>