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3"/>
  </p:notesMasterIdLst>
  <p:sldIdLst>
    <p:sldId id="310" r:id="rId2"/>
    <p:sldId id="916" r:id="rId3"/>
    <p:sldId id="939" r:id="rId4"/>
    <p:sldId id="940" r:id="rId5"/>
    <p:sldId id="941" r:id="rId6"/>
    <p:sldId id="942" r:id="rId7"/>
    <p:sldId id="943" r:id="rId8"/>
    <p:sldId id="944" r:id="rId9"/>
    <p:sldId id="945" r:id="rId10"/>
    <p:sldId id="946" r:id="rId11"/>
    <p:sldId id="947" r:id="rId12"/>
    <p:sldId id="948" r:id="rId13"/>
    <p:sldId id="949" r:id="rId14"/>
    <p:sldId id="950" r:id="rId15"/>
    <p:sldId id="951" r:id="rId16"/>
    <p:sldId id="952" r:id="rId17"/>
    <p:sldId id="953" r:id="rId18"/>
    <p:sldId id="954" r:id="rId19"/>
    <p:sldId id="955" r:id="rId20"/>
    <p:sldId id="917" r:id="rId21"/>
    <p:sldId id="918" r:id="rId22"/>
    <p:sldId id="919" r:id="rId23"/>
    <p:sldId id="920" r:id="rId24"/>
    <p:sldId id="921" r:id="rId25"/>
    <p:sldId id="922" r:id="rId26"/>
    <p:sldId id="923" r:id="rId27"/>
    <p:sldId id="924" r:id="rId28"/>
    <p:sldId id="925" r:id="rId29"/>
    <p:sldId id="926" r:id="rId30"/>
    <p:sldId id="927" r:id="rId31"/>
    <p:sldId id="928" r:id="rId32"/>
    <p:sldId id="929" r:id="rId33"/>
    <p:sldId id="930" r:id="rId34"/>
    <p:sldId id="931" r:id="rId35"/>
    <p:sldId id="932" r:id="rId36"/>
    <p:sldId id="933" r:id="rId37"/>
    <p:sldId id="934" r:id="rId38"/>
    <p:sldId id="935" r:id="rId39"/>
    <p:sldId id="936" r:id="rId40"/>
    <p:sldId id="937" r:id="rId41"/>
    <p:sldId id="914" r:id="rId42"/>
  </p:sldIdLst>
  <p:sldSz cx="9144000" cy="6858000" type="screen4x3"/>
  <p:notesSz cx="6735763" cy="986948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28D"/>
    <a:srgbClr val="CDD9FC"/>
    <a:srgbClr val="91AAEC"/>
    <a:srgbClr val="E8EDFD"/>
    <a:srgbClr val="0F2E51"/>
    <a:srgbClr val="FFFFFF"/>
    <a:srgbClr val="3186E3"/>
    <a:srgbClr val="E6E6E6"/>
    <a:srgbClr val="2F8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Помір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Помір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Помір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5455" autoAdjust="0"/>
  </p:normalViewPr>
  <p:slideViewPr>
    <p:cSldViewPr>
      <p:cViewPr varScale="1">
        <p:scale>
          <a:sx n="111" d="100"/>
          <a:sy n="111" d="100"/>
        </p:scale>
        <p:origin x="-1614" y="-96"/>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5300"/>
          </a:xfrm>
          <a:prstGeom prst="rect">
            <a:avLst/>
          </a:prstGeom>
        </p:spPr>
        <p:txBody>
          <a:bodyPr vert="horz" lIns="90779" tIns="45389" rIns="90779" bIns="45389" rtlCol="0"/>
          <a:lstStyle>
            <a:lvl1pPr algn="l" eaLnBrk="1" hangingPunct="1">
              <a:defRPr sz="1200">
                <a:latin typeface="Arial" pitchFamily="34" charset="0"/>
                <a:cs typeface="Arial" pitchFamily="34" charset="0"/>
              </a:defRPr>
            </a:lvl1pPr>
          </a:lstStyle>
          <a:p>
            <a:pPr>
              <a:defRPr/>
            </a:pPr>
            <a:endParaRPr lang="ru-RU"/>
          </a:p>
        </p:txBody>
      </p:sp>
      <p:sp>
        <p:nvSpPr>
          <p:cNvPr id="3" name="Дата 2"/>
          <p:cNvSpPr>
            <a:spLocks noGrp="1"/>
          </p:cNvSpPr>
          <p:nvPr>
            <p:ph type="dt" idx="1"/>
          </p:nvPr>
        </p:nvSpPr>
        <p:spPr>
          <a:xfrm>
            <a:off x="3814763" y="0"/>
            <a:ext cx="2919412" cy="495300"/>
          </a:xfrm>
          <a:prstGeom prst="rect">
            <a:avLst/>
          </a:prstGeom>
        </p:spPr>
        <p:txBody>
          <a:bodyPr vert="horz" lIns="90779" tIns="45389" rIns="90779" bIns="45389" rtlCol="0"/>
          <a:lstStyle>
            <a:lvl1pPr algn="r" eaLnBrk="1" hangingPunct="1">
              <a:defRPr sz="1200">
                <a:latin typeface="Arial" pitchFamily="34" charset="0"/>
                <a:cs typeface="Arial" pitchFamily="34" charset="0"/>
              </a:defRPr>
            </a:lvl1pPr>
          </a:lstStyle>
          <a:p>
            <a:pPr>
              <a:defRPr/>
            </a:pPr>
            <a:fld id="{2E6D5D5E-4555-4EF0-8AEE-7A76AEF5CAEB}" type="datetimeFigureOut">
              <a:rPr lang="ru-RU"/>
              <a:pPr>
                <a:defRPr/>
              </a:pPr>
              <a:t>22.07.2020</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79" tIns="45389" rIns="90779" bIns="45389" rtlCol="0" anchor="ctr"/>
          <a:lstStyle/>
          <a:p>
            <a:pPr lvl="0"/>
            <a:endParaRPr lang="ru-RU" noProof="0" smtClean="0"/>
          </a:p>
        </p:txBody>
      </p:sp>
      <p:sp>
        <p:nvSpPr>
          <p:cNvPr id="5" name="Заметки 4"/>
          <p:cNvSpPr>
            <a:spLocks noGrp="1"/>
          </p:cNvSpPr>
          <p:nvPr>
            <p:ph type="body" sz="quarter" idx="3"/>
          </p:nvPr>
        </p:nvSpPr>
        <p:spPr>
          <a:xfrm>
            <a:off x="673100" y="4687888"/>
            <a:ext cx="5389563" cy="4441825"/>
          </a:xfrm>
          <a:prstGeom prst="rect">
            <a:avLst/>
          </a:prstGeom>
        </p:spPr>
        <p:txBody>
          <a:bodyPr vert="horz" lIns="90779" tIns="45389" rIns="90779" bIns="4538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72600"/>
            <a:ext cx="2919413" cy="495300"/>
          </a:xfrm>
          <a:prstGeom prst="rect">
            <a:avLst/>
          </a:prstGeom>
        </p:spPr>
        <p:txBody>
          <a:bodyPr vert="horz" lIns="90779" tIns="45389" rIns="90779" bIns="45389" rtlCol="0" anchor="b"/>
          <a:lstStyle>
            <a:lvl1pPr algn="l" eaLnBrk="1" hangingPunct="1">
              <a:defRPr sz="1200">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5"/>
          </p:nvPr>
        </p:nvSpPr>
        <p:spPr>
          <a:xfrm>
            <a:off x="3814763" y="9372600"/>
            <a:ext cx="2919412" cy="495300"/>
          </a:xfrm>
          <a:prstGeom prst="rect">
            <a:avLst/>
          </a:prstGeom>
        </p:spPr>
        <p:txBody>
          <a:bodyPr vert="horz" wrap="square" lIns="90779" tIns="45389" rIns="90779" bIns="45389" numCol="1" anchor="b" anchorCtr="0" compatLnSpc="1">
            <a:prstTxWarp prst="textNoShape">
              <a:avLst/>
            </a:prstTxWarp>
          </a:bodyPr>
          <a:lstStyle>
            <a:lvl1pPr algn="r" eaLnBrk="1" hangingPunct="1">
              <a:defRPr sz="1200"/>
            </a:lvl1pPr>
          </a:lstStyle>
          <a:p>
            <a:pPr>
              <a:defRPr/>
            </a:pPr>
            <a:fld id="{848B4526-B03E-4040-B591-F581FA3225D8}" type="slidenum">
              <a:rPr lang="ru-RU" altLang="uk-UA"/>
              <a:pPr>
                <a:defRPr/>
              </a:pPr>
              <a:t>‹#›</a:t>
            </a:fld>
            <a:endParaRPr lang="ru-RU" altLang="uk-UA"/>
          </a:p>
        </p:txBody>
      </p:sp>
    </p:spTree>
    <p:extLst>
      <p:ext uri="{BB962C8B-B14F-4D97-AF65-F5344CB8AC3E}">
        <p14:creationId xmlns:p14="http://schemas.microsoft.com/office/powerpoint/2010/main" val="287094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smtClean="0"/>
          </a:p>
        </p:txBody>
      </p:sp>
      <p:sp>
        <p:nvSpPr>
          <p:cNvPr id="18436" name="Місце для номера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05ABA2-E792-4668-BF0F-AA519D8506F7}" type="slidenum">
              <a:rPr lang="ru-RU" altLang="uk-UA" smtClean="0"/>
              <a:pPr/>
              <a:t>2</a:t>
            </a:fld>
            <a:endParaRPr lang="ru-RU" altLang="uk-U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28</a:t>
            </a:fld>
            <a:endParaRPr lang="ru-RU" altLang="uk-UA"/>
          </a:p>
        </p:txBody>
      </p:sp>
    </p:spTree>
    <p:extLst>
      <p:ext uri="{BB962C8B-B14F-4D97-AF65-F5344CB8AC3E}">
        <p14:creationId xmlns:p14="http://schemas.microsoft.com/office/powerpoint/2010/main" val="332178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32</a:t>
            </a:fld>
            <a:endParaRPr lang="ru-RU" altLang="uk-UA"/>
          </a:p>
        </p:txBody>
      </p:sp>
    </p:spTree>
    <p:extLst>
      <p:ext uri="{BB962C8B-B14F-4D97-AF65-F5344CB8AC3E}">
        <p14:creationId xmlns:p14="http://schemas.microsoft.com/office/powerpoint/2010/main" val="58296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34</a:t>
            </a:fld>
            <a:endParaRPr lang="ru-RU" altLang="uk-UA"/>
          </a:p>
        </p:txBody>
      </p:sp>
    </p:spTree>
    <p:extLst>
      <p:ext uri="{BB962C8B-B14F-4D97-AF65-F5344CB8AC3E}">
        <p14:creationId xmlns:p14="http://schemas.microsoft.com/office/powerpoint/2010/main" val="427360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12</a:t>
            </a:fld>
            <a:endParaRPr lang="ru-RU" altLang="uk-UA"/>
          </a:p>
        </p:txBody>
      </p:sp>
    </p:spTree>
    <p:extLst>
      <p:ext uri="{BB962C8B-B14F-4D97-AF65-F5344CB8AC3E}">
        <p14:creationId xmlns:p14="http://schemas.microsoft.com/office/powerpoint/2010/main" val="301622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13</a:t>
            </a:fld>
            <a:endParaRPr lang="ru-RU" altLang="uk-UA"/>
          </a:p>
        </p:txBody>
      </p:sp>
    </p:spTree>
    <p:extLst>
      <p:ext uri="{BB962C8B-B14F-4D97-AF65-F5344CB8AC3E}">
        <p14:creationId xmlns:p14="http://schemas.microsoft.com/office/powerpoint/2010/main" val="123362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14</a:t>
            </a:fld>
            <a:endParaRPr lang="ru-RU" altLang="uk-UA"/>
          </a:p>
        </p:txBody>
      </p:sp>
    </p:spTree>
    <p:extLst>
      <p:ext uri="{BB962C8B-B14F-4D97-AF65-F5344CB8AC3E}">
        <p14:creationId xmlns:p14="http://schemas.microsoft.com/office/powerpoint/2010/main" val="262358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15</a:t>
            </a:fld>
            <a:endParaRPr lang="ru-RU" altLang="uk-UA"/>
          </a:p>
        </p:txBody>
      </p:sp>
    </p:spTree>
    <p:extLst>
      <p:ext uri="{BB962C8B-B14F-4D97-AF65-F5344CB8AC3E}">
        <p14:creationId xmlns:p14="http://schemas.microsoft.com/office/powerpoint/2010/main" val="212483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16</a:t>
            </a:fld>
            <a:endParaRPr lang="ru-RU" altLang="uk-UA"/>
          </a:p>
        </p:txBody>
      </p:sp>
    </p:spTree>
    <p:extLst>
      <p:ext uri="{BB962C8B-B14F-4D97-AF65-F5344CB8AC3E}">
        <p14:creationId xmlns:p14="http://schemas.microsoft.com/office/powerpoint/2010/main" val="144479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17</a:t>
            </a:fld>
            <a:endParaRPr lang="ru-RU" altLang="uk-UA"/>
          </a:p>
        </p:txBody>
      </p:sp>
    </p:spTree>
    <p:extLst>
      <p:ext uri="{BB962C8B-B14F-4D97-AF65-F5344CB8AC3E}">
        <p14:creationId xmlns:p14="http://schemas.microsoft.com/office/powerpoint/2010/main" val="9363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18</a:t>
            </a:fld>
            <a:endParaRPr lang="ru-RU" altLang="uk-UA"/>
          </a:p>
        </p:txBody>
      </p:sp>
    </p:spTree>
    <p:extLst>
      <p:ext uri="{BB962C8B-B14F-4D97-AF65-F5344CB8AC3E}">
        <p14:creationId xmlns:p14="http://schemas.microsoft.com/office/powerpoint/2010/main" val="159020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19</a:t>
            </a:fld>
            <a:endParaRPr lang="ru-RU" altLang="uk-UA"/>
          </a:p>
        </p:txBody>
      </p:sp>
    </p:spTree>
    <p:extLst>
      <p:ext uri="{BB962C8B-B14F-4D97-AF65-F5344CB8AC3E}">
        <p14:creationId xmlns:p14="http://schemas.microsoft.com/office/powerpoint/2010/main" val="39836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B5924B7-1AF8-422D-9ECD-83655AD77063}" type="datetimeFigureOut">
              <a:rPr lang="ru-RU"/>
              <a:pPr>
                <a:defRPr/>
              </a:pPr>
              <a:t>22.07.2020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5E69EE-5AEE-4D61-BEB5-FFBA04B6B967}" type="slidenum">
              <a:rPr lang="ru-RU" altLang="uk-UA"/>
              <a:pPr>
                <a:defRPr/>
              </a:pPr>
              <a:t>‹#›</a:t>
            </a:fld>
            <a:endParaRPr lang="ru-RU" altLang="uk-UA"/>
          </a:p>
        </p:txBody>
      </p:sp>
    </p:spTree>
    <p:extLst>
      <p:ext uri="{BB962C8B-B14F-4D97-AF65-F5344CB8AC3E}">
        <p14:creationId xmlns:p14="http://schemas.microsoft.com/office/powerpoint/2010/main" val="394881985"/>
      </p:ext>
    </p:extLst>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D876A1B-F1FC-4F9D-8735-539F3387C86B}" type="datetimeFigureOut">
              <a:rPr lang="ru-RU"/>
              <a:pPr>
                <a:defRPr/>
              </a:pPr>
              <a:t>22.07.2020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44234D-8F3B-4B36-88F3-FF6DA08768BF}" type="slidenum">
              <a:rPr lang="ru-RU" altLang="uk-UA"/>
              <a:pPr>
                <a:defRPr/>
              </a:pPr>
              <a:t>‹#›</a:t>
            </a:fld>
            <a:endParaRPr lang="ru-RU" altLang="uk-UA"/>
          </a:p>
        </p:txBody>
      </p:sp>
    </p:spTree>
    <p:extLst>
      <p:ext uri="{BB962C8B-B14F-4D97-AF65-F5344CB8AC3E}">
        <p14:creationId xmlns:p14="http://schemas.microsoft.com/office/powerpoint/2010/main" val="1320398685"/>
      </p:ext>
    </p:extLst>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28725"/>
            <a:ext cx="8229600" cy="5095875"/>
          </a:xfrm>
        </p:spPr>
        <p:txBody>
          <a:bodyPr/>
          <a:lstStyle/>
          <a:p>
            <a:pPr lvl="0"/>
            <a:r>
              <a:rPr lang="ru-RU" noProof="0" smtClean="0"/>
              <a:t>Вставка таблицы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F8AC7B96-2133-482B-9A49-FB33CA307888}" type="datetimeFigureOut">
              <a:rPr lang="ru-RU"/>
              <a:pPr>
                <a:defRPr/>
              </a:pPr>
              <a:t>22.07.2020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C8EAAE-AAF7-4598-9176-0E6337A1B095}" type="slidenum">
              <a:rPr lang="ru-RU" altLang="uk-UA"/>
              <a:pPr>
                <a:defRPr/>
              </a:pPr>
              <a:t>‹#›</a:t>
            </a:fld>
            <a:endParaRPr lang="ru-RU" altLang="uk-UA"/>
          </a:p>
        </p:txBody>
      </p:sp>
    </p:spTree>
    <p:extLst>
      <p:ext uri="{BB962C8B-B14F-4D97-AF65-F5344CB8AC3E}">
        <p14:creationId xmlns:p14="http://schemas.microsoft.com/office/powerpoint/2010/main" val="2638147353"/>
      </p:ext>
    </p:extLst>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935189F-810A-42BE-A600-29357F47429B}" type="datetimeFigureOut">
              <a:rPr lang="ru-RU"/>
              <a:pPr>
                <a:defRPr/>
              </a:pPr>
              <a:t>22.07.2020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E7726E3-ADF1-4069-9592-3BBB5420D5B9}" type="slidenum">
              <a:rPr lang="ru-RU" altLang="uk-UA"/>
              <a:pPr>
                <a:defRPr/>
              </a:pPr>
              <a:t>‹#›</a:t>
            </a:fld>
            <a:endParaRPr lang="ru-RU" altLang="uk-UA"/>
          </a:p>
        </p:txBody>
      </p:sp>
    </p:spTree>
    <p:extLst>
      <p:ext uri="{BB962C8B-B14F-4D97-AF65-F5344CB8AC3E}">
        <p14:creationId xmlns:p14="http://schemas.microsoft.com/office/powerpoint/2010/main" val="1989942812"/>
      </p:ext>
    </p:extLst>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84B748A7-4F09-4AD6-96DC-558999BC23B1}" type="datetimeFigureOut">
              <a:rPr lang="ru-RU"/>
              <a:pPr>
                <a:defRPr/>
              </a:pPr>
              <a:t>22.07.2020</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9AF2022-9459-4DBC-9158-8503C78619C1}" type="slidenum">
              <a:rPr lang="ru-RU" altLang="uk-UA"/>
              <a:pPr>
                <a:defRPr/>
              </a:pPr>
              <a:t>‹#›</a:t>
            </a:fld>
            <a:endParaRPr lang="ru-RU" altLang="uk-UA"/>
          </a:p>
        </p:txBody>
      </p:sp>
    </p:spTree>
    <p:extLst>
      <p:ext uri="{BB962C8B-B14F-4D97-AF65-F5344CB8AC3E}">
        <p14:creationId xmlns:p14="http://schemas.microsoft.com/office/powerpoint/2010/main" val="2292335475"/>
      </p:ext>
    </p:extLst>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5533E7F4-FAEE-413D-A6F2-5D6E657EA765}" type="datetimeFigureOut">
              <a:rPr lang="ru-RU"/>
              <a:pPr>
                <a:defRPr/>
              </a:pPr>
              <a:t>22.07.2020</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9121591-235F-4382-8E52-81C71355E20E}" type="slidenum">
              <a:rPr lang="ru-RU" altLang="uk-UA"/>
              <a:pPr>
                <a:defRPr/>
              </a:pPr>
              <a:t>‹#›</a:t>
            </a:fld>
            <a:endParaRPr lang="ru-RU" altLang="uk-UA"/>
          </a:p>
        </p:txBody>
      </p:sp>
    </p:spTree>
    <p:extLst>
      <p:ext uri="{BB962C8B-B14F-4D97-AF65-F5344CB8AC3E}">
        <p14:creationId xmlns:p14="http://schemas.microsoft.com/office/powerpoint/2010/main" val="752994240"/>
      </p:ext>
    </p:extLst>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F6F7033B-C7C1-4090-A704-DAC5E94A6E6E}" type="datetimeFigureOut">
              <a:rPr lang="ru-RU"/>
              <a:pPr>
                <a:defRPr/>
              </a:pPr>
              <a:t>22.07.2020</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3BDE7FE-B45A-4EDD-9D51-7705D656E2CE}" type="slidenum">
              <a:rPr lang="ru-RU" altLang="uk-UA"/>
              <a:pPr>
                <a:defRPr/>
              </a:pPr>
              <a:t>‹#›</a:t>
            </a:fld>
            <a:endParaRPr lang="ru-RU" altLang="uk-UA"/>
          </a:p>
        </p:txBody>
      </p:sp>
    </p:spTree>
    <p:extLst>
      <p:ext uri="{BB962C8B-B14F-4D97-AF65-F5344CB8AC3E}">
        <p14:creationId xmlns:p14="http://schemas.microsoft.com/office/powerpoint/2010/main" val="3043509584"/>
      </p:ext>
    </p:extLst>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4D45D7-FA28-4CC1-B37C-FEB8251F7273}" type="datetimeFigureOut">
              <a:rPr lang="ru-RU"/>
              <a:pPr>
                <a:defRPr/>
              </a:pPr>
              <a:t>22.07.2020</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CA0A99C-F9F3-454D-B324-30F05E80CAA3}" type="slidenum">
              <a:rPr lang="ru-RU" altLang="uk-UA"/>
              <a:pPr>
                <a:defRPr/>
              </a:pPr>
              <a:t>‹#›</a:t>
            </a:fld>
            <a:endParaRPr lang="ru-RU" altLang="uk-UA"/>
          </a:p>
        </p:txBody>
      </p:sp>
    </p:spTree>
    <p:extLst>
      <p:ext uri="{BB962C8B-B14F-4D97-AF65-F5344CB8AC3E}">
        <p14:creationId xmlns:p14="http://schemas.microsoft.com/office/powerpoint/2010/main" val="476136659"/>
      </p:ext>
    </p:extLst>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5BD4F03-9FAF-45E7-91E4-F69D2ED9C5E2}" type="datetimeFigureOut">
              <a:rPr lang="ru-RU"/>
              <a:pPr>
                <a:defRPr/>
              </a:pPr>
              <a:t>22.07.2020</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AC1FA4-F55E-4F74-A03E-CEAB45C5171D}" type="slidenum">
              <a:rPr lang="ru-RU" altLang="uk-UA"/>
              <a:pPr>
                <a:defRPr/>
              </a:pPr>
              <a:t>‹#›</a:t>
            </a:fld>
            <a:endParaRPr lang="ru-RU" altLang="uk-UA"/>
          </a:p>
        </p:txBody>
      </p:sp>
    </p:spTree>
    <p:extLst>
      <p:ext uri="{BB962C8B-B14F-4D97-AF65-F5344CB8AC3E}">
        <p14:creationId xmlns:p14="http://schemas.microsoft.com/office/powerpoint/2010/main" val="3768877130"/>
      </p:ext>
    </p:extLst>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812F2DC2-AFC0-4FE3-BD3F-2815475F871F}" type="datetimeFigureOut">
              <a:rPr lang="ru-RU"/>
              <a:pPr>
                <a:defRPr/>
              </a:pPr>
              <a:t>22.07.2020</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3FF389-3B31-48CB-83E6-A38D2F71DEF5}" type="slidenum">
              <a:rPr lang="ru-RU" altLang="uk-UA"/>
              <a:pPr>
                <a:defRPr/>
              </a:pPr>
              <a:t>‹#›</a:t>
            </a:fld>
            <a:endParaRPr lang="ru-RU" altLang="uk-UA"/>
          </a:p>
        </p:txBody>
      </p:sp>
    </p:spTree>
    <p:extLst>
      <p:ext uri="{BB962C8B-B14F-4D97-AF65-F5344CB8AC3E}">
        <p14:creationId xmlns:p14="http://schemas.microsoft.com/office/powerpoint/2010/main" val="3573174158"/>
      </p:ext>
    </p:extLst>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9AF27D7-ACD6-4895-A554-A98199A5CD1A}" type="datetimeFigureOut">
              <a:rPr lang="ru-RU"/>
              <a:pPr>
                <a:defRPr/>
              </a:pPr>
              <a:t>22.07.2020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BFC59C-E7A5-41ED-A33D-5E7C81EBCB6A}" type="slidenum">
              <a:rPr lang="ru-RU" altLang="uk-UA"/>
              <a:pPr>
                <a:defRPr/>
              </a:pPr>
              <a:t>‹#›</a:t>
            </a:fld>
            <a:endParaRPr lang="ru-RU" altLang="uk-UA"/>
          </a:p>
        </p:txBody>
      </p:sp>
    </p:spTree>
    <p:extLst>
      <p:ext uri="{BB962C8B-B14F-4D97-AF65-F5344CB8AC3E}">
        <p14:creationId xmlns:p14="http://schemas.microsoft.com/office/powerpoint/2010/main" val="558426494"/>
      </p:ext>
    </p:extLst>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3"/>
            <a:ext cx="9144000" cy="931862"/>
          </a:xfrm>
          <a:prstGeom prst="rect">
            <a:avLst/>
          </a:prstGeom>
          <a:gradFill rotWithShape="1">
            <a:gsLst>
              <a:gs pos="0">
                <a:schemeClr val="hlink"/>
              </a:gs>
              <a:gs pos="50000">
                <a:schemeClr val="hlink">
                  <a:gamma/>
                  <a:tint val="0"/>
                  <a:invGamma/>
                </a:schemeClr>
              </a:gs>
              <a:gs pos="100000">
                <a:schemeClr val="hlink"/>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grpSp>
        <p:nvGrpSpPr>
          <p:cNvPr id="1027" name="Group 16"/>
          <p:cNvGrpSpPr>
            <a:grpSpLocks/>
          </p:cNvGrpSpPr>
          <p:nvPr/>
        </p:nvGrpSpPr>
        <p:grpSpPr bwMode="auto">
          <a:xfrm>
            <a:off x="-12700" y="0"/>
            <a:ext cx="9150350" cy="1012825"/>
            <a:chOff x="476" y="-638"/>
            <a:chExt cx="5764" cy="638"/>
          </a:xfrm>
        </p:grpSpPr>
        <p:sp>
          <p:nvSpPr>
            <p:cNvPr id="1035" name="Oval 17"/>
            <p:cNvSpPr>
              <a:spLocks noChangeArrowheads="1"/>
            </p:cNvSpPr>
            <p:nvPr userDrawn="1"/>
          </p:nvSpPr>
          <p:spPr bwMode="gray">
            <a:xfrm>
              <a:off x="555"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6" name="Oval 18"/>
            <p:cNvSpPr>
              <a:spLocks noChangeArrowheads="1"/>
            </p:cNvSpPr>
            <p:nvPr userDrawn="1"/>
          </p:nvSpPr>
          <p:spPr bwMode="gray">
            <a:xfrm>
              <a:off x="553"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7" name="Oval 19"/>
            <p:cNvSpPr>
              <a:spLocks noChangeArrowheads="1"/>
            </p:cNvSpPr>
            <p:nvPr userDrawn="1"/>
          </p:nvSpPr>
          <p:spPr bwMode="gray">
            <a:xfrm>
              <a:off x="843" y="-42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8" name="Oval 20"/>
            <p:cNvSpPr>
              <a:spLocks noChangeArrowheads="1"/>
            </p:cNvSpPr>
            <p:nvPr userDrawn="1"/>
          </p:nvSpPr>
          <p:spPr bwMode="gray">
            <a:xfrm>
              <a:off x="843" y="-13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2" name="Oval 21"/>
            <p:cNvSpPr>
              <a:spLocks noChangeArrowheads="1"/>
            </p:cNvSpPr>
            <p:nvPr userDrawn="1"/>
          </p:nvSpPr>
          <p:spPr bwMode="gray">
            <a:xfrm>
              <a:off x="1113" y="-289"/>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40" name="Oval 22"/>
            <p:cNvSpPr>
              <a:spLocks noChangeArrowheads="1"/>
            </p:cNvSpPr>
            <p:nvPr userDrawn="1"/>
          </p:nvSpPr>
          <p:spPr bwMode="gray">
            <a:xfrm>
              <a:off x="1249"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41" name="Line 23"/>
            <p:cNvSpPr>
              <a:spLocks noChangeShapeType="1"/>
            </p:cNvSpPr>
            <p:nvPr userDrawn="1"/>
          </p:nvSpPr>
          <p:spPr bwMode="gray">
            <a:xfrm>
              <a:off x="577"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2" name="Line 24"/>
            <p:cNvSpPr>
              <a:spLocks noChangeShapeType="1"/>
            </p:cNvSpPr>
            <p:nvPr userDrawn="1"/>
          </p:nvSpPr>
          <p:spPr bwMode="gray">
            <a:xfrm>
              <a:off x="719"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3" name="Line 25"/>
            <p:cNvSpPr>
              <a:spLocks noChangeShapeType="1"/>
            </p:cNvSpPr>
            <p:nvPr userDrawn="1"/>
          </p:nvSpPr>
          <p:spPr bwMode="gray">
            <a:xfrm>
              <a:off x="864"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4" name="Line 26"/>
            <p:cNvSpPr>
              <a:spLocks noChangeShapeType="1"/>
            </p:cNvSpPr>
            <p:nvPr userDrawn="1"/>
          </p:nvSpPr>
          <p:spPr bwMode="gray">
            <a:xfrm>
              <a:off x="1000" y="-633"/>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5" name="Line 27"/>
            <p:cNvSpPr>
              <a:spLocks noChangeShapeType="1"/>
            </p:cNvSpPr>
            <p:nvPr userDrawn="1"/>
          </p:nvSpPr>
          <p:spPr bwMode="gray">
            <a:xfrm>
              <a:off x="1136" y="-633"/>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6" name="Line 28"/>
            <p:cNvSpPr>
              <a:spLocks noChangeShapeType="1"/>
            </p:cNvSpPr>
            <p:nvPr userDrawn="1"/>
          </p:nvSpPr>
          <p:spPr bwMode="gray">
            <a:xfrm>
              <a:off x="1272" y="-635"/>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7" name="Line 29"/>
            <p:cNvSpPr>
              <a:spLocks noChangeShapeType="1"/>
            </p:cNvSpPr>
            <p:nvPr userDrawn="1"/>
          </p:nvSpPr>
          <p:spPr bwMode="gray">
            <a:xfrm>
              <a:off x="1414"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8" name="Line 30"/>
            <p:cNvSpPr>
              <a:spLocks noChangeShapeType="1"/>
            </p:cNvSpPr>
            <p:nvPr userDrawn="1"/>
          </p:nvSpPr>
          <p:spPr bwMode="gray">
            <a:xfrm>
              <a:off x="1565"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9" name="Line 31"/>
            <p:cNvSpPr>
              <a:spLocks noChangeShapeType="1"/>
            </p:cNvSpPr>
            <p:nvPr userDrawn="1"/>
          </p:nvSpPr>
          <p:spPr bwMode="gray">
            <a:xfrm>
              <a:off x="1701"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0" name="Line 32"/>
            <p:cNvSpPr>
              <a:spLocks noChangeShapeType="1"/>
            </p:cNvSpPr>
            <p:nvPr userDrawn="1"/>
          </p:nvSpPr>
          <p:spPr bwMode="gray">
            <a:xfrm>
              <a:off x="1837" y="-633"/>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1" name="Line 33"/>
            <p:cNvSpPr>
              <a:spLocks noChangeShapeType="1"/>
            </p:cNvSpPr>
            <p:nvPr userDrawn="1"/>
          </p:nvSpPr>
          <p:spPr bwMode="gray">
            <a:xfrm>
              <a:off x="1973" y="-633"/>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2" name="Line 34"/>
            <p:cNvSpPr>
              <a:spLocks noChangeShapeType="1"/>
            </p:cNvSpPr>
            <p:nvPr userDrawn="1"/>
          </p:nvSpPr>
          <p:spPr bwMode="gray">
            <a:xfrm>
              <a:off x="2109"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3" name="Oval 35"/>
            <p:cNvSpPr>
              <a:spLocks noChangeArrowheads="1"/>
            </p:cNvSpPr>
            <p:nvPr userDrawn="1"/>
          </p:nvSpPr>
          <p:spPr bwMode="gray">
            <a:xfrm>
              <a:off x="1392"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4" name="Oval 36"/>
            <p:cNvSpPr>
              <a:spLocks noChangeArrowheads="1"/>
            </p:cNvSpPr>
            <p:nvPr userDrawn="1"/>
          </p:nvSpPr>
          <p:spPr bwMode="gray">
            <a:xfrm>
              <a:off x="1390" y="-542"/>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5" name="Oval 37"/>
            <p:cNvSpPr>
              <a:spLocks noChangeArrowheads="1"/>
            </p:cNvSpPr>
            <p:nvPr userDrawn="1"/>
          </p:nvSpPr>
          <p:spPr bwMode="gray">
            <a:xfrm>
              <a:off x="1680" y="-42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6" name="Oval 38"/>
            <p:cNvSpPr>
              <a:spLocks noChangeArrowheads="1"/>
            </p:cNvSpPr>
            <p:nvPr userDrawn="1"/>
          </p:nvSpPr>
          <p:spPr bwMode="gray">
            <a:xfrm>
              <a:off x="1680" y="-54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7" name="Oval 39"/>
            <p:cNvSpPr>
              <a:spLocks noChangeArrowheads="1"/>
            </p:cNvSpPr>
            <p:nvPr userDrawn="1"/>
          </p:nvSpPr>
          <p:spPr bwMode="gray">
            <a:xfrm>
              <a:off x="1950" y="-28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8" name="Oval 40"/>
            <p:cNvSpPr>
              <a:spLocks noChangeArrowheads="1"/>
            </p:cNvSpPr>
            <p:nvPr userDrawn="1"/>
          </p:nvSpPr>
          <p:spPr bwMode="gray">
            <a:xfrm>
              <a:off x="2086" y="-1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9" name="Oval 41"/>
            <p:cNvSpPr>
              <a:spLocks noChangeArrowheads="1"/>
            </p:cNvSpPr>
            <p:nvPr userDrawn="1"/>
          </p:nvSpPr>
          <p:spPr bwMode="gray">
            <a:xfrm>
              <a:off x="2224"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0" name="Oval 42"/>
            <p:cNvSpPr>
              <a:spLocks noChangeArrowheads="1"/>
            </p:cNvSpPr>
            <p:nvPr userDrawn="1"/>
          </p:nvSpPr>
          <p:spPr bwMode="gray">
            <a:xfrm>
              <a:off x="2222" y="-5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1" name="Oval 43"/>
            <p:cNvSpPr>
              <a:spLocks noChangeArrowheads="1"/>
            </p:cNvSpPr>
            <p:nvPr userDrawn="1"/>
          </p:nvSpPr>
          <p:spPr bwMode="gray">
            <a:xfrm>
              <a:off x="2512" y="-42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2" name="Oval 44"/>
            <p:cNvSpPr>
              <a:spLocks noChangeArrowheads="1"/>
            </p:cNvSpPr>
            <p:nvPr userDrawn="1"/>
          </p:nvSpPr>
          <p:spPr bwMode="gray">
            <a:xfrm>
              <a:off x="2512" y="-15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3" name="Oval 45"/>
            <p:cNvSpPr>
              <a:spLocks noChangeArrowheads="1"/>
            </p:cNvSpPr>
            <p:nvPr userDrawn="1"/>
          </p:nvSpPr>
          <p:spPr bwMode="gray">
            <a:xfrm>
              <a:off x="2782" y="-289"/>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4" name="Oval 46"/>
            <p:cNvSpPr>
              <a:spLocks noChangeArrowheads="1"/>
            </p:cNvSpPr>
            <p:nvPr userDrawn="1"/>
          </p:nvSpPr>
          <p:spPr bwMode="gray">
            <a:xfrm>
              <a:off x="2918" y="-15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grpSp>
          <p:nvGrpSpPr>
            <p:cNvPr id="1065" name="Group 47"/>
            <p:cNvGrpSpPr>
              <a:grpSpLocks/>
            </p:cNvGrpSpPr>
            <p:nvPr userDrawn="1"/>
          </p:nvGrpSpPr>
          <p:grpSpPr bwMode="auto">
            <a:xfrm>
              <a:off x="2246" y="-638"/>
              <a:ext cx="1532" cy="635"/>
              <a:chOff x="-765" y="-1448"/>
              <a:chExt cx="1532" cy="2896"/>
            </a:xfrm>
          </p:grpSpPr>
          <p:sp>
            <p:nvSpPr>
              <p:cNvPr id="1111" name="Line 48"/>
              <p:cNvSpPr>
                <a:spLocks noChangeShapeType="1"/>
              </p:cNvSpPr>
              <p:nvPr userDrawn="1"/>
            </p:nvSpPr>
            <p:spPr bwMode="gray">
              <a:xfrm>
                <a:off x="-765"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2" name="Line 49"/>
              <p:cNvSpPr>
                <a:spLocks noChangeShapeType="1"/>
              </p:cNvSpPr>
              <p:nvPr userDrawn="1"/>
            </p:nvSpPr>
            <p:spPr bwMode="gray">
              <a:xfrm>
                <a:off x="-614"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3" name="Line 50"/>
              <p:cNvSpPr>
                <a:spLocks noChangeShapeType="1"/>
              </p:cNvSpPr>
              <p:nvPr userDrawn="1"/>
            </p:nvSpPr>
            <p:spPr bwMode="gray">
              <a:xfrm>
                <a:off x="-478"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4" name="Line 51"/>
              <p:cNvSpPr>
                <a:spLocks noChangeShapeType="1"/>
              </p:cNvSpPr>
              <p:nvPr userDrawn="1"/>
            </p:nvSpPr>
            <p:spPr bwMode="gray">
              <a:xfrm>
                <a:off x="-342"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5" name="Line 52"/>
              <p:cNvSpPr>
                <a:spLocks noChangeShapeType="1"/>
              </p:cNvSpPr>
              <p:nvPr userDrawn="1"/>
            </p:nvSpPr>
            <p:spPr bwMode="gray">
              <a:xfrm>
                <a:off x="-206"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6" name="Line 53"/>
              <p:cNvSpPr>
                <a:spLocks noChangeShapeType="1"/>
              </p:cNvSpPr>
              <p:nvPr userDrawn="1"/>
            </p:nvSpPr>
            <p:spPr bwMode="gray">
              <a:xfrm>
                <a:off x="-70" y="-1448"/>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7" name="Line 54"/>
              <p:cNvSpPr>
                <a:spLocks noChangeShapeType="1"/>
              </p:cNvSpPr>
              <p:nvPr userDrawn="1"/>
            </p:nvSpPr>
            <p:spPr bwMode="gray">
              <a:xfrm>
                <a:off x="72"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8" name="Line 55"/>
              <p:cNvSpPr>
                <a:spLocks noChangeShapeType="1"/>
              </p:cNvSpPr>
              <p:nvPr userDrawn="1"/>
            </p:nvSpPr>
            <p:spPr bwMode="gray">
              <a:xfrm>
                <a:off x="223"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9" name="Line 56"/>
              <p:cNvSpPr>
                <a:spLocks noChangeShapeType="1"/>
              </p:cNvSpPr>
              <p:nvPr userDrawn="1"/>
            </p:nvSpPr>
            <p:spPr bwMode="gray">
              <a:xfrm>
                <a:off x="359"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0" name="Line 57"/>
              <p:cNvSpPr>
                <a:spLocks noChangeShapeType="1"/>
              </p:cNvSpPr>
              <p:nvPr userDrawn="1"/>
            </p:nvSpPr>
            <p:spPr bwMode="gray">
              <a:xfrm>
                <a:off x="495"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1" name="Line 58"/>
              <p:cNvSpPr>
                <a:spLocks noChangeShapeType="1"/>
              </p:cNvSpPr>
              <p:nvPr userDrawn="1"/>
            </p:nvSpPr>
            <p:spPr bwMode="gray">
              <a:xfrm>
                <a:off x="631"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2" name="Line 59"/>
              <p:cNvSpPr>
                <a:spLocks noChangeShapeType="1"/>
              </p:cNvSpPr>
              <p:nvPr userDrawn="1"/>
            </p:nvSpPr>
            <p:spPr bwMode="gray">
              <a:xfrm>
                <a:off x="767"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066" name="Oval 60"/>
            <p:cNvSpPr>
              <a:spLocks noChangeArrowheads="1"/>
            </p:cNvSpPr>
            <p:nvPr userDrawn="1"/>
          </p:nvSpPr>
          <p:spPr bwMode="gray">
            <a:xfrm>
              <a:off x="3061" y="-416"/>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7" name="Oval 61"/>
            <p:cNvSpPr>
              <a:spLocks noChangeArrowheads="1"/>
            </p:cNvSpPr>
            <p:nvPr userDrawn="1"/>
          </p:nvSpPr>
          <p:spPr bwMode="gray">
            <a:xfrm>
              <a:off x="3059"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8" name="Oval 62"/>
            <p:cNvSpPr>
              <a:spLocks noChangeArrowheads="1"/>
            </p:cNvSpPr>
            <p:nvPr userDrawn="1"/>
          </p:nvSpPr>
          <p:spPr bwMode="gray">
            <a:xfrm>
              <a:off x="3349" y="-41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9" name="Oval 63"/>
            <p:cNvSpPr>
              <a:spLocks noChangeArrowheads="1"/>
            </p:cNvSpPr>
            <p:nvPr userDrawn="1"/>
          </p:nvSpPr>
          <p:spPr bwMode="gray">
            <a:xfrm>
              <a:off x="3349" y="-54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0" name="Oval 64"/>
            <p:cNvSpPr>
              <a:spLocks noChangeArrowheads="1"/>
            </p:cNvSpPr>
            <p:nvPr userDrawn="1"/>
          </p:nvSpPr>
          <p:spPr bwMode="gray">
            <a:xfrm>
              <a:off x="3619" y="-28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1" name="Oval 65"/>
            <p:cNvSpPr>
              <a:spLocks noChangeArrowheads="1"/>
            </p:cNvSpPr>
            <p:nvPr userDrawn="1"/>
          </p:nvSpPr>
          <p:spPr bwMode="gray">
            <a:xfrm>
              <a:off x="3755"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2" name="Oval 66"/>
            <p:cNvSpPr>
              <a:spLocks noChangeArrowheads="1"/>
            </p:cNvSpPr>
            <p:nvPr userDrawn="1"/>
          </p:nvSpPr>
          <p:spPr bwMode="gray">
            <a:xfrm>
              <a:off x="3913" y="-27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3" name="Oval 67"/>
            <p:cNvSpPr>
              <a:spLocks noChangeArrowheads="1"/>
            </p:cNvSpPr>
            <p:nvPr userDrawn="1"/>
          </p:nvSpPr>
          <p:spPr bwMode="gray">
            <a:xfrm>
              <a:off x="3911" y="-5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4" name="Oval 68"/>
            <p:cNvSpPr>
              <a:spLocks noChangeArrowheads="1"/>
            </p:cNvSpPr>
            <p:nvPr userDrawn="1"/>
          </p:nvSpPr>
          <p:spPr bwMode="gray">
            <a:xfrm>
              <a:off x="4201" y="-45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5" name="Oval 69"/>
            <p:cNvSpPr>
              <a:spLocks noChangeArrowheads="1"/>
            </p:cNvSpPr>
            <p:nvPr userDrawn="1"/>
          </p:nvSpPr>
          <p:spPr bwMode="gray">
            <a:xfrm>
              <a:off x="4201" y="-14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6" name="Oval 70"/>
            <p:cNvSpPr>
              <a:spLocks noChangeArrowheads="1"/>
            </p:cNvSpPr>
            <p:nvPr userDrawn="1"/>
          </p:nvSpPr>
          <p:spPr bwMode="gray">
            <a:xfrm>
              <a:off x="4471" y="-29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7" name="Oval 71"/>
            <p:cNvSpPr>
              <a:spLocks noChangeArrowheads="1"/>
            </p:cNvSpPr>
            <p:nvPr userDrawn="1"/>
          </p:nvSpPr>
          <p:spPr bwMode="gray">
            <a:xfrm>
              <a:off x="4607" y="-15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grpSp>
          <p:nvGrpSpPr>
            <p:cNvPr id="1078" name="Group 72"/>
            <p:cNvGrpSpPr>
              <a:grpSpLocks/>
            </p:cNvGrpSpPr>
            <p:nvPr userDrawn="1"/>
          </p:nvGrpSpPr>
          <p:grpSpPr bwMode="auto">
            <a:xfrm>
              <a:off x="3935" y="-638"/>
              <a:ext cx="1532" cy="635"/>
              <a:chOff x="-765" y="-1448"/>
              <a:chExt cx="1532" cy="2896"/>
            </a:xfrm>
          </p:grpSpPr>
          <p:sp>
            <p:nvSpPr>
              <p:cNvPr id="1099" name="Line 73"/>
              <p:cNvSpPr>
                <a:spLocks noChangeShapeType="1"/>
              </p:cNvSpPr>
              <p:nvPr userDrawn="1"/>
            </p:nvSpPr>
            <p:spPr bwMode="gray">
              <a:xfrm>
                <a:off x="-765"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0" name="Line 74"/>
              <p:cNvSpPr>
                <a:spLocks noChangeShapeType="1"/>
              </p:cNvSpPr>
              <p:nvPr userDrawn="1"/>
            </p:nvSpPr>
            <p:spPr bwMode="gray">
              <a:xfrm>
                <a:off x="-614"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1" name="Line 75"/>
              <p:cNvSpPr>
                <a:spLocks noChangeShapeType="1"/>
              </p:cNvSpPr>
              <p:nvPr userDrawn="1"/>
            </p:nvSpPr>
            <p:spPr bwMode="gray">
              <a:xfrm>
                <a:off x="-478"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2" name="Line 76"/>
              <p:cNvSpPr>
                <a:spLocks noChangeShapeType="1"/>
              </p:cNvSpPr>
              <p:nvPr userDrawn="1"/>
            </p:nvSpPr>
            <p:spPr bwMode="gray">
              <a:xfrm>
                <a:off x="-342"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3" name="Line 77"/>
              <p:cNvSpPr>
                <a:spLocks noChangeShapeType="1"/>
              </p:cNvSpPr>
              <p:nvPr userDrawn="1"/>
            </p:nvSpPr>
            <p:spPr bwMode="gray">
              <a:xfrm>
                <a:off x="-206"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4" name="Line 78"/>
              <p:cNvSpPr>
                <a:spLocks noChangeShapeType="1"/>
              </p:cNvSpPr>
              <p:nvPr userDrawn="1"/>
            </p:nvSpPr>
            <p:spPr bwMode="gray">
              <a:xfrm>
                <a:off x="-70" y="-1448"/>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5" name="Line 79"/>
              <p:cNvSpPr>
                <a:spLocks noChangeShapeType="1"/>
              </p:cNvSpPr>
              <p:nvPr userDrawn="1"/>
            </p:nvSpPr>
            <p:spPr bwMode="gray">
              <a:xfrm>
                <a:off x="72"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6" name="Line 80"/>
              <p:cNvSpPr>
                <a:spLocks noChangeShapeType="1"/>
              </p:cNvSpPr>
              <p:nvPr userDrawn="1"/>
            </p:nvSpPr>
            <p:spPr bwMode="gray">
              <a:xfrm>
                <a:off x="223"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7" name="Line 81"/>
              <p:cNvSpPr>
                <a:spLocks noChangeShapeType="1"/>
              </p:cNvSpPr>
              <p:nvPr userDrawn="1"/>
            </p:nvSpPr>
            <p:spPr bwMode="gray">
              <a:xfrm>
                <a:off x="359"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8" name="Line 82"/>
              <p:cNvSpPr>
                <a:spLocks noChangeShapeType="1"/>
              </p:cNvSpPr>
              <p:nvPr userDrawn="1"/>
            </p:nvSpPr>
            <p:spPr bwMode="gray">
              <a:xfrm>
                <a:off x="495"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9" name="Line 83"/>
              <p:cNvSpPr>
                <a:spLocks noChangeShapeType="1"/>
              </p:cNvSpPr>
              <p:nvPr userDrawn="1"/>
            </p:nvSpPr>
            <p:spPr bwMode="gray">
              <a:xfrm>
                <a:off x="631"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0" name="Line 84"/>
              <p:cNvSpPr>
                <a:spLocks noChangeShapeType="1"/>
              </p:cNvSpPr>
              <p:nvPr userDrawn="1"/>
            </p:nvSpPr>
            <p:spPr bwMode="gray">
              <a:xfrm>
                <a:off x="767"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079" name="Oval 85"/>
            <p:cNvSpPr>
              <a:spLocks noChangeArrowheads="1"/>
            </p:cNvSpPr>
            <p:nvPr userDrawn="1"/>
          </p:nvSpPr>
          <p:spPr bwMode="gray">
            <a:xfrm>
              <a:off x="4750" y="-36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0" name="Oval 86"/>
            <p:cNvSpPr>
              <a:spLocks noChangeArrowheads="1"/>
            </p:cNvSpPr>
            <p:nvPr userDrawn="1"/>
          </p:nvSpPr>
          <p:spPr bwMode="gray">
            <a:xfrm>
              <a:off x="4748"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1" name="Oval 87"/>
            <p:cNvSpPr>
              <a:spLocks noChangeArrowheads="1"/>
            </p:cNvSpPr>
            <p:nvPr userDrawn="1"/>
          </p:nvSpPr>
          <p:spPr bwMode="gray">
            <a:xfrm>
              <a:off x="5038" y="-42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2" name="Oval 88"/>
            <p:cNvSpPr>
              <a:spLocks noChangeArrowheads="1"/>
            </p:cNvSpPr>
            <p:nvPr userDrawn="1"/>
          </p:nvSpPr>
          <p:spPr bwMode="gray">
            <a:xfrm>
              <a:off x="5038" y="-54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3" name="Oval 89"/>
            <p:cNvSpPr>
              <a:spLocks noChangeArrowheads="1"/>
            </p:cNvSpPr>
            <p:nvPr userDrawn="1"/>
          </p:nvSpPr>
          <p:spPr bwMode="gray">
            <a:xfrm>
              <a:off x="5308" y="-28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4" name="Oval 90"/>
            <p:cNvSpPr>
              <a:spLocks noChangeArrowheads="1"/>
            </p:cNvSpPr>
            <p:nvPr userDrawn="1"/>
          </p:nvSpPr>
          <p:spPr bwMode="gray">
            <a:xfrm>
              <a:off x="5444"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5" name="Oval 91"/>
            <p:cNvSpPr>
              <a:spLocks noChangeArrowheads="1"/>
            </p:cNvSpPr>
            <p:nvPr userDrawn="1"/>
          </p:nvSpPr>
          <p:spPr bwMode="gray">
            <a:xfrm>
              <a:off x="5580" y="-286"/>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6" name="Oval 92"/>
            <p:cNvSpPr>
              <a:spLocks noChangeArrowheads="1"/>
            </p:cNvSpPr>
            <p:nvPr userDrawn="1"/>
          </p:nvSpPr>
          <p:spPr bwMode="gray">
            <a:xfrm>
              <a:off x="5578" y="-54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7" name="Oval 93"/>
            <p:cNvSpPr>
              <a:spLocks noChangeArrowheads="1"/>
            </p:cNvSpPr>
            <p:nvPr userDrawn="1"/>
          </p:nvSpPr>
          <p:spPr bwMode="gray">
            <a:xfrm>
              <a:off x="5868" y="-42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8" name="Oval 94"/>
            <p:cNvSpPr>
              <a:spLocks noChangeArrowheads="1"/>
            </p:cNvSpPr>
            <p:nvPr userDrawn="1"/>
          </p:nvSpPr>
          <p:spPr bwMode="gray">
            <a:xfrm>
              <a:off x="5868" y="-15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9" name="Oval 95"/>
            <p:cNvSpPr>
              <a:spLocks noChangeArrowheads="1"/>
            </p:cNvSpPr>
            <p:nvPr userDrawn="1"/>
          </p:nvSpPr>
          <p:spPr bwMode="gray">
            <a:xfrm>
              <a:off x="6138" y="-28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90" name="Line 96"/>
            <p:cNvSpPr>
              <a:spLocks noChangeShapeType="1"/>
            </p:cNvSpPr>
            <p:nvPr userDrawn="1"/>
          </p:nvSpPr>
          <p:spPr bwMode="gray">
            <a:xfrm>
              <a:off x="5602"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1" name="Line 97"/>
            <p:cNvSpPr>
              <a:spLocks noChangeShapeType="1"/>
            </p:cNvSpPr>
            <p:nvPr userDrawn="1"/>
          </p:nvSpPr>
          <p:spPr bwMode="gray">
            <a:xfrm>
              <a:off x="5753"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2" name="Line 98"/>
            <p:cNvSpPr>
              <a:spLocks noChangeShapeType="1"/>
            </p:cNvSpPr>
            <p:nvPr userDrawn="1"/>
          </p:nvSpPr>
          <p:spPr bwMode="gray">
            <a:xfrm>
              <a:off x="5889"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3" name="Line 99"/>
            <p:cNvSpPr>
              <a:spLocks noChangeShapeType="1"/>
            </p:cNvSpPr>
            <p:nvPr userDrawn="1"/>
          </p:nvSpPr>
          <p:spPr bwMode="gray">
            <a:xfrm>
              <a:off x="6025" y="-635"/>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4" name="Line 100"/>
            <p:cNvSpPr>
              <a:spLocks noChangeShapeType="1"/>
            </p:cNvSpPr>
            <p:nvPr userDrawn="1"/>
          </p:nvSpPr>
          <p:spPr bwMode="gray">
            <a:xfrm>
              <a:off x="6161" y="-635"/>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5" name="Line 101"/>
            <p:cNvSpPr>
              <a:spLocks noChangeShapeType="1"/>
            </p:cNvSpPr>
            <p:nvPr userDrawn="1"/>
          </p:nvSpPr>
          <p:spPr bwMode="gray">
            <a:xfrm>
              <a:off x="476" y="-525"/>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6" name="Line 102"/>
            <p:cNvSpPr>
              <a:spLocks noChangeShapeType="1"/>
            </p:cNvSpPr>
            <p:nvPr userDrawn="1"/>
          </p:nvSpPr>
          <p:spPr bwMode="gray">
            <a:xfrm>
              <a:off x="477" y="-389"/>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7" name="Line 103"/>
            <p:cNvSpPr>
              <a:spLocks noChangeShapeType="1"/>
            </p:cNvSpPr>
            <p:nvPr userDrawn="1"/>
          </p:nvSpPr>
          <p:spPr bwMode="gray">
            <a:xfrm>
              <a:off x="478" y="-253"/>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8" name="Line 104"/>
            <p:cNvSpPr>
              <a:spLocks noChangeShapeType="1"/>
            </p:cNvSpPr>
            <p:nvPr userDrawn="1"/>
          </p:nvSpPr>
          <p:spPr bwMode="gray">
            <a:xfrm>
              <a:off x="480" y="-126"/>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129" name="Rectangle 105"/>
          <p:cNvSpPr>
            <a:spLocks noChangeArrowheads="1"/>
          </p:cNvSpPr>
          <p:nvPr/>
        </p:nvSpPr>
        <p:spPr bwMode="gray">
          <a:xfrm>
            <a:off x="0" y="800100"/>
            <a:ext cx="9144000" cy="301625"/>
          </a:xfrm>
          <a:prstGeom prst="rect">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sp>
        <p:nvSpPr>
          <p:cNvPr id="1029" name="Oval 106" descr="06_original_w"/>
          <p:cNvSpPr>
            <a:spLocks noChangeArrowheads="1"/>
          </p:cNvSpPr>
          <p:nvPr/>
        </p:nvSpPr>
        <p:spPr bwMode="gray">
          <a:xfrm>
            <a:off x="7956550" y="404813"/>
            <a:ext cx="936625" cy="1008062"/>
          </a:xfrm>
          <a:prstGeom prst="ellipse">
            <a:avLst/>
          </a:prstGeom>
          <a:blipFill dpi="0" rotWithShape="1">
            <a:blip r:embed="rId13"/>
            <a:srcRect/>
            <a:stretch>
              <a:fillRect/>
            </a:stretch>
          </a:blipFill>
          <a:ln w="5715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0" name="Rectangle 3"/>
          <p:cNvSpPr>
            <a:spLocks noGrp="1" noChangeArrowheads="1"/>
          </p:cNvSpPr>
          <p:nvPr>
            <p:ph type="body" idx="1"/>
          </p:nvPr>
        </p:nvSpPr>
        <p:spPr bwMode="auto">
          <a:xfrm>
            <a:off x="457200" y="1228725"/>
            <a:ext cx="82296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uk-UA" smtClean="0"/>
              <a:t>Образец текста</a:t>
            </a:r>
          </a:p>
          <a:p>
            <a:pPr lvl="1"/>
            <a:r>
              <a:rPr lang="en-US" altLang="uk-UA" smtClean="0"/>
              <a:t>Второй уровень</a:t>
            </a:r>
          </a:p>
          <a:p>
            <a:pPr lvl="2"/>
            <a:r>
              <a:rPr lang="en-US" altLang="uk-UA" smtClean="0"/>
              <a:t>Третий уровень</a:t>
            </a:r>
          </a:p>
          <a:p>
            <a:pPr lvl="3"/>
            <a:r>
              <a:rPr lang="en-US" altLang="uk-UA" smtClean="0"/>
              <a:t>Четвертый уровень</a:t>
            </a:r>
          </a:p>
          <a:p>
            <a:pPr lvl="4"/>
            <a:r>
              <a:rPr lang="en-US" altLang="uk-UA" smtClean="0"/>
              <a:t>Пятый уровень</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b="0">
                <a:latin typeface="+mn-lt"/>
                <a:cs typeface="+mn-cs"/>
              </a:defRPr>
            </a:lvl1pPr>
          </a:lstStyle>
          <a:p>
            <a:pPr>
              <a:defRPr/>
            </a:pPr>
            <a:fld id="{A95AFC7E-0181-4ED6-9046-95DD480F976B}" type="datetimeFigureOut">
              <a:rPr lang="ru-RU"/>
              <a:pPr>
                <a:defRPr/>
              </a:pPr>
              <a:t>22.07.2020</a:t>
            </a:fld>
            <a:endParaRPr lang="ru-RU"/>
          </a:p>
        </p:txBody>
      </p:sp>
      <p:sp>
        <p:nvSpPr>
          <p:cNvPr id="3"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b="0">
                <a:latin typeface="+mn-lt"/>
                <a:cs typeface="+mn-cs"/>
              </a:defRPr>
            </a:lvl1pPr>
          </a:lstStyle>
          <a:p>
            <a:pPr>
              <a:defRPr/>
            </a:pPr>
            <a:endParaRPr lang="ru-RU"/>
          </a:p>
        </p:txBody>
      </p:sp>
      <p:sp>
        <p:nvSpPr>
          <p:cNvPr id="4"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9EE5AEF-E962-4A57-8304-8F18007BB3C8}" type="slidenum">
              <a:rPr lang="ru-RU" altLang="uk-UA"/>
              <a:pPr>
                <a:defRPr/>
              </a:pPr>
              <a:t>‹#›</a:t>
            </a:fld>
            <a:endParaRPr lang="ru-RU" altLang="uk-UA"/>
          </a:p>
        </p:txBody>
      </p:sp>
      <p:sp>
        <p:nvSpPr>
          <p:cNvPr id="1034" name="Rectangle 2"/>
          <p:cNvSpPr>
            <a:spLocks noGrp="1" noChangeArrowheads="1"/>
          </p:cNvSpPr>
          <p:nvPr>
            <p:ph type="title"/>
          </p:nvPr>
        </p:nvSpPr>
        <p:spPr bwMode="black">
          <a:xfrm>
            <a:off x="457200" y="228600"/>
            <a:ext cx="7391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uk-UA" smtClean="0"/>
              <a:t>Образец заголовка</a:t>
            </a:r>
          </a:p>
        </p:txBody>
      </p:sp>
    </p:spTree>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ransition>
    <p:strips dir="ld"/>
  </p:transition>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itchFamily="34" charset="0"/>
        </a:defRPr>
      </a:lvl2pPr>
      <a:lvl3pPr algn="r" rtl="0" eaLnBrk="0" fontAlgn="base" hangingPunct="0">
        <a:spcBef>
          <a:spcPct val="0"/>
        </a:spcBef>
        <a:spcAft>
          <a:spcPct val="0"/>
        </a:spcAft>
        <a:defRPr sz="2800" b="1" i="1">
          <a:solidFill>
            <a:schemeClr val="tx1"/>
          </a:solidFill>
          <a:latin typeface="Verdana" pitchFamily="34" charset="0"/>
        </a:defRPr>
      </a:lvl3pPr>
      <a:lvl4pPr algn="r" rtl="0" eaLnBrk="0" fontAlgn="base" hangingPunct="0">
        <a:spcBef>
          <a:spcPct val="0"/>
        </a:spcBef>
        <a:spcAft>
          <a:spcPct val="0"/>
        </a:spcAft>
        <a:defRPr sz="2800" b="1" i="1">
          <a:solidFill>
            <a:schemeClr val="tx1"/>
          </a:solidFill>
          <a:latin typeface="Verdana" pitchFamily="34" charset="0"/>
        </a:defRPr>
      </a:lvl4pPr>
      <a:lvl5pPr algn="r" rtl="0" eaLnBrk="0" fontAlgn="base" hangingPunct="0">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9144000" cy="4929187"/>
          </a:xfrm>
        </p:spPr>
        <p:txBody>
          <a:bodyPr/>
          <a:lstStyle/>
          <a:p>
            <a:pPr algn="ctr">
              <a:defRPr/>
            </a:pPr>
            <a:r>
              <a:rPr lang="uk-UA" sz="5400" i="0" dirty="0" smtClean="0">
                <a:solidFill>
                  <a:schemeClr val="accent4">
                    <a:lumMod val="50000"/>
                  </a:schemeClr>
                </a:solidFill>
                <a:latin typeface="Bookman Old Style" pitchFamily="18" charset="0"/>
              </a:rPr>
              <a:t>Тема 4.</a:t>
            </a:r>
            <a:r>
              <a:rPr lang="ru-RU" sz="4400" i="0" dirty="0">
                <a:latin typeface="Bookman Old Style" pitchFamily="18" charset="0"/>
              </a:rPr>
              <a:t/>
            </a:r>
            <a:br>
              <a:rPr lang="ru-RU" sz="4400" i="0" dirty="0">
                <a:latin typeface="Bookman Old Style" pitchFamily="18" charset="0"/>
              </a:rPr>
            </a:br>
            <a:r>
              <a:rPr lang="ru-RU" sz="4400" i="0" dirty="0" err="1" smtClean="0">
                <a:latin typeface="Bookman Old Style" pitchFamily="18" charset="0"/>
              </a:rPr>
              <a:t>Наукові</a:t>
            </a:r>
            <a:r>
              <a:rPr lang="ru-RU" sz="4400" i="0" dirty="0" smtClean="0">
                <a:latin typeface="Bookman Old Style" pitchFamily="18" charset="0"/>
              </a:rPr>
              <a:t> кадри: </a:t>
            </a:r>
            <a:r>
              <a:rPr lang="ru-RU" sz="4400" i="0" dirty="0" err="1" smtClean="0">
                <a:latin typeface="Bookman Old Style" pitchFamily="18" charset="0"/>
              </a:rPr>
              <a:t>підготовка</a:t>
            </a:r>
            <a:r>
              <a:rPr lang="ru-RU" sz="4400" i="0" dirty="0" smtClean="0">
                <a:latin typeface="Bookman Old Style" pitchFamily="18" charset="0"/>
              </a:rPr>
              <a:t> </a:t>
            </a:r>
            <a:r>
              <a:rPr lang="ru-RU" sz="4400" i="0" dirty="0" err="1" smtClean="0">
                <a:latin typeface="Bookman Old Style" pitchFamily="18" charset="0"/>
              </a:rPr>
              <a:t>кваліфікація</a:t>
            </a:r>
            <a:endParaRPr lang="ru-RU" sz="5400" i="0" dirty="0">
              <a:latin typeface="Bookman Old Style" pitchFamily="18" charset="0"/>
            </a:endParaRPr>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Різновиди ступеню бакалавра </a:t>
            </a:r>
            <a:br>
              <a:rPr lang="uk-UA" sz="2700" dirty="0" smtClean="0">
                <a:latin typeface="Bookman Old Style" panose="02050604050505020204" pitchFamily="18" charset="0"/>
              </a:rPr>
            </a:br>
            <a:r>
              <a:rPr lang="uk-UA" sz="2700" dirty="0" smtClean="0">
                <a:latin typeface="Bookman Old Style" panose="02050604050505020204" pitchFamily="18" charset="0"/>
              </a:rPr>
              <a:t>у ХІІІ ст.</a:t>
            </a:r>
            <a:endParaRPr lang="uk-UA" sz="2700" dirty="0">
              <a:latin typeface="Bookman Old Style" panose="02050604050505020204" pitchFamily="18" charset="0"/>
            </a:endParaRPr>
          </a:p>
        </p:txBody>
      </p:sp>
      <p:sp>
        <p:nvSpPr>
          <p:cNvPr id="4" name="Прямокутник 3"/>
          <p:cNvSpPr/>
          <p:nvPr/>
        </p:nvSpPr>
        <p:spPr bwMode="auto">
          <a:xfrm>
            <a:off x="2735796" y="1628800"/>
            <a:ext cx="3672408"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Різновиди</a:t>
            </a:r>
            <a:r>
              <a:rPr kumimoji="0" lang="uk-UA" sz="1800" u="none" strike="noStrike" cap="none" normalizeH="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 ступеню бакалавра</a:t>
            </a:r>
            <a:endPar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endParaRPr>
          </a:p>
        </p:txBody>
      </p:sp>
      <p:sp>
        <p:nvSpPr>
          <p:cNvPr id="5" name="Прямокутник 4"/>
          <p:cNvSpPr/>
          <p:nvPr/>
        </p:nvSpPr>
        <p:spPr bwMode="auto">
          <a:xfrm>
            <a:off x="1691680" y="2708920"/>
            <a:ext cx="216024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прості</a:t>
            </a:r>
          </a:p>
        </p:txBody>
      </p:sp>
      <p:sp>
        <p:nvSpPr>
          <p:cNvPr id="6" name="Прямокутник 5"/>
          <p:cNvSpPr/>
          <p:nvPr/>
        </p:nvSpPr>
        <p:spPr bwMode="auto">
          <a:xfrm>
            <a:off x="5292080" y="2708920"/>
            <a:ext cx="216024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завершені</a:t>
            </a:r>
          </a:p>
        </p:txBody>
      </p:sp>
      <p:sp>
        <p:nvSpPr>
          <p:cNvPr id="7" name="Прямокутник 6"/>
          <p:cNvSpPr/>
          <p:nvPr/>
        </p:nvSpPr>
        <p:spPr bwMode="auto">
          <a:xfrm>
            <a:off x="1691680" y="3789040"/>
            <a:ext cx="216024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i="1" dirty="0" err="1">
                <a:latin typeface="Bookman Old Style" panose="02050604050505020204" pitchFamily="18" charset="0"/>
              </a:rPr>
              <a:t>simplicis</a:t>
            </a:r>
            <a:endParaRPr lang="uk-UA" i="1" dirty="0">
              <a:latin typeface="Bookman Old Style" panose="02050604050505020204" pitchFamily="18" charset="0"/>
            </a:endParaRPr>
          </a:p>
        </p:txBody>
      </p:sp>
      <p:sp>
        <p:nvSpPr>
          <p:cNvPr id="8" name="Прямокутник 7"/>
          <p:cNvSpPr/>
          <p:nvPr/>
        </p:nvSpPr>
        <p:spPr bwMode="auto">
          <a:xfrm>
            <a:off x="5292080" y="3789040"/>
            <a:ext cx="216024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uk-UA" i="1" dirty="0" err="1">
                <a:latin typeface="Bookman Old Style" panose="02050604050505020204" pitchFamily="18" charset="0"/>
              </a:rPr>
              <a:t>formati</a:t>
            </a:r>
            <a:endParaRPr kumimoji="0" lang="uk-UA" sz="1800"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endParaRPr>
          </a:p>
        </p:txBody>
      </p:sp>
      <p:cxnSp>
        <p:nvCxnSpPr>
          <p:cNvPr id="10" name="Пряма зі стрілкою 9"/>
          <p:cNvCxnSpPr>
            <a:stCxn id="4" idx="2"/>
            <a:endCxn id="5" idx="0"/>
          </p:cNvCxnSpPr>
          <p:nvPr/>
        </p:nvCxnSpPr>
        <p:spPr bwMode="auto">
          <a:xfrm flipH="1">
            <a:off x="2771800" y="1988840"/>
            <a:ext cx="1800200" cy="72008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2" name="Пряма зі стрілкою 11"/>
          <p:cNvCxnSpPr>
            <a:stCxn id="4" idx="2"/>
            <a:endCxn id="6" idx="0"/>
          </p:cNvCxnSpPr>
          <p:nvPr/>
        </p:nvCxnSpPr>
        <p:spPr bwMode="auto">
          <a:xfrm>
            <a:off x="4572000" y="1988840"/>
            <a:ext cx="1800200" cy="72008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4" name="Пряма сполучна лінія 13"/>
          <p:cNvCxnSpPr>
            <a:stCxn id="5" idx="2"/>
            <a:endCxn id="7" idx="0"/>
          </p:cNvCxnSpPr>
          <p:nvPr/>
        </p:nvCxnSpPr>
        <p:spPr bwMode="auto">
          <a:xfrm>
            <a:off x="2771800" y="3068960"/>
            <a:ext cx="0" cy="72008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16" name="Пряма сполучна лінія 15"/>
          <p:cNvCxnSpPr>
            <a:stCxn id="6" idx="2"/>
            <a:endCxn id="8" idx="0"/>
          </p:cNvCxnSpPr>
          <p:nvPr/>
        </p:nvCxnSpPr>
        <p:spPr bwMode="auto">
          <a:xfrm>
            <a:off x="6372200" y="3068960"/>
            <a:ext cx="0" cy="720080"/>
          </a:xfrm>
          <a:prstGeom prst="line">
            <a:avLst/>
          </a:prstGeom>
          <a:solidFill>
            <a:schemeClr val="accent1"/>
          </a:solid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887895863"/>
      </p:ext>
    </p:extLst>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Різновиди ступеню бакалавра </a:t>
            </a:r>
            <a:br>
              <a:rPr lang="uk-UA" sz="2700" dirty="0" smtClean="0">
                <a:latin typeface="Bookman Old Style" panose="02050604050505020204" pitchFamily="18" charset="0"/>
              </a:rPr>
            </a:br>
            <a:r>
              <a:rPr lang="uk-UA" sz="2700" dirty="0" smtClean="0">
                <a:latin typeface="Bookman Old Style" panose="02050604050505020204" pitchFamily="18" charset="0"/>
              </a:rPr>
              <a:t>у Х</a:t>
            </a:r>
            <a:r>
              <a:rPr lang="pl-PL" sz="2700" dirty="0" smtClean="0">
                <a:latin typeface="Bookman Old Style" panose="02050604050505020204" pitchFamily="18" charset="0"/>
              </a:rPr>
              <a:t>V</a:t>
            </a:r>
            <a:r>
              <a:rPr lang="uk-UA" sz="2700" dirty="0" smtClean="0">
                <a:latin typeface="Bookman Old Style" panose="02050604050505020204" pitchFamily="18" charset="0"/>
              </a:rPr>
              <a:t> ст.</a:t>
            </a:r>
            <a:endParaRPr lang="uk-UA" sz="2700" dirty="0">
              <a:latin typeface="Bookman Old Style" panose="02050604050505020204" pitchFamily="18" charset="0"/>
            </a:endParaRPr>
          </a:p>
        </p:txBody>
      </p:sp>
      <p:sp>
        <p:nvSpPr>
          <p:cNvPr id="4" name="Прямокутник 3"/>
          <p:cNvSpPr/>
          <p:nvPr/>
        </p:nvSpPr>
        <p:spPr bwMode="auto">
          <a:xfrm>
            <a:off x="2735796" y="1628800"/>
            <a:ext cx="3672408"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Різновиди</a:t>
            </a:r>
            <a:r>
              <a:rPr kumimoji="0" lang="uk-UA" sz="1800" u="none" strike="noStrike" cap="none" normalizeH="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 ступеню бакалавра</a:t>
            </a:r>
            <a:endPar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endParaRPr>
          </a:p>
        </p:txBody>
      </p:sp>
      <p:sp>
        <p:nvSpPr>
          <p:cNvPr id="7" name="Прямокутник 6"/>
          <p:cNvSpPr/>
          <p:nvPr/>
        </p:nvSpPr>
        <p:spPr bwMode="auto">
          <a:xfrm>
            <a:off x="3419872" y="2457981"/>
            <a:ext cx="2304256"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i="1" dirty="0" err="1">
                <a:latin typeface="Bookman Old Style" panose="02050604050505020204" pitchFamily="18" charset="0"/>
              </a:rPr>
              <a:t>baccalarii</a:t>
            </a:r>
            <a:r>
              <a:rPr lang="en-US" i="1" dirty="0">
                <a:latin typeface="Bookman Old Style" panose="02050604050505020204" pitchFamily="18" charset="0"/>
              </a:rPr>
              <a:t> </a:t>
            </a:r>
            <a:r>
              <a:rPr lang="en-US" i="1" dirty="0" err="1">
                <a:latin typeface="Bookman Old Style" panose="02050604050505020204" pitchFamily="18" charset="0"/>
              </a:rPr>
              <a:t>cursores</a:t>
            </a:r>
            <a:endParaRPr lang="uk-UA" i="1" dirty="0">
              <a:latin typeface="Bookman Old Style" panose="02050604050505020204" pitchFamily="18" charset="0"/>
            </a:endParaRPr>
          </a:p>
        </p:txBody>
      </p:sp>
      <p:sp>
        <p:nvSpPr>
          <p:cNvPr id="13" name="Прямокутник 12"/>
          <p:cNvSpPr/>
          <p:nvPr/>
        </p:nvSpPr>
        <p:spPr bwMode="auto">
          <a:xfrm>
            <a:off x="539552" y="2457981"/>
            <a:ext cx="2304256"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i="1" dirty="0" err="1">
                <a:latin typeface="Bookman Old Style" panose="02050604050505020204" pitchFamily="18" charset="0"/>
              </a:rPr>
              <a:t>baccalarii</a:t>
            </a:r>
            <a:r>
              <a:rPr lang="en-US" i="1" dirty="0">
                <a:latin typeface="Bookman Old Style" panose="02050604050505020204" pitchFamily="18" charset="0"/>
              </a:rPr>
              <a:t> </a:t>
            </a:r>
            <a:r>
              <a:rPr lang="en-US" i="1" dirty="0" err="1">
                <a:latin typeface="Bookman Old Style" panose="02050604050505020204" pitchFamily="18" charset="0"/>
              </a:rPr>
              <a:t>formati</a:t>
            </a:r>
            <a:endParaRPr lang="uk-UA" i="1" dirty="0">
              <a:latin typeface="Bookman Old Style" panose="02050604050505020204" pitchFamily="18" charset="0"/>
            </a:endParaRPr>
          </a:p>
        </p:txBody>
      </p:sp>
      <p:sp>
        <p:nvSpPr>
          <p:cNvPr id="15" name="Прямокутник 14"/>
          <p:cNvSpPr/>
          <p:nvPr/>
        </p:nvSpPr>
        <p:spPr bwMode="auto">
          <a:xfrm>
            <a:off x="6300192" y="2457980"/>
            <a:ext cx="2304256" cy="36004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i="1" dirty="0" err="1">
                <a:latin typeface="Bookman Old Style" panose="02050604050505020204" pitchFamily="18" charset="0"/>
              </a:rPr>
              <a:t>currentes</a:t>
            </a:r>
            <a:endParaRPr lang="uk-UA" i="1" dirty="0">
              <a:latin typeface="Bookman Old Style" panose="02050604050505020204" pitchFamily="18" charset="0"/>
            </a:endParaRPr>
          </a:p>
        </p:txBody>
      </p:sp>
      <p:cxnSp>
        <p:nvCxnSpPr>
          <p:cNvPr id="9" name="Пряма зі стрілкою 8"/>
          <p:cNvCxnSpPr>
            <a:stCxn id="4" idx="2"/>
            <a:endCxn id="13" idx="0"/>
          </p:cNvCxnSpPr>
          <p:nvPr/>
        </p:nvCxnSpPr>
        <p:spPr bwMode="auto">
          <a:xfrm flipH="1">
            <a:off x="1691680" y="1988840"/>
            <a:ext cx="2880320" cy="46914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Пряма зі стрілкою 16"/>
          <p:cNvCxnSpPr>
            <a:stCxn id="4" idx="2"/>
            <a:endCxn id="15" idx="0"/>
          </p:cNvCxnSpPr>
          <p:nvPr/>
        </p:nvCxnSpPr>
        <p:spPr bwMode="auto">
          <a:xfrm>
            <a:off x="4572000" y="1988840"/>
            <a:ext cx="2880320" cy="46914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Пряма зі стрілкою 18"/>
          <p:cNvCxnSpPr>
            <a:stCxn id="4" idx="2"/>
          </p:cNvCxnSpPr>
          <p:nvPr/>
        </p:nvCxnSpPr>
        <p:spPr bwMode="auto">
          <a:xfrm>
            <a:off x="4572000" y="1988840"/>
            <a:ext cx="0" cy="46914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
        <p:nvSpPr>
          <p:cNvPr id="21" name="Прямокутник 20"/>
          <p:cNvSpPr/>
          <p:nvPr/>
        </p:nvSpPr>
        <p:spPr bwMode="auto">
          <a:xfrm>
            <a:off x="251520" y="3357562"/>
            <a:ext cx="2592288" cy="172762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особи, які закінчили повний курс </a:t>
            </a:r>
            <a:r>
              <a:rPr lang="uk-UA" dirty="0" err="1" smtClean="0">
                <a:latin typeface="Bookman Old Style" panose="02050604050505020204" pitchFamily="18" charset="0"/>
              </a:rPr>
              <a:t>бого-словських</a:t>
            </a:r>
            <a:r>
              <a:rPr lang="uk-UA" dirty="0" smtClean="0">
                <a:latin typeface="Bookman Old Style" panose="02050604050505020204" pitchFamily="18" charset="0"/>
              </a:rPr>
              <a:t> </a:t>
            </a:r>
            <a:r>
              <a:rPr lang="uk-UA" dirty="0">
                <a:latin typeface="Bookman Old Style" panose="02050604050505020204" pitchFamily="18" charset="0"/>
              </a:rPr>
              <a:t>наук і  дістали шанс для отримання вищих наукових ступенів</a:t>
            </a:r>
          </a:p>
        </p:txBody>
      </p:sp>
      <p:sp>
        <p:nvSpPr>
          <p:cNvPr id="22" name="Прямокутник 21"/>
          <p:cNvSpPr/>
          <p:nvPr/>
        </p:nvSpPr>
        <p:spPr bwMode="auto">
          <a:xfrm>
            <a:off x="3419872" y="3357562"/>
            <a:ext cx="2304256" cy="172762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особи, які ще не закінчили повний курс навчання, проте мали </a:t>
            </a:r>
            <a:r>
              <a:rPr lang="uk-UA" dirty="0" smtClean="0">
                <a:latin typeface="Bookman Old Style" panose="02050604050505020204" pitchFamily="18" charset="0"/>
              </a:rPr>
              <a:t>право </a:t>
            </a:r>
            <a:r>
              <a:rPr lang="uk-UA" dirty="0">
                <a:latin typeface="Bookman Old Style" panose="02050604050505020204" pitchFamily="18" charset="0"/>
              </a:rPr>
              <a:t>трактувати Святе Письмо</a:t>
            </a:r>
          </a:p>
        </p:txBody>
      </p:sp>
      <p:sp>
        <p:nvSpPr>
          <p:cNvPr id="23" name="Прямокутник 22"/>
          <p:cNvSpPr/>
          <p:nvPr/>
        </p:nvSpPr>
        <p:spPr bwMode="auto">
          <a:xfrm>
            <a:off x="6300192" y="3357563"/>
            <a:ext cx="2592288" cy="172762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перший ступінь, який здобувають </a:t>
            </a:r>
            <a:r>
              <a:rPr lang="uk-UA" dirty="0" smtClean="0">
                <a:latin typeface="Bookman Old Style" panose="02050604050505020204" pitchFamily="18" charset="0"/>
              </a:rPr>
              <a:t>після </a:t>
            </a:r>
            <a:r>
              <a:rPr lang="uk-UA" dirty="0">
                <a:latin typeface="Bookman Old Style" panose="02050604050505020204" pitchFamily="18" charset="0"/>
              </a:rPr>
              <a:t>закінчення </a:t>
            </a:r>
            <a:r>
              <a:rPr lang="uk-UA" dirty="0" smtClean="0">
                <a:latin typeface="Bookman Old Style" panose="02050604050505020204" pitchFamily="18" charset="0"/>
              </a:rPr>
              <a:t>навчання </a:t>
            </a:r>
            <a:r>
              <a:rPr lang="uk-UA" dirty="0">
                <a:latin typeface="Bookman Old Style" panose="02050604050505020204" pitchFamily="18" charset="0"/>
              </a:rPr>
              <a:t>та </a:t>
            </a:r>
            <a:r>
              <a:rPr lang="uk-UA" dirty="0" smtClean="0">
                <a:latin typeface="Bookman Old Style" panose="02050604050505020204" pitchFamily="18" charset="0"/>
              </a:rPr>
              <a:t>вив-</a:t>
            </a:r>
            <a:r>
              <a:rPr lang="uk-UA" dirty="0" err="1" smtClean="0">
                <a:latin typeface="Bookman Old Style" panose="02050604050505020204" pitchFamily="18" charset="0"/>
              </a:rPr>
              <a:t>чення</a:t>
            </a:r>
            <a:r>
              <a:rPr lang="uk-UA" dirty="0" smtClean="0">
                <a:latin typeface="Bookman Old Style" panose="02050604050505020204" pitchFamily="18" charset="0"/>
              </a:rPr>
              <a:t> </a:t>
            </a:r>
            <a:r>
              <a:rPr lang="uk-UA" dirty="0">
                <a:latin typeface="Bookman Old Style" panose="02050604050505020204" pitchFamily="18" charset="0"/>
              </a:rPr>
              <a:t>курсу основ певних наук </a:t>
            </a:r>
          </a:p>
        </p:txBody>
      </p:sp>
      <p:cxnSp>
        <p:nvCxnSpPr>
          <p:cNvPr id="25" name="Пряма сполучна лінія 24"/>
          <p:cNvCxnSpPr>
            <a:stCxn id="13" idx="2"/>
            <a:endCxn id="21" idx="0"/>
          </p:cNvCxnSpPr>
          <p:nvPr/>
        </p:nvCxnSpPr>
        <p:spPr bwMode="auto">
          <a:xfrm flipH="1">
            <a:off x="1547664" y="2818021"/>
            <a:ext cx="144016" cy="539541"/>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7" name="Пряма сполучна лінія 26"/>
          <p:cNvCxnSpPr>
            <a:stCxn id="15" idx="2"/>
            <a:endCxn id="23" idx="0"/>
          </p:cNvCxnSpPr>
          <p:nvPr/>
        </p:nvCxnSpPr>
        <p:spPr bwMode="auto">
          <a:xfrm>
            <a:off x="7452320" y="2818021"/>
            <a:ext cx="144016" cy="539542"/>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39" name="Пряма сполучна лінія 38"/>
          <p:cNvCxnSpPr>
            <a:stCxn id="7" idx="2"/>
            <a:endCxn id="22" idx="0"/>
          </p:cNvCxnSpPr>
          <p:nvPr/>
        </p:nvCxnSpPr>
        <p:spPr bwMode="auto">
          <a:xfrm>
            <a:off x="4572000" y="2818021"/>
            <a:ext cx="0" cy="539541"/>
          </a:xfrm>
          <a:prstGeom prst="line">
            <a:avLst/>
          </a:prstGeom>
          <a:solidFill>
            <a:schemeClr val="accent1"/>
          </a:solid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61759324"/>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Трактування терміну «магістр»</a:t>
            </a:r>
            <a:endParaRPr lang="uk-UA"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559749374"/>
              </p:ext>
            </p:extLst>
          </p:nvPr>
        </p:nvGraphicFramePr>
        <p:xfrm>
          <a:off x="0" y="1052739"/>
          <a:ext cx="9144000" cy="5827302"/>
        </p:xfrm>
        <a:graphic>
          <a:graphicData uri="http://schemas.openxmlformats.org/drawingml/2006/table">
            <a:tbl>
              <a:tblPr firstRow="1" bandRow="1">
                <a:tableStyleId>{5C22544A-7EE6-4342-B048-85BDC9FD1C3A}</a:tableStyleId>
              </a:tblPr>
              <a:tblGrid>
                <a:gridCol w="1331640">
                  <a:extLst>
                    <a:ext uri="{9D8B030D-6E8A-4147-A177-3AD203B41FA5}">
                      <a16:colId xmlns:a16="http://schemas.microsoft.com/office/drawing/2014/main" xmlns="" val="1026131525"/>
                    </a:ext>
                  </a:extLst>
                </a:gridCol>
                <a:gridCol w="7812360">
                  <a:extLst>
                    <a:ext uri="{9D8B030D-6E8A-4147-A177-3AD203B41FA5}">
                      <a16:colId xmlns:a16="http://schemas.microsoft.com/office/drawing/2014/main" xmlns="" val="3729192090"/>
                    </a:ext>
                  </a:extLst>
                </a:gridCol>
              </a:tblGrid>
              <a:tr h="303288">
                <a:tc>
                  <a:txBody>
                    <a:bodyPr/>
                    <a:lstStyle/>
                    <a:p>
                      <a:pPr algn="ctr">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Термін</a:t>
                      </a:r>
                    </a:p>
                  </a:txBody>
                  <a:tcPr marL="68580" marR="68580" marT="0" marB="0"/>
                </a:tc>
                <a:tc>
                  <a:txBody>
                    <a:bodyPr/>
                    <a:lstStyle/>
                    <a:p>
                      <a:pPr algn="ctr">
                        <a:lnSpc>
                          <a:spcPct val="115000"/>
                        </a:lnSpc>
                        <a:spcAft>
                          <a:spcPts val="0"/>
                        </a:spcAft>
                        <a:tabLst>
                          <a:tab pos="2124075" algn="l"/>
                        </a:tabLs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Пояснення</a:t>
                      </a:r>
                    </a:p>
                  </a:txBody>
                  <a:tcPr marL="68580" marR="68580" marT="0" marB="0"/>
                </a:tc>
                <a:extLst>
                  <a:ext uri="{0D108BD9-81ED-4DB2-BD59-A6C34878D82A}">
                    <a16:rowId xmlns:a16="http://schemas.microsoft.com/office/drawing/2014/main" xmlns="" val="505956052"/>
                  </a:ext>
                </a:extLst>
              </a:tr>
              <a:tr h="305606">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Магістр </a:t>
                      </a:r>
                    </a:p>
                  </a:txBody>
                  <a:tcPr marL="68580" marR="68580" marT="0" marB="0"/>
                </a:tc>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Посадова особа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магістр</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вершників</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та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ін.)</a:t>
                      </a:r>
                    </a:p>
                  </a:txBody>
                  <a:tcPr marL="68580" marR="68580" marT="0" marB="0"/>
                </a:tc>
                <a:extLst>
                  <a:ext uri="{0D108BD9-81ED-4DB2-BD59-A6C34878D82A}">
                    <a16:rowId xmlns:a16="http://schemas.microsoft.com/office/drawing/2014/main" xmlns="" val="573522540"/>
                  </a:ext>
                </a:extLst>
              </a:tr>
              <a:tr h="963998">
                <a:tc>
                  <a:txBody>
                    <a:bodyPr/>
                    <a:lstStyle/>
                    <a:p>
                      <a:pPr algn="just">
                        <a:lnSpc>
                          <a:spcPct val="115000"/>
                        </a:lnSpc>
                        <a:spcAft>
                          <a:spcPts val="0"/>
                        </a:spcAft>
                        <a:tabLst>
                          <a:tab pos="2124075" algn="l"/>
                        </a:tabLs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Магістр </a:t>
                      </a:r>
                    </a:p>
                  </a:txBody>
                  <a:tcPr marL="68580" marR="68580" marT="0" marB="0"/>
                </a:tc>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Голова деяких світських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і церковних закладів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(наприклад, Великий Магістр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(гросмейстер)</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голова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духовно-рицарського</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ордену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88108240"/>
                  </a:ext>
                </a:extLst>
              </a:tr>
              <a:tr h="2280782">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Магістр (Україна)</a:t>
                      </a:r>
                    </a:p>
                  </a:txBody>
                  <a:tcPr marL="68580" marR="68580" marT="0" marB="0"/>
                </a:tc>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Магістр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освітньо-кваліфікаційний</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рівень вищої освіти</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особи</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 яка на основі освітньо-кваліфікаційного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рівня бакалавра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здобула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повну</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вищу</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набула спеціальних умінь та знань, достатніх для виконання професійних завдань і обов'язків (робіт) інноваційного характеру певного рівня професійної діяльності, що передбачені для первинних посад певного виду економічної діяльності</a:t>
                      </a:r>
                    </a:p>
                  </a:txBody>
                  <a:tcPr marL="68580" marR="68580" marT="0" marB="0"/>
                </a:tc>
                <a:extLst>
                  <a:ext uri="{0D108BD9-81ED-4DB2-BD59-A6C34878D82A}">
                    <a16:rowId xmlns:a16="http://schemas.microsoft.com/office/drawing/2014/main" xmlns="" val="258644770"/>
                  </a:ext>
                </a:extLst>
              </a:tr>
              <a:tr h="1951586">
                <a:tc>
                  <a:txBody>
                    <a:bodyPr/>
                    <a:lstStyle/>
                    <a:p>
                      <a:pPr algn="just">
                        <a:lnSpc>
                          <a:spcPct val="115000"/>
                        </a:lnSpc>
                        <a:spcAft>
                          <a:spcPts val="0"/>
                        </a:spcAft>
                        <a:tabLst>
                          <a:tab pos="2124075" algn="l"/>
                        </a:tabLs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Магістр (Росія)</a:t>
                      </a:r>
                    </a:p>
                  </a:txBody>
                  <a:tcPr marL="68580" marR="68580" marT="0" marB="0"/>
                </a:tc>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Освітньо-кваліфікаційний рівень, середній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між бакалавром і доктором наук: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присуджується особам, які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закінчили університет або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еквівалентний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навчальний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заклад і вже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є</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бакалаврами</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а також пройшли додатковий курс навчання (1– 2 роки), здали спеціальні іспити і захистили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магістерську дисертацію; в Російській</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Федерації</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ступінь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введений на початку 1990-х років.</a:t>
                      </a:r>
                    </a:p>
                  </a:txBody>
                  <a:tcPr marL="68580" marR="68580" marT="0" marB="0"/>
                </a:tc>
                <a:extLst>
                  <a:ext uri="{0D108BD9-81ED-4DB2-BD59-A6C34878D82A}">
                    <a16:rowId xmlns:a16="http://schemas.microsoft.com/office/drawing/2014/main" xmlns="" val="2864048915"/>
                  </a:ext>
                </a:extLst>
              </a:tr>
            </a:tbl>
          </a:graphicData>
        </a:graphic>
      </p:graphicFrame>
    </p:spTree>
    <p:extLst>
      <p:ext uri="{BB962C8B-B14F-4D97-AF65-F5344CB8AC3E}">
        <p14:creationId xmlns:p14="http://schemas.microsoft.com/office/powerpoint/2010/main" val="1092036574"/>
      </p:ext>
    </p:extLst>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Хронологія запровадження </a:t>
            </a:r>
            <a:br>
              <a:rPr lang="uk-UA" sz="2700" dirty="0" smtClean="0">
                <a:latin typeface="Bookman Old Style" panose="02050604050505020204" pitchFamily="18" charset="0"/>
              </a:rPr>
            </a:br>
            <a:r>
              <a:rPr lang="uk-UA" sz="2700" dirty="0" smtClean="0">
                <a:latin typeface="Bookman Old Style" panose="02050604050505020204" pitchFamily="18" charset="0"/>
              </a:rPr>
              <a:t>терміну «магістр»</a:t>
            </a:r>
            <a:endParaRPr lang="uk-UA" sz="2700"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327815121"/>
              </p:ext>
            </p:extLst>
          </p:nvPr>
        </p:nvGraphicFramePr>
        <p:xfrm>
          <a:off x="0" y="1052737"/>
          <a:ext cx="9144000" cy="5805262"/>
        </p:xfrm>
        <a:graphic>
          <a:graphicData uri="http://schemas.openxmlformats.org/drawingml/2006/table">
            <a:tbl>
              <a:tblPr firstRow="1" bandRow="1">
                <a:tableStyleId>{5C22544A-7EE6-4342-B048-85BDC9FD1C3A}</a:tableStyleId>
              </a:tblPr>
              <a:tblGrid>
                <a:gridCol w="1619672">
                  <a:extLst>
                    <a:ext uri="{9D8B030D-6E8A-4147-A177-3AD203B41FA5}">
                      <a16:colId xmlns:a16="http://schemas.microsoft.com/office/drawing/2014/main" xmlns="" val="1026131525"/>
                    </a:ext>
                  </a:extLst>
                </a:gridCol>
                <a:gridCol w="2088232">
                  <a:extLst>
                    <a:ext uri="{9D8B030D-6E8A-4147-A177-3AD203B41FA5}">
                      <a16:colId xmlns:a16="http://schemas.microsoft.com/office/drawing/2014/main" xmlns="" val="3729192090"/>
                    </a:ext>
                  </a:extLst>
                </a:gridCol>
                <a:gridCol w="5436096">
                  <a:extLst>
                    <a:ext uri="{9D8B030D-6E8A-4147-A177-3AD203B41FA5}">
                      <a16:colId xmlns:a16="http://schemas.microsoft.com/office/drawing/2014/main" xmlns="" val="2584477930"/>
                    </a:ext>
                  </a:extLst>
                </a:gridCol>
              </a:tblGrid>
              <a:tr h="902113">
                <a:tc>
                  <a:txBody>
                    <a:bodyPr/>
                    <a:lstStyle/>
                    <a:p>
                      <a:pPr algn="ctr">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Період </a:t>
                      </a:r>
                    </a:p>
                  </a:txBody>
                  <a:tcPr marL="68580" marR="68580" marT="0" marB="0"/>
                </a:tc>
                <a:tc>
                  <a:txBody>
                    <a:bodyPr/>
                    <a:lstStyle/>
                    <a:p>
                      <a:pPr algn="ctr">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Країна</a:t>
                      </a:r>
                    </a:p>
                  </a:txBody>
                  <a:tcPr marL="68580" marR="68580" marT="0" marB="0"/>
                </a:tc>
                <a:tc>
                  <a:txBody>
                    <a:bodyPr/>
                    <a:lstStyle/>
                    <a:p>
                      <a:pPr algn="ctr">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Характеристика</a:t>
                      </a:r>
                    </a:p>
                  </a:txBody>
                  <a:tcPr marL="68580" marR="68580" marT="0" marB="0"/>
                </a:tc>
                <a:extLst>
                  <a:ext uri="{0D108BD9-81ED-4DB2-BD59-A6C34878D82A}">
                    <a16:rowId xmlns:a16="http://schemas.microsoft.com/office/drawing/2014/main" xmlns="" val="505956052"/>
                  </a:ext>
                </a:extLst>
              </a:tr>
              <a:tr h="902113">
                <a:tc>
                  <a:txBody>
                    <a:bodyPr/>
                    <a:lstStyle/>
                    <a:p>
                      <a:pPr>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VI ст. до н.е.</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Давній Рим</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Магістр – важлива посадова особа</a:t>
                      </a:r>
                    </a:p>
                  </a:txBody>
                  <a:tcPr marL="68580" marR="68580" marT="0" marB="0"/>
                </a:tc>
                <a:extLst>
                  <a:ext uri="{0D108BD9-81ED-4DB2-BD59-A6C34878D82A}">
                    <a16:rowId xmlns:a16="http://schemas.microsoft.com/office/drawing/2014/main" xmlns="" val="988108240"/>
                  </a:ext>
                </a:extLst>
              </a:tr>
              <a:tr h="2000518">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VI ст. </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Візантія</a:t>
                      </a:r>
                    </a:p>
                  </a:txBody>
                  <a:tcPr marL="68580" marR="68580" marT="0" marB="0"/>
                </a:tc>
                <a:tc>
                  <a:txBody>
                    <a:bodyPr/>
                    <a:lstStyle/>
                    <a:p>
                      <a:pPr>
                        <a:lnSpc>
                          <a:spcPct val="115000"/>
                        </a:lnSpc>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Магістр – найвищий титул вельможного панства для службовців</a:t>
                      </a:r>
                    </a:p>
                  </a:txBody>
                  <a:tcPr marL="68580" marR="68580" marT="0" marB="0"/>
                </a:tc>
                <a:extLst>
                  <a:ext uri="{0D108BD9-81ED-4DB2-BD59-A6C34878D82A}">
                    <a16:rowId xmlns:a16="http://schemas.microsoft.com/office/drawing/2014/main" xmlns="" val="258644770"/>
                  </a:ext>
                </a:extLst>
              </a:tr>
              <a:tr h="2000518">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ХІІ ст. </a:t>
                      </a:r>
                    </a:p>
                  </a:txBody>
                  <a:tcPr marL="68580" marR="68580" marT="0" marB="0"/>
                </a:tc>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Західна Європа</a:t>
                      </a:r>
                    </a:p>
                  </a:txBody>
                  <a:tcPr marL="68580" marR="68580" marT="0" marB="0"/>
                </a:tc>
                <a:tc>
                  <a:txBody>
                    <a:bodyPr/>
                    <a:lstStyle/>
                    <a:p>
                      <a:pPr>
                        <a:lnSpc>
                          <a:spcPct val="115000"/>
                        </a:lnSpc>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Магістр – особливе звання, яке носив учитель “семи вільних мистецтв”</a:t>
                      </a:r>
                    </a:p>
                  </a:txBody>
                  <a:tcPr marL="68580" marR="68580" marT="0" marB="0"/>
                </a:tc>
                <a:extLst>
                  <a:ext uri="{0D108BD9-81ED-4DB2-BD59-A6C34878D82A}">
                    <a16:rowId xmlns:a16="http://schemas.microsoft.com/office/drawing/2014/main" xmlns="" val="2864048915"/>
                  </a:ext>
                </a:extLst>
              </a:tr>
            </a:tbl>
          </a:graphicData>
        </a:graphic>
      </p:graphicFrame>
    </p:spTree>
    <p:extLst>
      <p:ext uri="{BB962C8B-B14F-4D97-AF65-F5344CB8AC3E}">
        <p14:creationId xmlns:p14="http://schemas.microsoft.com/office/powerpoint/2010/main" val="3986164202"/>
      </p:ext>
    </p:extLst>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Хронологія запровадження </a:t>
            </a:r>
            <a:br>
              <a:rPr lang="uk-UA" sz="2700" dirty="0" smtClean="0">
                <a:latin typeface="Bookman Old Style" panose="02050604050505020204" pitchFamily="18" charset="0"/>
              </a:rPr>
            </a:br>
            <a:r>
              <a:rPr lang="uk-UA" sz="2700" dirty="0" smtClean="0">
                <a:latin typeface="Bookman Old Style" panose="02050604050505020204" pitchFamily="18" charset="0"/>
              </a:rPr>
              <a:t>освітнього рівня «доктор»</a:t>
            </a:r>
            <a:endParaRPr lang="uk-UA" sz="2700"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346935103"/>
              </p:ext>
            </p:extLst>
          </p:nvPr>
        </p:nvGraphicFramePr>
        <p:xfrm>
          <a:off x="0" y="1052736"/>
          <a:ext cx="9144000" cy="5860099"/>
        </p:xfrm>
        <a:graphic>
          <a:graphicData uri="http://schemas.openxmlformats.org/drawingml/2006/table">
            <a:tbl>
              <a:tblPr firstRow="1" bandRow="1">
                <a:tableStyleId>{5C22544A-7EE6-4342-B048-85BDC9FD1C3A}</a:tableStyleId>
              </a:tblPr>
              <a:tblGrid>
                <a:gridCol w="1619672">
                  <a:extLst>
                    <a:ext uri="{9D8B030D-6E8A-4147-A177-3AD203B41FA5}">
                      <a16:colId xmlns:a16="http://schemas.microsoft.com/office/drawing/2014/main" xmlns="" val="1026131525"/>
                    </a:ext>
                  </a:extLst>
                </a:gridCol>
                <a:gridCol w="2088232">
                  <a:extLst>
                    <a:ext uri="{9D8B030D-6E8A-4147-A177-3AD203B41FA5}">
                      <a16:colId xmlns:a16="http://schemas.microsoft.com/office/drawing/2014/main" xmlns="" val="3729192090"/>
                    </a:ext>
                  </a:extLst>
                </a:gridCol>
                <a:gridCol w="5436096">
                  <a:extLst>
                    <a:ext uri="{9D8B030D-6E8A-4147-A177-3AD203B41FA5}">
                      <a16:colId xmlns:a16="http://schemas.microsoft.com/office/drawing/2014/main" xmlns="" val="2584477930"/>
                    </a:ext>
                  </a:extLst>
                </a:gridCol>
              </a:tblGrid>
              <a:tr h="314762">
                <a:tc>
                  <a:txBody>
                    <a:bodyPr/>
                    <a:lstStyle/>
                    <a:p>
                      <a:pPr algn="ctr">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Період </a:t>
                      </a:r>
                    </a:p>
                  </a:txBody>
                  <a:tcPr marL="68580" marR="68580" marT="0" marB="0"/>
                </a:tc>
                <a:tc>
                  <a:txBody>
                    <a:bodyPr/>
                    <a:lstStyle/>
                    <a:p>
                      <a:pPr algn="ctr">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Країна</a:t>
                      </a:r>
                    </a:p>
                  </a:txBody>
                  <a:tcPr marL="68580" marR="68580" marT="0" marB="0"/>
                </a:tc>
                <a:tc>
                  <a:txBody>
                    <a:bodyPr/>
                    <a:lstStyle/>
                    <a:p>
                      <a:pPr algn="ctr">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Характеристика</a:t>
                      </a:r>
                    </a:p>
                  </a:txBody>
                  <a:tcPr marL="68580" marR="68580" marT="0" marB="0"/>
                </a:tc>
                <a:extLst>
                  <a:ext uri="{0D108BD9-81ED-4DB2-BD59-A6C34878D82A}">
                    <a16:rowId xmlns:a16="http://schemas.microsoft.com/office/drawing/2014/main" xmlns="" val="505956052"/>
                  </a:ext>
                </a:extLst>
              </a:tr>
              <a:tr h="629524">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1130 р.</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Болонья</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Вперше надано науковий ступінь “доктор”</a:t>
                      </a:r>
                    </a:p>
                  </a:txBody>
                  <a:tcPr marL="68580" marR="68580" marT="0" marB="0"/>
                </a:tc>
                <a:extLst>
                  <a:ext uri="{0D108BD9-81ED-4DB2-BD59-A6C34878D82A}">
                    <a16:rowId xmlns:a16="http://schemas.microsoft.com/office/drawing/2014/main" xmlns="" val="988108240"/>
                  </a:ext>
                </a:extLst>
              </a:tr>
              <a:tr h="698116">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1231 р.</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Франція</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Надано науковий ступінь “доктор” у Паризькому університеті</a:t>
                      </a:r>
                    </a:p>
                  </a:txBody>
                  <a:tcPr marL="68580" marR="68580" marT="0" marB="0"/>
                </a:tc>
                <a:extLst>
                  <a:ext uri="{0D108BD9-81ED-4DB2-BD59-A6C34878D82A}">
                    <a16:rowId xmlns:a16="http://schemas.microsoft.com/office/drawing/2014/main" xmlns="" val="258644770"/>
                  </a:ext>
                </a:extLst>
              </a:tr>
              <a:tr h="698116">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ХІІ ст.</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Європа</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Титул “доктор” як почесна відзнака відомим ученим</a:t>
                      </a:r>
                    </a:p>
                  </a:txBody>
                  <a:tcPr marL="68580" marR="68580" marT="0" marB="0"/>
                </a:tc>
                <a:extLst>
                  <a:ext uri="{0D108BD9-81ED-4DB2-BD59-A6C34878D82A}">
                    <a16:rowId xmlns:a16="http://schemas.microsoft.com/office/drawing/2014/main" xmlns="" val="2864048915"/>
                  </a:ext>
                </a:extLst>
              </a:tr>
              <a:tr h="698116">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XV ст. </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Німеччина</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Докторів зараховували до почесного шляхетного стану</a:t>
                      </a:r>
                    </a:p>
                  </a:txBody>
                  <a:tcPr marL="68580" marR="68580" marT="0" marB="0"/>
                </a:tc>
                <a:extLst>
                  <a:ext uri="{0D108BD9-81ED-4DB2-BD59-A6C34878D82A}">
                    <a16:rowId xmlns:a16="http://schemas.microsoft.com/office/drawing/2014/main" xmlns="" val="978748977"/>
                  </a:ext>
                </a:extLst>
              </a:tr>
              <a:tr h="336140">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XV ст.</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Англія</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Доктори музики</a:t>
                      </a:r>
                    </a:p>
                  </a:txBody>
                  <a:tcPr marL="68580" marR="68580" marT="0" marB="0"/>
                </a:tc>
                <a:extLst>
                  <a:ext uri="{0D108BD9-81ED-4DB2-BD59-A6C34878D82A}">
                    <a16:rowId xmlns:a16="http://schemas.microsoft.com/office/drawing/2014/main" xmlns="" val="1675768326"/>
                  </a:ext>
                </a:extLst>
              </a:tr>
              <a:tr h="1060093">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XVI ст. </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Європа</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Надання ступеню доктора на юридичному, медичному та богословському факультетах</a:t>
                      </a:r>
                    </a:p>
                  </a:txBody>
                  <a:tcPr marL="68580" marR="68580" marT="0" marB="0"/>
                </a:tc>
                <a:extLst>
                  <a:ext uri="{0D108BD9-81ED-4DB2-BD59-A6C34878D82A}">
                    <a16:rowId xmlns:a16="http://schemas.microsoft.com/office/drawing/2014/main" xmlns="" val="2877455462"/>
                  </a:ext>
                </a:extLst>
              </a:tr>
              <a:tr h="698116">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XVIІІ ст. </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Європа</a:t>
                      </a:r>
                    </a:p>
                  </a:txBody>
                  <a:tcPr marL="68580" marR="68580" marT="0" marB="0"/>
                </a:tc>
                <a:tc>
                  <a:txBody>
                    <a:bodyPr/>
                    <a:lstStyle/>
                    <a:p>
                      <a:pPr>
                        <a:lnSpc>
                          <a:spcPct val="115000"/>
                        </a:lnSpc>
                        <a:spcAft>
                          <a:spcPts val="0"/>
                        </a:spcAft>
                      </a:pPr>
                      <a:r>
                        <a:rPr lang="uk-UA" sz="2000" spc="10">
                          <a:effectLst/>
                          <a:latin typeface="Bookman Old Style" panose="02050604050505020204" pitchFamily="18" charset="0"/>
                          <a:ea typeface="Calibri" panose="020F0502020204030204" pitchFamily="34" charset="0"/>
                          <a:cs typeface="Times New Roman" panose="02020603050405020304" pitchFamily="18" charset="0"/>
                        </a:rPr>
                        <a:t>Філософські факультети сприйняли “доктор” як науковий ступінь</a:t>
                      </a:r>
                      <a:endParaRPr lang="uk-UA" sz="20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38278853"/>
                  </a:ext>
                </a:extLst>
              </a:tr>
              <a:tr h="336140">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XVIІІ ст. </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Європа</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Надання докторського ступеню жінкам</a:t>
                      </a:r>
                    </a:p>
                  </a:txBody>
                  <a:tcPr marL="68580" marR="68580" marT="0" marB="0"/>
                </a:tc>
                <a:extLst>
                  <a:ext uri="{0D108BD9-81ED-4DB2-BD59-A6C34878D82A}">
                    <a16:rowId xmlns:a16="http://schemas.microsoft.com/office/drawing/2014/main" xmlns="" val="4147843194"/>
                  </a:ext>
                </a:extLst>
              </a:tr>
              <a:tr h="336140">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ХІХ ст. </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Європа</a:t>
                      </a:r>
                    </a:p>
                  </a:txBody>
                  <a:tcPr marL="68580" marR="68580" marT="0" marB="0"/>
                </a:tc>
                <a:tc>
                  <a:txBody>
                    <a:bodyPr/>
                    <a:lstStyle/>
                    <a:p>
                      <a:pPr>
                        <a:lnSpc>
                          <a:spcPct val="115000"/>
                        </a:lnSpc>
                        <a:spcAft>
                          <a:spcPts val="0"/>
                        </a:spcAft>
                      </a:pPr>
                      <a:r>
                        <a:rPr lang="uk-UA" sz="2000" dirty="0">
                          <a:effectLst/>
                          <a:latin typeface="Bookman Old Style" panose="02050604050505020204" pitchFamily="18" charset="0"/>
                          <a:ea typeface="Calibri" panose="020F0502020204030204" pitchFamily="34" charset="0"/>
                          <a:cs typeface="Times New Roman" panose="02020603050405020304" pitchFamily="18" charset="0"/>
                        </a:rPr>
                        <a:t>Запроваджено титул “почесний доктор”</a:t>
                      </a:r>
                    </a:p>
                  </a:txBody>
                  <a:tcPr marL="68580" marR="68580" marT="0" marB="0"/>
                </a:tc>
                <a:extLst>
                  <a:ext uri="{0D108BD9-81ED-4DB2-BD59-A6C34878D82A}">
                    <a16:rowId xmlns:a16="http://schemas.microsoft.com/office/drawing/2014/main" xmlns="" val="2436187573"/>
                  </a:ext>
                </a:extLst>
              </a:tr>
            </a:tbl>
          </a:graphicData>
        </a:graphic>
      </p:graphicFrame>
    </p:spTree>
    <p:extLst>
      <p:ext uri="{BB962C8B-B14F-4D97-AF65-F5344CB8AC3E}">
        <p14:creationId xmlns:p14="http://schemas.microsoft.com/office/powerpoint/2010/main" val="252585687"/>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Вимоги для отримання </a:t>
            </a:r>
            <a:br>
              <a:rPr lang="uk-UA" sz="2700" dirty="0" smtClean="0">
                <a:latin typeface="Bookman Old Style" panose="02050604050505020204" pitchFamily="18" charset="0"/>
              </a:rPr>
            </a:br>
            <a:r>
              <a:rPr lang="uk-UA" sz="2700" dirty="0" smtClean="0">
                <a:latin typeface="Bookman Old Style" panose="02050604050505020204" pitchFamily="18" charset="0"/>
              </a:rPr>
              <a:t>ступеня доктора</a:t>
            </a:r>
            <a:endParaRPr lang="uk-UA" sz="2700" dirty="0">
              <a:latin typeface="Bookman Old Style" panose="02050604050505020204" pitchFamily="18" charset="0"/>
            </a:endParaRPr>
          </a:p>
        </p:txBody>
      </p:sp>
      <p:sp>
        <p:nvSpPr>
          <p:cNvPr id="4" name="Прямокутник 3"/>
          <p:cNvSpPr/>
          <p:nvPr/>
        </p:nvSpPr>
        <p:spPr bwMode="auto">
          <a:xfrm>
            <a:off x="3005826" y="2204864"/>
            <a:ext cx="3132348" cy="64807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effectLst/>
                <a:latin typeface="Bookman Old Style" panose="02050604050505020204" pitchFamily="18" charset="0"/>
              </a:rPr>
              <a:t>Вимоги для отримання ступеня</a:t>
            </a:r>
            <a:r>
              <a:rPr kumimoji="0" lang="uk-UA" sz="1800" b="1" i="0" u="none" strike="noStrike" cap="none" normalizeH="0" dirty="0" smtClean="0">
                <a:ln>
                  <a:noFill/>
                </a:ln>
                <a:solidFill>
                  <a:schemeClr val="tx1"/>
                </a:solidFill>
                <a:effectLst/>
                <a:latin typeface="Bookman Old Style" panose="02050604050505020204" pitchFamily="18" charset="0"/>
              </a:rPr>
              <a:t> доктора </a:t>
            </a:r>
            <a:endParaRPr kumimoji="0" lang="uk-UA" sz="1800" b="1" i="0" u="none" strike="noStrike" cap="none" normalizeH="0" baseline="0" dirty="0" smtClean="0">
              <a:ln>
                <a:noFill/>
              </a:ln>
              <a:solidFill>
                <a:schemeClr val="tx1"/>
              </a:solidFill>
              <a:effectLst/>
              <a:latin typeface="Bookman Old Style" panose="02050604050505020204" pitchFamily="18" charset="0"/>
            </a:endParaRPr>
          </a:p>
        </p:txBody>
      </p:sp>
      <p:sp>
        <p:nvSpPr>
          <p:cNvPr id="5" name="Прямокутник 4"/>
          <p:cNvSpPr/>
          <p:nvPr/>
        </p:nvSpPr>
        <p:spPr bwMode="auto">
          <a:xfrm>
            <a:off x="539552" y="3573586"/>
            <a:ext cx="3744416" cy="1223567"/>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Складання університетського іспиту у формі письмового твору на задану тему (</a:t>
            </a:r>
            <a:r>
              <a:rPr lang="uk-UA" dirty="0" err="1">
                <a:latin typeface="Bookman Old Style" panose="02050604050505020204" pitchFamily="18" charset="0"/>
              </a:rPr>
              <a:t>klausur</a:t>
            </a:r>
            <a:r>
              <a:rPr lang="uk-UA" dirty="0">
                <a:latin typeface="Bookman Old Style" panose="02050604050505020204" pitchFamily="18" charset="0"/>
              </a:rPr>
              <a:t>)</a:t>
            </a:r>
          </a:p>
        </p:txBody>
      </p:sp>
      <p:sp>
        <p:nvSpPr>
          <p:cNvPr id="6" name="Прямокутник 5"/>
          <p:cNvSpPr/>
          <p:nvPr/>
        </p:nvSpPr>
        <p:spPr bwMode="auto">
          <a:xfrm>
            <a:off x="4860032" y="3573587"/>
            <a:ext cx="3744416" cy="122356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Проходження співбесіди щодо написання твору та іспит з різних дисциплін (</a:t>
            </a:r>
            <a:r>
              <a:rPr lang="uk-UA" dirty="0" err="1">
                <a:latin typeface="Bookman Old Style" panose="02050604050505020204" pitchFamily="18" charset="0"/>
              </a:rPr>
              <a:t>examen</a:t>
            </a:r>
            <a:r>
              <a:rPr lang="uk-UA" dirty="0">
                <a:latin typeface="Bookman Old Style" panose="02050604050505020204" pitchFamily="18" charset="0"/>
              </a:rPr>
              <a:t> </a:t>
            </a:r>
            <a:r>
              <a:rPr lang="uk-UA" dirty="0" err="1">
                <a:latin typeface="Bookman Old Style" panose="02050604050505020204" pitchFamily="18" charset="0"/>
              </a:rPr>
              <a:t>rigorosum</a:t>
            </a:r>
            <a:r>
              <a:rPr lang="uk-UA" dirty="0">
                <a:latin typeface="Bookman Old Style" panose="02050604050505020204" pitchFamily="18" charset="0"/>
              </a:rPr>
              <a:t>).</a:t>
            </a:r>
          </a:p>
        </p:txBody>
      </p:sp>
      <p:cxnSp>
        <p:nvCxnSpPr>
          <p:cNvPr id="8" name="Пряма зі стрілкою 7"/>
          <p:cNvCxnSpPr>
            <a:stCxn id="4" idx="2"/>
            <a:endCxn id="5" idx="0"/>
          </p:cNvCxnSpPr>
          <p:nvPr/>
        </p:nvCxnSpPr>
        <p:spPr bwMode="auto">
          <a:xfrm flipH="1">
            <a:off x="2411760" y="2852936"/>
            <a:ext cx="2160240" cy="72065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0" name="Пряма зі стрілкою 9"/>
          <p:cNvCxnSpPr>
            <a:stCxn id="4" idx="2"/>
            <a:endCxn id="6" idx="0"/>
          </p:cNvCxnSpPr>
          <p:nvPr/>
        </p:nvCxnSpPr>
        <p:spPr bwMode="auto">
          <a:xfrm>
            <a:off x="4572000" y="2852936"/>
            <a:ext cx="2160240" cy="72065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2769726998"/>
      </p:ext>
    </p:extLst>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присудження наукового ступеню “доктор” у різних країнах</a:t>
            </a:r>
          </a:p>
        </p:txBody>
      </p:sp>
      <p:sp>
        <p:nvSpPr>
          <p:cNvPr id="7" name="Прямокутник із двома вирізаними протилежними кутами 6"/>
          <p:cNvSpPr/>
          <p:nvPr/>
        </p:nvSpPr>
        <p:spPr bwMode="auto">
          <a:xfrm>
            <a:off x="395536" y="2132856"/>
            <a:ext cx="2520280" cy="720080"/>
          </a:xfrm>
          <a:prstGeom prst="snip2Diag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7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Франція</a:t>
            </a:r>
          </a:p>
        </p:txBody>
      </p:sp>
      <p:sp>
        <p:nvSpPr>
          <p:cNvPr id="11" name="Прямокутник із двома вирізаними протилежними кутами 10"/>
          <p:cNvSpPr/>
          <p:nvPr/>
        </p:nvSpPr>
        <p:spPr bwMode="auto">
          <a:xfrm>
            <a:off x="395536" y="4293096"/>
            <a:ext cx="2520280" cy="720080"/>
          </a:xfrm>
          <a:prstGeom prst="snip2Diag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7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Англія, Росія</a:t>
            </a:r>
          </a:p>
        </p:txBody>
      </p:sp>
      <p:sp>
        <p:nvSpPr>
          <p:cNvPr id="13" name="Прямокутник із двома вирізаними протилежними кутами 12"/>
          <p:cNvSpPr/>
          <p:nvPr/>
        </p:nvSpPr>
        <p:spPr bwMode="auto">
          <a:xfrm>
            <a:off x="3491880" y="2132856"/>
            <a:ext cx="1944216" cy="720080"/>
          </a:xfrm>
          <a:prstGeom prst="snip2Diag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700" i="0" u="none" strike="noStrike" cap="none" normalizeH="0" baseline="0" dirty="0" smtClean="0">
                <a:ln>
                  <a:noFill/>
                </a:ln>
                <a:solidFill>
                  <a:schemeClr val="tx1"/>
                </a:solidFill>
                <a:latin typeface="Bookman Old Style" panose="02050604050505020204" pitchFamily="18" charset="0"/>
              </a:rPr>
              <a:t>ліценціат</a:t>
            </a:r>
          </a:p>
        </p:txBody>
      </p:sp>
      <p:sp>
        <p:nvSpPr>
          <p:cNvPr id="14" name="Прямокутник із двома вирізаними протилежними кутами 13"/>
          <p:cNvSpPr/>
          <p:nvPr/>
        </p:nvSpPr>
        <p:spPr bwMode="auto">
          <a:xfrm>
            <a:off x="3491880" y="4293096"/>
            <a:ext cx="1944216" cy="720080"/>
          </a:xfrm>
          <a:prstGeom prst="snip2Diag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700" i="0" u="none" strike="noStrike" cap="none" normalizeH="0" baseline="0" dirty="0" smtClean="0">
                <a:ln>
                  <a:noFill/>
                </a:ln>
                <a:solidFill>
                  <a:schemeClr val="tx1"/>
                </a:solidFill>
                <a:latin typeface="Bookman Old Style" panose="02050604050505020204" pitchFamily="18" charset="0"/>
              </a:rPr>
              <a:t>магістр</a:t>
            </a:r>
          </a:p>
        </p:txBody>
      </p:sp>
      <p:sp>
        <p:nvSpPr>
          <p:cNvPr id="15" name="Округлений прямокутник 14"/>
          <p:cNvSpPr/>
          <p:nvPr/>
        </p:nvSpPr>
        <p:spPr bwMode="auto">
          <a:xfrm>
            <a:off x="6372200" y="3284985"/>
            <a:ext cx="2304256" cy="576064"/>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700" b="1" i="0" u="none" strike="noStrike" cap="none" normalizeH="0" baseline="0" dirty="0" smtClean="0">
                <a:ln>
                  <a:noFill/>
                </a:ln>
                <a:solidFill>
                  <a:schemeClr val="tx1"/>
                </a:solidFill>
                <a:effectLst/>
                <a:latin typeface="Bookman Old Style" panose="02050604050505020204" pitchFamily="18" charset="0"/>
              </a:rPr>
              <a:t>ДОКТОР</a:t>
            </a:r>
          </a:p>
        </p:txBody>
      </p:sp>
      <p:cxnSp>
        <p:nvCxnSpPr>
          <p:cNvPr id="17" name="Пряма зі стрілкою 16"/>
          <p:cNvCxnSpPr>
            <a:stCxn id="7" idx="0"/>
            <a:endCxn id="13" idx="2"/>
          </p:cNvCxnSpPr>
          <p:nvPr/>
        </p:nvCxnSpPr>
        <p:spPr bwMode="auto">
          <a:xfrm>
            <a:off x="2915816" y="2492896"/>
            <a:ext cx="57606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Пряма зі стрілкою 18"/>
          <p:cNvCxnSpPr>
            <a:stCxn id="11" idx="0"/>
            <a:endCxn id="14" idx="2"/>
          </p:cNvCxnSpPr>
          <p:nvPr/>
        </p:nvCxnSpPr>
        <p:spPr bwMode="auto">
          <a:xfrm>
            <a:off x="2915816" y="4653136"/>
            <a:ext cx="57606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1" name="Пряма сполучна лінія 20"/>
          <p:cNvCxnSpPr/>
          <p:nvPr/>
        </p:nvCxnSpPr>
        <p:spPr bwMode="auto">
          <a:xfrm>
            <a:off x="6012160" y="2492896"/>
            <a:ext cx="0" cy="216024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3" name="Пряма сполучна лінія 22"/>
          <p:cNvCxnSpPr>
            <a:stCxn id="13" idx="0"/>
          </p:cNvCxnSpPr>
          <p:nvPr/>
        </p:nvCxnSpPr>
        <p:spPr bwMode="auto">
          <a:xfrm>
            <a:off x="5436096" y="2492896"/>
            <a:ext cx="576064"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6" name="Пряма сполучна лінія 25"/>
          <p:cNvCxnSpPr>
            <a:stCxn id="14" idx="0"/>
          </p:cNvCxnSpPr>
          <p:nvPr/>
        </p:nvCxnSpPr>
        <p:spPr bwMode="auto">
          <a:xfrm>
            <a:off x="5436096" y="4653136"/>
            <a:ext cx="576064"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30" name="Пряма зі стрілкою 29"/>
          <p:cNvCxnSpPr>
            <a:endCxn id="15" idx="1"/>
          </p:cNvCxnSpPr>
          <p:nvPr/>
        </p:nvCxnSpPr>
        <p:spPr bwMode="auto">
          <a:xfrm>
            <a:off x="6012160" y="3573016"/>
            <a:ext cx="360040" cy="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3563577817"/>
      </p:ext>
    </p:extLst>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здобуття наукового ступеню “доктора філософії”</a:t>
            </a:r>
          </a:p>
        </p:txBody>
      </p:sp>
      <p:sp>
        <p:nvSpPr>
          <p:cNvPr id="3" name="Прямокутник 2"/>
          <p:cNvSpPr/>
          <p:nvPr/>
        </p:nvSpPr>
        <p:spPr bwMode="auto">
          <a:xfrm>
            <a:off x="971600" y="1484784"/>
            <a:ext cx="720080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Порядок здобуття наукового ступеню «доктора філософії»</a:t>
            </a:r>
          </a:p>
        </p:txBody>
      </p:sp>
      <p:sp>
        <p:nvSpPr>
          <p:cNvPr id="16" name="Прямокутник 15"/>
          <p:cNvSpPr/>
          <p:nvPr/>
        </p:nvSpPr>
        <p:spPr bwMode="auto">
          <a:xfrm>
            <a:off x="1691680" y="2177404"/>
            <a:ext cx="6480720" cy="603523"/>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співбесіда з поданих документів з уточненням </a:t>
            </a:r>
            <a:r>
              <a:rPr lang="uk-UA" dirty="0" err="1" smtClean="0">
                <a:latin typeface="Bookman Old Style" panose="02050604050505020204" pitchFamily="18" charset="0"/>
              </a:rPr>
              <a:t>екза-менаційним</a:t>
            </a:r>
            <a:r>
              <a:rPr lang="uk-UA" dirty="0" smtClean="0">
                <a:latin typeface="Bookman Old Style" panose="02050604050505020204" pitchFamily="18" charset="0"/>
              </a:rPr>
              <a:t> </a:t>
            </a:r>
            <a:r>
              <a:rPr lang="uk-UA" dirty="0">
                <a:latin typeface="Bookman Old Style" panose="02050604050505020204" pitchFamily="18" charset="0"/>
              </a:rPr>
              <a:t>і докторським комітетами</a:t>
            </a:r>
          </a:p>
        </p:txBody>
      </p:sp>
      <p:sp>
        <p:nvSpPr>
          <p:cNvPr id="18" name="Прямокутник 17"/>
          <p:cNvSpPr/>
          <p:nvPr/>
        </p:nvSpPr>
        <p:spPr bwMode="auto">
          <a:xfrm>
            <a:off x="1695004" y="3043179"/>
            <a:ext cx="6477024" cy="315493"/>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uk-UA" dirty="0">
                <a:latin typeface="Bookman Old Style" panose="02050604050505020204" pitchFamily="18" charset="0"/>
              </a:rPr>
              <a:t>складання іспитового листка</a:t>
            </a:r>
          </a:p>
        </p:txBody>
      </p:sp>
      <p:sp>
        <p:nvSpPr>
          <p:cNvPr id="20" name="Прямокутник 19"/>
          <p:cNvSpPr/>
          <p:nvPr/>
        </p:nvSpPr>
        <p:spPr bwMode="auto">
          <a:xfrm>
            <a:off x="1691308" y="3620924"/>
            <a:ext cx="6480720" cy="603524"/>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uk-UA" dirty="0">
                <a:latin typeface="Bookman Old Style" panose="02050604050505020204" pitchFamily="18" charset="0"/>
              </a:rPr>
              <a:t>вивчення установлених предметів (лекції, семінари, індивідуальні заняття, публікації)</a:t>
            </a:r>
          </a:p>
        </p:txBody>
      </p:sp>
      <p:sp>
        <p:nvSpPr>
          <p:cNvPr id="22" name="Прямокутник 21"/>
          <p:cNvSpPr/>
          <p:nvPr/>
        </p:nvSpPr>
        <p:spPr bwMode="auto">
          <a:xfrm>
            <a:off x="1691308" y="4486700"/>
            <a:ext cx="6480720" cy="8915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uk-UA" dirty="0">
                <a:latin typeface="Bookman Old Style" panose="02050604050505020204" pitchFamily="18" charset="0"/>
              </a:rPr>
              <a:t>підготовка семінарів, індивідуальних завдань та складання їх в установленому порядку у формі заліків та іспитів</a:t>
            </a:r>
          </a:p>
        </p:txBody>
      </p:sp>
      <p:sp>
        <p:nvSpPr>
          <p:cNvPr id="24" name="Прямокутник 23"/>
          <p:cNvSpPr/>
          <p:nvPr/>
        </p:nvSpPr>
        <p:spPr bwMode="auto">
          <a:xfrm>
            <a:off x="1691308" y="5640508"/>
            <a:ext cx="648072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uk-UA" dirty="0">
                <a:latin typeface="Bookman Old Style" panose="02050604050505020204" pitchFamily="18" charset="0"/>
              </a:rPr>
              <a:t>захист дисертаційної роботи</a:t>
            </a:r>
          </a:p>
        </p:txBody>
      </p:sp>
      <p:cxnSp>
        <p:nvCxnSpPr>
          <p:cNvPr id="58" name="Пряма сполучна лінія 57"/>
          <p:cNvCxnSpPr/>
          <p:nvPr/>
        </p:nvCxnSpPr>
        <p:spPr bwMode="auto">
          <a:xfrm flipH="1">
            <a:off x="1338114" y="1844824"/>
            <a:ext cx="1" cy="3985194"/>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65" name="Пряма зі стрілкою 64"/>
          <p:cNvCxnSpPr/>
          <p:nvPr/>
        </p:nvCxnSpPr>
        <p:spPr bwMode="auto">
          <a:xfrm>
            <a:off x="1338114" y="2492896"/>
            <a:ext cx="35319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69" name="Пряма зі стрілкою 68"/>
          <p:cNvCxnSpPr/>
          <p:nvPr/>
        </p:nvCxnSpPr>
        <p:spPr bwMode="auto">
          <a:xfrm>
            <a:off x="1338114" y="3212976"/>
            <a:ext cx="35319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71" name="Пряма зі стрілкою 70"/>
          <p:cNvCxnSpPr/>
          <p:nvPr/>
        </p:nvCxnSpPr>
        <p:spPr bwMode="auto">
          <a:xfrm>
            <a:off x="1338114" y="3933056"/>
            <a:ext cx="35319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72" name="Пряма зі стрілкою 71"/>
          <p:cNvCxnSpPr/>
          <p:nvPr/>
        </p:nvCxnSpPr>
        <p:spPr bwMode="auto">
          <a:xfrm>
            <a:off x="1338114" y="4941168"/>
            <a:ext cx="35319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73" name="Пряма зі стрілкою 72"/>
          <p:cNvCxnSpPr/>
          <p:nvPr/>
        </p:nvCxnSpPr>
        <p:spPr bwMode="auto">
          <a:xfrm>
            <a:off x="1338114" y="5830018"/>
            <a:ext cx="35319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3620115960"/>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Вчені ступені, передбачені “</a:t>
            </a:r>
            <a:r>
              <a:rPr lang="uk-UA" sz="2700" dirty="0" err="1">
                <a:latin typeface="Bookman Old Style" panose="02050604050505020204" pitchFamily="18" charset="0"/>
              </a:rPr>
              <a:t>Положе­нием</a:t>
            </a:r>
            <a:r>
              <a:rPr lang="uk-UA" sz="2700" dirty="0">
                <a:latin typeface="Bookman Old Style" panose="02050604050505020204" pitchFamily="18" charset="0"/>
              </a:rPr>
              <a:t> о </a:t>
            </a:r>
            <a:r>
              <a:rPr lang="uk-UA" sz="2700" dirty="0" err="1">
                <a:latin typeface="Bookman Old Style" panose="02050604050505020204" pitchFamily="18" charset="0"/>
              </a:rPr>
              <a:t>производстве</a:t>
            </a:r>
            <a:r>
              <a:rPr lang="uk-UA" sz="2700" dirty="0">
                <a:latin typeface="Bookman Old Style" panose="02050604050505020204" pitchFamily="18" charset="0"/>
              </a:rPr>
              <a:t> в </a:t>
            </a:r>
            <a:r>
              <a:rPr lang="uk-UA" sz="2700" dirty="0" err="1" smtClean="0">
                <a:latin typeface="Bookman Old Style" panose="02050604050505020204" pitchFamily="18" charset="0"/>
              </a:rPr>
              <a:t>ученые</a:t>
            </a:r>
            <a:r>
              <a:rPr lang="uk-UA" sz="2700" dirty="0" smtClean="0">
                <a:latin typeface="Bookman Old Style" panose="02050604050505020204" pitchFamily="18" charset="0"/>
              </a:rPr>
              <a:t> </a:t>
            </a:r>
            <a:r>
              <a:rPr lang="uk-UA" sz="2700" dirty="0" err="1">
                <a:latin typeface="Bookman Old Style" panose="02050604050505020204" pitchFamily="18" charset="0"/>
              </a:rPr>
              <a:t>степе­ни</a:t>
            </a:r>
            <a:r>
              <a:rPr lang="uk-UA" sz="2700" dirty="0">
                <a:latin typeface="Bookman Old Style" panose="02050604050505020204" pitchFamily="18" charset="0"/>
              </a:rPr>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84" y="1916832"/>
            <a:ext cx="8859432" cy="3744416"/>
          </a:xfrm>
          <a:prstGeom prst="rect">
            <a:avLst/>
          </a:prstGeom>
        </p:spPr>
      </p:pic>
    </p:spTree>
    <p:extLst>
      <p:ext uri="{BB962C8B-B14F-4D97-AF65-F5344CB8AC3E}">
        <p14:creationId xmlns:p14="http://schemas.microsoft.com/office/powerpoint/2010/main" val="2909205482"/>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00392" cy="792163"/>
          </a:xfrm>
        </p:spPr>
        <p:txBody>
          <a:bodyPr/>
          <a:lstStyle/>
          <a:p>
            <a:pPr algn="ctr"/>
            <a:r>
              <a:rPr lang="uk-UA" sz="2700" dirty="0">
                <a:latin typeface="Bookman Old Style" panose="02050604050505020204" pitchFamily="18" charset="0"/>
              </a:rPr>
              <a:t>Відповідні класи державної служби при отриманні вченого ступеню чи звання</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06" y="2421459"/>
            <a:ext cx="8861787" cy="1872208"/>
          </a:xfrm>
          <a:prstGeom prst="rect">
            <a:avLst/>
          </a:prstGeom>
        </p:spPr>
      </p:pic>
    </p:spTree>
    <p:extLst>
      <p:ext uri="{BB962C8B-B14F-4D97-AF65-F5344CB8AC3E}">
        <p14:creationId xmlns:p14="http://schemas.microsoft.com/office/powerpoint/2010/main" val="131564446"/>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28600"/>
            <a:ext cx="8353425" cy="563563"/>
          </a:xfrm>
        </p:spPr>
        <p:txBody>
          <a:bodyPr/>
          <a:lstStyle/>
          <a:p>
            <a:pPr algn="ctr">
              <a:defRPr/>
            </a:pPr>
            <a:r>
              <a:rPr lang="uk-UA" sz="5000" i="0" dirty="0" smtClean="0">
                <a:solidFill>
                  <a:schemeClr val="accent4">
                    <a:lumMod val="50000"/>
                  </a:schemeClr>
                </a:solidFill>
                <a:latin typeface="Bookman Old Style" panose="02050604050505020204" pitchFamily="18" charset="0"/>
              </a:rPr>
              <a:t>ЗМІСТ</a:t>
            </a:r>
            <a:endParaRPr lang="uk-UA" sz="5000" i="0" dirty="0">
              <a:solidFill>
                <a:schemeClr val="accent4">
                  <a:lumMod val="50000"/>
                </a:schemeClr>
              </a:solidFill>
              <a:latin typeface="Bookman Old Style" panose="02050604050505020204" pitchFamily="18" charset="0"/>
            </a:endParaRPr>
          </a:p>
        </p:txBody>
      </p:sp>
      <p:sp>
        <p:nvSpPr>
          <p:cNvPr id="3" name="Місце для вмісту 2"/>
          <p:cNvSpPr>
            <a:spLocks noGrp="1"/>
          </p:cNvSpPr>
          <p:nvPr>
            <p:ph idx="1"/>
          </p:nvPr>
        </p:nvSpPr>
        <p:spPr>
          <a:xfrm>
            <a:off x="179512" y="1628800"/>
            <a:ext cx="8784976" cy="3744415"/>
          </a:xfrm>
        </p:spPr>
        <p:txBody>
          <a:bodyPr/>
          <a:lstStyle/>
          <a:p>
            <a:pPr marL="0" indent="0">
              <a:spcBef>
                <a:spcPts val="0"/>
              </a:spcBef>
              <a:spcAft>
                <a:spcPts val="0"/>
              </a:spcAft>
              <a:buClr>
                <a:schemeClr val="accent1"/>
              </a:buClr>
              <a:buNone/>
              <a:defRPr/>
            </a:pPr>
            <a:r>
              <a:rPr lang="uk-UA" smtClean="0">
                <a:solidFill>
                  <a:schemeClr val="accent4">
                    <a:lumMod val="75000"/>
                  </a:schemeClr>
                </a:solidFill>
                <a:latin typeface="Bookman Old Style" panose="02050604050505020204" pitchFamily="18" charset="0"/>
              </a:rPr>
              <a:t>4.1</a:t>
            </a:r>
            <a:r>
              <a:rPr lang="uk-UA" dirty="0">
                <a:solidFill>
                  <a:schemeClr val="accent4">
                    <a:lumMod val="75000"/>
                  </a:schemeClr>
                </a:solidFill>
                <a:latin typeface="Bookman Old Style" panose="02050604050505020204" pitchFamily="18" charset="0"/>
              </a:rPr>
              <a:t>. Історичний екскурс до питання підготовки наукових кадрів</a:t>
            </a:r>
            <a:br>
              <a:rPr lang="uk-UA" dirty="0">
                <a:solidFill>
                  <a:schemeClr val="accent4">
                    <a:lumMod val="75000"/>
                  </a:schemeClr>
                </a:solidFill>
                <a:latin typeface="Bookman Old Style" panose="02050604050505020204" pitchFamily="18" charset="0"/>
              </a:rPr>
            </a:br>
            <a:r>
              <a:rPr lang="uk-UA" dirty="0">
                <a:solidFill>
                  <a:schemeClr val="accent4">
                    <a:lumMod val="75000"/>
                  </a:schemeClr>
                </a:solidFill>
                <a:latin typeface="Bookman Old Style" panose="02050604050505020204" pitchFamily="18" charset="0"/>
              </a:rPr>
              <a:t>4.2. Освітні та освітньо-кваліфікаційні рівні в Україні</a:t>
            </a:r>
            <a:br>
              <a:rPr lang="uk-UA" dirty="0">
                <a:solidFill>
                  <a:schemeClr val="accent4">
                    <a:lumMod val="75000"/>
                  </a:schemeClr>
                </a:solidFill>
                <a:latin typeface="Bookman Old Style" panose="02050604050505020204" pitchFamily="18" charset="0"/>
              </a:rPr>
            </a:br>
            <a:r>
              <a:rPr lang="uk-UA" dirty="0">
                <a:solidFill>
                  <a:schemeClr val="accent4">
                    <a:lumMod val="75000"/>
                  </a:schemeClr>
                </a:solidFill>
                <a:latin typeface="Bookman Old Style" panose="02050604050505020204" pitchFamily="18" charset="0"/>
              </a:rPr>
              <a:t>4.3. Наукові ступені та вчені звання в Україні </a:t>
            </a:r>
            <a:r>
              <a:rPr lang="uk-UA" dirty="0"/>
              <a:t/>
            </a:r>
            <a:br>
              <a:rPr lang="uk-UA" dirty="0"/>
            </a:br>
            <a:endParaRPr lang="uk-UA" dirty="0" smtClean="0">
              <a:solidFill>
                <a:schemeClr val="accent4">
                  <a:lumMod val="75000"/>
                </a:schemeClr>
              </a:solidFill>
              <a:latin typeface="Bookman Old Style" panose="02050604050505020204" pitchFamily="18" charset="0"/>
            </a:endParaRPr>
          </a:p>
        </p:txBody>
      </p:sp>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4815" y="1412776"/>
            <a:ext cx="9144000" cy="1077218"/>
          </a:xfrm>
          <a:prstGeom prst="rect">
            <a:avLst/>
          </a:prstGeom>
        </p:spPr>
        <p:txBody>
          <a:bodyPr wrap="square">
            <a:spAutoFit/>
          </a:bodyPr>
          <a:lstStyle/>
          <a:p>
            <a:pPr algn="ctr"/>
            <a:r>
              <a:rPr lang="uk-UA" sz="3200" dirty="0">
                <a:latin typeface="Bookman Old Style" panose="02050604050505020204" pitchFamily="18" charset="0"/>
              </a:rPr>
              <a:t>Відповідність освітньо-кваліфікаційних і освітніх рівнів в Україні</a:t>
            </a:r>
          </a:p>
        </p:txBody>
      </p:sp>
      <p:graphicFrame>
        <p:nvGraphicFramePr>
          <p:cNvPr id="5" name="Таблиця 4"/>
          <p:cNvGraphicFramePr>
            <a:graphicFrameLocks noGrp="1"/>
          </p:cNvGraphicFramePr>
          <p:nvPr>
            <p:extLst>
              <p:ext uri="{D42A27DB-BD31-4B8C-83A1-F6EECF244321}">
                <p14:modId xmlns:p14="http://schemas.microsoft.com/office/powerpoint/2010/main" val="3094315592"/>
              </p:ext>
            </p:extLst>
          </p:nvPr>
        </p:nvGraphicFramePr>
        <p:xfrm>
          <a:off x="276334" y="3068960"/>
          <a:ext cx="8640962" cy="1512168"/>
        </p:xfrm>
        <a:graphic>
          <a:graphicData uri="http://schemas.openxmlformats.org/drawingml/2006/table">
            <a:tbl>
              <a:tblPr firstRow="1">
                <a:tableStyleId>{69CF1AB2-1976-4502-BF36-3FF5EA218861}</a:tableStyleId>
              </a:tblPr>
              <a:tblGrid>
                <a:gridCol w="4320481">
                  <a:extLst>
                    <a:ext uri="{9D8B030D-6E8A-4147-A177-3AD203B41FA5}">
                      <a16:colId xmlns="" xmlns:a16="http://schemas.microsoft.com/office/drawing/2014/main" val="1354585736"/>
                    </a:ext>
                  </a:extLst>
                </a:gridCol>
                <a:gridCol w="4320481">
                  <a:extLst>
                    <a:ext uri="{9D8B030D-6E8A-4147-A177-3AD203B41FA5}">
                      <a16:colId xmlns="" xmlns:a16="http://schemas.microsoft.com/office/drawing/2014/main" val="846302603"/>
                    </a:ext>
                  </a:extLst>
                </a:gridCol>
              </a:tblGrid>
              <a:tr h="358700">
                <a:tc>
                  <a:txBody>
                    <a:bodyPr/>
                    <a:lstStyle/>
                    <a:p>
                      <a:pPr algn="ctr">
                        <a:lnSpc>
                          <a:spcPct val="115000"/>
                        </a:lnSpc>
                        <a:spcAft>
                          <a:spcPts val="0"/>
                        </a:spcAft>
                        <a:tabLst>
                          <a:tab pos="1896745" algn="l"/>
                        </a:tabLst>
                      </a:pPr>
                      <a:r>
                        <a:rPr lang="uk-UA" sz="2000" dirty="0">
                          <a:effectLst/>
                        </a:rPr>
                        <a:t>Освітні рівні</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tx1">
                        <a:lumMod val="20000"/>
                        <a:lumOff val="80000"/>
                      </a:schemeClr>
                    </a:solidFill>
                  </a:tcPr>
                </a:tc>
                <a:tc>
                  <a:txBody>
                    <a:bodyPr/>
                    <a:lstStyle/>
                    <a:p>
                      <a:pPr algn="ctr">
                        <a:lnSpc>
                          <a:spcPct val="115000"/>
                        </a:lnSpc>
                        <a:spcAft>
                          <a:spcPts val="0"/>
                        </a:spcAft>
                        <a:tabLst>
                          <a:tab pos="1896745" algn="l"/>
                        </a:tabLst>
                      </a:pPr>
                      <a:r>
                        <a:rPr lang="uk-UA" sz="2000" dirty="0">
                          <a:effectLst/>
                        </a:rPr>
                        <a:t>Освітньо-кваліфікаційні рівні </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tx1">
                        <a:lumMod val="20000"/>
                        <a:lumOff val="80000"/>
                      </a:schemeClr>
                    </a:solidFill>
                  </a:tcPr>
                </a:tc>
                <a:extLst>
                  <a:ext uri="{0D108BD9-81ED-4DB2-BD59-A6C34878D82A}">
                    <a16:rowId xmlns="" xmlns:a16="http://schemas.microsoft.com/office/drawing/2014/main" val="85507831"/>
                  </a:ext>
                </a:extLst>
              </a:tr>
              <a:tr h="361521">
                <a:tc>
                  <a:txBody>
                    <a:bodyPr/>
                    <a:lstStyle/>
                    <a:p>
                      <a:pPr algn="ctr">
                        <a:lnSpc>
                          <a:spcPct val="115000"/>
                        </a:lnSpc>
                        <a:spcAft>
                          <a:spcPts val="0"/>
                        </a:spcAft>
                        <a:tabLst>
                          <a:tab pos="1896745" algn="l"/>
                        </a:tabLst>
                      </a:pPr>
                      <a:r>
                        <a:rPr lang="uk-UA" sz="2000">
                          <a:effectLst/>
                        </a:rPr>
                        <a:t>Неповна вища освіта</a:t>
                      </a:r>
                      <a:endParaRPr lang="uk-UA" sz="20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896745" algn="l"/>
                        </a:tabLst>
                      </a:pPr>
                      <a:r>
                        <a:rPr lang="uk-UA" sz="2000" dirty="0">
                          <a:effectLst/>
                        </a:rPr>
                        <a:t>Молодший спеціаліст</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75794771"/>
                  </a:ext>
                </a:extLst>
              </a:tr>
              <a:tr h="361521">
                <a:tc>
                  <a:txBody>
                    <a:bodyPr/>
                    <a:lstStyle/>
                    <a:p>
                      <a:pPr algn="ctr">
                        <a:lnSpc>
                          <a:spcPct val="115000"/>
                        </a:lnSpc>
                        <a:spcAft>
                          <a:spcPts val="0"/>
                        </a:spcAft>
                        <a:tabLst>
                          <a:tab pos="1896745" algn="l"/>
                        </a:tabLst>
                      </a:pPr>
                      <a:r>
                        <a:rPr lang="uk-UA" sz="2000" dirty="0">
                          <a:effectLst/>
                        </a:rPr>
                        <a:t>Базова вища освіта</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896745" algn="l"/>
                        </a:tabLst>
                      </a:pPr>
                      <a:r>
                        <a:rPr lang="uk-UA" sz="2000">
                          <a:effectLst/>
                        </a:rPr>
                        <a:t>Бакалавр</a:t>
                      </a:r>
                      <a:endParaRPr lang="uk-UA" sz="20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95725646"/>
                  </a:ext>
                </a:extLst>
              </a:tr>
              <a:tr h="430426">
                <a:tc>
                  <a:txBody>
                    <a:bodyPr/>
                    <a:lstStyle/>
                    <a:p>
                      <a:pPr algn="ctr">
                        <a:lnSpc>
                          <a:spcPct val="115000"/>
                        </a:lnSpc>
                        <a:spcBef>
                          <a:spcPts val="600"/>
                        </a:spcBef>
                        <a:spcAft>
                          <a:spcPts val="0"/>
                        </a:spcAft>
                        <a:tabLst>
                          <a:tab pos="1896745" algn="l"/>
                        </a:tabLst>
                      </a:pPr>
                      <a:r>
                        <a:rPr lang="uk-UA" sz="2000">
                          <a:effectLst/>
                        </a:rPr>
                        <a:t>Повна вища освіта</a:t>
                      </a:r>
                      <a:endParaRPr lang="uk-UA" sz="20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896745" algn="l"/>
                        </a:tabLst>
                      </a:pPr>
                      <a:r>
                        <a:rPr lang="uk-UA" sz="2000" dirty="0">
                          <a:effectLst/>
                        </a:rPr>
                        <a:t>Магістр</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06878641"/>
                  </a:ext>
                </a:extLst>
              </a:tr>
            </a:tbl>
          </a:graphicData>
        </a:graphic>
      </p:graphicFrame>
    </p:spTree>
    <p:extLst>
      <p:ext uri="{BB962C8B-B14F-4D97-AF65-F5344CB8AC3E}">
        <p14:creationId xmlns:p14="http://schemas.microsoft.com/office/powerpoint/2010/main" val="369312051"/>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51519" y="116632"/>
            <a:ext cx="7560842"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uk-UA" sz="3600" dirty="0">
                <a:latin typeface="Bookman Old Style" panose="02050604050505020204" pitchFamily="18" charset="0"/>
                <a:ea typeface="Calibri" panose="020F0502020204030204" pitchFamily="34" charset="0"/>
              </a:rPr>
              <a:t>Освітні рівні</a:t>
            </a:r>
            <a:endParaRPr lang="uk-UA" sz="3600" dirty="0">
              <a:latin typeface="Bookman Old Style" panose="02050604050505020204" pitchFamily="18" charset="0"/>
            </a:endParaRPr>
          </a:p>
        </p:txBody>
      </p:sp>
      <p:sp>
        <p:nvSpPr>
          <p:cNvPr id="4" name="Округлений прямокутник 3"/>
          <p:cNvSpPr/>
          <p:nvPr/>
        </p:nvSpPr>
        <p:spPr bwMode="auto">
          <a:xfrm>
            <a:off x="251520" y="1688103"/>
            <a:ext cx="1980220" cy="7200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Bookman Old Style" panose="02050604050505020204" pitchFamily="18" charset="0"/>
              </a:rPr>
              <a:t>Неповна вища освіта</a:t>
            </a:r>
          </a:p>
        </p:txBody>
      </p:sp>
      <p:sp>
        <p:nvSpPr>
          <p:cNvPr id="5" name="Округлений прямокутник 4"/>
          <p:cNvSpPr/>
          <p:nvPr/>
        </p:nvSpPr>
        <p:spPr bwMode="auto">
          <a:xfrm>
            <a:off x="251520" y="3466928"/>
            <a:ext cx="1990885" cy="100811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Bookman Old Style" panose="02050604050505020204" pitchFamily="18" charset="0"/>
              </a:rPr>
              <a:t>Базова вища освіта</a:t>
            </a:r>
          </a:p>
        </p:txBody>
      </p:sp>
      <p:sp>
        <p:nvSpPr>
          <p:cNvPr id="6" name="Округлений прямокутник 5"/>
          <p:cNvSpPr/>
          <p:nvPr/>
        </p:nvSpPr>
        <p:spPr bwMode="auto">
          <a:xfrm>
            <a:off x="251520" y="5537080"/>
            <a:ext cx="2016444" cy="7903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Bookman Old Style" panose="02050604050505020204" pitchFamily="18" charset="0"/>
              </a:rPr>
              <a:t>Повна вища освіта</a:t>
            </a:r>
          </a:p>
        </p:txBody>
      </p:sp>
      <p:sp>
        <p:nvSpPr>
          <p:cNvPr id="7" name="Округлений прямокутник 6"/>
          <p:cNvSpPr/>
          <p:nvPr/>
        </p:nvSpPr>
        <p:spPr bwMode="auto">
          <a:xfrm>
            <a:off x="2956733" y="1247371"/>
            <a:ext cx="6156176" cy="160154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just" eaLnBrk="1" hangingPunct="1"/>
            <a:r>
              <a:rPr lang="uk-UA" sz="1600" b="1" dirty="0">
                <a:latin typeface="Bookman Old Style" panose="02050604050505020204" pitchFamily="18" charset="0"/>
              </a:rPr>
              <a:t>освітній </a:t>
            </a:r>
            <a:r>
              <a:rPr lang="uk-UA" sz="1600" b="1" dirty="0" smtClean="0">
                <a:latin typeface="Bookman Old Style" panose="02050604050505020204" pitchFamily="18" charset="0"/>
              </a:rPr>
              <a:t>рівень вищої освіти особи</a:t>
            </a:r>
            <a:r>
              <a:rPr lang="uk-UA" sz="1600" b="1" dirty="0">
                <a:latin typeface="Bookman Old Style" panose="02050604050505020204" pitchFamily="18" charset="0"/>
              </a:rPr>
              <a:t>, </a:t>
            </a:r>
            <a:r>
              <a:rPr lang="uk-UA" sz="1600" b="1" dirty="0" smtClean="0">
                <a:latin typeface="Bookman Old Style" panose="02050604050505020204" pitchFamily="18" charset="0"/>
              </a:rPr>
              <a:t>який  характеризує сформованість її </a:t>
            </a:r>
            <a:r>
              <a:rPr lang="uk-UA" sz="1600" b="1" dirty="0">
                <a:latin typeface="Bookman Old Style" panose="02050604050505020204" pitchFamily="18" charset="0"/>
              </a:rPr>
              <a:t>інтелектуальних </a:t>
            </a:r>
            <a:r>
              <a:rPr lang="uk-UA" sz="1600" b="1" dirty="0" smtClean="0">
                <a:latin typeface="Bookman Old Style" panose="02050604050505020204" pitchFamily="18" charset="0"/>
              </a:rPr>
              <a:t>якостей, що визначають </a:t>
            </a:r>
            <a:r>
              <a:rPr lang="uk-UA" sz="1600" b="1" dirty="0">
                <a:latin typeface="Bookman Old Style" panose="02050604050505020204" pitchFamily="18" charset="0"/>
              </a:rPr>
              <a:t>розвиток </a:t>
            </a:r>
            <a:r>
              <a:rPr lang="uk-UA" sz="1600" b="1" dirty="0" smtClean="0">
                <a:latin typeface="Bookman Old Style" panose="02050604050505020204" pitchFamily="18" charset="0"/>
              </a:rPr>
              <a:t>особи  </a:t>
            </a:r>
            <a:r>
              <a:rPr lang="uk-UA" sz="1600" b="1" dirty="0">
                <a:latin typeface="Bookman Old Style" panose="02050604050505020204" pitchFamily="18" charset="0"/>
              </a:rPr>
              <a:t>як  особистості  і  є  достатніми  для  здобуття нею   кваліфікацій </a:t>
            </a:r>
            <a:r>
              <a:rPr lang="uk-UA" sz="1600" b="1" dirty="0" smtClean="0">
                <a:latin typeface="Bookman Old Style" panose="02050604050505020204" pitchFamily="18" charset="0"/>
              </a:rPr>
              <a:t>за освітньо-кваліфікаційним  </a:t>
            </a:r>
            <a:r>
              <a:rPr lang="uk-UA" sz="1600" b="1" dirty="0">
                <a:latin typeface="Bookman Old Style" panose="02050604050505020204" pitchFamily="18" charset="0"/>
              </a:rPr>
              <a:t>рівнем </a:t>
            </a:r>
            <a:r>
              <a:rPr lang="uk-UA" sz="1600" b="1" dirty="0" smtClean="0">
                <a:latin typeface="Bookman Old Style" panose="02050604050505020204" pitchFamily="18" charset="0"/>
              </a:rPr>
              <a:t>молодшого </a:t>
            </a:r>
            <a:r>
              <a:rPr lang="uk-UA" sz="1600" b="1" dirty="0">
                <a:latin typeface="Bookman Old Style" panose="02050604050505020204" pitchFamily="18" charset="0"/>
              </a:rPr>
              <a:t>спеціаліста </a:t>
            </a:r>
          </a:p>
        </p:txBody>
      </p:sp>
      <p:sp>
        <p:nvSpPr>
          <p:cNvPr id="9" name="Округлений прямокутник 8"/>
          <p:cNvSpPr/>
          <p:nvPr/>
        </p:nvSpPr>
        <p:spPr bwMode="auto">
          <a:xfrm>
            <a:off x="2956734" y="3169964"/>
            <a:ext cx="6156176" cy="160204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just" eaLnBrk="1" hangingPunct="1"/>
            <a:r>
              <a:rPr lang="uk-UA" sz="1600" b="1" dirty="0" smtClean="0">
                <a:latin typeface="Bookman Old Style" panose="02050604050505020204" pitchFamily="18" charset="0"/>
              </a:rPr>
              <a:t>Освітній рівень вищої освіти особи, який  </a:t>
            </a:r>
            <a:r>
              <a:rPr lang="uk-UA" sz="1600" b="1" dirty="0">
                <a:latin typeface="Bookman Old Style" panose="02050604050505020204" pitchFamily="18" charset="0"/>
              </a:rPr>
              <a:t>характеризує </a:t>
            </a:r>
            <a:r>
              <a:rPr lang="uk-UA" sz="1600" b="1" dirty="0" smtClean="0">
                <a:latin typeface="Bookman Old Style" panose="02050604050505020204" pitchFamily="18" charset="0"/>
              </a:rPr>
              <a:t>сформованість її інтелектуальних якостей</a:t>
            </a:r>
            <a:r>
              <a:rPr lang="uk-UA" sz="1600" b="1" dirty="0">
                <a:latin typeface="Bookman Old Style" panose="02050604050505020204" pitchFamily="18" charset="0"/>
              </a:rPr>
              <a:t>, </a:t>
            </a:r>
            <a:r>
              <a:rPr lang="uk-UA" sz="1600" b="1" dirty="0" smtClean="0">
                <a:latin typeface="Bookman Old Style" panose="02050604050505020204" pitchFamily="18" charset="0"/>
              </a:rPr>
              <a:t>що визначають розвиток особи як  </a:t>
            </a:r>
            <a:r>
              <a:rPr lang="uk-UA" sz="1600" b="1" dirty="0">
                <a:latin typeface="Bookman Old Style" panose="02050604050505020204" pitchFamily="18" charset="0"/>
              </a:rPr>
              <a:t>особистості  і  є  достатніми  для здобуття  </a:t>
            </a:r>
            <a:r>
              <a:rPr lang="uk-UA" sz="1600" b="1" dirty="0" smtClean="0">
                <a:latin typeface="Bookman Old Style" panose="02050604050505020204" pitchFamily="18" charset="0"/>
              </a:rPr>
              <a:t>нею кваліфікацій за  </a:t>
            </a:r>
            <a:r>
              <a:rPr lang="uk-UA" sz="1600" b="1" dirty="0">
                <a:latin typeface="Bookman Old Style" panose="02050604050505020204" pitchFamily="18" charset="0"/>
              </a:rPr>
              <a:t>освітньо-кваліфікаційним  рівнем </a:t>
            </a:r>
          </a:p>
          <a:p>
            <a:pPr algn="just" eaLnBrk="1" hangingPunct="1"/>
            <a:r>
              <a:rPr lang="uk-UA" sz="1600" b="1" dirty="0">
                <a:latin typeface="Bookman Old Style" panose="02050604050505020204" pitchFamily="18" charset="0"/>
              </a:rPr>
              <a:t>бакалавра</a:t>
            </a:r>
          </a:p>
        </p:txBody>
      </p:sp>
      <p:sp>
        <p:nvSpPr>
          <p:cNvPr id="10" name="Округлений прямокутник 9"/>
          <p:cNvSpPr/>
          <p:nvPr/>
        </p:nvSpPr>
        <p:spPr bwMode="auto">
          <a:xfrm>
            <a:off x="2956733" y="5093053"/>
            <a:ext cx="6174432" cy="1678403"/>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just" eaLnBrk="1" hangingPunct="1"/>
            <a:r>
              <a:rPr lang="uk-UA" sz="1600" b="1" dirty="0">
                <a:latin typeface="Bookman Old Style" panose="02050604050505020204" pitchFamily="18" charset="0"/>
              </a:rPr>
              <a:t>освітній рівень </a:t>
            </a:r>
            <a:r>
              <a:rPr lang="uk-UA" sz="1600" b="1" dirty="0" smtClean="0">
                <a:latin typeface="Bookman Old Style" panose="02050604050505020204" pitchFamily="18" charset="0"/>
              </a:rPr>
              <a:t>вищої освіти особи</a:t>
            </a:r>
            <a:r>
              <a:rPr lang="uk-UA" sz="1600" b="1" dirty="0">
                <a:latin typeface="Bookman Old Style" panose="02050604050505020204" pitchFamily="18" charset="0"/>
              </a:rPr>
              <a:t>, який  характеризує </a:t>
            </a:r>
            <a:r>
              <a:rPr lang="uk-UA" sz="1600" b="1" dirty="0" smtClean="0">
                <a:latin typeface="Bookman Old Style" panose="02050604050505020204" pitchFamily="18" charset="0"/>
              </a:rPr>
              <a:t>сформованість її </a:t>
            </a:r>
            <a:r>
              <a:rPr lang="uk-UA" sz="1600" b="1" dirty="0">
                <a:latin typeface="Bookman Old Style" panose="02050604050505020204" pitchFamily="18" charset="0"/>
              </a:rPr>
              <a:t>інтелектуальних якостей, </a:t>
            </a:r>
            <a:r>
              <a:rPr lang="uk-UA" sz="1600" b="1" dirty="0" smtClean="0">
                <a:latin typeface="Bookman Old Style" panose="02050604050505020204" pitchFamily="18" charset="0"/>
              </a:rPr>
              <a:t>що </a:t>
            </a:r>
            <a:r>
              <a:rPr lang="uk-UA" sz="1600" b="1" dirty="0">
                <a:latin typeface="Bookman Old Style" panose="02050604050505020204" pitchFamily="18" charset="0"/>
              </a:rPr>
              <a:t>визначають розвиток </a:t>
            </a:r>
            <a:r>
              <a:rPr lang="uk-UA" sz="1600" b="1" dirty="0" smtClean="0">
                <a:latin typeface="Bookman Old Style" panose="02050604050505020204" pitchFamily="18" charset="0"/>
              </a:rPr>
              <a:t>особи як  </a:t>
            </a:r>
            <a:r>
              <a:rPr lang="uk-UA" sz="1600" b="1" dirty="0">
                <a:latin typeface="Bookman Old Style" panose="02050604050505020204" pitchFamily="18" charset="0"/>
              </a:rPr>
              <a:t>особистості </a:t>
            </a:r>
            <a:r>
              <a:rPr lang="uk-UA" sz="1600" b="1" dirty="0" smtClean="0">
                <a:latin typeface="Bookman Old Style" panose="02050604050505020204" pitchFamily="18" charset="0"/>
              </a:rPr>
              <a:t>і </a:t>
            </a:r>
            <a:r>
              <a:rPr lang="uk-UA" sz="1600" b="1" dirty="0">
                <a:latin typeface="Bookman Old Style" panose="02050604050505020204" pitchFamily="18" charset="0"/>
              </a:rPr>
              <a:t>є </a:t>
            </a:r>
            <a:r>
              <a:rPr lang="uk-UA" sz="1600" b="1" dirty="0" smtClean="0">
                <a:latin typeface="Bookman Old Style" panose="02050604050505020204" pitchFamily="18" charset="0"/>
              </a:rPr>
              <a:t>достатніми для </a:t>
            </a:r>
            <a:r>
              <a:rPr lang="uk-UA" sz="1600" b="1" dirty="0">
                <a:latin typeface="Bookman Old Style" panose="02050604050505020204" pitchFamily="18" charset="0"/>
              </a:rPr>
              <a:t>здобуття </a:t>
            </a:r>
            <a:r>
              <a:rPr lang="uk-UA" sz="1600" b="1" dirty="0" smtClean="0">
                <a:latin typeface="Bookman Old Style" panose="02050604050505020204" pitchFamily="18" charset="0"/>
              </a:rPr>
              <a:t>нею  кваліфікацій за освітньо-кваліфікаційним рівнем спеціаліста </a:t>
            </a:r>
            <a:r>
              <a:rPr lang="uk-UA" sz="1600" b="1" dirty="0">
                <a:latin typeface="Bookman Old Style" panose="02050604050505020204" pitchFamily="18" charset="0"/>
              </a:rPr>
              <a:t>або магістра</a:t>
            </a:r>
          </a:p>
        </p:txBody>
      </p:sp>
      <p:cxnSp>
        <p:nvCxnSpPr>
          <p:cNvPr id="12" name="Сполучна лінія уступом 11"/>
          <p:cNvCxnSpPr>
            <a:stCxn id="4" idx="1"/>
            <a:endCxn id="5" idx="1"/>
          </p:cNvCxnSpPr>
          <p:nvPr/>
        </p:nvCxnSpPr>
        <p:spPr bwMode="auto">
          <a:xfrm rot="10800000" flipV="1">
            <a:off x="251520" y="2048142"/>
            <a:ext cx="12700" cy="1922841"/>
          </a:xfrm>
          <a:prstGeom prst="bentConnector3">
            <a:avLst>
              <a:gd name="adj1" fmla="val 180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Сполучна лінія уступом 13"/>
          <p:cNvCxnSpPr>
            <a:stCxn id="5" idx="1"/>
            <a:endCxn id="6" idx="1"/>
          </p:cNvCxnSpPr>
          <p:nvPr/>
        </p:nvCxnSpPr>
        <p:spPr bwMode="auto">
          <a:xfrm rot="10800000" flipV="1">
            <a:off x="251520" y="3970984"/>
            <a:ext cx="12700" cy="1961270"/>
          </a:xfrm>
          <a:prstGeom prst="bentConnector3">
            <a:avLst>
              <a:gd name="adj1" fmla="val 180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Сполучна лінія уступом 15"/>
          <p:cNvCxnSpPr>
            <a:stCxn id="2" idx="1"/>
            <a:endCxn id="4" idx="1"/>
          </p:cNvCxnSpPr>
          <p:nvPr/>
        </p:nvCxnSpPr>
        <p:spPr bwMode="auto">
          <a:xfrm rot="10800000" flipH="1" flipV="1">
            <a:off x="251518" y="439797"/>
            <a:ext cx="1" cy="1608345"/>
          </a:xfrm>
          <a:prstGeom prst="bentConnector3">
            <a:avLst>
              <a:gd name="adj1" fmla="val -2286000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Сполучна лінія уступом 17"/>
          <p:cNvCxnSpPr>
            <a:stCxn id="2" idx="1"/>
            <a:endCxn id="5" idx="1"/>
          </p:cNvCxnSpPr>
          <p:nvPr/>
        </p:nvCxnSpPr>
        <p:spPr bwMode="auto">
          <a:xfrm rot="10800000" flipH="1" flipV="1">
            <a:off x="251518" y="439798"/>
            <a:ext cx="1" cy="3531186"/>
          </a:xfrm>
          <a:prstGeom prst="bentConnector3">
            <a:avLst>
              <a:gd name="adj1" fmla="val -2286000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Сполучна лінія уступом 19"/>
          <p:cNvCxnSpPr>
            <a:stCxn id="2" idx="1"/>
            <a:endCxn id="6" idx="1"/>
          </p:cNvCxnSpPr>
          <p:nvPr/>
        </p:nvCxnSpPr>
        <p:spPr bwMode="auto">
          <a:xfrm rot="10800000" flipH="1" flipV="1">
            <a:off x="251518" y="439798"/>
            <a:ext cx="1" cy="5492456"/>
          </a:xfrm>
          <a:prstGeom prst="bentConnector3">
            <a:avLst>
              <a:gd name="adj1" fmla="val -22860000000"/>
            </a:avLst>
          </a:prstGeom>
          <a:solidFill>
            <a:schemeClr val="accent1"/>
          </a:solidFill>
          <a:ln w="9525" cap="flat" cmpd="sng" algn="ctr">
            <a:solidFill>
              <a:schemeClr val="tx1"/>
            </a:solidFill>
            <a:prstDash val="solid"/>
            <a:round/>
            <a:headEnd type="none" w="med" len="med"/>
            <a:tailEnd type="none" w="med" len="med"/>
          </a:ln>
          <a:effectLst/>
        </p:spPr>
      </p:cxnSp>
      <p:sp>
        <p:nvSpPr>
          <p:cNvPr id="24" name="Стрілка вправо 23"/>
          <p:cNvSpPr/>
          <p:nvPr/>
        </p:nvSpPr>
        <p:spPr bwMode="auto">
          <a:xfrm>
            <a:off x="2267964" y="1841135"/>
            <a:ext cx="688769" cy="425943"/>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p:txBody>
      </p:sp>
      <p:sp>
        <p:nvSpPr>
          <p:cNvPr id="25" name="Стрілка вправо 24"/>
          <p:cNvSpPr/>
          <p:nvPr/>
        </p:nvSpPr>
        <p:spPr bwMode="auto">
          <a:xfrm>
            <a:off x="2301257" y="5742603"/>
            <a:ext cx="688769" cy="425943"/>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p:txBody>
      </p:sp>
      <p:sp>
        <p:nvSpPr>
          <p:cNvPr id="26" name="Стрілка вправо 25"/>
          <p:cNvSpPr/>
          <p:nvPr/>
        </p:nvSpPr>
        <p:spPr bwMode="auto">
          <a:xfrm>
            <a:off x="2267964" y="3700931"/>
            <a:ext cx="688769" cy="425943"/>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03932086"/>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000" dirty="0">
                <a:latin typeface="Bookman Old Style" panose="02050604050505020204" pitchFamily="18" charset="0"/>
              </a:rPr>
              <a:t>Ознаки освітньо-кваліфікаційного рівня молодшого спеціаліста у галузі </a:t>
            </a:r>
            <a:r>
              <a:rPr lang="uk-UA" sz="2000" dirty="0" smtClean="0">
                <a:latin typeface="Bookman Old Style" panose="02050604050505020204" pitchFamily="18" charset="0"/>
              </a:rPr>
              <a:t>управління та адміністрування</a:t>
            </a:r>
            <a:endParaRPr lang="uk-UA" sz="2000" dirty="0">
              <a:latin typeface="Bookman Old Style" panose="02050604050505020204" pitchFamily="18" charset="0"/>
            </a:endParaRPr>
          </a:p>
        </p:txBody>
      </p:sp>
      <p:sp>
        <p:nvSpPr>
          <p:cNvPr id="4" name="Прямокутник 3"/>
          <p:cNvSpPr/>
          <p:nvPr/>
        </p:nvSpPr>
        <p:spPr bwMode="auto">
          <a:xfrm>
            <a:off x="251520" y="1268760"/>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Рівень кваліфікації</a:t>
            </a:r>
          </a:p>
        </p:txBody>
      </p:sp>
      <p:sp>
        <p:nvSpPr>
          <p:cNvPr id="5" name="Прямокутник 4"/>
          <p:cNvSpPr/>
          <p:nvPr/>
        </p:nvSpPr>
        <p:spPr bwMode="auto">
          <a:xfrm>
            <a:off x="251520" y="1925377"/>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Навчальні заклади</a:t>
            </a:r>
          </a:p>
        </p:txBody>
      </p:sp>
      <p:sp>
        <p:nvSpPr>
          <p:cNvPr id="6" name="Прямокутник 5"/>
          <p:cNvSpPr/>
          <p:nvPr/>
        </p:nvSpPr>
        <p:spPr bwMode="auto">
          <a:xfrm>
            <a:off x="251520" y="2581994"/>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Галузь</a:t>
            </a:r>
          </a:p>
        </p:txBody>
      </p:sp>
      <p:sp>
        <p:nvSpPr>
          <p:cNvPr id="7" name="Прямокутник 6"/>
          <p:cNvSpPr/>
          <p:nvPr/>
        </p:nvSpPr>
        <p:spPr bwMode="auto">
          <a:xfrm>
            <a:off x="2987824" y="3101914"/>
            <a:ext cx="3168352" cy="3420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Основні характеристики</a:t>
            </a:r>
          </a:p>
        </p:txBody>
      </p:sp>
      <p:sp>
        <p:nvSpPr>
          <p:cNvPr id="8" name="Округлений прямокутник 7"/>
          <p:cNvSpPr/>
          <p:nvPr/>
        </p:nvSpPr>
        <p:spPr bwMode="auto">
          <a:xfrm>
            <a:off x="3851920" y="1268760"/>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latin typeface="Bookman Old Style" panose="02050604050505020204" pitchFamily="18" charset="0"/>
              </a:rPr>
              <a:t>Молодший спеціаліст (перший рівень)</a:t>
            </a:r>
            <a:endParaRPr kumimoji="0" lang="uk-UA" sz="1800" i="0" u="none" strike="noStrike" cap="none" normalizeH="0" baseline="0" dirty="0" smtClean="0">
              <a:ln>
                <a:noFill/>
              </a:ln>
              <a:solidFill>
                <a:schemeClr val="tx1"/>
              </a:solidFill>
              <a:effectLst/>
              <a:latin typeface="Bookman Old Style" panose="02050604050505020204" pitchFamily="18" charset="0"/>
            </a:endParaRPr>
          </a:p>
        </p:txBody>
      </p:sp>
      <p:sp>
        <p:nvSpPr>
          <p:cNvPr id="9" name="Округлений прямокутник 8"/>
          <p:cNvSpPr/>
          <p:nvPr/>
        </p:nvSpPr>
        <p:spPr bwMode="auto">
          <a:xfrm>
            <a:off x="3851920" y="1788680"/>
            <a:ext cx="4824536" cy="633434"/>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Технікум, училища, інші заклади еквівалентного рівня</a:t>
            </a:r>
          </a:p>
        </p:txBody>
      </p:sp>
      <p:sp>
        <p:nvSpPr>
          <p:cNvPr id="10" name="Округлений прямокутник 9"/>
          <p:cNvSpPr/>
          <p:nvPr/>
        </p:nvSpPr>
        <p:spPr bwMode="auto">
          <a:xfrm>
            <a:off x="3851920" y="2581994"/>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latin typeface="Bookman Old Style" panose="02050604050505020204" pitchFamily="18" charset="0"/>
              </a:rPr>
              <a:t>Бухгалтерський облік</a:t>
            </a:r>
            <a:endParaRPr kumimoji="0" lang="uk-UA" sz="1800" i="0" u="none" strike="noStrike" cap="none" normalizeH="0" baseline="0" dirty="0" smtClean="0">
              <a:ln>
                <a:noFill/>
              </a:ln>
              <a:solidFill>
                <a:schemeClr val="tx1"/>
              </a:solidFill>
              <a:effectLst/>
              <a:latin typeface="Bookman Old Style" panose="02050604050505020204" pitchFamily="18" charset="0"/>
            </a:endParaRPr>
          </a:p>
        </p:txBody>
      </p:sp>
      <p:sp>
        <p:nvSpPr>
          <p:cNvPr id="11" name="Округлений прямокутник 10"/>
          <p:cNvSpPr/>
          <p:nvPr/>
        </p:nvSpPr>
        <p:spPr bwMode="auto">
          <a:xfrm>
            <a:off x="246290" y="3603850"/>
            <a:ext cx="8640960" cy="299350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sz="1750" i="1" dirty="0" smtClean="0">
                <a:latin typeface="Bookman Old Style" panose="02050604050505020204" pitchFamily="18" charset="0"/>
              </a:rPr>
              <a:t>Фахівець цього рівня повинен:</a:t>
            </a:r>
          </a:p>
          <a:p>
            <a:pPr lvl="0" algn="just"/>
            <a:r>
              <a:rPr lang="uk-UA" sz="1750" dirty="0" smtClean="0">
                <a:latin typeface="Bookman Old Style" panose="02050604050505020204" pitchFamily="18" charset="0"/>
              </a:rPr>
              <a:t>вміти визначати об’єкти обліку в управлінні підприємством, змістовий характер фактів господарського життя, взаємозв’язок об’єктів обліку на підставі теорії подвійності, характери об’єкта з економіко-правовими характеристиками; складати бухгалтерські проведення; використовувати ручну та автоматизовану форми обліку; складати первинні документи, здійснювати розрахунки, дотримуватись законодавчих актів; мати знання з таких дисциплін: теорія бухгалтерського обліку, фінансовий облік, інформаційні системи обліку, теорія економічного аналізу, а також з основ економіки та математики</a:t>
            </a:r>
            <a:endParaRPr lang="uk-UA" sz="1750" dirty="0">
              <a:latin typeface="Bookman Old Style" panose="02050604050505020204" pitchFamily="18" charset="0"/>
            </a:endParaRPr>
          </a:p>
        </p:txBody>
      </p:sp>
      <p:cxnSp>
        <p:nvCxnSpPr>
          <p:cNvPr id="13" name="Пряма зі стрілкою 12"/>
          <p:cNvCxnSpPr>
            <a:stCxn id="4" idx="3"/>
            <a:endCxn id="8" idx="1"/>
          </p:cNvCxnSpPr>
          <p:nvPr/>
        </p:nvCxnSpPr>
        <p:spPr bwMode="auto">
          <a:xfrm>
            <a:off x="2699792" y="1448780"/>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5" name="Пряма зі стрілкою 14"/>
          <p:cNvCxnSpPr>
            <a:stCxn id="5" idx="3"/>
            <a:endCxn id="9" idx="1"/>
          </p:cNvCxnSpPr>
          <p:nvPr/>
        </p:nvCxnSpPr>
        <p:spPr bwMode="auto">
          <a:xfrm>
            <a:off x="2699792" y="2105397"/>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Пряма зі стрілкою 16"/>
          <p:cNvCxnSpPr>
            <a:stCxn id="6" idx="3"/>
            <a:endCxn id="10" idx="1"/>
          </p:cNvCxnSpPr>
          <p:nvPr/>
        </p:nvCxnSpPr>
        <p:spPr bwMode="auto">
          <a:xfrm>
            <a:off x="2699792" y="2762014"/>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Сполучна лінія уступом 18"/>
          <p:cNvCxnSpPr>
            <a:stCxn id="7" idx="3"/>
            <a:endCxn id="11" idx="0"/>
          </p:cNvCxnSpPr>
          <p:nvPr/>
        </p:nvCxnSpPr>
        <p:spPr bwMode="auto">
          <a:xfrm flipH="1">
            <a:off x="4566770" y="3272942"/>
            <a:ext cx="1589406" cy="330908"/>
          </a:xfrm>
          <a:prstGeom prst="bentConnector4">
            <a:avLst>
              <a:gd name="adj1" fmla="val -14383"/>
              <a:gd name="adj2" fmla="val 75842"/>
            </a:avLst>
          </a:prstGeom>
          <a:solidFill>
            <a:schemeClr val="accent1"/>
          </a:solidFill>
          <a:ln w="9525" cap="flat" cmpd="sng" algn="ctr">
            <a:solidFill>
              <a:schemeClr val="tx2"/>
            </a:solidFill>
            <a:prstDash val="solid"/>
            <a:round/>
            <a:headEnd type="none" w="med" len="med"/>
            <a:tailEnd type="triangle"/>
          </a:ln>
          <a:effectLst/>
        </p:spPr>
      </p:cxnSp>
      <p:cxnSp>
        <p:nvCxnSpPr>
          <p:cNvPr id="21" name="Сполучна лінія уступом 20"/>
          <p:cNvCxnSpPr>
            <a:stCxn id="7" idx="1"/>
            <a:endCxn id="11" idx="0"/>
          </p:cNvCxnSpPr>
          <p:nvPr/>
        </p:nvCxnSpPr>
        <p:spPr bwMode="auto">
          <a:xfrm rot="10800000" flipH="1" flipV="1">
            <a:off x="2987824" y="3272942"/>
            <a:ext cx="1578946" cy="330908"/>
          </a:xfrm>
          <a:prstGeom prst="bentConnector4">
            <a:avLst>
              <a:gd name="adj1" fmla="val -14478"/>
              <a:gd name="adj2" fmla="val 75842"/>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209593906"/>
      </p:ext>
    </p:extLst>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400" dirty="0">
                <a:latin typeface="Bookman Old Style" panose="02050604050505020204" pitchFamily="18" charset="0"/>
              </a:rPr>
              <a:t>Ознаки освітньо-кваліфікаційного рівня бакалавра напряму підготовки “Облік і аудит”</a:t>
            </a:r>
          </a:p>
        </p:txBody>
      </p:sp>
      <p:sp>
        <p:nvSpPr>
          <p:cNvPr id="4" name="Прямокутник 3"/>
          <p:cNvSpPr/>
          <p:nvPr/>
        </p:nvSpPr>
        <p:spPr bwMode="auto">
          <a:xfrm>
            <a:off x="251520" y="1405458"/>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Рівень кваліфікації</a:t>
            </a:r>
          </a:p>
        </p:txBody>
      </p:sp>
      <p:sp>
        <p:nvSpPr>
          <p:cNvPr id="5" name="Прямокутник 4"/>
          <p:cNvSpPr/>
          <p:nvPr/>
        </p:nvSpPr>
        <p:spPr bwMode="auto">
          <a:xfrm>
            <a:off x="246290" y="2144269"/>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Навчальні заклади</a:t>
            </a:r>
          </a:p>
        </p:txBody>
      </p:sp>
      <p:sp>
        <p:nvSpPr>
          <p:cNvPr id="6" name="Прямокутник 5"/>
          <p:cNvSpPr/>
          <p:nvPr/>
        </p:nvSpPr>
        <p:spPr bwMode="auto">
          <a:xfrm>
            <a:off x="246290" y="2733229"/>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Галузь</a:t>
            </a:r>
          </a:p>
        </p:txBody>
      </p:sp>
      <p:sp>
        <p:nvSpPr>
          <p:cNvPr id="7" name="Прямокутник 6"/>
          <p:cNvSpPr/>
          <p:nvPr/>
        </p:nvSpPr>
        <p:spPr bwMode="auto">
          <a:xfrm>
            <a:off x="2987824" y="3248363"/>
            <a:ext cx="3168352" cy="3420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Основні характеристики</a:t>
            </a:r>
          </a:p>
        </p:txBody>
      </p:sp>
      <p:sp>
        <p:nvSpPr>
          <p:cNvPr id="9" name="Округлений прямокутник 8"/>
          <p:cNvSpPr/>
          <p:nvPr/>
        </p:nvSpPr>
        <p:spPr bwMode="auto">
          <a:xfrm>
            <a:off x="3851920" y="1997081"/>
            <a:ext cx="4824536" cy="633434"/>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Коледжі, інститути, консерваторії інші заклади еквівалентного рівня</a:t>
            </a:r>
          </a:p>
        </p:txBody>
      </p:sp>
      <p:sp>
        <p:nvSpPr>
          <p:cNvPr id="10" name="Округлений прямокутник 9"/>
          <p:cNvSpPr/>
          <p:nvPr/>
        </p:nvSpPr>
        <p:spPr bwMode="auto">
          <a:xfrm>
            <a:off x="3851920" y="2730600"/>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latin typeface="Bookman Old Style" panose="02050604050505020204" pitchFamily="18" charset="0"/>
              </a:rPr>
              <a:t>Облік і аудит</a:t>
            </a:r>
            <a:endParaRPr kumimoji="0" lang="uk-UA" sz="1800" i="0" u="none" strike="noStrike" cap="none" normalizeH="0" baseline="0" dirty="0" smtClean="0">
              <a:ln>
                <a:noFill/>
              </a:ln>
              <a:solidFill>
                <a:schemeClr val="tx1"/>
              </a:solidFill>
              <a:effectLst/>
              <a:latin typeface="Bookman Old Style" panose="02050604050505020204" pitchFamily="18" charset="0"/>
            </a:endParaRPr>
          </a:p>
        </p:txBody>
      </p:sp>
      <p:sp>
        <p:nvSpPr>
          <p:cNvPr id="11" name="Округлений прямокутник 10"/>
          <p:cNvSpPr/>
          <p:nvPr/>
        </p:nvSpPr>
        <p:spPr bwMode="auto">
          <a:xfrm>
            <a:off x="253859" y="3748142"/>
            <a:ext cx="8640960" cy="299350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sz="1750" i="1" dirty="0" smtClean="0">
                <a:latin typeface="Bookman Old Style" panose="02050604050505020204" pitchFamily="18" charset="0"/>
              </a:rPr>
              <a:t>Фахівець цього рівня повинен:</a:t>
            </a:r>
          </a:p>
          <a:p>
            <a:pPr lvl="0" algn="just"/>
            <a:r>
              <a:rPr lang="uk-UA" dirty="0" smtClean="0">
                <a:latin typeface="Bookman Old Style" panose="02050604050505020204" pitchFamily="18" charset="0"/>
              </a:rPr>
              <a:t>вміти </a:t>
            </a:r>
            <a:r>
              <a:rPr lang="uk-UA" dirty="0">
                <a:latin typeface="Bookman Old Style" panose="02050604050505020204" pitchFamily="18" charset="0"/>
              </a:rPr>
              <a:t>визначати напрями побудови </a:t>
            </a:r>
            <a:r>
              <a:rPr lang="uk-UA" dirty="0" smtClean="0">
                <a:latin typeface="Bookman Old Style" panose="02050604050505020204" pitchFamily="18" charset="0"/>
              </a:rPr>
              <a:t>внутрішньогосподарського </a:t>
            </a:r>
            <a:r>
              <a:rPr lang="uk-UA" dirty="0">
                <a:latin typeface="Bookman Old Style" panose="02050604050505020204" pitchFamily="18" charset="0"/>
              </a:rPr>
              <a:t>обліку, виявляти центри витрат, центри відповідальності, володіти методикою побудови обліку за методикою економічного аналізу діяльності господарюючих суб’єктів, усвідомлювати процеси формування інформаційних систем бухгалтерського обліку та аналізу, їх </a:t>
            </a:r>
            <a:r>
              <a:rPr lang="uk-UA" dirty="0" smtClean="0">
                <a:latin typeface="Bookman Old Style" panose="02050604050505020204" pitchFamily="18" charset="0"/>
              </a:rPr>
              <a:t>організацію; мати </a:t>
            </a:r>
            <a:r>
              <a:rPr lang="uk-UA" dirty="0">
                <a:latin typeface="Bookman Old Style" panose="02050604050505020204" pitchFamily="18" charset="0"/>
              </a:rPr>
              <a:t>знання з таких дисциплін: бухгалтерський внутрішньогосподарський облік (виробничий та комерційний) – загальну методику; економічний аналіз; інформаційні системи бухгалтерського обліку; контроль</a:t>
            </a:r>
          </a:p>
        </p:txBody>
      </p:sp>
      <p:cxnSp>
        <p:nvCxnSpPr>
          <p:cNvPr id="13" name="Пряма зі стрілкою 12"/>
          <p:cNvCxnSpPr/>
          <p:nvPr/>
        </p:nvCxnSpPr>
        <p:spPr bwMode="auto">
          <a:xfrm>
            <a:off x="2699792" y="1580279"/>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5" name="Пряма зі стрілкою 14"/>
          <p:cNvCxnSpPr/>
          <p:nvPr/>
        </p:nvCxnSpPr>
        <p:spPr bwMode="auto">
          <a:xfrm>
            <a:off x="2699792" y="2348880"/>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Пряма зі стрілкою 16"/>
          <p:cNvCxnSpPr/>
          <p:nvPr/>
        </p:nvCxnSpPr>
        <p:spPr bwMode="auto">
          <a:xfrm>
            <a:off x="2699792" y="2910620"/>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
        <p:nvSpPr>
          <p:cNvPr id="16" name="Округлений прямокутник 15"/>
          <p:cNvSpPr/>
          <p:nvPr/>
        </p:nvSpPr>
        <p:spPr bwMode="auto">
          <a:xfrm>
            <a:off x="3851920" y="1263562"/>
            <a:ext cx="4824536" cy="633434"/>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Бакалавр  (другий рівень – спеціаліст 1-го загальноекономічного рівня)</a:t>
            </a:r>
          </a:p>
        </p:txBody>
      </p:sp>
      <p:cxnSp>
        <p:nvCxnSpPr>
          <p:cNvPr id="18" name="Сполучна лінія уступом 17"/>
          <p:cNvCxnSpPr>
            <a:stCxn id="7" idx="3"/>
            <a:endCxn id="11" idx="0"/>
          </p:cNvCxnSpPr>
          <p:nvPr/>
        </p:nvCxnSpPr>
        <p:spPr bwMode="auto">
          <a:xfrm flipH="1">
            <a:off x="4574339" y="3419391"/>
            <a:ext cx="1581837" cy="328751"/>
          </a:xfrm>
          <a:prstGeom prst="bentConnector4">
            <a:avLst>
              <a:gd name="adj1" fmla="val -14452"/>
              <a:gd name="adj2" fmla="val 76012"/>
            </a:avLst>
          </a:prstGeom>
          <a:solidFill>
            <a:schemeClr val="accent1"/>
          </a:solidFill>
          <a:ln w="9525" cap="flat" cmpd="sng" algn="ctr">
            <a:solidFill>
              <a:schemeClr val="tx2"/>
            </a:solidFill>
            <a:prstDash val="solid"/>
            <a:round/>
            <a:headEnd type="none" w="med" len="med"/>
            <a:tailEnd type="triangle"/>
          </a:ln>
          <a:effectLst/>
        </p:spPr>
      </p:cxnSp>
      <p:cxnSp>
        <p:nvCxnSpPr>
          <p:cNvPr id="22" name="Сполучна лінія уступом 21"/>
          <p:cNvCxnSpPr>
            <a:stCxn id="7" idx="1"/>
            <a:endCxn id="11" idx="0"/>
          </p:cNvCxnSpPr>
          <p:nvPr/>
        </p:nvCxnSpPr>
        <p:spPr bwMode="auto">
          <a:xfrm rot="10800000" flipH="1" flipV="1">
            <a:off x="2987823" y="3419390"/>
            <a:ext cx="1586515" cy="328751"/>
          </a:xfrm>
          <a:prstGeom prst="bentConnector4">
            <a:avLst>
              <a:gd name="adj1" fmla="val -14409"/>
              <a:gd name="adj2" fmla="val 76012"/>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2217856368"/>
      </p:ext>
    </p:extLst>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400" dirty="0">
                <a:latin typeface="Bookman Old Style" panose="02050604050505020204" pitchFamily="18" charset="0"/>
              </a:rPr>
              <a:t>Ознаки освітньо-кваліфікаційного рівня спеціаліста спеціальності “Облік і аудит”</a:t>
            </a:r>
          </a:p>
        </p:txBody>
      </p:sp>
      <p:sp>
        <p:nvSpPr>
          <p:cNvPr id="4" name="Прямокутник 3"/>
          <p:cNvSpPr/>
          <p:nvPr/>
        </p:nvSpPr>
        <p:spPr bwMode="auto">
          <a:xfrm>
            <a:off x="251520" y="1268760"/>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Рівень кваліфікації</a:t>
            </a:r>
          </a:p>
        </p:txBody>
      </p:sp>
      <p:sp>
        <p:nvSpPr>
          <p:cNvPr id="5" name="Прямокутник 4"/>
          <p:cNvSpPr/>
          <p:nvPr/>
        </p:nvSpPr>
        <p:spPr bwMode="auto">
          <a:xfrm>
            <a:off x="251520" y="1925377"/>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Навчальні заклади</a:t>
            </a:r>
          </a:p>
        </p:txBody>
      </p:sp>
      <p:sp>
        <p:nvSpPr>
          <p:cNvPr id="6" name="Прямокутник 5"/>
          <p:cNvSpPr/>
          <p:nvPr/>
        </p:nvSpPr>
        <p:spPr bwMode="auto">
          <a:xfrm>
            <a:off x="251520" y="2581994"/>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Галузь</a:t>
            </a:r>
          </a:p>
        </p:txBody>
      </p:sp>
      <p:sp>
        <p:nvSpPr>
          <p:cNvPr id="7" name="Прямокутник 6"/>
          <p:cNvSpPr/>
          <p:nvPr/>
        </p:nvSpPr>
        <p:spPr bwMode="auto">
          <a:xfrm>
            <a:off x="2987824" y="3101914"/>
            <a:ext cx="3168352" cy="3420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Основні характеристики</a:t>
            </a:r>
          </a:p>
        </p:txBody>
      </p:sp>
      <p:sp>
        <p:nvSpPr>
          <p:cNvPr id="8" name="Округлений прямокутник 7"/>
          <p:cNvSpPr/>
          <p:nvPr/>
        </p:nvSpPr>
        <p:spPr bwMode="auto">
          <a:xfrm>
            <a:off x="3851920" y="1268760"/>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Спеціаліст (третій рівень)</a:t>
            </a:r>
          </a:p>
        </p:txBody>
      </p:sp>
      <p:sp>
        <p:nvSpPr>
          <p:cNvPr id="9" name="Округлений прямокутник 8"/>
          <p:cNvSpPr/>
          <p:nvPr/>
        </p:nvSpPr>
        <p:spPr bwMode="auto">
          <a:xfrm>
            <a:off x="3851920" y="1788680"/>
            <a:ext cx="4824536" cy="633434"/>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Університети, інститути, інші заклади еквівалентного рівня</a:t>
            </a:r>
          </a:p>
        </p:txBody>
      </p:sp>
      <p:sp>
        <p:nvSpPr>
          <p:cNvPr id="10" name="Округлений прямокутник 9"/>
          <p:cNvSpPr/>
          <p:nvPr/>
        </p:nvSpPr>
        <p:spPr bwMode="auto">
          <a:xfrm>
            <a:off x="3851920" y="2581994"/>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Облік і аудит</a:t>
            </a:r>
          </a:p>
        </p:txBody>
      </p:sp>
      <p:sp>
        <p:nvSpPr>
          <p:cNvPr id="11" name="Округлений прямокутник 10"/>
          <p:cNvSpPr/>
          <p:nvPr/>
        </p:nvSpPr>
        <p:spPr bwMode="auto">
          <a:xfrm>
            <a:off x="246290" y="3603850"/>
            <a:ext cx="8640960" cy="299350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i="1" dirty="0"/>
              <a:t>Крім того, що зазначено для рівня бакалавра, </a:t>
            </a:r>
            <a:endParaRPr lang="uk-UA" i="1" dirty="0" smtClean="0"/>
          </a:p>
          <a:p>
            <a:pPr algn="ctr"/>
            <a:r>
              <a:rPr lang="uk-UA" i="1" dirty="0" smtClean="0"/>
              <a:t>фахівець </a:t>
            </a:r>
            <a:r>
              <a:rPr lang="uk-UA" i="1" dirty="0"/>
              <a:t>цього рівня повинен:</a:t>
            </a:r>
          </a:p>
          <a:p>
            <a:pPr lvl="0" algn="just"/>
            <a:r>
              <a:rPr lang="uk-UA" dirty="0">
                <a:latin typeface="Bookman Old Style" panose="02050604050505020204" pitchFamily="18" charset="0"/>
              </a:rPr>
              <a:t>вміти визначати напрями побудови </a:t>
            </a:r>
            <a:r>
              <a:rPr lang="uk-UA" dirty="0" smtClean="0">
                <a:latin typeface="Bookman Old Style" panose="02050604050505020204" pitchFamily="18" charset="0"/>
              </a:rPr>
              <a:t>внутрішньогосподарського </a:t>
            </a:r>
            <a:r>
              <a:rPr lang="uk-UA" dirty="0">
                <a:latin typeface="Bookman Old Style" panose="02050604050505020204" pitchFamily="18" charset="0"/>
              </a:rPr>
              <a:t>обліку, контролю та аналізу  за цент-рами витрат, центрами відповідальності, за різними методами обліку (повних та неповних витрат, </a:t>
            </a:r>
            <a:r>
              <a:rPr lang="uk-UA" dirty="0" smtClean="0">
                <a:latin typeface="Bookman Old Style" panose="02050604050505020204" pitchFamily="18" charset="0"/>
              </a:rPr>
              <a:t>нормативним </a:t>
            </a:r>
            <a:r>
              <a:rPr lang="uk-UA" dirty="0">
                <a:latin typeface="Bookman Old Style" panose="02050604050505020204" pitchFamily="18" charset="0"/>
              </a:rPr>
              <a:t>методом, </a:t>
            </a:r>
            <a:r>
              <a:rPr lang="uk-UA" dirty="0" err="1" smtClean="0">
                <a:latin typeface="Bookman Old Style" panose="02050604050505020204" pitchFamily="18" charset="0"/>
              </a:rPr>
              <a:t>стандарткост</a:t>
            </a:r>
            <a:r>
              <a:rPr lang="uk-UA" dirty="0">
                <a:latin typeface="Bookman Old Style" panose="02050604050505020204" pitchFamily="18" charset="0"/>
              </a:rPr>
              <a:t>, </a:t>
            </a:r>
            <a:r>
              <a:rPr lang="uk-UA" dirty="0" err="1" smtClean="0">
                <a:latin typeface="Bookman Old Style" panose="02050604050505020204" pitchFamily="18" charset="0"/>
              </a:rPr>
              <a:t>директкостинг</a:t>
            </a:r>
            <a:r>
              <a:rPr lang="uk-UA" dirty="0">
                <a:latin typeface="Bookman Old Style" panose="02050604050505020204" pitchFamily="18" charset="0"/>
              </a:rPr>
              <a:t>), організаційну побудову аудиту в галузі, </a:t>
            </a:r>
            <a:r>
              <a:rPr lang="uk-UA" dirty="0" smtClean="0">
                <a:latin typeface="Bookman Old Style" panose="02050604050505020204" pitchFamily="18" charset="0"/>
              </a:rPr>
              <a:t>організаційну </a:t>
            </a:r>
            <a:r>
              <a:rPr lang="uk-UA" dirty="0">
                <a:latin typeface="Bookman Old Style" panose="02050604050505020204" pitchFamily="18" charset="0"/>
              </a:rPr>
              <a:t>побудову інформаційних систем в галузі, побудову зовнішньоекономічної діяльності певної галузі, методику фінансового аналізу діяльності підприємства, організаційну побудову </a:t>
            </a:r>
            <a:r>
              <a:rPr lang="uk-UA" dirty="0" smtClean="0">
                <a:latin typeface="Bookman Old Style" panose="02050604050505020204" pitchFamily="18" charset="0"/>
              </a:rPr>
              <a:t>аудиту.</a:t>
            </a:r>
            <a:endParaRPr lang="uk-UA" dirty="0">
              <a:latin typeface="Bookman Old Style" panose="02050604050505020204" pitchFamily="18" charset="0"/>
            </a:endParaRPr>
          </a:p>
        </p:txBody>
      </p:sp>
      <p:cxnSp>
        <p:nvCxnSpPr>
          <p:cNvPr id="13" name="Пряма зі стрілкою 12"/>
          <p:cNvCxnSpPr>
            <a:stCxn id="4" idx="3"/>
            <a:endCxn id="8" idx="1"/>
          </p:cNvCxnSpPr>
          <p:nvPr/>
        </p:nvCxnSpPr>
        <p:spPr bwMode="auto">
          <a:xfrm>
            <a:off x="2699792" y="1448780"/>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5" name="Пряма зі стрілкою 14"/>
          <p:cNvCxnSpPr>
            <a:stCxn id="5" idx="3"/>
            <a:endCxn id="9" idx="1"/>
          </p:cNvCxnSpPr>
          <p:nvPr/>
        </p:nvCxnSpPr>
        <p:spPr bwMode="auto">
          <a:xfrm>
            <a:off x="2699792" y="2105397"/>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Пряма зі стрілкою 16"/>
          <p:cNvCxnSpPr>
            <a:stCxn id="6" idx="3"/>
            <a:endCxn id="10" idx="1"/>
          </p:cNvCxnSpPr>
          <p:nvPr/>
        </p:nvCxnSpPr>
        <p:spPr bwMode="auto">
          <a:xfrm>
            <a:off x="2699792" y="2762014"/>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Сполучна лінія уступом 18"/>
          <p:cNvCxnSpPr>
            <a:stCxn id="7" idx="3"/>
            <a:endCxn id="11" idx="0"/>
          </p:cNvCxnSpPr>
          <p:nvPr/>
        </p:nvCxnSpPr>
        <p:spPr bwMode="auto">
          <a:xfrm flipH="1">
            <a:off x="4566770" y="3272942"/>
            <a:ext cx="1589406" cy="330908"/>
          </a:xfrm>
          <a:prstGeom prst="bentConnector4">
            <a:avLst>
              <a:gd name="adj1" fmla="val -14383"/>
              <a:gd name="adj2" fmla="val 75842"/>
            </a:avLst>
          </a:prstGeom>
          <a:solidFill>
            <a:schemeClr val="accent1"/>
          </a:solidFill>
          <a:ln w="9525" cap="flat" cmpd="sng" algn="ctr">
            <a:solidFill>
              <a:schemeClr val="tx2"/>
            </a:solidFill>
            <a:prstDash val="solid"/>
            <a:round/>
            <a:headEnd type="none" w="med" len="med"/>
            <a:tailEnd type="triangle"/>
          </a:ln>
          <a:effectLst/>
        </p:spPr>
      </p:cxnSp>
      <p:cxnSp>
        <p:nvCxnSpPr>
          <p:cNvPr id="21" name="Сполучна лінія уступом 20"/>
          <p:cNvCxnSpPr>
            <a:stCxn id="7" idx="1"/>
            <a:endCxn id="11" idx="0"/>
          </p:cNvCxnSpPr>
          <p:nvPr/>
        </p:nvCxnSpPr>
        <p:spPr bwMode="auto">
          <a:xfrm rot="10800000" flipH="1" flipV="1">
            <a:off x="2987824" y="3272942"/>
            <a:ext cx="1578946" cy="330908"/>
          </a:xfrm>
          <a:prstGeom prst="bentConnector4">
            <a:avLst>
              <a:gd name="adj1" fmla="val -14478"/>
              <a:gd name="adj2" fmla="val 75842"/>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1052023649"/>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400" dirty="0">
                <a:latin typeface="Bookman Old Style" panose="02050604050505020204" pitchFamily="18" charset="0"/>
              </a:rPr>
              <a:t>Ознаки освітньо-кваліфікаційного рівня спеціаліста спеціальності “Облік і аудит”</a:t>
            </a:r>
          </a:p>
        </p:txBody>
      </p:sp>
      <p:sp>
        <p:nvSpPr>
          <p:cNvPr id="7" name="Прямокутник 6"/>
          <p:cNvSpPr/>
          <p:nvPr/>
        </p:nvSpPr>
        <p:spPr bwMode="auto">
          <a:xfrm>
            <a:off x="2971019" y="1412776"/>
            <a:ext cx="3168352" cy="3420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Основні характеристики</a:t>
            </a:r>
          </a:p>
        </p:txBody>
      </p:sp>
      <p:sp>
        <p:nvSpPr>
          <p:cNvPr id="11" name="Округлений прямокутник 10"/>
          <p:cNvSpPr/>
          <p:nvPr/>
        </p:nvSpPr>
        <p:spPr bwMode="auto">
          <a:xfrm>
            <a:off x="251520" y="1932269"/>
            <a:ext cx="8640960" cy="299350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i="1" dirty="0" smtClean="0"/>
              <a:t>А також:</a:t>
            </a:r>
            <a:endParaRPr lang="uk-UA" i="1" dirty="0"/>
          </a:p>
          <a:p>
            <a:pPr lvl="0" algn="just"/>
            <a:r>
              <a:rPr lang="uk-UA" dirty="0" smtClean="0">
                <a:latin typeface="Bookman Old Style" panose="02050604050505020204" pitchFamily="18" charset="0"/>
              </a:rPr>
              <a:t>мати </a:t>
            </a:r>
            <a:r>
              <a:rPr lang="uk-UA" dirty="0">
                <a:latin typeface="Bookman Old Style" panose="02050604050505020204" pitchFamily="18" charset="0"/>
              </a:rPr>
              <a:t>знання з таких питань: сутність та побудова внутрішньогосподарського обліку певної галузі (за вибором), методика аналізу діяльності певної галузі (за вибором) – виробничої,  комерційної, грошово-кредитної, методика побудови внутрішньогосподарського аудиту певної галузі (за вибором), методика фінансового аналізу, проведення та організації ревізії в господарстві, основи побудови аудиту, облік зовнішньоекономічної діяльності</a:t>
            </a:r>
          </a:p>
        </p:txBody>
      </p:sp>
      <p:cxnSp>
        <p:nvCxnSpPr>
          <p:cNvPr id="19" name="Сполучна лінія уступом 18"/>
          <p:cNvCxnSpPr/>
          <p:nvPr/>
        </p:nvCxnSpPr>
        <p:spPr bwMode="auto">
          <a:xfrm flipH="1">
            <a:off x="4549965" y="1589378"/>
            <a:ext cx="1589406" cy="330908"/>
          </a:xfrm>
          <a:prstGeom prst="bentConnector4">
            <a:avLst>
              <a:gd name="adj1" fmla="val -14383"/>
              <a:gd name="adj2" fmla="val 75842"/>
            </a:avLst>
          </a:prstGeom>
          <a:solidFill>
            <a:schemeClr val="accent1"/>
          </a:solidFill>
          <a:ln w="9525" cap="flat" cmpd="sng" algn="ctr">
            <a:solidFill>
              <a:schemeClr val="tx2"/>
            </a:solidFill>
            <a:prstDash val="solid"/>
            <a:round/>
            <a:headEnd type="none" w="med" len="med"/>
            <a:tailEnd type="triangle"/>
          </a:ln>
          <a:effectLst/>
        </p:spPr>
      </p:cxnSp>
      <p:cxnSp>
        <p:nvCxnSpPr>
          <p:cNvPr id="21" name="Сполучна лінія уступом 20"/>
          <p:cNvCxnSpPr/>
          <p:nvPr/>
        </p:nvCxnSpPr>
        <p:spPr bwMode="auto">
          <a:xfrm rot="10800000" flipH="1" flipV="1">
            <a:off x="2977805" y="1589378"/>
            <a:ext cx="1578946" cy="330908"/>
          </a:xfrm>
          <a:prstGeom prst="bentConnector4">
            <a:avLst>
              <a:gd name="adj1" fmla="val -14478"/>
              <a:gd name="adj2" fmla="val 75842"/>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3269356891"/>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400" dirty="0">
                <a:latin typeface="Bookman Old Style" panose="02050604050505020204" pitchFamily="18" charset="0"/>
              </a:rPr>
              <a:t>Ознаки освітньо-кваліфікаційного рівня </a:t>
            </a:r>
            <a:r>
              <a:rPr lang="uk-UA" sz="2400" dirty="0" smtClean="0">
                <a:latin typeface="Bookman Old Style" panose="02050604050505020204" pitchFamily="18" charset="0"/>
              </a:rPr>
              <a:t/>
            </a:r>
            <a:br>
              <a:rPr lang="uk-UA" sz="2400" dirty="0" smtClean="0">
                <a:latin typeface="Bookman Old Style" panose="02050604050505020204" pitchFamily="18" charset="0"/>
              </a:rPr>
            </a:br>
            <a:r>
              <a:rPr lang="uk-UA" sz="2400" dirty="0" smtClean="0">
                <a:latin typeface="Bookman Old Style" panose="02050604050505020204" pitchFamily="18" charset="0"/>
              </a:rPr>
              <a:t>магістра</a:t>
            </a:r>
            <a:endParaRPr lang="uk-UA" sz="2400" dirty="0">
              <a:latin typeface="Bookman Old Style" panose="02050604050505020204" pitchFamily="18" charset="0"/>
            </a:endParaRPr>
          </a:p>
        </p:txBody>
      </p:sp>
      <p:sp>
        <p:nvSpPr>
          <p:cNvPr id="4" name="Прямокутник 3"/>
          <p:cNvSpPr/>
          <p:nvPr/>
        </p:nvSpPr>
        <p:spPr bwMode="auto">
          <a:xfrm>
            <a:off x="251520" y="1268760"/>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Рівень кваліфікації</a:t>
            </a:r>
          </a:p>
        </p:txBody>
      </p:sp>
      <p:sp>
        <p:nvSpPr>
          <p:cNvPr id="5" name="Прямокутник 4"/>
          <p:cNvSpPr/>
          <p:nvPr/>
        </p:nvSpPr>
        <p:spPr bwMode="auto">
          <a:xfrm>
            <a:off x="251520" y="2006863"/>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Навчальні заклади</a:t>
            </a:r>
          </a:p>
        </p:txBody>
      </p:sp>
      <p:sp>
        <p:nvSpPr>
          <p:cNvPr id="6" name="Прямокутник 5"/>
          <p:cNvSpPr/>
          <p:nvPr/>
        </p:nvSpPr>
        <p:spPr bwMode="auto">
          <a:xfrm>
            <a:off x="246290" y="2744966"/>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Галузь</a:t>
            </a:r>
          </a:p>
        </p:txBody>
      </p:sp>
      <p:sp>
        <p:nvSpPr>
          <p:cNvPr id="7" name="Прямокутник 6"/>
          <p:cNvSpPr/>
          <p:nvPr/>
        </p:nvSpPr>
        <p:spPr bwMode="auto">
          <a:xfrm>
            <a:off x="2993054" y="3186535"/>
            <a:ext cx="3168352" cy="3420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Основні характеристики</a:t>
            </a:r>
          </a:p>
        </p:txBody>
      </p:sp>
      <p:sp>
        <p:nvSpPr>
          <p:cNvPr id="8" name="Округлений прямокутник 7"/>
          <p:cNvSpPr/>
          <p:nvPr/>
        </p:nvSpPr>
        <p:spPr bwMode="auto">
          <a:xfrm>
            <a:off x="3851920" y="1268760"/>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Магістр (четвертий рівень)</a:t>
            </a:r>
          </a:p>
        </p:txBody>
      </p:sp>
      <p:sp>
        <p:nvSpPr>
          <p:cNvPr id="9" name="Округлений прямокутник 8"/>
          <p:cNvSpPr/>
          <p:nvPr/>
        </p:nvSpPr>
        <p:spPr bwMode="auto">
          <a:xfrm>
            <a:off x="3851920" y="1707719"/>
            <a:ext cx="4824536" cy="964341"/>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Інститути, академії, університети, інші навчальні заклади, які мають відповідний сертифікат</a:t>
            </a:r>
          </a:p>
        </p:txBody>
      </p:sp>
      <p:sp>
        <p:nvSpPr>
          <p:cNvPr id="10" name="Округлений прямокутник 9"/>
          <p:cNvSpPr/>
          <p:nvPr/>
        </p:nvSpPr>
        <p:spPr bwMode="auto">
          <a:xfrm>
            <a:off x="3851920" y="2757204"/>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latin typeface="Bookman Old Style" panose="02050604050505020204" pitchFamily="18" charset="0"/>
              </a:rPr>
              <a:t>Облік і аудит</a:t>
            </a:r>
            <a:endParaRPr kumimoji="0" lang="uk-UA" sz="1800" i="0" u="none" strike="noStrike" cap="none" normalizeH="0" baseline="0" dirty="0" smtClean="0">
              <a:ln>
                <a:noFill/>
              </a:ln>
              <a:solidFill>
                <a:schemeClr val="tx1"/>
              </a:solidFill>
              <a:effectLst/>
              <a:latin typeface="Bookman Old Style" panose="02050604050505020204" pitchFamily="18" charset="0"/>
            </a:endParaRPr>
          </a:p>
        </p:txBody>
      </p:sp>
      <p:sp>
        <p:nvSpPr>
          <p:cNvPr id="11" name="Округлений прямокутник 10"/>
          <p:cNvSpPr/>
          <p:nvPr/>
        </p:nvSpPr>
        <p:spPr bwMode="auto">
          <a:xfrm>
            <a:off x="246290" y="3664087"/>
            <a:ext cx="8640960" cy="299350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i="1" dirty="0"/>
              <a:t>Фахівець цього рівня повинен:</a:t>
            </a:r>
          </a:p>
          <a:p>
            <a:pPr lvl="0" algn="just"/>
            <a:r>
              <a:rPr lang="uk-UA" sz="1650" dirty="0">
                <a:latin typeface="Bookman Old Style" panose="02050604050505020204" pitchFamily="18" charset="0"/>
              </a:rPr>
              <a:t>вміти застосовувати всі питання попередніх рівнів; організувати бухгалтерську справу і аудит у будь-якій системі та формі діяльності (виробнича, комерційна, грошово-кредитна) за обраною спеціалізацією, виконувати функції головного спеціаліста – головного бухгалтера, керівника обліково-аналітичних, обліково-контрольних </a:t>
            </a:r>
            <a:r>
              <a:rPr lang="uk-UA" sz="1650" dirty="0" smtClean="0">
                <a:latin typeface="Bookman Old Style" panose="02050604050505020204" pitchFamily="18" charset="0"/>
              </a:rPr>
              <a:t>служб; мати </a:t>
            </a:r>
            <a:r>
              <a:rPr lang="uk-UA" sz="1650" dirty="0">
                <a:latin typeface="Bookman Old Style" panose="02050604050505020204" pitchFamily="18" charset="0"/>
              </a:rPr>
              <a:t>знання з усіх дисциплін попередніх рівнів, окрім того, з таких дисциплін: фінансова звітність; стратегічний аналіз; організація бухгалтерського обліку, контролю та аналізу; організація та методика проведення аудиту; фінансовий менеджмент, аналіз та управління ризиком; бухгалтерський облік  в зарубіжних країнах; судово-бухгалтерська експертиза</a:t>
            </a:r>
          </a:p>
        </p:txBody>
      </p:sp>
      <p:cxnSp>
        <p:nvCxnSpPr>
          <p:cNvPr id="13" name="Пряма зі стрілкою 12"/>
          <p:cNvCxnSpPr>
            <a:stCxn id="4" idx="3"/>
            <a:endCxn id="8" idx="1"/>
          </p:cNvCxnSpPr>
          <p:nvPr/>
        </p:nvCxnSpPr>
        <p:spPr bwMode="auto">
          <a:xfrm>
            <a:off x="2699792" y="1448780"/>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5" name="Пряма зі стрілкою 14"/>
          <p:cNvCxnSpPr/>
          <p:nvPr/>
        </p:nvCxnSpPr>
        <p:spPr bwMode="auto">
          <a:xfrm>
            <a:off x="2699792" y="2189889"/>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Пряма зі стрілкою 16"/>
          <p:cNvCxnSpPr/>
          <p:nvPr/>
        </p:nvCxnSpPr>
        <p:spPr bwMode="auto">
          <a:xfrm>
            <a:off x="2699792" y="2937224"/>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Сполучна лінія уступом 18"/>
          <p:cNvCxnSpPr/>
          <p:nvPr/>
        </p:nvCxnSpPr>
        <p:spPr bwMode="auto">
          <a:xfrm flipH="1">
            <a:off x="4566770" y="3311654"/>
            <a:ext cx="1589406" cy="330908"/>
          </a:xfrm>
          <a:prstGeom prst="bentConnector4">
            <a:avLst>
              <a:gd name="adj1" fmla="val -14383"/>
              <a:gd name="adj2" fmla="val 75842"/>
            </a:avLst>
          </a:prstGeom>
          <a:solidFill>
            <a:schemeClr val="accent1"/>
          </a:solidFill>
          <a:ln w="9525" cap="flat" cmpd="sng" algn="ctr">
            <a:solidFill>
              <a:schemeClr val="tx2"/>
            </a:solidFill>
            <a:prstDash val="solid"/>
            <a:round/>
            <a:headEnd type="none" w="med" len="med"/>
            <a:tailEnd type="triangle"/>
          </a:ln>
          <a:effectLst/>
        </p:spPr>
      </p:cxnSp>
      <p:cxnSp>
        <p:nvCxnSpPr>
          <p:cNvPr id="21" name="Сполучна лінія уступом 20"/>
          <p:cNvCxnSpPr/>
          <p:nvPr/>
        </p:nvCxnSpPr>
        <p:spPr bwMode="auto">
          <a:xfrm rot="10800000" flipH="1" flipV="1">
            <a:off x="2993054" y="3322802"/>
            <a:ext cx="1578946" cy="330908"/>
          </a:xfrm>
          <a:prstGeom prst="bentConnector4">
            <a:avLst>
              <a:gd name="adj1" fmla="val -14478"/>
              <a:gd name="adj2" fmla="val 75842"/>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770881867"/>
      </p:ext>
    </p:extLst>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кандидата наук, доктора філософії</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2028715512"/>
              </p:ext>
            </p:extLst>
          </p:nvPr>
        </p:nvGraphicFramePr>
        <p:xfrm>
          <a:off x="0" y="1052736"/>
          <a:ext cx="9144000" cy="5805263"/>
        </p:xfrm>
        <a:graphic>
          <a:graphicData uri="http://schemas.openxmlformats.org/drawingml/2006/table">
            <a:tbl>
              <a:tblPr firstRow="1" bandRow="1">
                <a:tableStyleId>{5C22544A-7EE6-4342-B048-85BDC9FD1C3A}</a:tableStyleId>
              </a:tblPr>
              <a:tblGrid>
                <a:gridCol w="611560">
                  <a:extLst>
                    <a:ext uri="{9D8B030D-6E8A-4147-A177-3AD203B41FA5}">
                      <a16:colId xmlns="" xmlns:a16="http://schemas.microsoft.com/office/drawing/2014/main" val="733012275"/>
                    </a:ext>
                  </a:extLst>
                </a:gridCol>
                <a:gridCol w="8532440">
                  <a:extLst>
                    <a:ext uri="{9D8B030D-6E8A-4147-A177-3AD203B41FA5}">
                      <a16:colId xmlns="" xmlns:a16="http://schemas.microsoft.com/office/drawing/2014/main" val="86216381"/>
                    </a:ext>
                  </a:extLst>
                </a:gridCol>
              </a:tblGrid>
              <a:tr h="746457">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 з/п</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Вимоги до присудження наукового ступеня кандидата наук</a:t>
                      </a:r>
                    </a:p>
                  </a:txBody>
                  <a:tcPr marL="68580" marR="68580" marT="0" marB="0" anchor="ctr"/>
                </a:tc>
                <a:extLst>
                  <a:ext uri="{0D108BD9-81ED-4DB2-BD59-A6C34878D82A}">
                    <a16:rowId xmlns="" xmlns:a16="http://schemas.microsoft.com/office/drawing/2014/main" val="3102806873"/>
                  </a:ext>
                </a:extLst>
              </a:tr>
              <a:tr h="376244">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 xmlns:a16="http://schemas.microsoft.com/office/drawing/2014/main" val="3601587436"/>
                  </a:ext>
                </a:extLst>
              </a:tr>
              <a:tr h="746457">
                <a:tc>
                  <a:txBody>
                    <a:bodyPr/>
                    <a:lstStyle/>
                    <a:p>
                      <a:pPr algn="ctr">
                        <a:lnSpc>
                          <a:spcPct val="115000"/>
                        </a:lnSpc>
                        <a:spcAft>
                          <a:spcPts val="0"/>
                        </a:spcAft>
                      </a:pPr>
                      <a:r>
                        <a:rPr lang="uk-UA" sz="1800" spc="-10" dirty="0">
                          <a:effectLst/>
                          <a:latin typeface="Bookman Old Style" panose="02050604050505020204" pitchFamily="18" charset="0"/>
                          <a:ea typeface="Calibri" panose="020F0502020204030204" pitchFamily="34" charset="0"/>
                          <a:cs typeface="Times New Roman" panose="02020603050405020304" pitchFamily="18" charset="0"/>
                        </a:rPr>
                        <a:t>1</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spc="-10" dirty="0">
                          <a:effectLst/>
                          <a:latin typeface="Bookman Old Style" panose="02050604050505020204" pitchFamily="18" charset="0"/>
                          <a:ea typeface="Calibri" panose="020F0502020204030204" pitchFamily="34" charset="0"/>
                          <a:cs typeface="Times New Roman" panose="02020603050405020304" pitchFamily="18" charset="0"/>
                        </a:rPr>
                        <a:t>Питання присудження наукового ступеню кандидата наук стосується </a:t>
                      </a:r>
                      <a:r>
                        <a:rPr lang="uk-UA" sz="1800" spc="-10" dirty="0" smtClean="0">
                          <a:effectLst/>
                          <a:latin typeface="Bookman Old Style" panose="02050604050505020204" pitchFamily="18" charset="0"/>
                          <a:ea typeface="Calibri" panose="020F0502020204030204" pitchFamily="34" charset="0"/>
                          <a:cs typeface="Times New Roman" panose="02020603050405020304" pitchFamily="18" charset="0"/>
                        </a:rPr>
                        <a:t>МОНУ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29235908"/>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2</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Особи, які мають повну вищу освіту, глибокі фахові знання і значні досягнення в певній галузі науки</a:t>
                      </a:r>
                    </a:p>
                  </a:txBody>
                  <a:tcPr marL="68580" marR="68580" marT="0" marB="0"/>
                </a:tc>
                <a:extLst>
                  <a:ext uri="{0D108BD9-81ED-4DB2-BD59-A6C34878D82A}">
                    <a16:rowId xmlns="" xmlns:a16="http://schemas.microsoft.com/office/drawing/2014/main" val="3061225188"/>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3</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Документом, що засвідчує присудження наукового ступеня кандидата наук є диплом кандидата наук, який видає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МОНУ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12213532"/>
                  </a:ext>
                </a:extLst>
              </a:tr>
              <a:tr h="95027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4</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Диплом кандидата наук, виданий атестаційними органами СРСР і Російської Федерації за результатами захисту дисертацій або рішень вчених рад до 1 вересня 1992 р., в Україні визнаються дійсними</a:t>
                      </a:r>
                    </a:p>
                  </a:txBody>
                  <a:tcPr marL="68580" marR="68580" marT="0" marB="0"/>
                </a:tc>
                <a:extLst>
                  <a:ext uri="{0D108BD9-81ED-4DB2-BD59-A6C34878D82A}">
                    <a16:rowId xmlns="" xmlns:a16="http://schemas.microsoft.com/office/drawing/2014/main" val="3990524654"/>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5</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Відшкодування витрат на виготовлення бланків диплома кандидата наук здійснюється за рахунок коштів осіб, які їх отримують</a:t>
                      </a:r>
                    </a:p>
                  </a:txBody>
                  <a:tcPr marL="68580" marR="68580" marT="0" marB="0"/>
                </a:tc>
                <a:extLst>
                  <a:ext uri="{0D108BD9-81ED-4DB2-BD59-A6C34878D82A}">
                    <a16:rowId xmlns="" xmlns:a16="http://schemas.microsoft.com/office/drawing/2014/main" val="581151049"/>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6</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Науковий ступінь кандидата наук присуджують за результатами прилюдного захисту дисертацій спеціалізовані вчені ради</a:t>
                      </a:r>
                    </a:p>
                  </a:txBody>
                  <a:tcPr marL="68580" marR="68580" marT="0" marB="0"/>
                </a:tc>
                <a:extLst>
                  <a:ext uri="{0D108BD9-81ED-4DB2-BD59-A6C34878D82A}">
                    <a16:rowId xmlns="" xmlns:a16="http://schemas.microsoft.com/office/drawing/2014/main" val="661939684"/>
                  </a:ext>
                </a:extLst>
              </a:tr>
            </a:tbl>
          </a:graphicData>
        </a:graphic>
      </p:graphicFrame>
    </p:spTree>
    <p:extLst>
      <p:ext uri="{BB962C8B-B14F-4D97-AF65-F5344CB8AC3E}">
        <p14:creationId xmlns:p14="http://schemas.microsoft.com/office/powerpoint/2010/main" val="3957059885"/>
      </p:ext>
    </p:extLst>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кандидата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1625754255"/>
              </p:ext>
            </p:extLst>
          </p:nvPr>
        </p:nvGraphicFramePr>
        <p:xfrm>
          <a:off x="0" y="1052737"/>
          <a:ext cx="9144000" cy="5805263"/>
        </p:xfrm>
        <a:graphic>
          <a:graphicData uri="http://schemas.openxmlformats.org/drawingml/2006/table">
            <a:tbl>
              <a:tblPr firstRow="1" bandRow="1">
                <a:tableStyleId>{5C22544A-7EE6-4342-B048-85BDC9FD1C3A}</a:tableStyleId>
              </a:tblPr>
              <a:tblGrid>
                <a:gridCol w="611560">
                  <a:extLst>
                    <a:ext uri="{9D8B030D-6E8A-4147-A177-3AD203B41FA5}">
                      <a16:colId xmlns="" xmlns:a16="http://schemas.microsoft.com/office/drawing/2014/main" val="733012275"/>
                    </a:ext>
                  </a:extLst>
                </a:gridCol>
                <a:gridCol w="8532440">
                  <a:extLst>
                    <a:ext uri="{9D8B030D-6E8A-4147-A177-3AD203B41FA5}">
                      <a16:colId xmlns="" xmlns:a16="http://schemas.microsoft.com/office/drawing/2014/main" val="86216381"/>
                    </a:ext>
                  </a:extLst>
                </a:gridCol>
              </a:tblGrid>
              <a:tr h="380089">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 xmlns:a16="http://schemas.microsoft.com/office/drawing/2014/main" val="3601587436"/>
                  </a:ext>
                </a:extLst>
              </a:tr>
              <a:tr h="1280622">
                <a:tc>
                  <a:txBody>
                    <a:bodyPr/>
                    <a:lstStyle/>
                    <a:p>
                      <a:pPr algn="ctr">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7</a:t>
                      </a:r>
                    </a:p>
                  </a:txBody>
                  <a:tcPr marL="68580" marR="68580" marT="0" marB="0"/>
                </a:tc>
                <a:tc>
                  <a:txBody>
                    <a:bodyPr/>
                    <a:lstStyle/>
                    <a:p>
                      <a:pPr algn="just">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Міністерство освіти і науки, молоді та спорту України проводить експертизу дисертаційних робіт, розгляд атестаційних справ здобувачів та видачу диплома кандидата наук на підставі рішень спеціалізованих вчених рад та атестаційного висновку </a:t>
                      </a:r>
                      <a:r>
                        <a:rPr lang="uk-UA" sz="1790" dirty="0" smtClean="0">
                          <a:effectLst/>
                          <a:latin typeface="Bookman Old Style" panose="02050604050505020204" pitchFamily="18" charset="0"/>
                          <a:ea typeface="Calibri" panose="020F0502020204030204" pitchFamily="34" charset="0"/>
                          <a:cs typeface="Times New Roman" panose="02020603050405020304" pitchFamily="18" charset="0"/>
                        </a:rPr>
                        <a:t>МОНУ</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29235908"/>
                  </a:ext>
                </a:extLst>
              </a:tr>
              <a:tr h="1280622">
                <a:tc>
                  <a:txBody>
                    <a:bodyPr/>
                    <a:lstStyle/>
                    <a:p>
                      <a:pPr algn="ctr">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8</a:t>
                      </a:r>
                    </a:p>
                  </a:txBody>
                  <a:tcPr marL="68580" marR="68580" marT="0" marB="0"/>
                </a:tc>
                <a:tc>
                  <a:txBody>
                    <a:bodyPr/>
                    <a:lstStyle/>
                    <a:p>
                      <a:pPr algn="just">
                        <a:lnSpc>
                          <a:spcPct val="115000"/>
                        </a:lnSpc>
                        <a:spcAft>
                          <a:spcPts val="0"/>
                        </a:spcAft>
                      </a:pPr>
                      <a:r>
                        <a:rPr lang="uk-UA" sz="1790" spc="-10" dirty="0">
                          <a:effectLst/>
                          <a:latin typeface="Bookman Old Style" panose="02050604050505020204" pitchFamily="18" charset="0"/>
                          <a:ea typeface="Calibri" panose="020F0502020204030204" pitchFamily="34" charset="0"/>
                          <a:cs typeface="Times New Roman" panose="02020603050405020304" pitchFamily="18" charset="0"/>
                        </a:rPr>
                        <a:t>Дисертація на здобуття наукового ступеня кандидата наук є кваліфікаційною науковою працею, обсяг основного тексту якої становить 4,5–7, а для суспільних і гуманітарних наук – 6,5–9 авторських аркушів, оформлених відповідно до державного стандарту</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1225188"/>
                  </a:ext>
                </a:extLst>
              </a:tr>
              <a:tr h="1280622">
                <a:tc>
                  <a:txBody>
                    <a:bodyPr/>
                    <a:lstStyle/>
                    <a:p>
                      <a:pPr algn="ctr">
                        <a:lnSpc>
                          <a:spcPct val="115000"/>
                        </a:lnSpc>
                        <a:spcAft>
                          <a:spcPts val="0"/>
                        </a:spcAft>
                      </a:pPr>
                      <a:r>
                        <a:rPr lang="uk-UA" sz="1790">
                          <a:effectLst/>
                          <a:latin typeface="Bookman Old Style" panose="02050604050505020204" pitchFamily="18" charset="0"/>
                          <a:ea typeface="Calibri" panose="020F0502020204030204" pitchFamily="34" charset="0"/>
                          <a:cs typeface="Times New Roman" panose="02020603050405020304" pitchFamily="18" charset="0"/>
                        </a:rPr>
                        <a:t>9</a:t>
                      </a:r>
                    </a:p>
                  </a:txBody>
                  <a:tcPr marL="68580" marR="68580" marT="0" marB="0"/>
                </a:tc>
                <a:tc>
                  <a:txBody>
                    <a:bodyPr/>
                    <a:lstStyle/>
                    <a:p>
                      <a:pPr algn="just">
                        <a:lnSpc>
                          <a:spcPct val="115000"/>
                        </a:lnSpc>
                        <a:spcAft>
                          <a:spcPts val="0"/>
                        </a:spcAft>
                      </a:pPr>
                      <a:r>
                        <a:rPr lang="uk-UA" sz="1790" spc="-30" dirty="0">
                          <a:effectLst/>
                          <a:latin typeface="Bookman Old Style" panose="02050604050505020204" pitchFamily="18" charset="0"/>
                          <a:ea typeface="Calibri" panose="020F0502020204030204" pitchFamily="34" charset="0"/>
                          <a:cs typeface="Times New Roman" panose="02020603050405020304" pitchFamily="18" charset="0"/>
                        </a:rPr>
                        <a:t>Кандидатська дисертація повинна містити нові науково обґрунтовані результати проведених здобувачем досліджень, які розв’язують конкретне наукове завдання, що має істотне значення для певної галузі наук; подається до захисту лише за однією спеціальністю</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12213532"/>
                  </a:ext>
                </a:extLst>
              </a:tr>
              <a:tr h="628665">
                <a:tc>
                  <a:txBody>
                    <a:bodyPr/>
                    <a:lstStyle/>
                    <a:p>
                      <a:pPr algn="ctr">
                        <a:lnSpc>
                          <a:spcPct val="115000"/>
                        </a:lnSpc>
                        <a:spcAft>
                          <a:spcPts val="0"/>
                        </a:spcAft>
                      </a:pPr>
                      <a:r>
                        <a:rPr lang="uk-UA" sz="1790" dirty="0" smtClean="0">
                          <a:effectLst/>
                          <a:latin typeface="Bookman Old Style" panose="02050604050505020204" pitchFamily="18" charset="0"/>
                          <a:ea typeface="Calibri" panose="020F0502020204030204" pitchFamily="34" charset="0"/>
                          <a:cs typeface="Times New Roman" panose="02020603050405020304" pitchFamily="18" charset="0"/>
                        </a:rPr>
                        <a:t>10</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Апробація матеріалів дисертації на наукових конференціях, конгресах, симпозіумах, семінарах, у школах тощо обов’язкова</a:t>
                      </a:r>
                    </a:p>
                  </a:txBody>
                  <a:tcPr marL="68580" marR="68580" marT="0" marB="0"/>
                </a:tc>
                <a:extLst>
                  <a:ext uri="{0D108BD9-81ED-4DB2-BD59-A6C34878D82A}">
                    <a16:rowId xmlns="" xmlns:a16="http://schemas.microsoft.com/office/drawing/2014/main" val="661939684"/>
                  </a:ext>
                </a:extLst>
              </a:tr>
              <a:tr h="954643">
                <a:tc>
                  <a:txBody>
                    <a:bodyPr/>
                    <a:lstStyle/>
                    <a:p>
                      <a:pPr algn="ctr">
                        <a:lnSpc>
                          <a:spcPct val="115000"/>
                        </a:lnSpc>
                        <a:spcAft>
                          <a:spcPts val="0"/>
                        </a:spcAft>
                      </a:pPr>
                      <a:r>
                        <a:rPr lang="uk-UA" sz="1790" dirty="0" smtClean="0">
                          <a:effectLst/>
                          <a:latin typeface="Bookman Old Style" panose="02050604050505020204" pitchFamily="18" charset="0"/>
                          <a:ea typeface="Calibri" panose="020F0502020204030204" pitchFamily="34" charset="0"/>
                          <a:cs typeface="Times New Roman" panose="02020603050405020304" pitchFamily="18" charset="0"/>
                        </a:rPr>
                        <a:t>11</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Кандидатська дисертація супроводжується окремим авторефератом обсягом 0,7–0,9 авторського аркуша, який подається державною мовою</a:t>
                      </a:r>
                    </a:p>
                  </a:txBody>
                  <a:tcPr marL="68580" marR="68580" marT="0" marB="0"/>
                </a:tc>
                <a:extLst>
                  <a:ext uri="{0D108BD9-81ED-4DB2-BD59-A6C34878D82A}">
                    <a16:rowId xmlns="" xmlns:a16="http://schemas.microsoft.com/office/drawing/2014/main" val="1763938714"/>
                  </a:ext>
                </a:extLst>
              </a:tr>
            </a:tbl>
          </a:graphicData>
        </a:graphic>
      </p:graphicFrame>
    </p:spTree>
    <p:extLst>
      <p:ext uri="{BB962C8B-B14F-4D97-AF65-F5344CB8AC3E}">
        <p14:creationId xmlns:p14="http://schemas.microsoft.com/office/powerpoint/2010/main" val="3813146358"/>
      </p:ext>
    </p:extLst>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кандидата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626153484"/>
              </p:ext>
            </p:extLst>
          </p:nvPr>
        </p:nvGraphicFramePr>
        <p:xfrm>
          <a:off x="0" y="1052736"/>
          <a:ext cx="9144000" cy="5805263"/>
        </p:xfrm>
        <a:graphic>
          <a:graphicData uri="http://schemas.openxmlformats.org/drawingml/2006/table">
            <a:tbl>
              <a:tblPr firstRow="1" bandRow="1">
                <a:tableStyleId>{5C22544A-7EE6-4342-B048-85BDC9FD1C3A}</a:tableStyleId>
              </a:tblPr>
              <a:tblGrid>
                <a:gridCol w="611560">
                  <a:extLst>
                    <a:ext uri="{9D8B030D-6E8A-4147-A177-3AD203B41FA5}">
                      <a16:colId xmlns="" xmlns:a16="http://schemas.microsoft.com/office/drawing/2014/main" val="733012275"/>
                    </a:ext>
                  </a:extLst>
                </a:gridCol>
                <a:gridCol w="8532440">
                  <a:extLst>
                    <a:ext uri="{9D8B030D-6E8A-4147-A177-3AD203B41FA5}">
                      <a16:colId xmlns="" xmlns:a16="http://schemas.microsoft.com/office/drawing/2014/main" val="86216381"/>
                    </a:ext>
                  </a:extLst>
                </a:gridCol>
              </a:tblGrid>
              <a:tr h="394312">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 xmlns:a16="http://schemas.microsoft.com/office/drawing/2014/main" val="3601587436"/>
                  </a:ext>
                </a:extLst>
              </a:tr>
              <a:tr h="782304">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12</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Здобувач наукового ступеня кандидата наук допускається до захисту дисертації після складання кандидатських іспитів</a:t>
                      </a:r>
                    </a:p>
                  </a:txBody>
                  <a:tcPr marL="68580" marR="68580" marT="0" marB="0"/>
                </a:tc>
                <a:extLst>
                  <a:ext uri="{0D108BD9-81ED-4DB2-BD59-A6C34878D82A}">
                    <a16:rowId xmlns="" xmlns:a16="http://schemas.microsoft.com/office/drawing/2014/main" val="2129235908"/>
                  </a:ext>
                </a:extLst>
              </a:tr>
              <a:tr h="1322471">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13</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spc="-30" dirty="0">
                          <a:effectLst/>
                          <a:latin typeface="Bookman Old Style" panose="02050604050505020204" pitchFamily="18" charset="0"/>
                          <a:ea typeface="Calibri" panose="020F0502020204030204" pitchFamily="34" charset="0"/>
                          <a:cs typeface="Times New Roman" panose="02020603050405020304" pitchFamily="18" charset="0"/>
                        </a:rPr>
                        <a:t>Здобувач наукового ступеня кандидата наук, який не має повної вищої освіти в галузі науки, з якої підготовлено дисертацію, складає додаткові кандидатські іспити, перелік яких визначає спеціалізована вчена рада за програмами, затвердженими </a:t>
                      </a:r>
                      <a:r>
                        <a:rPr lang="uk-UA" sz="1800" spc="-30" dirty="0" smtClean="0">
                          <a:effectLst/>
                          <a:latin typeface="Bookman Old Style" panose="02050604050505020204" pitchFamily="18" charset="0"/>
                          <a:ea typeface="Calibri" panose="020F0502020204030204" pitchFamily="34" charset="0"/>
                          <a:cs typeface="Times New Roman" panose="02020603050405020304" pitchFamily="18" charset="0"/>
                        </a:rPr>
                        <a:t>МОНУ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1225188"/>
                  </a:ext>
                </a:extLst>
              </a:tr>
              <a:tr h="1653088">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14</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Організація, де виконувалась дисертація або до якої був прикріплений здобувач, проводить попередню експертизу дисертації та робить висновок про її наукову та практичну цінність. Висновок видається здобувачеві не пізніш ніж через два місяці після надходження для попередньої експертизи кандидатської дисертації</a:t>
                      </a:r>
                    </a:p>
                  </a:txBody>
                  <a:tcPr marL="68580" marR="68580" marT="0" marB="0"/>
                </a:tc>
                <a:extLst>
                  <a:ext uri="{0D108BD9-81ED-4DB2-BD59-A6C34878D82A}">
                    <a16:rowId xmlns="" xmlns:a16="http://schemas.microsoft.com/office/drawing/2014/main" val="2612213532"/>
                  </a:ext>
                </a:extLst>
              </a:tr>
              <a:tr h="1653088">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15</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Спеціалізована вчена рада має право приймати до розгляду кандидатську дисертацію не раніш ніж через місяць з дня розсилання виготовлювачем обов’язкових примірників видань, в яких опубліковано праці здобувача, що відображають основні результати дисертації</a:t>
                      </a:r>
                    </a:p>
                  </a:txBody>
                  <a:tcPr marL="68580" marR="68580" marT="0" marB="0"/>
                </a:tc>
                <a:extLst>
                  <a:ext uri="{0D108BD9-81ED-4DB2-BD59-A6C34878D82A}">
                    <a16:rowId xmlns="" xmlns:a16="http://schemas.microsoft.com/office/drawing/2014/main" val="3990524654"/>
                  </a:ext>
                </a:extLst>
              </a:tr>
            </a:tbl>
          </a:graphicData>
        </a:graphic>
      </p:graphicFrame>
    </p:spTree>
    <p:extLst>
      <p:ext uri="{BB962C8B-B14F-4D97-AF65-F5344CB8AC3E}">
        <p14:creationId xmlns:p14="http://schemas.microsoft.com/office/powerpoint/2010/main" val="3891746346"/>
      </p:ext>
    </p:extLst>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Заснування університетів у ХІІ ст.</a:t>
            </a:r>
            <a:endParaRPr lang="uk-UA" dirty="0">
              <a:latin typeface="Bookman Old Style" panose="020506040505050202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1524919805"/>
              </p:ext>
            </p:extLst>
          </p:nvPr>
        </p:nvGraphicFramePr>
        <p:xfrm>
          <a:off x="0" y="999862"/>
          <a:ext cx="9144000" cy="6309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751293000"/>
                    </a:ext>
                  </a:extLst>
                </a:gridCol>
                <a:gridCol w="3048000">
                  <a:extLst>
                    <a:ext uri="{9D8B030D-6E8A-4147-A177-3AD203B41FA5}">
                      <a16:colId xmlns:a16="http://schemas.microsoft.com/office/drawing/2014/main" xmlns="" val="401582663"/>
                    </a:ext>
                  </a:extLst>
                </a:gridCol>
                <a:gridCol w="3048000">
                  <a:extLst>
                    <a:ext uri="{9D8B030D-6E8A-4147-A177-3AD203B41FA5}">
                      <a16:colId xmlns:a16="http://schemas.microsoft.com/office/drawing/2014/main" xmlns="" val="63541352"/>
                    </a:ext>
                  </a:extLst>
                </a:gridCol>
              </a:tblGrid>
              <a:tr h="184766">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Країна</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Університет</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Роки</a:t>
                      </a:r>
                    </a:p>
                  </a:txBody>
                  <a:tcPr marL="68580" marR="68580" marT="0" marB="0"/>
                </a:tc>
                <a:extLst>
                  <a:ext uri="{0D108BD9-81ED-4DB2-BD59-A6C34878D82A}">
                    <a16:rowId xmlns:a16="http://schemas.microsoft.com/office/drawing/2014/main" xmlns="" val="3065117789"/>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Болонья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1088–1119</a:t>
                      </a:r>
                    </a:p>
                  </a:txBody>
                  <a:tcPr marL="68580" marR="68580" marT="0" marB="0"/>
                </a:tc>
                <a:extLst>
                  <a:ext uri="{0D108BD9-81ED-4DB2-BD59-A6C34878D82A}">
                    <a16:rowId xmlns:a16="http://schemas.microsoft.com/office/drawing/2014/main" xmlns="" val="3102204025"/>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Англія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Оксфорд</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1117–1120</a:t>
                      </a:r>
                    </a:p>
                  </a:txBody>
                  <a:tcPr marL="68580" marR="68580" marT="0" marB="0"/>
                </a:tc>
                <a:extLst>
                  <a:ext uri="{0D108BD9-81ED-4DB2-BD59-A6C34878D82A}">
                    <a16:rowId xmlns:a16="http://schemas.microsoft.com/office/drawing/2014/main" xmlns="" val="597905626"/>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Франція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Монпельє</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1180–1289</a:t>
                      </a:r>
                    </a:p>
                  </a:txBody>
                  <a:tcPr marL="68580" marR="68580" marT="0" marB="0"/>
                </a:tc>
                <a:extLst>
                  <a:ext uri="{0D108BD9-81ED-4DB2-BD59-A6C34878D82A}">
                    <a16:rowId xmlns:a16="http://schemas.microsoft.com/office/drawing/2014/main" xmlns="" val="2232522116"/>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Англія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Кембридж</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1209</a:t>
                      </a:r>
                    </a:p>
                  </a:txBody>
                  <a:tcPr marL="68580" marR="68580" marT="0" marB="0"/>
                </a:tc>
                <a:extLst>
                  <a:ext uri="{0D108BD9-81ED-4DB2-BD59-A6C34878D82A}">
                    <a16:rowId xmlns:a16="http://schemas.microsoft.com/office/drawing/2014/main" xmlns="" val="2768559757"/>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Франція (Париж)</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Сорбонна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1257</a:t>
                      </a:r>
                    </a:p>
                  </a:txBody>
                  <a:tcPr marL="68580" marR="68580" marT="0" marB="0"/>
                </a:tc>
                <a:extLst>
                  <a:ext uri="{0D108BD9-81ED-4DB2-BD59-A6C34878D82A}">
                    <a16:rowId xmlns:a16="http://schemas.microsoft.com/office/drawing/2014/main" xmlns="" val="3921885717"/>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Іспанія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Сієна</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1240</a:t>
                      </a:r>
                    </a:p>
                  </a:txBody>
                  <a:tcPr marL="68580" marR="68580" marT="0" marB="0"/>
                </a:tc>
                <a:extLst>
                  <a:ext uri="{0D108BD9-81ED-4DB2-BD59-A6C34878D82A}">
                    <a16:rowId xmlns:a16="http://schemas.microsoft.com/office/drawing/2014/main" xmlns="" val="113966931"/>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Вінченція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1205</a:t>
                      </a:r>
                    </a:p>
                  </a:txBody>
                  <a:tcPr marL="68580" marR="68580" marT="0" marB="0"/>
                </a:tc>
                <a:extLst>
                  <a:ext uri="{0D108BD9-81ED-4DB2-BD59-A6C34878D82A}">
                    <a16:rowId xmlns:a16="http://schemas.microsoft.com/office/drawing/2014/main" xmlns="" val="603970146"/>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Ареццо</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1215</a:t>
                      </a:r>
                    </a:p>
                  </a:txBody>
                  <a:tcPr marL="68580" marR="68580" marT="0" marB="0"/>
                </a:tc>
                <a:extLst>
                  <a:ext uri="{0D108BD9-81ED-4DB2-BD59-A6C34878D82A}">
                    <a16:rowId xmlns:a16="http://schemas.microsoft.com/office/drawing/2014/main" xmlns="" val="1923190280"/>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Падуя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1222</a:t>
                      </a:r>
                    </a:p>
                  </a:txBody>
                  <a:tcPr marL="68580" marR="68580" marT="0" marB="0"/>
                </a:tc>
                <a:extLst>
                  <a:ext uri="{0D108BD9-81ED-4DB2-BD59-A6C34878D82A}">
                    <a16:rowId xmlns:a16="http://schemas.microsoft.com/office/drawing/2014/main" xmlns="" val="3201935122"/>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Неаполь</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1224</a:t>
                      </a:r>
                    </a:p>
                  </a:txBody>
                  <a:tcPr marL="68580" marR="68580" marT="0" marB="0"/>
                </a:tc>
                <a:extLst>
                  <a:ext uri="{0D108BD9-81ED-4DB2-BD59-A6C34878D82A}">
                    <a16:rowId xmlns:a16="http://schemas.microsoft.com/office/drawing/2014/main" xmlns="" val="1868557010"/>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Рим</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1303</a:t>
                      </a:r>
                    </a:p>
                  </a:txBody>
                  <a:tcPr marL="68580" marR="68580" marT="0" marB="0"/>
                </a:tc>
                <a:extLst>
                  <a:ext uri="{0D108BD9-81ED-4DB2-BD59-A6C34878D82A}">
                    <a16:rowId xmlns:a16="http://schemas.microsoft.com/office/drawing/2014/main" xmlns="" val="3257738050"/>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Чехія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Празький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1348</a:t>
                      </a:r>
                    </a:p>
                  </a:txBody>
                  <a:tcPr marL="68580" marR="68580" marT="0" marB="0"/>
                </a:tc>
                <a:extLst>
                  <a:ext uri="{0D108BD9-81ED-4DB2-BD59-A6C34878D82A}">
                    <a16:rowId xmlns:a16="http://schemas.microsoft.com/office/drawing/2014/main" xmlns="" val="2611191822"/>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Польща (Краків)</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Ягеллонський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1364</a:t>
                      </a:r>
                    </a:p>
                  </a:txBody>
                  <a:tcPr marL="68580" marR="68580" marT="0" marB="0"/>
                </a:tc>
                <a:extLst>
                  <a:ext uri="{0D108BD9-81ED-4DB2-BD59-A6C34878D82A}">
                    <a16:rowId xmlns:a16="http://schemas.microsoft.com/office/drawing/2014/main" xmlns="" val="3560832917"/>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Австрія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Віденський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1365</a:t>
                      </a:r>
                    </a:p>
                  </a:txBody>
                  <a:tcPr marL="68580" marR="68580" marT="0" marB="0"/>
                </a:tc>
                <a:extLst>
                  <a:ext uri="{0D108BD9-81ED-4DB2-BD59-A6C34878D82A}">
                    <a16:rowId xmlns:a16="http://schemas.microsoft.com/office/drawing/2014/main" xmlns="" val="761578469"/>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Німеччина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Гейдельберзький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1386</a:t>
                      </a:r>
                    </a:p>
                  </a:txBody>
                  <a:tcPr marL="68580" marR="68580" marT="0" marB="0"/>
                </a:tc>
                <a:extLst>
                  <a:ext uri="{0D108BD9-81ED-4DB2-BD59-A6C34878D82A}">
                    <a16:rowId xmlns:a16="http://schemas.microsoft.com/office/drawing/2014/main" xmlns="" val="1572704824"/>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Німеччина (Лейпціг)</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Лейпцігський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1409</a:t>
                      </a:r>
                    </a:p>
                  </a:txBody>
                  <a:tcPr marL="68580" marR="68580" marT="0" marB="0"/>
                </a:tc>
                <a:extLst>
                  <a:ext uri="{0D108BD9-81ED-4DB2-BD59-A6C34878D82A}">
                    <a16:rowId xmlns:a16="http://schemas.microsoft.com/office/drawing/2014/main" xmlns="" val="2696823426"/>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Німеччина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Вюртемберзький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1502</a:t>
                      </a:r>
                    </a:p>
                  </a:txBody>
                  <a:tcPr marL="68580" marR="68580" marT="0" marB="0"/>
                </a:tc>
                <a:extLst>
                  <a:ext uri="{0D108BD9-81ED-4DB2-BD59-A6C34878D82A}">
                    <a16:rowId xmlns:a16="http://schemas.microsoft.com/office/drawing/2014/main" xmlns="" val="2758621463"/>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Німеччина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Кенігсберзький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1544</a:t>
                      </a:r>
                    </a:p>
                  </a:txBody>
                  <a:tcPr marL="68580" marR="68580" marT="0" marB="0"/>
                </a:tc>
                <a:extLst>
                  <a:ext uri="{0D108BD9-81ED-4DB2-BD59-A6C34878D82A}">
                    <a16:rowId xmlns:a16="http://schemas.microsoft.com/office/drawing/2014/main" xmlns="" val="2101440752"/>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Франція </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Страсбурзький</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1621</a:t>
                      </a:r>
                    </a:p>
                  </a:txBody>
                  <a:tcPr marL="68580" marR="68580" marT="0" marB="0"/>
                </a:tc>
                <a:extLst>
                  <a:ext uri="{0D108BD9-81ED-4DB2-BD59-A6C34878D82A}">
                    <a16:rowId xmlns:a16="http://schemas.microsoft.com/office/drawing/2014/main" xmlns="" val="3691725130"/>
                  </a:ext>
                </a:extLst>
              </a:tr>
            </a:tbl>
          </a:graphicData>
        </a:graphic>
      </p:graphicFrame>
    </p:spTree>
    <p:extLst>
      <p:ext uri="{BB962C8B-B14F-4D97-AF65-F5344CB8AC3E}">
        <p14:creationId xmlns:p14="http://schemas.microsoft.com/office/powerpoint/2010/main" val="2545315359"/>
      </p:ext>
    </p:extLst>
  </p:cSld>
  <p:clrMapOvr>
    <a:masterClrMapping/>
  </p:clrMapOvr>
  <p:transition>
    <p:strips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кандидата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2119519853"/>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611560">
                  <a:extLst>
                    <a:ext uri="{9D8B030D-6E8A-4147-A177-3AD203B41FA5}">
                      <a16:colId xmlns="" xmlns:a16="http://schemas.microsoft.com/office/drawing/2014/main" val="733012275"/>
                    </a:ext>
                  </a:extLst>
                </a:gridCol>
                <a:gridCol w="8532440">
                  <a:extLst>
                    <a:ext uri="{9D8B030D-6E8A-4147-A177-3AD203B41FA5}">
                      <a16:colId xmlns="" xmlns:a16="http://schemas.microsoft.com/office/drawing/2014/main" val="86216381"/>
                    </a:ext>
                  </a:extLst>
                </a:gridCol>
              </a:tblGrid>
              <a:tr h="400746">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 xmlns:a16="http://schemas.microsoft.com/office/drawing/2014/main" val="3601587436"/>
                  </a:ext>
                </a:extLst>
              </a:tr>
              <a:tr h="1900720">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16</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kern="1200" dirty="0" smtClean="0">
                          <a:solidFill>
                            <a:schemeClr val="dk1"/>
                          </a:solidFill>
                          <a:effectLst/>
                          <a:latin typeface="Bookman Old Style" panose="02050604050505020204" pitchFamily="18" charset="0"/>
                          <a:ea typeface="+mn-ea"/>
                          <a:cs typeface="+mn-cs"/>
                        </a:rPr>
                        <a:t>Для розгляду кандидатської дисертації призначається два офіційних опоненти, з яких один – доктор наук, а другий – доктор або кандидат наук, причому тільки один з них може бути членом спеціалізованої вченої ради, де проводитиметься захист, чи співробітником вищого навчального закладу або наукової установи, в якій утворено спеціалізовану вчену раду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29235908"/>
                  </a:ext>
                </a:extLst>
              </a:tr>
              <a:tr h="3503798">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17</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kern="1200" dirty="0" smtClean="0">
                          <a:solidFill>
                            <a:schemeClr val="dk1"/>
                          </a:solidFill>
                          <a:effectLst/>
                          <a:latin typeface="Bookman Old Style" panose="02050604050505020204" pitchFamily="18" charset="0"/>
                          <a:ea typeface="+mn-ea"/>
                          <a:cs typeface="+mn-cs"/>
                        </a:rPr>
                        <a:t>Основні наукові результати дисертації повинні відображати особистий внесок здобувача в їх досягнення та обов’язково бути опубліковані ним у формі статей (не менше 5 публікацій) у наукових (зокрема електронних) фахових виданнях України або інших держав, з яких: не менше 1 статті у виданнях іноземних держав або у виданнях України, які включені до міжнародних науко метричних баз; 1 із статей може бути опублікована в електронному науковому фаховому виданні; у галузях природничих і технічних наук замість 1 статті може бути долучений 1 патент на винахід (авторське свідоцтво про винахід), який пройшов кваліфікаційну експертизу і безпосередньо стосуються наукових результатів дисертації (за наявності)</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1225188"/>
                  </a:ext>
                </a:extLst>
              </a:tr>
            </a:tbl>
          </a:graphicData>
        </a:graphic>
      </p:graphicFrame>
    </p:spTree>
    <p:extLst>
      <p:ext uri="{BB962C8B-B14F-4D97-AF65-F5344CB8AC3E}">
        <p14:creationId xmlns:p14="http://schemas.microsoft.com/office/powerpoint/2010/main" val="637985782"/>
      </p:ext>
    </p:extLst>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доктора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1093889510"/>
              </p:ext>
            </p:extLst>
          </p:nvPr>
        </p:nvGraphicFramePr>
        <p:xfrm>
          <a:off x="0" y="1052736"/>
          <a:ext cx="9144000" cy="5805263"/>
        </p:xfrm>
        <a:graphic>
          <a:graphicData uri="http://schemas.openxmlformats.org/drawingml/2006/table">
            <a:tbl>
              <a:tblPr firstRow="1" bandRow="1">
                <a:tableStyleId>{5C22544A-7EE6-4342-B048-85BDC9FD1C3A}</a:tableStyleId>
              </a:tblPr>
              <a:tblGrid>
                <a:gridCol w="611560">
                  <a:extLst>
                    <a:ext uri="{9D8B030D-6E8A-4147-A177-3AD203B41FA5}">
                      <a16:colId xmlns="" xmlns:a16="http://schemas.microsoft.com/office/drawing/2014/main" val="733012275"/>
                    </a:ext>
                  </a:extLst>
                </a:gridCol>
                <a:gridCol w="8532440">
                  <a:extLst>
                    <a:ext uri="{9D8B030D-6E8A-4147-A177-3AD203B41FA5}">
                      <a16:colId xmlns="" xmlns:a16="http://schemas.microsoft.com/office/drawing/2014/main" val="86216381"/>
                    </a:ext>
                  </a:extLst>
                </a:gridCol>
              </a:tblGrid>
              <a:tr h="746457">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 з/п</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Вимоги до присудження наукового ступеня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доктора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наук</a:t>
                      </a:r>
                    </a:p>
                  </a:txBody>
                  <a:tcPr marL="68580" marR="68580" marT="0" marB="0" anchor="ctr"/>
                </a:tc>
                <a:extLst>
                  <a:ext uri="{0D108BD9-81ED-4DB2-BD59-A6C34878D82A}">
                    <a16:rowId xmlns="" xmlns:a16="http://schemas.microsoft.com/office/drawing/2014/main" val="3102806873"/>
                  </a:ext>
                </a:extLst>
              </a:tr>
              <a:tr h="376244">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 xmlns:a16="http://schemas.microsoft.com/office/drawing/2014/main" val="3601587436"/>
                  </a:ext>
                </a:extLst>
              </a:tr>
              <a:tr h="746457">
                <a:tc>
                  <a:txBody>
                    <a:bodyPr/>
                    <a:lstStyle/>
                    <a:p>
                      <a:pPr algn="ctr">
                        <a:lnSpc>
                          <a:spcPct val="115000"/>
                        </a:lnSpc>
                        <a:spcAft>
                          <a:spcPts val="0"/>
                        </a:spcAft>
                      </a:pPr>
                      <a:r>
                        <a:rPr lang="uk-UA" sz="1800" spc="-10" dirty="0">
                          <a:effectLst/>
                          <a:latin typeface="Bookman Old Style" panose="02050604050505020204" pitchFamily="18" charset="0"/>
                          <a:ea typeface="Calibri" panose="020F0502020204030204" pitchFamily="34" charset="0"/>
                          <a:cs typeface="Times New Roman" panose="02020603050405020304" pitchFamily="18" charset="0"/>
                        </a:rPr>
                        <a:t>1</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Питання присудження наукового ступеня доктора наук стосується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МОНУ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29235908"/>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2</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Особи, які мають повну вищу освіту, глибокі фахові знання і значні досягнення в певній галузі науки</a:t>
                      </a:r>
                    </a:p>
                  </a:txBody>
                  <a:tcPr marL="68580" marR="68580" marT="0" marB="0"/>
                </a:tc>
                <a:extLst>
                  <a:ext uri="{0D108BD9-81ED-4DB2-BD59-A6C34878D82A}">
                    <a16:rowId xmlns="" xmlns:a16="http://schemas.microsoft.com/office/drawing/2014/main" val="3061225188"/>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3</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Документом, що засвідчує присудження наукового ступеня доктора наук є диплом доктора наук, який видає </a:t>
                      </a:r>
                      <a:r>
                        <a:rPr lang="uk-UA" sz="1800" dirty="0" err="1">
                          <a:effectLst/>
                          <a:latin typeface="Bookman Old Style" panose="02050604050505020204" pitchFamily="18" charset="0"/>
                          <a:ea typeface="Calibri" panose="020F0502020204030204" pitchFamily="34" charset="0"/>
                          <a:cs typeface="Times New Roman" panose="02020603050405020304" pitchFamily="18" charset="0"/>
                        </a:rPr>
                        <a:t>МОНмолодьспорт</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12213532"/>
                  </a:ext>
                </a:extLst>
              </a:tr>
              <a:tr h="95027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4</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Диплом доктора наук, виданий атестаційними органами СРСР і Російської Федерації за результатами захисту дисертацій або рішень вчених рад до 1 вересня 1992 р., в Україні визнаються дійсними.</a:t>
                      </a:r>
                    </a:p>
                  </a:txBody>
                  <a:tcPr marL="68580" marR="68580" marT="0" marB="0"/>
                </a:tc>
                <a:extLst>
                  <a:ext uri="{0D108BD9-81ED-4DB2-BD59-A6C34878D82A}">
                    <a16:rowId xmlns="" xmlns:a16="http://schemas.microsoft.com/office/drawing/2014/main" val="3990524654"/>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5</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Відшкодування витрат на виготовлення бланків диплома доктора наук здійснюється за рахунок коштів осіб, які їх отримують.</a:t>
                      </a:r>
                    </a:p>
                  </a:txBody>
                  <a:tcPr marL="68580" marR="68580" marT="0" marB="0"/>
                </a:tc>
                <a:extLst>
                  <a:ext uri="{0D108BD9-81ED-4DB2-BD59-A6C34878D82A}">
                    <a16:rowId xmlns="" xmlns:a16="http://schemas.microsoft.com/office/drawing/2014/main" val="581151049"/>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6</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Науковий ступінь доктора наук присуджують за результатами прилюдного захисту дисертацій спеціалізовані вчені ради.</a:t>
                      </a:r>
                    </a:p>
                  </a:txBody>
                  <a:tcPr marL="68580" marR="68580" marT="0" marB="0"/>
                </a:tc>
                <a:extLst>
                  <a:ext uri="{0D108BD9-81ED-4DB2-BD59-A6C34878D82A}">
                    <a16:rowId xmlns="" xmlns:a16="http://schemas.microsoft.com/office/drawing/2014/main" val="661939684"/>
                  </a:ext>
                </a:extLst>
              </a:tr>
            </a:tbl>
          </a:graphicData>
        </a:graphic>
      </p:graphicFrame>
    </p:spTree>
    <p:extLst>
      <p:ext uri="{BB962C8B-B14F-4D97-AF65-F5344CB8AC3E}">
        <p14:creationId xmlns:p14="http://schemas.microsoft.com/office/powerpoint/2010/main" val="2366394422"/>
      </p:ext>
    </p:extLst>
  </p:cSld>
  <p:clrMapOvr>
    <a:masterClrMapping/>
  </p:clrMapOvr>
  <p:transition>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доктора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52927904"/>
              </p:ext>
            </p:extLst>
          </p:nvPr>
        </p:nvGraphicFramePr>
        <p:xfrm>
          <a:off x="0" y="1052737"/>
          <a:ext cx="9144000" cy="5807534"/>
        </p:xfrm>
        <a:graphic>
          <a:graphicData uri="http://schemas.openxmlformats.org/drawingml/2006/table">
            <a:tbl>
              <a:tblPr firstRow="1" bandRow="1">
                <a:tableStyleId>{5C22544A-7EE6-4342-B048-85BDC9FD1C3A}</a:tableStyleId>
              </a:tblPr>
              <a:tblGrid>
                <a:gridCol w="611560">
                  <a:extLst>
                    <a:ext uri="{9D8B030D-6E8A-4147-A177-3AD203B41FA5}">
                      <a16:colId xmlns="" xmlns:a16="http://schemas.microsoft.com/office/drawing/2014/main" val="733012275"/>
                    </a:ext>
                  </a:extLst>
                </a:gridCol>
                <a:gridCol w="8532440">
                  <a:extLst>
                    <a:ext uri="{9D8B030D-6E8A-4147-A177-3AD203B41FA5}">
                      <a16:colId xmlns="" xmlns:a16="http://schemas.microsoft.com/office/drawing/2014/main" val="86216381"/>
                    </a:ext>
                  </a:extLst>
                </a:gridCol>
              </a:tblGrid>
              <a:tr h="380089">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 xmlns:a16="http://schemas.microsoft.com/office/drawing/2014/main" val="3601587436"/>
                  </a:ext>
                </a:extLst>
              </a:tr>
              <a:tr h="1280622">
                <a:tc>
                  <a:txBody>
                    <a:bodyPr/>
                    <a:lstStyle/>
                    <a:p>
                      <a:pPr algn="ctr">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7</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МОНмолодьспорту проводить експертизу дисертаційних робіт, розгляд атестаційних справ здобувачів та видачу диплома доктора наук на підставі рішень спеціалізованих вчених рад та атестаційного висновку МОНмолодьспорту</a:t>
                      </a:r>
                    </a:p>
                  </a:txBody>
                  <a:tcPr marL="68580" marR="68580" marT="0" marB="0"/>
                </a:tc>
                <a:extLst>
                  <a:ext uri="{0D108BD9-81ED-4DB2-BD59-A6C34878D82A}">
                    <a16:rowId xmlns="" xmlns:a16="http://schemas.microsoft.com/office/drawing/2014/main" val="2129235908"/>
                  </a:ext>
                </a:extLst>
              </a:tr>
              <a:tr h="1280622">
                <a:tc>
                  <a:txBody>
                    <a:bodyPr/>
                    <a:lstStyle/>
                    <a:p>
                      <a:pPr algn="ctr">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8</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Дисертація на здобуття наукового ступеня доктора наук є кваліфікаційною науковою працею, обсяг основного тексту якої становить 11–13, а для суспільних і гуманітарних наук – 15–17 авторських аркушів, оформлених відповідно до державного стандарту</a:t>
                      </a:r>
                    </a:p>
                  </a:txBody>
                  <a:tcPr marL="68580" marR="68580" marT="0" marB="0"/>
                </a:tc>
                <a:extLst>
                  <a:ext uri="{0D108BD9-81ED-4DB2-BD59-A6C34878D82A}">
                    <a16:rowId xmlns="" xmlns:a16="http://schemas.microsoft.com/office/drawing/2014/main" val="3061225188"/>
                  </a:ext>
                </a:extLst>
              </a:tr>
              <a:tr h="1280622">
                <a:tc>
                  <a:txBody>
                    <a:bodyPr/>
                    <a:lstStyle/>
                    <a:p>
                      <a:pPr algn="ctr">
                        <a:lnSpc>
                          <a:spcPct val="115000"/>
                        </a:lnSpc>
                        <a:spcAft>
                          <a:spcPts val="0"/>
                        </a:spcAft>
                      </a:pPr>
                      <a:r>
                        <a:rPr lang="uk-UA" sz="1790">
                          <a:effectLst/>
                          <a:latin typeface="Bookman Old Style" panose="02050604050505020204" pitchFamily="18" charset="0"/>
                          <a:ea typeface="Calibri" panose="020F0502020204030204" pitchFamily="34" charset="0"/>
                          <a:cs typeface="Times New Roman" panose="02020603050405020304" pitchFamily="18" charset="0"/>
                        </a:rPr>
                        <a:t>9</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Докторська дисертація повинна містити наукові положення та науково обґрунтовані результати у певній галузі науки, що розв’язують важливу наукову або науково-прикладу проблему і щодо яких здобувач є суб’єктом авторського права</a:t>
                      </a:r>
                    </a:p>
                  </a:txBody>
                  <a:tcPr marL="68580" marR="68580" marT="0" marB="0"/>
                </a:tc>
                <a:extLst>
                  <a:ext uri="{0D108BD9-81ED-4DB2-BD59-A6C34878D82A}">
                    <a16:rowId xmlns="" xmlns:a16="http://schemas.microsoft.com/office/drawing/2014/main" val="2612213532"/>
                  </a:ext>
                </a:extLst>
              </a:tr>
              <a:tr h="628665">
                <a:tc>
                  <a:txBody>
                    <a:bodyPr/>
                    <a:lstStyle/>
                    <a:p>
                      <a:pPr algn="ctr">
                        <a:lnSpc>
                          <a:spcPct val="115000"/>
                        </a:lnSpc>
                        <a:spcAft>
                          <a:spcPts val="0"/>
                        </a:spcAft>
                      </a:pPr>
                      <a:r>
                        <a:rPr lang="uk-UA" sz="1790" dirty="0" smtClean="0">
                          <a:effectLst/>
                          <a:latin typeface="Bookman Old Style" panose="02050604050505020204" pitchFamily="18" charset="0"/>
                          <a:ea typeface="Calibri" panose="020F0502020204030204" pitchFamily="34" charset="0"/>
                          <a:cs typeface="Times New Roman" panose="02020603050405020304" pitchFamily="18" charset="0"/>
                        </a:rPr>
                        <a:t>10</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Докторська дисертація може бути подана до захисту за однією або двома спеціальностями однієї галузі науки</a:t>
                      </a:r>
                    </a:p>
                  </a:txBody>
                  <a:tcPr marL="68580" marR="68580" marT="0" marB="0"/>
                </a:tc>
                <a:extLst>
                  <a:ext uri="{0D108BD9-81ED-4DB2-BD59-A6C34878D82A}">
                    <a16:rowId xmlns="" xmlns:a16="http://schemas.microsoft.com/office/drawing/2014/main" val="661939684"/>
                  </a:ext>
                </a:extLst>
              </a:tr>
              <a:tr h="954643">
                <a:tc>
                  <a:txBody>
                    <a:bodyPr/>
                    <a:lstStyle/>
                    <a:p>
                      <a:pPr algn="ctr">
                        <a:lnSpc>
                          <a:spcPct val="115000"/>
                        </a:lnSpc>
                        <a:spcAft>
                          <a:spcPts val="0"/>
                        </a:spcAft>
                      </a:pPr>
                      <a:r>
                        <a:rPr lang="uk-UA" sz="1790" dirty="0" smtClean="0">
                          <a:effectLst/>
                          <a:latin typeface="Bookman Old Style" panose="02050604050505020204" pitchFamily="18" charset="0"/>
                          <a:ea typeface="Calibri" panose="020F0502020204030204" pitchFamily="34" charset="0"/>
                          <a:cs typeface="Times New Roman" panose="02020603050405020304" pitchFamily="18" charset="0"/>
                        </a:rPr>
                        <a:t>11</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Наукові положення і результати, які виносилися на захист у кандидатській дисертації здобувача наукового ступеня доктора наук, не можуть повторно виноситися на захист  його докторській дисертації</a:t>
                      </a:r>
                    </a:p>
                  </a:txBody>
                  <a:tcPr marL="68580" marR="68580" marT="0" marB="0"/>
                </a:tc>
                <a:extLst>
                  <a:ext uri="{0D108BD9-81ED-4DB2-BD59-A6C34878D82A}">
                    <a16:rowId xmlns="" xmlns:a16="http://schemas.microsoft.com/office/drawing/2014/main" val="1763938714"/>
                  </a:ext>
                </a:extLst>
              </a:tr>
            </a:tbl>
          </a:graphicData>
        </a:graphic>
      </p:graphicFrame>
    </p:spTree>
    <p:extLst>
      <p:ext uri="{BB962C8B-B14F-4D97-AF65-F5344CB8AC3E}">
        <p14:creationId xmlns:p14="http://schemas.microsoft.com/office/powerpoint/2010/main" val="3752624373"/>
      </p:ext>
    </p:extLst>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доктора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942060910"/>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611560">
                  <a:extLst>
                    <a:ext uri="{9D8B030D-6E8A-4147-A177-3AD203B41FA5}">
                      <a16:colId xmlns="" xmlns:a16="http://schemas.microsoft.com/office/drawing/2014/main" val="733012275"/>
                    </a:ext>
                  </a:extLst>
                </a:gridCol>
                <a:gridCol w="8532440">
                  <a:extLst>
                    <a:ext uri="{9D8B030D-6E8A-4147-A177-3AD203B41FA5}">
                      <a16:colId xmlns="" xmlns:a16="http://schemas.microsoft.com/office/drawing/2014/main" val="86216381"/>
                    </a:ext>
                  </a:extLst>
                </a:gridCol>
              </a:tblGrid>
              <a:tr h="420649">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 xmlns:a16="http://schemas.microsoft.com/office/drawing/2014/main" val="3601587436"/>
                  </a:ext>
                </a:extLst>
              </a:tr>
              <a:tr h="3701923">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12</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spc="-30" dirty="0">
                          <a:effectLst/>
                          <a:latin typeface="Bookman Old Style" panose="02050604050505020204" pitchFamily="18" charset="0"/>
                          <a:ea typeface="Calibri" panose="020F0502020204030204" pitchFamily="34" charset="0"/>
                          <a:cs typeface="Times New Roman" panose="02020603050405020304" pitchFamily="18" charset="0"/>
                        </a:rPr>
                        <a:t>Основні наукові результати дисертації повинні відображати особистий внесок здобувача в їх досягнення та обов’язково бути опубліковані ним у формі статей (не менш 20 публікацій) у наукових (зокрема електронних) фахових виданнях України та інших держав, з яких не менше 4 публікацій у виданнях іноземних держав або у виданнях України, які включені до міжнародних </a:t>
                      </a:r>
                      <a:r>
                        <a:rPr lang="uk-UA" sz="1800" spc="-30" dirty="0" err="1">
                          <a:effectLst/>
                          <a:latin typeface="Bookman Old Style" panose="02050604050505020204" pitchFamily="18" charset="0"/>
                          <a:ea typeface="Calibri" panose="020F0502020204030204" pitchFamily="34" charset="0"/>
                          <a:cs typeface="Times New Roman" panose="02020603050405020304" pitchFamily="18" charset="0"/>
                        </a:rPr>
                        <a:t>наукометричних</a:t>
                      </a:r>
                      <a:r>
                        <a:rPr lang="uk-UA" sz="1800" spc="-30" dirty="0">
                          <a:effectLst/>
                          <a:latin typeface="Bookman Old Style" panose="02050604050505020204" pitchFamily="18" charset="0"/>
                          <a:ea typeface="Calibri" panose="020F0502020204030204" pitchFamily="34" charset="0"/>
                          <a:cs typeface="Times New Roman" panose="02020603050405020304" pitchFamily="18" charset="0"/>
                        </a:rPr>
                        <a:t> баз; не більше 5 публікацій в електронних наукових фахових виданнях; у галузях природничих і технічних наук замість 3 статей можуть бути долучені 3 патенти на винахід (авторські свідоцтва про винахід), які пройшли кваліфікаційну експертизу і безпосередньо стосуються наукових результатів дисертації (за наявності)</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29235908"/>
                  </a:ext>
                </a:extLst>
              </a:tr>
              <a:tr h="1682692">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13</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spc="-30" dirty="0">
                          <a:effectLst/>
                          <a:latin typeface="Bookman Old Style" panose="02050604050505020204" pitchFamily="18" charset="0"/>
                          <a:ea typeface="Calibri" panose="020F0502020204030204" pitchFamily="34" charset="0"/>
                          <a:cs typeface="Times New Roman" panose="02020603050405020304" pitchFamily="18" charset="0"/>
                        </a:rPr>
                        <a:t>Необхідна наявність (для гуманітарних і суспільних наук, за винятком дисертацій з історичних наук за спеціальностями 07.00.04 “Археологія”, 07.00.09 “Антропологія”) опублікованої без співавторів монографії обсягом не менше 10 обліково-видавничих аркушів, яка містить власні результати наукових результатів здобувача</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1225188"/>
                  </a:ext>
                </a:extLst>
              </a:tr>
            </a:tbl>
          </a:graphicData>
        </a:graphic>
      </p:graphicFrame>
    </p:spTree>
    <p:extLst>
      <p:ext uri="{BB962C8B-B14F-4D97-AF65-F5344CB8AC3E}">
        <p14:creationId xmlns:p14="http://schemas.microsoft.com/office/powerpoint/2010/main" val="1095307745"/>
      </p:ext>
    </p:extLst>
  </p:cSld>
  <p:clrMapOvr>
    <a:masterClrMapping/>
  </p:clrMapOvr>
  <p:transition>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доктора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1342908460"/>
              </p:ext>
            </p:extLst>
          </p:nvPr>
        </p:nvGraphicFramePr>
        <p:xfrm>
          <a:off x="0" y="1052737"/>
          <a:ext cx="9144000" cy="5881063"/>
        </p:xfrm>
        <a:graphic>
          <a:graphicData uri="http://schemas.openxmlformats.org/drawingml/2006/table">
            <a:tbl>
              <a:tblPr firstRow="1" bandRow="1">
                <a:tableStyleId>{5C22544A-7EE6-4342-B048-85BDC9FD1C3A}</a:tableStyleId>
              </a:tblPr>
              <a:tblGrid>
                <a:gridCol w="611560">
                  <a:extLst>
                    <a:ext uri="{9D8B030D-6E8A-4147-A177-3AD203B41FA5}">
                      <a16:colId xmlns="" xmlns:a16="http://schemas.microsoft.com/office/drawing/2014/main" val="733012275"/>
                    </a:ext>
                  </a:extLst>
                </a:gridCol>
                <a:gridCol w="8532440">
                  <a:extLst>
                    <a:ext uri="{9D8B030D-6E8A-4147-A177-3AD203B41FA5}">
                      <a16:colId xmlns="" xmlns:a16="http://schemas.microsoft.com/office/drawing/2014/main" val="86216381"/>
                    </a:ext>
                  </a:extLst>
                </a:gridCol>
              </a:tblGrid>
              <a:tr h="360373">
                <a:tc>
                  <a:txBody>
                    <a:bodyPr/>
                    <a:lstStyle/>
                    <a:p>
                      <a:pPr algn="ctr"/>
                      <a:r>
                        <a:rPr lang="uk-UA" sz="1750" i="1" dirty="0" smtClean="0">
                          <a:latin typeface="Bookman Old Style" panose="02050604050505020204" pitchFamily="18" charset="0"/>
                        </a:rPr>
                        <a:t>1</a:t>
                      </a:r>
                      <a:endParaRPr lang="uk-UA" sz="1750" i="1" dirty="0">
                        <a:latin typeface="Bookman Old Style" panose="02050604050505020204" pitchFamily="18" charset="0"/>
                      </a:endParaRPr>
                    </a:p>
                  </a:txBody>
                  <a:tcPr/>
                </a:tc>
                <a:tc>
                  <a:txBody>
                    <a:bodyPr/>
                    <a:lstStyle/>
                    <a:p>
                      <a:pPr algn="ctr"/>
                      <a:r>
                        <a:rPr lang="uk-UA" sz="1750" i="1" dirty="0" smtClean="0">
                          <a:latin typeface="Bookman Old Style" panose="02050604050505020204" pitchFamily="18" charset="0"/>
                        </a:rPr>
                        <a:t>2</a:t>
                      </a:r>
                      <a:endParaRPr lang="uk-UA" sz="1750" i="1" dirty="0">
                        <a:latin typeface="Bookman Old Style" panose="02050604050505020204" pitchFamily="18" charset="0"/>
                      </a:endParaRPr>
                    </a:p>
                  </a:txBody>
                  <a:tcPr/>
                </a:tc>
                <a:extLst>
                  <a:ext uri="{0D108BD9-81ED-4DB2-BD59-A6C34878D82A}">
                    <a16:rowId xmlns="" xmlns:a16="http://schemas.microsoft.com/office/drawing/2014/main" val="3601587436"/>
                  </a:ext>
                </a:extLst>
              </a:tr>
              <a:tr h="595191">
                <a:tc>
                  <a:txBody>
                    <a:bodyPr/>
                    <a:lstStyle/>
                    <a:p>
                      <a:pPr algn="ctr">
                        <a:lnSpc>
                          <a:spcPct val="115000"/>
                        </a:lnSpc>
                        <a:spcAft>
                          <a:spcPts val="0"/>
                        </a:spcAft>
                      </a:pPr>
                      <a:r>
                        <a:rPr lang="uk-UA" sz="1750" dirty="0" smtClean="0">
                          <a:effectLst/>
                          <a:latin typeface="Bookman Old Style" panose="02050604050505020204" pitchFamily="18" charset="0"/>
                          <a:ea typeface="Calibri" panose="020F0502020204030204" pitchFamily="34" charset="0"/>
                          <a:cs typeface="Times New Roman" panose="02020603050405020304" pitchFamily="18" charset="0"/>
                        </a:rPr>
                        <a:t>14</a:t>
                      </a:r>
                      <a:endParaRPr lang="uk-UA" sz="17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50" dirty="0">
                          <a:effectLst/>
                          <a:latin typeface="Bookman Old Style" panose="02050604050505020204" pitchFamily="18" charset="0"/>
                          <a:ea typeface="Calibri" panose="020F0502020204030204" pitchFamily="34" charset="0"/>
                          <a:cs typeface="Times New Roman" panose="02020603050405020304" pitchFamily="18" charset="0"/>
                        </a:rPr>
                        <a:t>Апробація матеріалів дисертації на наукових конференціях, конгресах, симпозіумах, семінарах, школах тощо обов’язкова</a:t>
                      </a:r>
                    </a:p>
                  </a:txBody>
                  <a:tcPr marL="68580" marR="68580" marT="0" marB="0"/>
                </a:tc>
                <a:extLst>
                  <a:ext uri="{0D108BD9-81ED-4DB2-BD59-A6C34878D82A}">
                    <a16:rowId xmlns="" xmlns:a16="http://schemas.microsoft.com/office/drawing/2014/main" val="2129235908"/>
                  </a:ext>
                </a:extLst>
              </a:tr>
              <a:tr h="595191">
                <a:tc>
                  <a:txBody>
                    <a:bodyPr/>
                    <a:lstStyle/>
                    <a:p>
                      <a:pPr algn="ctr">
                        <a:lnSpc>
                          <a:spcPct val="115000"/>
                        </a:lnSpc>
                        <a:spcAft>
                          <a:spcPts val="0"/>
                        </a:spcAft>
                      </a:pPr>
                      <a:r>
                        <a:rPr lang="uk-UA" sz="1750" dirty="0" smtClean="0">
                          <a:effectLst/>
                          <a:latin typeface="Bookman Old Style" panose="02050604050505020204" pitchFamily="18" charset="0"/>
                          <a:ea typeface="Calibri" panose="020F0502020204030204" pitchFamily="34" charset="0"/>
                          <a:cs typeface="Times New Roman" panose="02020603050405020304" pitchFamily="18" charset="0"/>
                        </a:rPr>
                        <a:t>15</a:t>
                      </a:r>
                      <a:endParaRPr lang="uk-UA" sz="17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50" dirty="0">
                          <a:effectLst/>
                          <a:latin typeface="Bookman Old Style" panose="02050604050505020204" pitchFamily="18" charset="0"/>
                          <a:ea typeface="Calibri" panose="020F0502020204030204" pitchFamily="34" charset="0"/>
                          <a:cs typeface="Times New Roman" panose="02020603050405020304" pitchFamily="18" charset="0"/>
                        </a:rPr>
                        <a:t>Докторська дисертація супроводжується окремим авторефератом обсягом 1,3–1,9 авторських аркушів, який подається державною мовою</a:t>
                      </a:r>
                    </a:p>
                  </a:txBody>
                  <a:tcPr marL="68580" marR="68580" marT="0" marB="0"/>
                </a:tc>
                <a:extLst>
                  <a:ext uri="{0D108BD9-81ED-4DB2-BD59-A6C34878D82A}">
                    <a16:rowId xmlns="" xmlns:a16="http://schemas.microsoft.com/office/drawing/2014/main" val="3061225188"/>
                  </a:ext>
                </a:extLst>
              </a:tr>
              <a:tr h="1521042">
                <a:tc>
                  <a:txBody>
                    <a:bodyPr/>
                    <a:lstStyle/>
                    <a:p>
                      <a:pPr algn="ctr">
                        <a:lnSpc>
                          <a:spcPct val="115000"/>
                        </a:lnSpc>
                        <a:spcAft>
                          <a:spcPts val="0"/>
                        </a:spcAft>
                      </a:pPr>
                      <a:r>
                        <a:rPr lang="uk-UA" sz="1750" dirty="0" smtClean="0">
                          <a:effectLst/>
                          <a:latin typeface="Bookman Old Style" panose="02050604050505020204" pitchFamily="18" charset="0"/>
                          <a:ea typeface="Calibri" panose="020F0502020204030204" pitchFamily="34" charset="0"/>
                          <a:cs typeface="Times New Roman" panose="02020603050405020304" pitchFamily="18" charset="0"/>
                        </a:rPr>
                        <a:t>16</a:t>
                      </a:r>
                      <a:endParaRPr lang="uk-UA" sz="17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50" dirty="0">
                          <a:effectLst/>
                          <a:latin typeface="Bookman Old Style" panose="02050604050505020204" pitchFamily="18" charset="0"/>
                          <a:ea typeface="Calibri" panose="020F0502020204030204" pitchFamily="34" charset="0"/>
                          <a:cs typeface="Times New Roman" panose="02020603050405020304" pitchFamily="18" charset="0"/>
                        </a:rPr>
                        <a:t>Організація, де виконувалась дисертація або до якої був прикріплений здобувач, проводить попередню експертизу дисертації та робить висновок про її наукову та практичну цінність. Висновок видається здобувачеві не пізніш ніж через три місяці після надходження для попередньої експертизи докторської дисертації</a:t>
                      </a:r>
                    </a:p>
                  </a:txBody>
                  <a:tcPr marL="68580" marR="68580" marT="0" marB="0"/>
                </a:tc>
                <a:extLst>
                  <a:ext uri="{0D108BD9-81ED-4DB2-BD59-A6C34878D82A}">
                    <a16:rowId xmlns="" xmlns:a16="http://schemas.microsoft.com/office/drawing/2014/main" val="2612213532"/>
                  </a:ext>
                </a:extLst>
              </a:tr>
              <a:tr h="1212425">
                <a:tc>
                  <a:txBody>
                    <a:bodyPr/>
                    <a:lstStyle/>
                    <a:p>
                      <a:pPr algn="ctr">
                        <a:lnSpc>
                          <a:spcPct val="115000"/>
                        </a:lnSpc>
                        <a:spcAft>
                          <a:spcPts val="0"/>
                        </a:spcAft>
                      </a:pPr>
                      <a:r>
                        <a:rPr lang="uk-UA" sz="1750" dirty="0" smtClean="0">
                          <a:effectLst/>
                          <a:latin typeface="Bookman Old Style" panose="02050604050505020204" pitchFamily="18" charset="0"/>
                          <a:ea typeface="Calibri" panose="020F0502020204030204" pitchFamily="34" charset="0"/>
                          <a:cs typeface="Times New Roman" panose="02020603050405020304" pitchFamily="18" charset="0"/>
                        </a:rPr>
                        <a:t>17</a:t>
                      </a:r>
                      <a:endParaRPr lang="uk-UA" sz="17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50" dirty="0">
                          <a:effectLst/>
                          <a:latin typeface="Bookman Old Style" panose="02050604050505020204" pitchFamily="18" charset="0"/>
                          <a:ea typeface="Calibri" panose="020F0502020204030204" pitchFamily="34" charset="0"/>
                          <a:cs typeface="Times New Roman" panose="02020603050405020304" pitchFamily="18" charset="0"/>
                        </a:rPr>
                        <a:t>Спеціалізована вчена рада має право приймати до розгляду докторську дисертацію не раніше ніж через два місяці з дня розсилання виготовлювачем обов’язкових примірників видань, в яких опубліковано праці здобувача, що відображають основні результати дисертації</a:t>
                      </a:r>
                    </a:p>
                  </a:txBody>
                  <a:tcPr marL="68580" marR="68580" marT="0" marB="0"/>
                </a:tc>
                <a:extLst>
                  <a:ext uri="{0D108BD9-81ED-4DB2-BD59-A6C34878D82A}">
                    <a16:rowId xmlns="" xmlns:a16="http://schemas.microsoft.com/office/drawing/2014/main" val="661939684"/>
                  </a:ext>
                </a:extLst>
              </a:tr>
              <a:tr h="1521042">
                <a:tc>
                  <a:txBody>
                    <a:bodyPr/>
                    <a:lstStyle/>
                    <a:p>
                      <a:pPr algn="ctr">
                        <a:lnSpc>
                          <a:spcPct val="115000"/>
                        </a:lnSpc>
                        <a:spcAft>
                          <a:spcPts val="0"/>
                        </a:spcAft>
                      </a:pPr>
                      <a:r>
                        <a:rPr lang="uk-UA" sz="1750" dirty="0" smtClean="0">
                          <a:effectLst/>
                          <a:latin typeface="Bookman Old Style" panose="02050604050505020204" pitchFamily="18" charset="0"/>
                          <a:ea typeface="Calibri" panose="020F0502020204030204" pitchFamily="34" charset="0"/>
                          <a:cs typeface="Times New Roman" panose="02020603050405020304" pitchFamily="18" charset="0"/>
                        </a:rPr>
                        <a:t>18</a:t>
                      </a:r>
                      <a:endParaRPr lang="uk-UA" sz="17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50" dirty="0">
                          <a:effectLst/>
                          <a:latin typeface="Bookman Old Style" panose="02050604050505020204" pitchFamily="18" charset="0"/>
                          <a:ea typeface="Calibri" panose="020F0502020204030204" pitchFamily="34" charset="0"/>
                          <a:cs typeface="Times New Roman" panose="02020603050405020304" pitchFamily="18" charset="0"/>
                        </a:rPr>
                        <a:t>Для розгляду докторської дисертації призначається три офіційних опоненти, причому тільки один з них може бути членом спеціалізованої вченої ради, де проводитиметься захист, чи співробітником вищого навчального закладу або наукової установи, в якій утворено спеціалізовану вчену раду</a:t>
                      </a:r>
                    </a:p>
                  </a:txBody>
                  <a:tcPr marL="68580" marR="68580" marT="0" marB="0"/>
                </a:tc>
                <a:extLst>
                  <a:ext uri="{0D108BD9-81ED-4DB2-BD59-A6C34878D82A}">
                    <a16:rowId xmlns="" xmlns:a16="http://schemas.microsoft.com/office/drawing/2014/main" val="1763938714"/>
                  </a:ext>
                </a:extLst>
              </a:tr>
            </a:tbl>
          </a:graphicData>
        </a:graphic>
      </p:graphicFrame>
    </p:spTree>
    <p:extLst>
      <p:ext uri="{BB962C8B-B14F-4D97-AF65-F5344CB8AC3E}">
        <p14:creationId xmlns:p14="http://schemas.microsoft.com/office/powerpoint/2010/main" val="1996294630"/>
      </p:ext>
    </p:extLst>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присвоєння вченого звання “професор”</a:t>
            </a:r>
          </a:p>
        </p:txBody>
      </p:sp>
      <p:graphicFrame>
        <p:nvGraphicFramePr>
          <p:cNvPr id="3" name="Таблиця 2"/>
          <p:cNvGraphicFramePr>
            <a:graphicFrameLocks noGrp="1"/>
          </p:cNvGraphicFramePr>
          <p:nvPr>
            <p:extLst>
              <p:ext uri="{D42A27DB-BD31-4B8C-83A1-F6EECF244321}">
                <p14:modId xmlns:p14="http://schemas.microsoft.com/office/powerpoint/2010/main" val="602176814"/>
              </p:ext>
            </p:extLst>
          </p:nvPr>
        </p:nvGraphicFramePr>
        <p:xfrm>
          <a:off x="0" y="1052736"/>
          <a:ext cx="9144000" cy="5805265"/>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3996598881"/>
                    </a:ext>
                  </a:extLst>
                </a:gridCol>
                <a:gridCol w="3048000">
                  <a:extLst>
                    <a:ext uri="{9D8B030D-6E8A-4147-A177-3AD203B41FA5}">
                      <a16:colId xmlns="" xmlns:a16="http://schemas.microsoft.com/office/drawing/2014/main" val="2677664177"/>
                    </a:ext>
                  </a:extLst>
                </a:gridCol>
                <a:gridCol w="3048000">
                  <a:extLst>
                    <a:ext uri="{9D8B030D-6E8A-4147-A177-3AD203B41FA5}">
                      <a16:colId xmlns="" xmlns:a16="http://schemas.microsoft.com/office/drawing/2014/main" val="547647301"/>
                    </a:ext>
                  </a:extLst>
                </a:gridCol>
              </a:tblGrid>
              <a:tr h="3666483">
                <a:tc>
                  <a:txBody>
                    <a:bodyPr/>
                    <a:lstStyle/>
                    <a:p>
                      <a:pPr algn="ctr"/>
                      <a:r>
                        <a:rPr lang="uk-UA" sz="1900" b="0" dirty="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присвоюють  працівникам вищих навчальних закладів  </a:t>
                      </a:r>
                      <a:r>
                        <a:rPr lang="uk-UA" sz="1900" b="0" spc="20" dirty="0">
                          <a:solidFill>
                            <a:srgbClr val="1D528D"/>
                          </a:solidFill>
                          <a:effectLst/>
                          <a:latin typeface="Bookman Old Style" panose="02050604050505020204" pitchFamily="18" charset="0"/>
                          <a:cs typeface="Times New Roman" panose="02020603050405020304" pitchFamily="18" charset="0"/>
                        </a:rPr>
                        <a:t>III–IV рівнів </a:t>
                      </a:r>
                      <a:r>
                        <a:rPr lang="uk-UA" sz="1900" b="0" dirty="0">
                          <a:solidFill>
                            <a:srgbClr val="1D528D"/>
                          </a:solidFill>
                          <a:effectLst/>
                          <a:latin typeface="Bookman Old Style" panose="02050604050505020204" pitchFamily="18" charset="0"/>
                          <a:cs typeface="Times New Roman" panose="02020603050405020304" pitchFamily="18" charset="0"/>
                        </a:rPr>
                        <a:t>акредитації або закладів </a:t>
                      </a:r>
                      <a:br>
                        <a:rPr lang="uk-UA" sz="1900" b="0" dirty="0">
                          <a:solidFill>
                            <a:srgbClr val="1D528D"/>
                          </a:solidFill>
                          <a:effectLst/>
                          <a:latin typeface="Bookman Old Style" panose="02050604050505020204" pitchFamily="18" charset="0"/>
                          <a:cs typeface="Times New Roman" panose="02020603050405020304" pitchFamily="18" charset="0"/>
                        </a:rPr>
                      </a:br>
                      <a:r>
                        <a:rPr lang="uk-UA" sz="1900" b="0" dirty="0">
                          <a:solidFill>
                            <a:srgbClr val="1D528D"/>
                          </a:solidFill>
                          <a:effectLst/>
                          <a:latin typeface="Bookman Old Style" panose="02050604050505020204" pitchFamily="18" charset="0"/>
                          <a:cs typeface="Times New Roman" panose="02020603050405020304" pitchFamily="18" charset="0"/>
                        </a:rPr>
                        <a:t>післядипломної освіти III-IV рівня акредитації</a:t>
                      </a:r>
                    </a:p>
                  </a:txBody>
                  <a:tcPr marL="68580" marR="68580" marT="0" marB="0" anchor="ctr">
                    <a:solidFill>
                      <a:srgbClr val="E8EDFD"/>
                    </a:solidFill>
                  </a:tcPr>
                </a:tc>
                <a:tc>
                  <a:txBody>
                    <a:bodyPr/>
                    <a:lstStyle/>
                    <a:p>
                      <a:pPr algn="ctr">
                        <a:lnSpc>
                          <a:spcPct val="115000"/>
                        </a:lnSpc>
                        <a:spcAft>
                          <a:spcPts val="1000"/>
                        </a:spcAft>
                      </a:pPr>
                      <a:r>
                        <a:rPr lang="uk-UA" sz="1900" b="0" dirty="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присвоюється працівникам наукових </a:t>
                      </a:r>
                      <a:br>
                        <a:rPr lang="uk-UA" sz="1900" b="0" dirty="0">
                          <a:solidFill>
                            <a:srgbClr val="1D528D"/>
                          </a:solidFill>
                          <a:effectLst/>
                          <a:latin typeface="Bookman Old Style" panose="02050604050505020204" pitchFamily="18" charset="0"/>
                          <a:cs typeface="Times New Roman" panose="02020603050405020304" pitchFamily="18" charset="0"/>
                        </a:rPr>
                      </a:br>
                      <a:r>
                        <a:rPr lang="uk-UA" sz="1900" b="0" dirty="0">
                          <a:solidFill>
                            <a:srgbClr val="1D528D"/>
                          </a:solidFill>
                          <a:effectLst/>
                          <a:latin typeface="Bookman Old Style" panose="02050604050505020204" pitchFamily="18" charset="0"/>
                          <a:cs typeface="Times New Roman" panose="02020603050405020304" pitchFamily="18" charset="0"/>
                        </a:rPr>
                        <a:t>установ</a:t>
                      </a:r>
                      <a:br>
                        <a:rPr lang="uk-UA" sz="1900" b="0" dirty="0">
                          <a:solidFill>
                            <a:srgbClr val="1D528D"/>
                          </a:solidFill>
                          <a:effectLst/>
                          <a:latin typeface="Bookman Old Style" panose="02050604050505020204" pitchFamily="18" charset="0"/>
                          <a:cs typeface="Times New Roman" panose="02020603050405020304" pitchFamily="18" charset="0"/>
                        </a:rPr>
                      </a:br>
                      <a:r>
                        <a:rPr lang="uk-UA" sz="1900" b="0" dirty="0">
                          <a:solidFill>
                            <a:srgbClr val="1D528D"/>
                          </a:solidFill>
                          <a:effectLst/>
                          <a:latin typeface="Bookman Old Style" panose="02050604050505020204" pitchFamily="18" charset="0"/>
                          <a:cs typeface="Times New Roman" panose="02020603050405020304" pitchFamily="18" charset="0"/>
                        </a:rPr>
                        <a:t>  </a:t>
                      </a:r>
                      <a:r>
                        <a:rPr lang="uk-UA" sz="1900" b="0" dirty="0">
                          <a:solidFill>
                            <a:srgbClr val="1D528D"/>
                          </a:solidFill>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nchor="ctr">
                    <a:solidFill>
                      <a:srgbClr val="E8EDFD"/>
                    </a:solidFill>
                  </a:tcPr>
                </a:tc>
                <a:tc>
                  <a:txBody>
                    <a:bodyPr/>
                    <a:lstStyle/>
                    <a:p>
                      <a:pPr algn="ctr"/>
                      <a:r>
                        <a:rPr lang="uk-UA" sz="1900" b="0" spc="-50" dirty="0">
                          <a:solidFill>
                            <a:srgbClr val="1D528D"/>
                          </a:solidFill>
                          <a:effectLst/>
                          <a:latin typeface="Bookman Old Style" panose="02050604050505020204" pitchFamily="18" charset="0"/>
                          <a:cs typeface="Times New Roman" panose="02020603050405020304" pitchFamily="18" charset="0"/>
                        </a:rPr>
                        <a:t>Вчене звання професора може  бути  присвоєне  працівникам  вищих  навчальних закладів </a:t>
                      </a:r>
                      <a:r>
                        <a:rPr lang="uk-UA" sz="1900" b="0" spc="20" dirty="0">
                          <a:solidFill>
                            <a:srgbClr val="1D528D"/>
                          </a:solidFill>
                          <a:effectLst/>
                          <a:latin typeface="Bookman Old Style" panose="02050604050505020204" pitchFamily="18" charset="0"/>
                          <a:cs typeface="Times New Roman" panose="02020603050405020304" pitchFamily="18" charset="0"/>
                        </a:rPr>
                        <a:t>III–IV рівнів</a:t>
                      </a:r>
                      <a:r>
                        <a:rPr lang="uk-UA" sz="1900" b="0" spc="-50" dirty="0">
                          <a:solidFill>
                            <a:srgbClr val="1D528D"/>
                          </a:solidFill>
                          <a:effectLst/>
                          <a:latin typeface="Bookman Old Style" panose="02050604050505020204" pitchFamily="18" charset="0"/>
                          <a:cs typeface="Times New Roman" panose="02020603050405020304" pitchFamily="18" charset="0"/>
                        </a:rPr>
                        <a:t> акредитації або закладів післядипломної освіти  </a:t>
                      </a:r>
                      <a:r>
                        <a:rPr lang="uk-UA" sz="1900" b="0" spc="20" dirty="0">
                          <a:solidFill>
                            <a:srgbClr val="1D528D"/>
                          </a:solidFill>
                          <a:effectLst/>
                          <a:latin typeface="Bookman Old Style" panose="02050604050505020204" pitchFamily="18" charset="0"/>
                          <a:cs typeface="Times New Roman" panose="02020603050405020304" pitchFamily="18" charset="0"/>
                        </a:rPr>
                        <a:t>III–IV рівнів </a:t>
                      </a:r>
                      <a:r>
                        <a:rPr lang="uk-UA" sz="1900" b="0" spc="-50" dirty="0">
                          <a:solidFill>
                            <a:srgbClr val="1D528D"/>
                          </a:solidFill>
                          <a:effectLst/>
                          <a:latin typeface="Bookman Old Style" panose="02050604050505020204" pitchFamily="18" charset="0"/>
                          <a:cs typeface="Times New Roman" panose="02020603050405020304" pitchFamily="18" charset="0"/>
                        </a:rPr>
                        <a:t>акредитації, яким  не присуджений науковий ступінь доктора наук, але</a:t>
                      </a:r>
                      <a:endParaRPr lang="uk-UA" sz="1900" b="0" dirty="0">
                        <a:solidFill>
                          <a:srgbClr val="1D528D"/>
                        </a:solidFill>
                        <a:effectLst/>
                        <a:latin typeface="Bookman Old Style" panose="02050604050505020204" pitchFamily="18" charset="0"/>
                        <a:cs typeface="Times New Roman" panose="02020603050405020304" pitchFamily="18" charset="0"/>
                      </a:endParaRPr>
                    </a:p>
                  </a:txBody>
                  <a:tcPr marL="68580" marR="68580" marT="0" marB="0" anchor="ctr">
                    <a:solidFill>
                      <a:srgbClr val="E8EDFD"/>
                    </a:solidFill>
                  </a:tcPr>
                </a:tc>
                <a:extLst>
                  <a:ext uri="{0D108BD9-81ED-4DB2-BD59-A6C34878D82A}">
                    <a16:rowId xmlns="" xmlns:a16="http://schemas.microsoft.com/office/drawing/2014/main" val="1829503867"/>
                  </a:ext>
                </a:extLst>
              </a:tr>
              <a:tr h="916621">
                <a:tc>
                  <a:txBody>
                    <a:bodyPr/>
                    <a:lstStyle/>
                    <a:p>
                      <a:r>
                        <a:rPr lang="uk-UA" sz="1900" dirty="0">
                          <a:effectLst/>
                          <a:latin typeface="Bookman Old Style" panose="02050604050505020204" pitchFamily="18" charset="0"/>
                          <a:cs typeface="Times New Roman" panose="02020603050405020304" pitchFamily="18" charset="0"/>
                        </a:rPr>
                        <a:t>1) яким присуджено науко-вий ступінь доктора наук</a:t>
                      </a:r>
                    </a:p>
                  </a:txBody>
                  <a:tcPr marL="68580" marR="68580" marT="0" marB="0" anchor="ctr"/>
                </a:tc>
                <a:tc>
                  <a:txBody>
                    <a:bodyPr/>
                    <a:lstStyle/>
                    <a:p>
                      <a:r>
                        <a:rPr lang="uk-UA" sz="1900" dirty="0">
                          <a:effectLst/>
                          <a:latin typeface="Bookman Old Style" panose="02050604050505020204" pitchFamily="18" charset="0"/>
                          <a:cs typeface="Times New Roman" panose="02020603050405020304" pitchFamily="18" charset="0"/>
                        </a:rPr>
                        <a:t>1) яким присуджений науко-вий ступінь доктора наук; </a:t>
                      </a:r>
                    </a:p>
                  </a:txBody>
                  <a:tcPr marL="68580" marR="68580" marT="0" marB="0" anchor="ctr"/>
                </a:tc>
                <a:tc>
                  <a:txBody>
                    <a:bodyPr/>
                    <a:lstStyle/>
                    <a:p>
                      <a:r>
                        <a:rPr lang="uk-UA" sz="1900">
                          <a:effectLst/>
                          <a:latin typeface="Bookman Old Style" panose="02050604050505020204" pitchFamily="18" charset="0"/>
                          <a:cs typeface="Times New Roman" panose="02020603050405020304" pitchFamily="18" charset="0"/>
                        </a:rPr>
                        <a:t>1) - </a:t>
                      </a:r>
                    </a:p>
                  </a:txBody>
                  <a:tcPr marL="68580" marR="68580" marT="0" marB="0"/>
                </a:tc>
                <a:extLst>
                  <a:ext uri="{0D108BD9-81ED-4DB2-BD59-A6C34878D82A}">
                    <a16:rowId xmlns="" xmlns:a16="http://schemas.microsoft.com/office/drawing/2014/main" val="2276391724"/>
                  </a:ext>
                </a:extLst>
              </a:tr>
              <a:tr h="1222161">
                <a:tc>
                  <a:txBody>
                    <a:bodyPr/>
                    <a:lstStyle/>
                    <a:p>
                      <a:r>
                        <a:rPr lang="uk-UA" sz="1900" dirty="0">
                          <a:effectLst/>
                          <a:latin typeface="Bookman Old Style" panose="02050604050505020204" pitchFamily="18" charset="0"/>
                          <a:cs typeface="Times New Roman" panose="02020603050405020304" pitchFamily="18" charset="0"/>
                        </a:rPr>
                        <a:t>2) які мають: вчене звання доцента або старшого наукового співробітника </a:t>
                      </a:r>
                    </a:p>
                  </a:txBody>
                  <a:tcPr marL="68580" marR="68580" marT="0" marB="0"/>
                </a:tc>
                <a:tc>
                  <a:txBody>
                    <a:bodyPr/>
                    <a:lstStyle/>
                    <a:p>
                      <a:r>
                        <a:rPr lang="uk-UA" sz="1900" dirty="0">
                          <a:effectLst/>
                          <a:latin typeface="Bookman Old Style" panose="02050604050505020204" pitchFamily="18" charset="0"/>
                          <a:cs typeface="Times New Roman" panose="02020603050405020304" pitchFamily="18" charset="0"/>
                        </a:rPr>
                        <a:t>2) які мають: вчене звання доцента або старшого наукового співробітника;</a:t>
                      </a:r>
                    </a:p>
                  </a:txBody>
                  <a:tcPr marL="68580" marR="68580" marT="0" marB="0"/>
                </a:tc>
                <a:tc>
                  <a:txBody>
                    <a:bodyPr/>
                    <a:lstStyle/>
                    <a:p>
                      <a:r>
                        <a:rPr lang="uk-UA" sz="1900" dirty="0">
                          <a:effectLst/>
                          <a:latin typeface="Bookman Old Style" panose="02050604050505020204" pitchFamily="18" charset="0"/>
                          <a:cs typeface="Times New Roman" panose="02020603050405020304" pitchFamily="18" charset="0"/>
                        </a:rPr>
                        <a:t>2) які мають: </a:t>
                      </a:r>
                      <a:br>
                        <a:rPr lang="uk-UA" sz="1900" dirty="0">
                          <a:effectLst/>
                          <a:latin typeface="Bookman Old Style" panose="02050604050505020204" pitchFamily="18" charset="0"/>
                          <a:cs typeface="Times New Roman" panose="02020603050405020304" pitchFamily="18" charset="0"/>
                        </a:rPr>
                      </a:br>
                      <a:r>
                        <a:rPr lang="uk-UA" sz="1900" dirty="0">
                          <a:effectLst/>
                          <a:latin typeface="Bookman Old Style" panose="02050604050505020204" pitchFamily="18" charset="0"/>
                          <a:cs typeface="Times New Roman" panose="02020603050405020304" pitchFamily="18" charset="0"/>
                        </a:rPr>
                        <a:t>вчене звання доцента; </a:t>
                      </a:r>
                    </a:p>
                  </a:txBody>
                  <a:tcPr marL="68580" marR="68580" marT="0" marB="0"/>
                </a:tc>
                <a:extLst>
                  <a:ext uri="{0D108BD9-81ED-4DB2-BD59-A6C34878D82A}">
                    <a16:rowId xmlns="" xmlns:a16="http://schemas.microsoft.com/office/drawing/2014/main" val="3527269369"/>
                  </a:ext>
                </a:extLst>
              </a:tr>
            </a:tbl>
          </a:graphicData>
        </a:graphic>
      </p:graphicFrame>
    </p:spTree>
    <p:extLst>
      <p:ext uri="{BB962C8B-B14F-4D97-AF65-F5344CB8AC3E}">
        <p14:creationId xmlns:p14="http://schemas.microsoft.com/office/powerpoint/2010/main" val="180990625"/>
      </p:ext>
    </p:extLst>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присвоєння вченого звання “професор”</a:t>
            </a:r>
          </a:p>
        </p:txBody>
      </p:sp>
      <p:graphicFrame>
        <p:nvGraphicFramePr>
          <p:cNvPr id="3" name="Таблиця 2"/>
          <p:cNvGraphicFramePr>
            <a:graphicFrameLocks noGrp="1"/>
          </p:cNvGraphicFramePr>
          <p:nvPr>
            <p:extLst>
              <p:ext uri="{D42A27DB-BD31-4B8C-83A1-F6EECF244321}">
                <p14:modId xmlns:p14="http://schemas.microsoft.com/office/powerpoint/2010/main" val="148300931"/>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3996598881"/>
                    </a:ext>
                  </a:extLst>
                </a:gridCol>
                <a:gridCol w="3048000">
                  <a:extLst>
                    <a:ext uri="{9D8B030D-6E8A-4147-A177-3AD203B41FA5}">
                      <a16:colId xmlns="" xmlns:a16="http://schemas.microsoft.com/office/drawing/2014/main" val="2677664177"/>
                    </a:ext>
                  </a:extLst>
                </a:gridCol>
                <a:gridCol w="3048000">
                  <a:extLst>
                    <a:ext uri="{9D8B030D-6E8A-4147-A177-3AD203B41FA5}">
                      <a16:colId xmlns="" xmlns:a16="http://schemas.microsoft.com/office/drawing/2014/main" val="547647301"/>
                    </a:ext>
                  </a:extLst>
                </a:gridCol>
              </a:tblGrid>
              <a:tr h="5805264">
                <a:tc>
                  <a:txBody>
                    <a:bodyPr/>
                    <a:lstStyle/>
                    <a:p>
                      <a:r>
                        <a:rPr lang="uk-UA" sz="1500" b="0" spc="-100">
                          <a:solidFill>
                            <a:srgbClr val="1D528D"/>
                          </a:solidFill>
                          <a:effectLst/>
                          <a:latin typeface="Bookman Old Style" panose="02050604050505020204" pitchFamily="18" charset="0"/>
                          <a:cs typeface="Times New Roman" panose="02020603050405020304" pitchFamily="18" charset="0"/>
                        </a:rPr>
                        <a:t>3) стаж педагогічної роботи не менш як 8 років у зазначених закла-дах на посаді асистента, викладача, старшого викладача, доцента, про-фесора, завідувача (начальника або його заступника) кафедри, декана факультету (начальника факульте-ту або його заступника з навчальної чи наукової роботи), проректора (заступника начальника вищого ві-йськового навчального закладу з навчальної чи наукової роботи), у тому числі останній календарний рік на 1 кафедрі на посаді професо-ра, завідувача (начальника або його заступника) кафедри, декана  факу-льтету (начальника факультету або його заступника з навчальної чи наукової роботи) з оплатою праці не менш як 0,25 посадового окладу (ставки заробітної плати)</a:t>
                      </a:r>
                      <a:endParaRPr lang="uk-UA" sz="1500" b="0">
                        <a:solidFill>
                          <a:srgbClr val="1D528D"/>
                        </a:solidFill>
                        <a:effectLst/>
                        <a:latin typeface="Bookman Old Style" panose="02050604050505020204" pitchFamily="18" charset="0"/>
                        <a:cs typeface="Times New Roman" panose="02020603050405020304" pitchFamily="18" charset="0"/>
                      </a:endParaRPr>
                    </a:p>
                  </a:txBody>
                  <a:tcPr marL="68580" marR="68580" marT="0" marB="0">
                    <a:solidFill>
                      <a:srgbClr val="CDD9FC"/>
                    </a:solidFill>
                  </a:tcPr>
                </a:tc>
                <a:tc>
                  <a:txBody>
                    <a:bodyPr/>
                    <a:lstStyle/>
                    <a:p>
                      <a:r>
                        <a:rPr lang="uk-UA" sz="1500" b="0" dirty="0">
                          <a:solidFill>
                            <a:srgbClr val="1D528D"/>
                          </a:solidFill>
                          <a:effectLst/>
                          <a:latin typeface="Bookman Old Style" panose="02050604050505020204" pitchFamily="18" charset="0"/>
                          <a:cs typeface="Times New Roman" panose="02020603050405020304" pitchFamily="18" charset="0"/>
                        </a:rPr>
                        <a:t>3) які працюють у наукових установах  Національної  </a:t>
                      </a:r>
                      <a:r>
                        <a:rPr lang="uk-UA" sz="1500" b="0" dirty="0" err="1">
                          <a:solidFill>
                            <a:srgbClr val="1D528D"/>
                          </a:solidFill>
                          <a:effectLst/>
                          <a:latin typeface="Bookman Old Style" panose="02050604050505020204" pitchFamily="18" charset="0"/>
                          <a:cs typeface="Times New Roman" panose="02020603050405020304" pitchFamily="18" charset="0"/>
                        </a:rPr>
                        <a:t>ака-демії</a:t>
                      </a:r>
                      <a:r>
                        <a:rPr lang="uk-UA" sz="1500" b="0" dirty="0">
                          <a:solidFill>
                            <a:srgbClr val="1D528D"/>
                          </a:solidFill>
                          <a:effectLst/>
                          <a:latin typeface="Bookman Old Style" panose="02050604050505020204" pitchFamily="18" charset="0"/>
                          <a:cs typeface="Times New Roman" panose="02020603050405020304" pitchFamily="18" charset="0"/>
                        </a:rPr>
                        <a:t> наук,  Національної  </a:t>
                      </a:r>
                      <a:r>
                        <a:rPr lang="uk-UA" sz="1500" b="0" dirty="0" err="1">
                          <a:solidFill>
                            <a:srgbClr val="1D528D"/>
                          </a:solidFill>
                          <a:effectLst/>
                          <a:latin typeface="Bookman Old Style" panose="02050604050505020204" pitchFamily="18" charset="0"/>
                          <a:cs typeface="Times New Roman" panose="02020603050405020304" pitchFamily="18" charset="0"/>
                        </a:rPr>
                        <a:t>ака-демії</a:t>
                      </a:r>
                      <a:r>
                        <a:rPr lang="uk-UA" sz="1500" b="0" dirty="0">
                          <a:solidFill>
                            <a:srgbClr val="1D528D"/>
                          </a:solidFill>
                          <a:effectLst/>
                          <a:latin typeface="Bookman Old Style" panose="02050604050505020204" pitchFamily="18" charset="0"/>
                          <a:cs typeface="Times New Roman" panose="02020603050405020304" pitchFamily="18" charset="0"/>
                        </a:rPr>
                        <a:t> медичних наук, </a:t>
                      </a:r>
                      <a:r>
                        <a:rPr lang="uk-UA" sz="1500" b="0" dirty="0" err="1">
                          <a:solidFill>
                            <a:srgbClr val="1D528D"/>
                          </a:solidFill>
                          <a:effectLst/>
                          <a:latin typeface="Bookman Old Style" panose="02050604050505020204" pitchFamily="18" charset="0"/>
                          <a:cs typeface="Times New Roman" panose="02020603050405020304" pitchFamily="18" charset="0"/>
                        </a:rPr>
                        <a:t>Націо-нальної</a:t>
                      </a:r>
                      <a:r>
                        <a:rPr lang="uk-UA" sz="1500" b="0" dirty="0">
                          <a:solidFill>
                            <a:srgbClr val="1D528D"/>
                          </a:solidFill>
                          <a:effectLst/>
                          <a:latin typeface="Bookman Old Style" panose="02050604050505020204" pitchFamily="18" charset="0"/>
                          <a:cs typeface="Times New Roman" panose="02020603050405020304" pitchFamily="18" charset="0"/>
                        </a:rPr>
                        <a:t> академії аграрних  на-</a:t>
                      </a:r>
                      <a:r>
                        <a:rPr lang="uk-UA" sz="1500" b="0" dirty="0" err="1">
                          <a:solidFill>
                            <a:srgbClr val="1D528D"/>
                          </a:solidFill>
                          <a:effectLst/>
                          <a:latin typeface="Bookman Old Style" panose="02050604050505020204" pitchFamily="18" charset="0"/>
                          <a:cs typeface="Times New Roman" panose="02020603050405020304" pitchFamily="18" charset="0"/>
                        </a:rPr>
                        <a:t>ук</a:t>
                      </a:r>
                      <a:r>
                        <a:rPr lang="uk-UA" sz="1500" b="0" dirty="0">
                          <a:solidFill>
                            <a:srgbClr val="1D528D"/>
                          </a:solidFill>
                          <a:effectLst/>
                          <a:latin typeface="Bookman Old Style" panose="02050604050505020204" pitchFamily="18" charset="0"/>
                          <a:cs typeface="Times New Roman" panose="02020603050405020304" pitchFamily="18" charset="0"/>
                        </a:rPr>
                        <a:t>, Національної   академії </a:t>
                      </a:r>
                      <a:r>
                        <a:rPr lang="uk-UA" sz="1500" b="0" dirty="0" err="1">
                          <a:solidFill>
                            <a:srgbClr val="1D528D"/>
                          </a:solidFill>
                          <a:effectLst/>
                          <a:latin typeface="Bookman Old Style" panose="02050604050505020204" pitchFamily="18" charset="0"/>
                          <a:cs typeface="Times New Roman" panose="02020603050405020304" pitchFamily="18" charset="0"/>
                        </a:rPr>
                        <a:t>пе-дагогічних</a:t>
                      </a:r>
                      <a:r>
                        <a:rPr lang="uk-UA" sz="1500" b="0" dirty="0">
                          <a:solidFill>
                            <a:srgbClr val="1D528D"/>
                          </a:solidFill>
                          <a:effectLst/>
                          <a:latin typeface="Bookman Old Style" panose="02050604050505020204" pitchFamily="18" charset="0"/>
                          <a:cs typeface="Times New Roman" panose="02020603050405020304" pitchFamily="18" charset="0"/>
                        </a:rPr>
                        <a:t> наук, Національної  академії правових наук та На-</a:t>
                      </a:r>
                      <a:r>
                        <a:rPr lang="uk-UA" sz="1500" b="0" dirty="0" err="1">
                          <a:solidFill>
                            <a:srgbClr val="1D528D"/>
                          </a:solidFill>
                          <a:effectLst/>
                          <a:latin typeface="Bookman Old Style" panose="02050604050505020204" pitchFamily="18" charset="0"/>
                          <a:cs typeface="Times New Roman" panose="02020603050405020304" pitchFamily="18" charset="0"/>
                        </a:rPr>
                        <a:t>ціональної</a:t>
                      </a:r>
                      <a:r>
                        <a:rPr lang="uk-UA" sz="1500" b="0" dirty="0">
                          <a:solidFill>
                            <a:srgbClr val="1D528D"/>
                          </a:solidFill>
                          <a:effectLst/>
                          <a:latin typeface="Bookman Old Style" panose="02050604050505020204" pitchFamily="18" charset="0"/>
                          <a:cs typeface="Times New Roman" panose="02020603050405020304" pitchFamily="18" charset="0"/>
                        </a:rPr>
                        <a:t>  академії мистецтв, науково-дослідних інститутах і прирівняних до них органі-</a:t>
                      </a:r>
                      <a:r>
                        <a:rPr lang="uk-UA" sz="1500" b="0" dirty="0" err="1">
                          <a:solidFill>
                            <a:srgbClr val="1D528D"/>
                          </a:solidFill>
                          <a:effectLst/>
                          <a:latin typeface="Bookman Old Style" panose="02050604050505020204" pitchFamily="18" charset="0"/>
                          <a:cs typeface="Times New Roman" panose="02020603050405020304" pitchFamily="18" charset="0"/>
                        </a:rPr>
                        <a:t>заціях</a:t>
                      </a:r>
                      <a:r>
                        <a:rPr lang="uk-UA" sz="1500" b="0" dirty="0">
                          <a:solidFill>
                            <a:srgbClr val="1D528D"/>
                          </a:solidFill>
                          <a:effectLst/>
                          <a:latin typeface="Bookman Old Style" panose="02050604050505020204" pitchFamily="18" charset="0"/>
                          <a:cs typeface="Times New Roman" panose="02020603050405020304" pitchFamily="18" charset="0"/>
                        </a:rPr>
                        <a:t> на посаді завідувача (начальника) науково-дослід-ного відділу (відділення, </a:t>
                      </a:r>
                      <a:r>
                        <a:rPr lang="uk-UA" sz="1500" b="0" dirty="0" err="1">
                          <a:solidFill>
                            <a:srgbClr val="1D528D"/>
                          </a:solidFill>
                          <a:effectLst/>
                          <a:latin typeface="Bookman Old Style" panose="02050604050505020204" pitchFamily="18" charset="0"/>
                          <a:cs typeface="Times New Roman" panose="02020603050405020304" pitchFamily="18" charset="0"/>
                        </a:rPr>
                        <a:t>сек</a:t>
                      </a:r>
                      <a:r>
                        <a:rPr lang="uk-UA" sz="1500" b="0" dirty="0">
                          <a:solidFill>
                            <a:srgbClr val="1D528D"/>
                          </a:solidFill>
                          <a:effectLst/>
                          <a:latin typeface="Bookman Old Style" panose="02050604050505020204" pitchFamily="18" charset="0"/>
                          <a:cs typeface="Times New Roman" panose="02020603050405020304" pitchFamily="18" charset="0"/>
                        </a:rPr>
                        <a:t>-тора, лабораторії), головного наукового співробітника, про-відного наукового  </a:t>
                      </a:r>
                      <a:r>
                        <a:rPr lang="uk-UA" sz="1500" b="0" dirty="0" err="1">
                          <a:solidFill>
                            <a:srgbClr val="1D528D"/>
                          </a:solidFill>
                          <a:effectLst/>
                          <a:latin typeface="Bookman Old Style" panose="02050604050505020204" pitchFamily="18" charset="0"/>
                          <a:cs typeface="Times New Roman" panose="02020603050405020304" pitchFamily="18" charset="0"/>
                        </a:rPr>
                        <a:t>співробіт-тника</a:t>
                      </a:r>
                      <a:r>
                        <a:rPr lang="uk-UA" sz="1500" b="0" dirty="0">
                          <a:solidFill>
                            <a:srgbClr val="1D528D"/>
                          </a:solidFill>
                          <a:effectLst/>
                          <a:latin typeface="Bookman Old Style" panose="02050604050505020204" pitchFamily="18" charset="0"/>
                          <a:cs typeface="Times New Roman" panose="02020603050405020304" pitchFamily="18" charset="0"/>
                        </a:rPr>
                        <a:t>, старшого наукового  співробітника або директора, заступника директора, вчено-го секретаря</a:t>
                      </a:r>
                    </a:p>
                  </a:txBody>
                  <a:tcPr marL="68580" marR="68580" marT="0" marB="0">
                    <a:solidFill>
                      <a:srgbClr val="CDD9FC"/>
                    </a:solidFill>
                  </a:tcPr>
                </a:tc>
                <a:tc>
                  <a:txBody>
                    <a:bodyPr/>
                    <a:lstStyle/>
                    <a:p>
                      <a:r>
                        <a:rPr lang="uk-UA" sz="1500" b="0" spc="-110" dirty="0">
                          <a:solidFill>
                            <a:srgbClr val="1D528D"/>
                          </a:solidFill>
                          <a:effectLst/>
                          <a:latin typeface="Bookman Old Style" panose="02050604050505020204" pitchFamily="18" charset="0"/>
                          <a:cs typeface="Times New Roman" panose="02020603050405020304" pitchFamily="18" charset="0"/>
                        </a:rPr>
                        <a:t>3) стаж педагогічної роботи не менш як 15 років у зазначених  </a:t>
                      </a:r>
                      <a:r>
                        <a:rPr lang="uk-UA" sz="1500" b="0" spc="-110" dirty="0" err="1">
                          <a:solidFill>
                            <a:srgbClr val="1D528D"/>
                          </a:solidFill>
                          <a:effectLst/>
                          <a:latin typeface="Bookman Old Style" panose="02050604050505020204" pitchFamily="18" charset="0"/>
                          <a:cs typeface="Times New Roman" panose="02020603050405020304" pitchFamily="18" charset="0"/>
                        </a:rPr>
                        <a:t>зак</a:t>
                      </a:r>
                      <a:r>
                        <a:rPr lang="uk-UA" sz="1500" b="0" spc="-110" dirty="0">
                          <a:solidFill>
                            <a:srgbClr val="1D528D"/>
                          </a:solidFill>
                          <a:effectLst/>
                          <a:latin typeface="Bookman Old Style" panose="02050604050505020204" pitchFamily="18" charset="0"/>
                          <a:cs typeface="Times New Roman" panose="02020603050405020304" pitchFamily="18" charset="0"/>
                        </a:rPr>
                        <a:t>-ладах  на  посаді  асистента,  </a:t>
                      </a:r>
                      <a:r>
                        <a:rPr lang="uk-UA" sz="1500" b="0" spc="-110" dirty="0" err="1">
                          <a:solidFill>
                            <a:srgbClr val="1D528D"/>
                          </a:solidFill>
                          <a:effectLst/>
                          <a:latin typeface="Bookman Old Style" panose="02050604050505020204" pitchFamily="18" charset="0"/>
                          <a:cs typeface="Times New Roman" panose="02020603050405020304" pitchFamily="18" charset="0"/>
                        </a:rPr>
                        <a:t>викла</a:t>
                      </a:r>
                      <a:r>
                        <a:rPr lang="uk-UA" sz="1500" b="0" spc="-110" dirty="0">
                          <a:solidFill>
                            <a:srgbClr val="1D528D"/>
                          </a:solidFill>
                          <a:effectLst/>
                          <a:latin typeface="Bookman Old Style" panose="02050604050505020204" pitchFamily="18" charset="0"/>
                          <a:cs typeface="Times New Roman" panose="02020603050405020304" pitchFamily="18" charset="0"/>
                        </a:rPr>
                        <a:t>-дача,  старшого  викладача, </a:t>
                      </a:r>
                      <a:r>
                        <a:rPr lang="uk-UA" sz="1500" b="0" spc="-110" dirty="0" err="1">
                          <a:solidFill>
                            <a:srgbClr val="1D528D"/>
                          </a:solidFill>
                          <a:effectLst/>
                          <a:latin typeface="Bookman Old Style" panose="02050604050505020204" pitchFamily="18" charset="0"/>
                          <a:cs typeface="Times New Roman" panose="02020603050405020304" pitchFamily="18" charset="0"/>
                        </a:rPr>
                        <a:t>доцен</a:t>
                      </a:r>
                      <a:r>
                        <a:rPr lang="uk-UA" sz="1500" b="0" spc="-110" dirty="0">
                          <a:solidFill>
                            <a:srgbClr val="1D528D"/>
                          </a:solidFill>
                          <a:effectLst/>
                          <a:latin typeface="Bookman Old Style" panose="02050604050505020204" pitchFamily="18" charset="0"/>
                          <a:cs typeface="Times New Roman" panose="02020603050405020304" pitchFamily="18" charset="0"/>
                        </a:rPr>
                        <a:t>-та, професора, завідувача (</a:t>
                      </a:r>
                      <a:r>
                        <a:rPr lang="uk-UA" sz="1500" b="0" spc="-110" dirty="0" err="1">
                          <a:solidFill>
                            <a:srgbClr val="1D528D"/>
                          </a:solidFill>
                          <a:effectLst/>
                          <a:latin typeface="Bookman Old Style" panose="02050604050505020204" pitchFamily="18" charset="0"/>
                          <a:cs typeface="Times New Roman" panose="02020603050405020304" pitchFamily="18" charset="0"/>
                        </a:rPr>
                        <a:t>началь-ника</a:t>
                      </a:r>
                      <a:r>
                        <a:rPr lang="uk-UA" sz="1500" b="0" spc="-110" dirty="0">
                          <a:solidFill>
                            <a:srgbClr val="1D528D"/>
                          </a:solidFill>
                          <a:effectLst/>
                          <a:latin typeface="Bookman Old Style" panose="02050604050505020204" pitchFamily="18" charset="0"/>
                          <a:cs typeface="Times New Roman" panose="02020603050405020304" pitchFamily="18" charset="0"/>
                        </a:rPr>
                        <a:t> або його заступника) кафедри, декана факультету (начальника фа-</a:t>
                      </a:r>
                      <a:r>
                        <a:rPr lang="uk-UA" sz="1500" b="0" spc="-110" dirty="0" err="1">
                          <a:solidFill>
                            <a:srgbClr val="1D528D"/>
                          </a:solidFill>
                          <a:effectLst/>
                          <a:latin typeface="Bookman Old Style" panose="02050604050505020204" pitchFamily="18" charset="0"/>
                          <a:cs typeface="Times New Roman" panose="02020603050405020304" pitchFamily="18" charset="0"/>
                        </a:rPr>
                        <a:t>культету</a:t>
                      </a:r>
                      <a:r>
                        <a:rPr lang="uk-UA" sz="1500" b="0" spc="-110" dirty="0">
                          <a:solidFill>
                            <a:srgbClr val="1D528D"/>
                          </a:solidFill>
                          <a:effectLst/>
                          <a:latin typeface="Bookman Old Style" panose="02050604050505020204" pitchFamily="18" charset="0"/>
                          <a:cs typeface="Times New Roman" panose="02020603050405020304" pitchFamily="18" charset="0"/>
                        </a:rPr>
                        <a:t> або його заступника з </a:t>
                      </a:r>
                      <a:r>
                        <a:rPr lang="uk-UA" sz="1500" b="0" spc="-110" dirty="0" err="1">
                          <a:solidFill>
                            <a:srgbClr val="1D528D"/>
                          </a:solidFill>
                          <a:effectLst/>
                          <a:latin typeface="Bookman Old Style" panose="02050604050505020204" pitchFamily="18" charset="0"/>
                          <a:cs typeface="Times New Roman" panose="02020603050405020304" pitchFamily="18" charset="0"/>
                        </a:rPr>
                        <a:t>нав-чальної</a:t>
                      </a:r>
                      <a:r>
                        <a:rPr lang="uk-UA" sz="1500" b="0" spc="-110" dirty="0">
                          <a:solidFill>
                            <a:srgbClr val="1D528D"/>
                          </a:solidFill>
                          <a:effectLst/>
                          <a:latin typeface="Bookman Old Style" panose="02050604050505020204" pitchFamily="18" charset="0"/>
                          <a:cs typeface="Times New Roman" panose="02020603050405020304" pitchFamily="18" charset="0"/>
                        </a:rPr>
                        <a:t>  чи наукової  роботи),  про-ректора (заступника начальника  вищого військового навчального закладу з навчальної чи наукової роботи), у тому числі останній ка-</a:t>
                      </a:r>
                      <a:r>
                        <a:rPr lang="uk-UA" sz="1500" b="0" spc="-110" dirty="0" err="1">
                          <a:solidFill>
                            <a:srgbClr val="1D528D"/>
                          </a:solidFill>
                          <a:effectLst/>
                          <a:latin typeface="Bookman Old Style" panose="02050604050505020204" pitchFamily="18" charset="0"/>
                          <a:cs typeface="Times New Roman" panose="02020603050405020304" pitchFamily="18" charset="0"/>
                        </a:rPr>
                        <a:t>лендарний</a:t>
                      </a:r>
                      <a:r>
                        <a:rPr lang="uk-UA" sz="1500" b="0" spc="-110" dirty="0">
                          <a:solidFill>
                            <a:srgbClr val="1D528D"/>
                          </a:solidFill>
                          <a:effectLst/>
                          <a:latin typeface="Bookman Old Style" panose="02050604050505020204" pitchFamily="18" charset="0"/>
                          <a:cs typeface="Times New Roman" panose="02020603050405020304" pitchFamily="18" charset="0"/>
                        </a:rPr>
                        <a:t> рік  на 1 кафедрі на по-саді професора, завідувача кафедри (начальника факультету або його заступника  з навчальної чи науко-</a:t>
                      </a:r>
                      <a:r>
                        <a:rPr lang="uk-UA" sz="1500" b="0" spc="-110" dirty="0" err="1">
                          <a:solidFill>
                            <a:srgbClr val="1D528D"/>
                          </a:solidFill>
                          <a:effectLst/>
                          <a:latin typeface="Bookman Old Style" panose="02050604050505020204" pitchFamily="18" charset="0"/>
                          <a:cs typeface="Times New Roman" panose="02020603050405020304" pitchFamily="18" charset="0"/>
                        </a:rPr>
                        <a:t>вої</a:t>
                      </a:r>
                      <a:r>
                        <a:rPr lang="uk-UA" sz="1500" b="0" spc="-110" dirty="0">
                          <a:solidFill>
                            <a:srgbClr val="1D528D"/>
                          </a:solidFill>
                          <a:effectLst/>
                          <a:latin typeface="Bookman Old Style" panose="02050604050505020204" pitchFamily="18" charset="0"/>
                          <a:cs typeface="Times New Roman" panose="02020603050405020304" pitchFamily="18" charset="0"/>
                        </a:rPr>
                        <a:t> роботи, начальника кафедри або його заступника) з оплатою праці не менш як 0,25 посадового окладу (ставки заробітної плати)</a:t>
                      </a:r>
                      <a:endParaRPr lang="uk-UA" sz="1500" b="0" dirty="0">
                        <a:solidFill>
                          <a:srgbClr val="1D528D"/>
                        </a:solidFill>
                        <a:effectLst/>
                        <a:latin typeface="Bookman Old Style" panose="02050604050505020204" pitchFamily="18" charset="0"/>
                        <a:cs typeface="Times New Roman" panose="02020603050405020304" pitchFamily="18" charset="0"/>
                      </a:endParaRPr>
                    </a:p>
                  </a:txBody>
                  <a:tcPr marL="68580" marR="68580" marT="0" marB="0">
                    <a:solidFill>
                      <a:srgbClr val="CDD9FC"/>
                    </a:solidFill>
                  </a:tcPr>
                </a:tc>
                <a:extLst>
                  <a:ext uri="{0D108BD9-81ED-4DB2-BD59-A6C34878D82A}">
                    <a16:rowId xmlns="" xmlns:a16="http://schemas.microsoft.com/office/drawing/2014/main" val="2276391724"/>
                  </a:ext>
                </a:extLst>
              </a:tr>
            </a:tbl>
          </a:graphicData>
        </a:graphic>
      </p:graphicFrame>
    </p:spTree>
    <p:extLst>
      <p:ext uri="{BB962C8B-B14F-4D97-AF65-F5344CB8AC3E}">
        <p14:creationId xmlns:p14="http://schemas.microsoft.com/office/powerpoint/2010/main" val="1132922320"/>
      </p:ext>
    </p:extLst>
  </p:cSld>
  <p:clrMapOvr>
    <a:masterClrMapping/>
  </p:clrMapOvr>
  <p:transition>
    <p:strips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присвоєння вченого звання “професор”</a:t>
            </a:r>
          </a:p>
        </p:txBody>
      </p:sp>
      <p:graphicFrame>
        <p:nvGraphicFramePr>
          <p:cNvPr id="3" name="Таблиця 2"/>
          <p:cNvGraphicFramePr>
            <a:graphicFrameLocks noGrp="1"/>
          </p:cNvGraphicFramePr>
          <p:nvPr>
            <p:extLst>
              <p:ext uri="{D42A27DB-BD31-4B8C-83A1-F6EECF244321}">
                <p14:modId xmlns:p14="http://schemas.microsoft.com/office/powerpoint/2010/main" val="3877661660"/>
              </p:ext>
            </p:extLst>
          </p:nvPr>
        </p:nvGraphicFramePr>
        <p:xfrm>
          <a:off x="0" y="1052736"/>
          <a:ext cx="9144000" cy="5801868"/>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3996598881"/>
                    </a:ext>
                  </a:extLst>
                </a:gridCol>
                <a:gridCol w="3048000">
                  <a:extLst>
                    <a:ext uri="{9D8B030D-6E8A-4147-A177-3AD203B41FA5}">
                      <a16:colId xmlns="" xmlns:a16="http://schemas.microsoft.com/office/drawing/2014/main" val="2677664177"/>
                    </a:ext>
                  </a:extLst>
                </a:gridCol>
                <a:gridCol w="3048000">
                  <a:extLst>
                    <a:ext uri="{9D8B030D-6E8A-4147-A177-3AD203B41FA5}">
                      <a16:colId xmlns="" xmlns:a16="http://schemas.microsoft.com/office/drawing/2014/main" val="547647301"/>
                    </a:ext>
                  </a:extLst>
                </a:gridCol>
              </a:tblGrid>
              <a:tr h="1237471">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присвоюють  працівникам вищих навчальних закладів  </a:t>
                      </a:r>
                      <a:r>
                        <a:rPr lang="uk-UA" sz="1410" b="0" spc="20" dirty="0">
                          <a:solidFill>
                            <a:srgbClr val="1D528D"/>
                          </a:solidFill>
                          <a:effectLst/>
                          <a:latin typeface="Bookman Old Style" panose="02050604050505020204" pitchFamily="18" charset="0"/>
                          <a:cs typeface="Times New Roman" panose="02020603050405020304" pitchFamily="18" charset="0"/>
                        </a:rPr>
                        <a:t>III–IV рівнів </a:t>
                      </a:r>
                      <a:r>
                        <a:rPr lang="uk-UA" sz="1410" b="0" dirty="0">
                          <a:solidFill>
                            <a:srgbClr val="1D528D"/>
                          </a:solidFill>
                          <a:effectLst/>
                          <a:latin typeface="Bookman Old Style" panose="02050604050505020204" pitchFamily="18" charset="0"/>
                          <a:cs typeface="Times New Roman" panose="02020603050405020304" pitchFamily="18" charset="0"/>
                        </a:rPr>
                        <a:t>акредитації або закладів </a:t>
                      </a:r>
                      <a:br>
                        <a:rPr lang="uk-UA" sz="1410" b="0" dirty="0">
                          <a:solidFill>
                            <a:srgbClr val="1D528D"/>
                          </a:solidFill>
                          <a:effectLst/>
                          <a:latin typeface="Bookman Old Style" panose="02050604050505020204" pitchFamily="18" charset="0"/>
                          <a:cs typeface="Times New Roman" panose="02020603050405020304" pitchFamily="18" charset="0"/>
                        </a:rPr>
                      </a:br>
                      <a:r>
                        <a:rPr lang="uk-UA" sz="1410" b="0" dirty="0">
                          <a:solidFill>
                            <a:srgbClr val="1D528D"/>
                          </a:solidFill>
                          <a:effectLst/>
                          <a:latin typeface="Bookman Old Style" panose="02050604050505020204" pitchFamily="18" charset="0"/>
                          <a:cs typeface="Times New Roman" panose="02020603050405020304" pitchFamily="18" charset="0"/>
                        </a:rPr>
                        <a:t>післядипломної освіти III-IV рівня акредитації</a:t>
                      </a:r>
                    </a:p>
                  </a:txBody>
                  <a:tcPr marL="68580" marR="68580" marT="0" marB="0" anchor="ctr">
                    <a:solidFill>
                      <a:srgbClr val="E8EDFD"/>
                    </a:solidFill>
                  </a:tcPr>
                </a:tc>
                <a:tc>
                  <a:txBody>
                    <a:bodyPr/>
                    <a:lstStyle/>
                    <a:p>
                      <a:pPr algn="ctr">
                        <a:lnSpc>
                          <a:spcPct val="115000"/>
                        </a:lnSpc>
                        <a:spcAft>
                          <a:spcPts val="1000"/>
                        </a:spcAft>
                      </a:pPr>
                      <a:r>
                        <a:rPr lang="uk-UA" sz="1410" b="0" dirty="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присвоюється працівникам наукових </a:t>
                      </a:r>
                      <a:br>
                        <a:rPr lang="uk-UA" sz="1410" b="0" dirty="0">
                          <a:solidFill>
                            <a:srgbClr val="1D528D"/>
                          </a:solidFill>
                          <a:effectLst/>
                          <a:latin typeface="Bookman Old Style" panose="02050604050505020204" pitchFamily="18" charset="0"/>
                          <a:cs typeface="Times New Roman" panose="02020603050405020304" pitchFamily="18" charset="0"/>
                        </a:rPr>
                      </a:br>
                      <a:r>
                        <a:rPr lang="uk-UA" sz="1410" b="0" dirty="0">
                          <a:solidFill>
                            <a:srgbClr val="1D528D"/>
                          </a:solidFill>
                          <a:effectLst/>
                          <a:latin typeface="Bookman Old Style" panose="02050604050505020204" pitchFamily="18" charset="0"/>
                          <a:cs typeface="Times New Roman" panose="02020603050405020304" pitchFamily="18" charset="0"/>
                        </a:rPr>
                        <a:t>установ</a:t>
                      </a:r>
                      <a:br>
                        <a:rPr lang="uk-UA" sz="1410" b="0" dirty="0">
                          <a:solidFill>
                            <a:srgbClr val="1D528D"/>
                          </a:solidFill>
                          <a:effectLst/>
                          <a:latin typeface="Bookman Old Style" panose="02050604050505020204" pitchFamily="18" charset="0"/>
                          <a:cs typeface="Times New Roman" panose="02020603050405020304" pitchFamily="18" charset="0"/>
                        </a:rPr>
                      </a:br>
                      <a:r>
                        <a:rPr lang="uk-UA" sz="1410" b="0" dirty="0">
                          <a:solidFill>
                            <a:srgbClr val="1D528D"/>
                          </a:solidFill>
                          <a:effectLst/>
                          <a:latin typeface="Bookman Old Style" panose="02050604050505020204" pitchFamily="18" charset="0"/>
                          <a:cs typeface="Times New Roman" panose="02020603050405020304" pitchFamily="18" charset="0"/>
                        </a:rPr>
                        <a:t>  </a:t>
                      </a:r>
                      <a:r>
                        <a:rPr lang="uk-UA" sz="1410" b="0" dirty="0">
                          <a:solidFill>
                            <a:srgbClr val="1D528D"/>
                          </a:solidFill>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nchor="ctr">
                    <a:solidFill>
                      <a:srgbClr val="E8EDFD"/>
                    </a:solidFill>
                  </a:tcPr>
                </a:tc>
                <a:tc>
                  <a:txBody>
                    <a:bodyPr/>
                    <a:lstStyle/>
                    <a:p>
                      <a:r>
                        <a:rPr lang="uk-UA" sz="1410" b="0" spc="-50">
                          <a:solidFill>
                            <a:srgbClr val="1D528D"/>
                          </a:solidFill>
                          <a:effectLst/>
                          <a:latin typeface="Bookman Old Style" panose="02050604050505020204" pitchFamily="18" charset="0"/>
                          <a:cs typeface="Times New Roman" panose="02020603050405020304" pitchFamily="18" charset="0"/>
                        </a:rPr>
                        <a:t>Вчене звання професора може  бути  присвоєне  працівникам  вищих  навчальних закладів </a:t>
                      </a:r>
                      <a:r>
                        <a:rPr lang="uk-UA" sz="1410" b="0" spc="20">
                          <a:solidFill>
                            <a:srgbClr val="1D528D"/>
                          </a:solidFill>
                          <a:effectLst/>
                          <a:latin typeface="Bookman Old Style" panose="02050604050505020204" pitchFamily="18" charset="0"/>
                          <a:cs typeface="Times New Roman" panose="02020603050405020304" pitchFamily="18" charset="0"/>
                        </a:rPr>
                        <a:t>III–IV рівнів</a:t>
                      </a:r>
                      <a:r>
                        <a:rPr lang="uk-UA" sz="1410" b="0" spc="-50">
                          <a:solidFill>
                            <a:srgbClr val="1D528D"/>
                          </a:solidFill>
                          <a:effectLst/>
                          <a:latin typeface="Bookman Old Style" panose="02050604050505020204" pitchFamily="18" charset="0"/>
                          <a:cs typeface="Times New Roman" panose="02020603050405020304" pitchFamily="18" charset="0"/>
                        </a:rPr>
                        <a:t> акредитації або закладів післядипломної освіти  </a:t>
                      </a:r>
                      <a:r>
                        <a:rPr lang="uk-UA" sz="1410" b="0" spc="20">
                          <a:solidFill>
                            <a:srgbClr val="1D528D"/>
                          </a:solidFill>
                          <a:effectLst/>
                          <a:latin typeface="Bookman Old Style" panose="02050604050505020204" pitchFamily="18" charset="0"/>
                          <a:cs typeface="Times New Roman" panose="02020603050405020304" pitchFamily="18" charset="0"/>
                        </a:rPr>
                        <a:t>III–IV рівнів </a:t>
                      </a:r>
                      <a:r>
                        <a:rPr lang="uk-UA" sz="1410" b="0" spc="-50">
                          <a:solidFill>
                            <a:srgbClr val="1D528D"/>
                          </a:solidFill>
                          <a:effectLst/>
                          <a:latin typeface="Bookman Old Style" panose="02050604050505020204" pitchFamily="18" charset="0"/>
                          <a:cs typeface="Times New Roman" panose="02020603050405020304" pitchFamily="18" charset="0"/>
                        </a:rPr>
                        <a:t>акредитації, яким  не присуджений науковий ступінь доктора наук, але</a:t>
                      </a:r>
                      <a:endParaRPr lang="uk-UA" sz="1410" b="0">
                        <a:solidFill>
                          <a:srgbClr val="1D528D"/>
                        </a:solidFill>
                        <a:effectLst/>
                        <a:latin typeface="Bookman Old Style" panose="02050604050505020204" pitchFamily="18" charset="0"/>
                        <a:cs typeface="Times New Roman" panose="02020603050405020304" pitchFamily="18" charset="0"/>
                      </a:endParaRPr>
                    </a:p>
                  </a:txBody>
                  <a:tcPr marL="68580" marR="68580" marT="0" marB="0" anchor="ctr">
                    <a:solidFill>
                      <a:srgbClr val="E8EDFD"/>
                    </a:solidFill>
                  </a:tcPr>
                </a:tc>
                <a:extLst>
                  <a:ext uri="{0D108BD9-81ED-4DB2-BD59-A6C34878D82A}">
                    <a16:rowId xmlns="" xmlns:a16="http://schemas.microsoft.com/office/drawing/2014/main" val="1829503867"/>
                  </a:ext>
                </a:extLst>
              </a:tr>
              <a:tr h="2010890">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4) стаж педагогічної роботи на посаді професора,  завідуючого кафедрою  у вищих навчальних закладах </a:t>
                      </a:r>
                      <a:r>
                        <a:rPr lang="uk-UA" sz="1410" b="0" spc="20" dirty="0">
                          <a:solidFill>
                            <a:srgbClr val="1D528D"/>
                          </a:solidFill>
                          <a:effectLst/>
                          <a:latin typeface="Bookman Old Style" panose="02050604050505020204" pitchFamily="18" charset="0"/>
                          <a:cs typeface="Times New Roman" panose="02020603050405020304" pitchFamily="18" charset="0"/>
                        </a:rPr>
                        <a:t>III–IV рівнів </a:t>
                      </a:r>
                      <a:r>
                        <a:rPr lang="uk-UA" sz="1410" b="0" dirty="0">
                          <a:solidFill>
                            <a:srgbClr val="1D528D"/>
                          </a:solidFill>
                          <a:effectLst/>
                          <a:latin typeface="Bookman Old Style" panose="02050604050505020204" pitchFamily="18" charset="0"/>
                          <a:cs typeface="Times New Roman" panose="02020603050405020304" pitchFamily="18" charset="0"/>
                        </a:rPr>
                        <a:t>акредитації або закладах післядипломної </a:t>
                      </a:r>
                      <a:r>
                        <a:rPr lang="uk-UA" sz="1410" b="0" dirty="0" err="1">
                          <a:solidFill>
                            <a:srgbClr val="1D528D"/>
                          </a:solidFill>
                          <a:effectLst/>
                          <a:latin typeface="Bookman Old Style" panose="02050604050505020204" pitchFamily="18" charset="0"/>
                          <a:cs typeface="Times New Roman" panose="02020603050405020304" pitchFamily="18" charset="0"/>
                        </a:rPr>
                        <a:t>освіти</a:t>
                      </a:r>
                      <a:r>
                        <a:rPr lang="uk-UA" sz="1410" b="0" spc="20" dirty="0" err="1">
                          <a:solidFill>
                            <a:srgbClr val="1D528D"/>
                          </a:solidFill>
                          <a:effectLst/>
                          <a:latin typeface="Bookman Old Style" panose="02050604050505020204" pitchFamily="18" charset="0"/>
                          <a:cs typeface="Times New Roman" panose="02020603050405020304" pitchFamily="18" charset="0"/>
                        </a:rPr>
                        <a:t>III</a:t>
                      </a:r>
                      <a:r>
                        <a:rPr lang="uk-UA" sz="1410" b="0" spc="20" dirty="0">
                          <a:solidFill>
                            <a:srgbClr val="1D528D"/>
                          </a:solidFill>
                          <a:effectLst/>
                          <a:latin typeface="Bookman Old Style" panose="02050604050505020204" pitchFamily="18" charset="0"/>
                          <a:cs typeface="Times New Roman" panose="02020603050405020304" pitchFamily="18" charset="0"/>
                        </a:rPr>
                        <a:t>–IV рівнів </a:t>
                      </a:r>
                      <a:r>
                        <a:rPr lang="uk-UA" sz="1410" b="0" dirty="0">
                          <a:solidFill>
                            <a:srgbClr val="1D528D"/>
                          </a:solidFill>
                          <a:effectLst/>
                          <a:latin typeface="Bookman Old Style" panose="02050604050505020204" pitchFamily="18" charset="0"/>
                          <a:cs typeface="Times New Roman" panose="02020603050405020304" pitchFamily="18" charset="0"/>
                        </a:rPr>
                        <a:t>акредитації не менш як 5 років  за  умови  наявності стажу наукової роботи не менш як 10 років (для наукових  працівників, які перейшли на науково-педагогічну роботу)</a:t>
                      </a:r>
                    </a:p>
                  </a:txBody>
                  <a:tcPr marL="68580" marR="68580" marT="0" marB="0"/>
                </a:tc>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4) стаж наукової та науково-педагогічної роботи не менш як 10 років (останній календарний рік на 1 із зазначених посад)</a:t>
                      </a:r>
                      <a:br>
                        <a:rPr lang="uk-UA" sz="1410" b="0" dirty="0">
                          <a:solidFill>
                            <a:srgbClr val="1D528D"/>
                          </a:solidFill>
                          <a:effectLst/>
                          <a:latin typeface="Bookman Old Style" panose="02050604050505020204" pitchFamily="18" charset="0"/>
                          <a:cs typeface="Times New Roman" panose="02020603050405020304" pitchFamily="18" charset="0"/>
                        </a:rPr>
                      </a:br>
                      <a:r>
                        <a:rPr lang="uk-UA" sz="1410" b="0" dirty="0">
                          <a:solidFill>
                            <a:srgbClr val="1D528D"/>
                          </a:solidFill>
                          <a:effectLst/>
                          <a:latin typeface="Bookman Old Style" panose="02050604050505020204" pitchFamily="18" charset="0"/>
                          <a:cs typeface="Times New Roman" panose="02020603050405020304" pitchFamily="18" charset="0"/>
                        </a:rPr>
                        <a:t>        </a:t>
                      </a:r>
                    </a:p>
                  </a:txBody>
                  <a:tcPr marL="68580" marR="68580" marT="0" marB="0"/>
                </a:tc>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4) -        </a:t>
                      </a:r>
                    </a:p>
                  </a:txBody>
                  <a:tcPr marL="68580" marR="68580" marT="0" marB="0"/>
                </a:tc>
                <a:extLst>
                  <a:ext uri="{0D108BD9-81ED-4DB2-BD59-A6C34878D82A}">
                    <a16:rowId xmlns="" xmlns:a16="http://schemas.microsoft.com/office/drawing/2014/main" val="2276391724"/>
                  </a:ext>
                </a:extLst>
              </a:tr>
              <a:tr h="928103">
                <a:tc>
                  <a:txBody>
                    <a:bodyPr/>
                    <a:lstStyle/>
                    <a:p>
                      <a:r>
                        <a:rPr lang="uk-UA" sz="1410" b="0">
                          <a:solidFill>
                            <a:srgbClr val="1D528D"/>
                          </a:solidFill>
                          <a:effectLst/>
                          <a:latin typeface="Bookman Old Style" panose="02050604050505020204" pitchFamily="18" charset="0"/>
                          <a:cs typeface="Times New Roman" panose="02020603050405020304" pitchFamily="18" charset="0"/>
                        </a:rPr>
                        <a:t>5) стаж педагогічної  роботи  після  присвоєння вченого звання доцента або старшого наукового співробітника не менш як  5 років</a:t>
                      </a:r>
                    </a:p>
                  </a:txBody>
                  <a:tcPr marL="68580" marR="68580" marT="0" marB="0"/>
                </a:tc>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5) стаж наукової та науково-педагогічної роботи не менш як 5 років після  отримання   вченого   звання  старшого   наукового співробітника або доцента</a:t>
                      </a:r>
                    </a:p>
                  </a:txBody>
                  <a:tcPr marL="68580" marR="68580" marT="0" marB="0"/>
                </a:tc>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5) стаж педагогічної   роботи  після  отримання  вченого звання доцента не менш як 5 років;  </a:t>
                      </a:r>
                    </a:p>
                  </a:txBody>
                  <a:tcPr marL="68580" marR="68580" marT="0" marB="0"/>
                </a:tc>
                <a:extLst>
                  <a:ext uri="{0D108BD9-81ED-4DB2-BD59-A6C34878D82A}">
                    <a16:rowId xmlns="" xmlns:a16="http://schemas.microsoft.com/office/drawing/2014/main" val="3527269369"/>
                  </a:ext>
                </a:extLst>
              </a:tr>
            </a:tbl>
          </a:graphicData>
        </a:graphic>
      </p:graphicFrame>
    </p:spTree>
    <p:extLst>
      <p:ext uri="{BB962C8B-B14F-4D97-AF65-F5344CB8AC3E}">
        <p14:creationId xmlns:p14="http://schemas.microsoft.com/office/powerpoint/2010/main" val="2891672490"/>
      </p:ext>
    </p:extLst>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присвоєння вченого звання “професор”</a:t>
            </a:r>
          </a:p>
        </p:txBody>
      </p:sp>
      <p:graphicFrame>
        <p:nvGraphicFramePr>
          <p:cNvPr id="3" name="Таблиця 2"/>
          <p:cNvGraphicFramePr>
            <a:graphicFrameLocks noGrp="1"/>
          </p:cNvGraphicFramePr>
          <p:nvPr>
            <p:extLst>
              <p:ext uri="{D42A27DB-BD31-4B8C-83A1-F6EECF244321}">
                <p14:modId xmlns:p14="http://schemas.microsoft.com/office/powerpoint/2010/main" val="55871515"/>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3996598881"/>
                    </a:ext>
                  </a:extLst>
                </a:gridCol>
                <a:gridCol w="3048000">
                  <a:extLst>
                    <a:ext uri="{9D8B030D-6E8A-4147-A177-3AD203B41FA5}">
                      <a16:colId xmlns="" xmlns:a16="http://schemas.microsoft.com/office/drawing/2014/main" val="2677664177"/>
                    </a:ext>
                  </a:extLst>
                </a:gridCol>
                <a:gridCol w="3048000">
                  <a:extLst>
                    <a:ext uri="{9D8B030D-6E8A-4147-A177-3AD203B41FA5}">
                      <a16:colId xmlns="" xmlns:a16="http://schemas.microsoft.com/office/drawing/2014/main" val="547647301"/>
                    </a:ext>
                  </a:extLst>
                </a:gridCol>
              </a:tblGrid>
              <a:tr h="5805264">
                <a:tc>
                  <a:txBody>
                    <a:bodyPr/>
                    <a:lstStyle/>
                    <a:p>
                      <a:r>
                        <a:rPr lang="uk-UA" sz="1800" b="0" dirty="0">
                          <a:solidFill>
                            <a:srgbClr val="1D528D"/>
                          </a:solidFill>
                          <a:effectLst/>
                          <a:latin typeface="Times New Roman" panose="02020603050405020304" pitchFamily="18" charset="0"/>
                          <a:cs typeface="Times New Roman" panose="02020603050405020304" pitchFamily="18" charset="0"/>
                        </a:rPr>
                        <a:t>6) наукові, навчально-методичні  праці  і  не менш як 10 наукових праць, опублікованих  після  захисту  докторської  дисертації  у  фахових наукових    виданнях України,    включених  до затвердженого </a:t>
                      </a:r>
                      <a:r>
                        <a:rPr lang="uk-UA" sz="1800" b="0" dirty="0" err="1">
                          <a:solidFill>
                            <a:srgbClr val="1D528D"/>
                          </a:solidFill>
                          <a:effectLst/>
                          <a:latin typeface="Times New Roman" panose="02020603050405020304" pitchFamily="18" charset="0"/>
                          <a:cs typeface="Times New Roman" panose="02020603050405020304" pitchFamily="18" charset="0"/>
                        </a:rPr>
                        <a:t>МОНмолодьспортом</a:t>
                      </a:r>
                      <a:r>
                        <a:rPr lang="uk-UA" sz="1800" b="0" dirty="0">
                          <a:solidFill>
                            <a:srgbClr val="1D528D"/>
                          </a:solidFill>
                          <a:effectLst/>
                          <a:latin typeface="Times New Roman" panose="02020603050405020304" pitchFamily="18" charset="0"/>
                          <a:cs typeface="Times New Roman" panose="02020603050405020304" pitchFamily="18" charset="0"/>
                        </a:rPr>
                        <a:t>  переліку,  чи провідних наукових виданнях інших держав</a:t>
                      </a:r>
                      <a:endParaRPr lang="uk-UA" sz="1800" b="0" dirty="0">
                        <a:solidFill>
                          <a:srgbClr val="1D528D"/>
                        </a:solidFill>
                        <a:effectLst/>
                        <a:latin typeface="Calibri" panose="020F0502020204030204" pitchFamily="34" charset="0"/>
                        <a:cs typeface="Times New Roman" panose="02020603050405020304" pitchFamily="18" charset="0"/>
                      </a:endParaRPr>
                    </a:p>
                  </a:txBody>
                  <a:tcPr marL="68580" marR="68580" marT="0" marB="0">
                    <a:solidFill>
                      <a:srgbClr val="CDD9FC"/>
                    </a:solidFill>
                  </a:tcPr>
                </a:tc>
                <a:tc>
                  <a:txBody>
                    <a:bodyPr/>
                    <a:lstStyle/>
                    <a:p>
                      <a:r>
                        <a:rPr lang="uk-UA" sz="1800" b="0" dirty="0">
                          <a:solidFill>
                            <a:srgbClr val="1D528D"/>
                          </a:solidFill>
                          <a:effectLst/>
                          <a:latin typeface="Times New Roman" panose="02020603050405020304" pitchFamily="18" charset="0"/>
                          <a:cs typeface="Times New Roman" panose="02020603050405020304" pitchFamily="18" charset="0"/>
                        </a:rPr>
                        <a:t>6) друковані  наукові  праці, у тому числі є авторами монографії (розділу  монографії)  чи  підручника  (навчального  посібника)  з </a:t>
                      </a:r>
                      <a:br>
                        <a:rPr lang="uk-UA" sz="1800" b="0" dirty="0">
                          <a:solidFill>
                            <a:srgbClr val="1D528D"/>
                          </a:solidFill>
                          <a:effectLst/>
                          <a:latin typeface="Times New Roman" panose="02020603050405020304" pitchFamily="18" charset="0"/>
                          <a:cs typeface="Times New Roman" panose="02020603050405020304" pitchFamily="18" charset="0"/>
                        </a:rPr>
                      </a:br>
                      <a:r>
                        <a:rPr lang="uk-UA" sz="1800" b="0" dirty="0">
                          <a:solidFill>
                            <a:srgbClr val="1D528D"/>
                          </a:solidFill>
                          <a:effectLst/>
                          <a:latin typeface="Times New Roman" panose="02020603050405020304" pitchFamily="18" charset="0"/>
                          <a:cs typeface="Times New Roman" panose="02020603050405020304" pitchFamily="18" charset="0"/>
                        </a:rPr>
                        <a:t>грифом  </a:t>
                      </a:r>
                      <a:r>
                        <a:rPr lang="uk-UA" sz="1800" b="0" dirty="0" err="1">
                          <a:solidFill>
                            <a:srgbClr val="1D528D"/>
                          </a:solidFill>
                          <a:effectLst/>
                          <a:latin typeface="Times New Roman" panose="02020603050405020304" pitchFamily="18" charset="0"/>
                          <a:cs typeface="Times New Roman" panose="02020603050405020304" pitchFamily="18" charset="0"/>
                        </a:rPr>
                        <a:t>МОНмолодьспорту;не</a:t>
                      </a:r>
                      <a:r>
                        <a:rPr lang="uk-UA" sz="1800" b="0" dirty="0">
                          <a:solidFill>
                            <a:srgbClr val="1D528D"/>
                          </a:solidFill>
                          <a:effectLst/>
                          <a:latin typeface="Times New Roman" panose="02020603050405020304" pitchFamily="18" charset="0"/>
                          <a:cs typeface="Times New Roman" panose="02020603050405020304" pitchFamily="18" charset="0"/>
                        </a:rPr>
                        <a:t> менш як 10 наукових  праць, опублікованих  після  захисту  докторської   дисертації  у  фахових  наукових  виданнях  України,  включених до затвердженого </a:t>
                      </a:r>
                      <a:r>
                        <a:rPr lang="uk-UA" sz="1800" b="0" dirty="0" err="1">
                          <a:solidFill>
                            <a:srgbClr val="1D528D"/>
                          </a:solidFill>
                          <a:effectLst/>
                          <a:latin typeface="Times New Roman" panose="02020603050405020304" pitchFamily="18" charset="0"/>
                          <a:cs typeface="Times New Roman" panose="02020603050405020304" pitchFamily="18" charset="0"/>
                        </a:rPr>
                        <a:t>МОНмолодьспортом</a:t>
                      </a:r>
                      <a:r>
                        <a:rPr lang="uk-UA" sz="1800" b="0" dirty="0">
                          <a:solidFill>
                            <a:srgbClr val="1D528D"/>
                          </a:solidFill>
                          <a:effectLst/>
                          <a:latin typeface="Times New Roman" panose="02020603050405020304" pitchFamily="18" charset="0"/>
                          <a:cs typeface="Times New Roman" panose="02020603050405020304" pitchFamily="18" charset="0"/>
                        </a:rPr>
                        <a:t> переліку, чи провідних </a:t>
                      </a:r>
                      <a:br>
                        <a:rPr lang="uk-UA" sz="1800" b="0" dirty="0">
                          <a:solidFill>
                            <a:srgbClr val="1D528D"/>
                          </a:solidFill>
                          <a:effectLst/>
                          <a:latin typeface="Times New Roman" panose="02020603050405020304" pitchFamily="18" charset="0"/>
                          <a:cs typeface="Times New Roman" panose="02020603050405020304" pitchFamily="18" charset="0"/>
                        </a:rPr>
                      </a:br>
                      <a:r>
                        <a:rPr lang="uk-UA" sz="1800" b="0" dirty="0">
                          <a:solidFill>
                            <a:srgbClr val="1D528D"/>
                          </a:solidFill>
                          <a:effectLst/>
                          <a:latin typeface="Times New Roman" panose="02020603050405020304" pitchFamily="18" charset="0"/>
                          <a:cs typeface="Times New Roman" panose="02020603050405020304" pitchFamily="18" charset="0"/>
                        </a:rPr>
                        <a:t>наукових  виданнях інших держав </a:t>
                      </a:r>
                      <a:endParaRPr lang="uk-UA" sz="1800" b="0" dirty="0">
                        <a:solidFill>
                          <a:srgbClr val="1D528D"/>
                        </a:solidFill>
                        <a:effectLst/>
                        <a:latin typeface="Calibri" panose="020F0502020204030204" pitchFamily="34" charset="0"/>
                        <a:cs typeface="Times New Roman" panose="02020603050405020304" pitchFamily="18" charset="0"/>
                      </a:endParaRPr>
                    </a:p>
                  </a:txBody>
                  <a:tcPr marL="68580" marR="68580" marT="0" marB="0">
                    <a:solidFill>
                      <a:srgbClr val="CDD9FC"/>
                    </a:solidFill>
                  </a:tcPr>
                </a:tc>
                <a:tc>
                  <a:txBody>
                    <a:bodyPr/>
                    <a:lstStyle/>
                    <a:p>
                      <a:r>
                        <a:rPr lang="uk-UA" sz="1800" b="0" dirty="0">
                          <a:solidFill>
                            <a:srgbClr val="1D528D"/>
                          </a:solidFill>
                          <a:effectLst/>
                          <a:latin typeface="Times New Roman" panose="02020603050405020304" pitchFamily="18" charset="0"/>
                          <a:cs typeface="Times New Roman" panose="02020603050405020304" pitchFamily="18" charset="0"/>
                        </a:rPr>
                        <a:t>6) які є авторами наукових і  навчально-методичних  праць,  у тому  числі авторами підручників або співавторами не менш як             3 підручників  (навчальних  посібників)  з  грифом  Міністерства освіти і </a:t>
                      </a:r>
                      <a:r>
                        <a:rPr lang="uk-UA" sz="1800" b="0" dirty="0" err="1">
                          <a:solidFill>
                            <a:srgbClr val="1D528D"/>
                          </a:solidFill>
                          <a:effectLst/>
                          <a:latin typeface="Times New Roman" panose="02020603050405020304" pitchFamily="18" charset="0"/>
                          <a:cs typeface="Times New Roman" panose="02020603050405020304" pitchFamily="18" charset="0"/>
                        </a:rPr>
                        <a:t>науки,молоді</a:t>
                      </a:r>
                      <a:r>
                        <a:rPr lang="uk-UA" sz="1800" b="0" dirty="0">
                          <a:solidFill>
                            <a:srgbClr val="1D528D"/>
                          </a:solidFill>
                          <a:effectLst/>
                          <a:latin typeface="Times New Roman" panose="02020603050405020304" pitchFamily="18" charset="0"/>
                          <a:cs typeface="Times New Roman" panose="02020603050405020304" pitchFamily="18" charset="0"/>
                        </a:rPr>
                        <a:t> та спорту України, видані протягом останніх  10 років та мають не менш як 25 наукових праць, опублікованих у фахових  наукових  виданнях  України, включених до затвердженого </a:t>
                      </a:r>
                      <a:r>
                        <a:rPr lang="uk-UA" sz="1800" b="0" dirty="0" err="1">
                          <a:solidFill>
                            <a:srgbClr val="1D528D"/>
                          </a:solidFill>
                          <a:effectLst/>
                          <a:latin typeface="Times New Roman" panose="02020603050405020304" pitchFamily="18" charset="0"/>
                          <a:cs typeface="Times New Roman" panose="02020603050405020304" pitchFamily="18" charset="0"/>
                        </a:rPr>
                        <a:t>МОНмолодьспортом</a:t>
                      </a:r>
                      <a:r>
                        <a:rPr lang="uk-UA" sz="1800" b="0" dirty="0">
                          <a:solidFill>
                            <a:srgbClr val="1D528D"/>
                          </a:solidFill>
                          <a:effectLst/>
                          <a:latin typeface="Times New Roman" panose="02020603050405020304" pitchFamily="18" charset="0"/>
                          <a:cs typeface="Times New Roman" panose="02020603050405020304" pitchFamily="18" charset="0"/>
                        </a:rPr>
                        <a:t> переліку, чи провідних </a:t>
                      </a:r>
                      <a:br>
                        <a:rPr lang="uk-UA" sz="1800" b="0" dirty="0">
                          <a:solidFill>
                            <a:srgbClr val="1D528D"/>
                          </a:solidFill>
                          <a:effectLst/>
                          <a:latin typeface="Times New Roman" panose="02020603050405020304" pitchFamily="18" charset="0"/>
                          <a:cs typeface="Times New Roman" panose="02020603050405020304" pitchFamily="18" charset="0"/>
                        </a:rPr>
                      </a:br>
                      <a:r>
                        <a:rPr lang="uk-UA" sz="1800" b="0" dirty="0">
                          <a:solidFill>
                            <a:srgbClr val="1D528D"/>
                          </a:solidFill>
                          <a:effectLst/>
                          <a:latin typeface="Times New Roman" panose="02020603050405020304" pitchFamily="18" charset="0"/>
                          <a:cs typeface="Times New Roman" panose="02020603050405020304" pitchFamily="18" charset="0"/>
                        </a:rPr>
                        <a:t>наукових виданнях інших держав</a:t>
                      </a:r>
                      <a:endParaRPr lang="uk-UA" sz="1800" b="0" dirty="0">
                        <a:solidFill>
                          <a:srgbClr val="1D528D"/>
                        </a:solidFill>
                        <a:effectLst/>
                        <a:latin typeface="Calibri" panose="020F0502020204030204" pitchFamily="34" charset="0"/>
                        <a:cs typeface="Times New Roman" panose="02020603050405020304" pitchFamily="18" charset="0"/>
                      </a:endParaRPr>
                    </a:p>
                  </a:txBody>
                  <a:tcPr marL="68580" marR="68580" marT="0" marB="0">
                    <a:solidFill>
                      <a:srgbClr val="CDD9FC"/>
                    </a:solidFill>
                  </a:tcPr>
                </a:tc>
                <a:extLst>
                  <a:ext uri="{0D108BD9-81ED-4DB2-BD59-A6C34878D82A}">
                    <a16:rowId xmlns="" xmlns:a16="http://schemas.microsoft.com/office/drawing/2014/main" val="2276391724"/>
                  </a:ext>
                </a:extLst>
              </a:tr>
            </a:tbl>
          </a:graphicData>
        </a:graphic>
      </p:graphicFrame>
    </p:spTree>
    <p:extLst>
      <p:ext uri="{BB962C8B-B14F-4D97-AF65-F5344CB8AC3E}">
        <p14:creationId xmlns:p14="http://schemas.microsoft.com/office/powerpoint/2010/main" val="83394376"/>
      </p:ext>
    </p:extLst>
  </p:cSld>
  <p:clrMapOvr>
    <a:masterClrMapping/>
  </p:clrMapOvr>
  <p:transition>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присвоєння вченого звання “професор”</a:t>
            </a:r>
          </a:p>
        </p:txBody>
      </p:sp>
      <p:graphicFrame>
        <p:nvGraphicFramePr>
          <p:cNvPr id="3" name="Таблиця 2"/>
          <p:cNvGraphicFramePr>
            <a:graphicFrameLocks noGrp="1"/>
          </p:cNvGraphicFramePr>
          <p:nvPr>
            <p:extLst>
              <p:ext uri="{D42A27DB-BD31-4B8C-83A1-F6EECF244321}">
                <p14:modId xmlns:p14="http://schemas.microsoft.com/office/powerpoint/2010/main" val="3039664976"/>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3996598881"/>
                    </a:ext>
                  </a:extLst>
                </a:gridCol>
                <a:gridCol w="3048000">
                  <a:extLst>
                    <a:ext uri="{9D8B030D-6E8A-4147-A177-3AD203B41FA5}">
                      <a16:colId xmlns="" xmlns:a16="http://schemas.microsoft.com/office/drawing/2014/main" val="2677664177"/>
                    </a:ext>
                  </a:extLst>
                </a:gridCol>
                <a:gridCol w="3048000">
                  <a:extLst>
                    <a:ext uri="{9D8B030D-6E8A-4147-A177-3AD203B41FA5}">
                      <a16:colId xmlns="" xmlns:a16="http://schemas.microsoft.com/office/drawing/2014/main" val="547647301"/>
                    </a:ext>
                  </a:extLst>
                </a:gridCol>
              </a:tblGrid>
              <a:tr h="2857949">
                <a:tc>
                  <a:txBody>
                    <a:bodyPr/>
                    <a:lstStyle/>
                    <a:p>
                      <a:r>
                        <a:rPr lang="uk-UA" sz="1700" b="0" i="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присвоюють  працівникам вищих навчальних закладів  </a:t>
                      </a:r>
                      <a:r>
                        <a:rPr lang="uk-UA" sz="1700" b="0" i="0" spc="20">
                          <a:solidFill>
                            <a:srgbClr val="1D528D"/>
                          </a:solidFill>
                          <a:effectLst/>
                          <a:latin typeface="Bookman Old Style" panose="02050604050505020204" pitchFamily="18" charset="0"/>
                          <a:cs typeface="Times New Roman" panose="02020603050405020304" pitchFamily="18" charset="0"/>
                        </a:rPr>
                        <a:t>III–IV рівнів </a:t>
                      </a:r>
                      <a:r>
                        <a:rPr lang="uk-UA" sz="1700" b="0" i="0">
                          <a:solidFill>
                            <a:srgbClr val="1D528D"/>
                          </a:solidFill>
                          <a:effectLst/>
                          <a:latin typeface="Bookman Old Style" panose="02050604050505020204" pitchFamily="18" charset="0"/>
                          <a:cs typeface="Times New Roman" panose="02020603050405020304" pitchFamily="18" charset="0"/>
                        </a:rPr>
                        <a:t>акредитації або закладів </a:t>
                      </a:r>
                      <a:br>
                        <a:rPr lang="uk-UA" sz="1700" b="0" i="0">
                          <a:solidFill>
                            <a:srgbClr val="1D528D"/>
                          </a:solidFill>
                          <a:effectLst/>
                          <a:latin typeface="Bookman Old Style" panose="02050604050505020204" pitchFamily="18" charset="0"/>
                          <a:cs typeface="Times New Roman" panose="02020603050405020304" pitchFamily="18" charset="0"/>
                        </a:rPr>
                      </a:br>
                      <a:r>
                        <a:rPr lang="uk-UA" sz="1700" b="0" i="0">
                          <a:solidFill>
                            <a:srgbClr val="1D528D"/>
                          </a:solidFill>
                          <a:effectLst/>
                          <a:latin typeface="Bookman Old Style" panose="02050604050505020204" pitchFamily="18" charset="0"/>
                          <a:cs typeface="Times New Roman" panose="02020603050405020304" pitchFamily="18" charset="0"/>
                        </a:rPr>
                        <a:t>післядипломної освіти III-IV рівня акредитації</a:t>
                      </a:r>
                    </a:p>
                  </a:txBody>
                  <a:tcPr marL="68580" marR="68580" marT="0" marB="0" anchor="ctr">
                    <a:solidFill>
                      <a:srgbClr val="E8EDFD"/>
                    </a:solidFill>
                  </a:tcPr>
                </a:tc>
                <a:tc>
                  <a:txBody>
                    <a:bodyPr/>
                    <a:lstStyle/>
                    <a:p>
                      <a:pPr algn="ctr">
                        <a:lnSpc>
                          <a:spcPct val="115000"/>
                        </a:lnSpc>
                        <a:spcAft>
                          <a:spcPts val="1000"/>
                        </a:spcAft>
                      </a:pPr>
                      <a:r>
                        <a:rPr lang="uk-UA" sz="1700" b="0" i="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присвоюється працівникам наукових </a:t>
                      </a:r>
                      <a:br>
                        <a:rPr lang="uk-UA" sz="1700" b="0" i="0">
                          <a:solidFill>
                            <a:srgbClr val="1D528D"/>
                          </a:solidFill>
                          <a:effectLst/>
                          <a:latin typeface="Bookman Old Style" panose="02050604050505020204" pitchFamily="18" charset="0"/>
                          <a:cs typeface="Times New Roman" panose="02020603050405020304" pitchFamily="18" charset="0"/>
                        </a:rPr>
                      </a:br>
                      <a:r>
                        <a:rPr lang="uk-UA" sz="1700" b="0" i="0">
                          <a:solidFill>
                            <a:srgbClr val="1D528D"/>
                          </a:solidFill>
                          <a:effectLst/>
                          <a:latin typeface="Bookman Old Style" panose="02050604050505020204" pitchFamily="18" charset="0"/>
                          <a:cs typeface="Times New Roman" panose="02020603050405020304" pitchFamily="18" charset="0"/>
                        </a:rPr>
                        <a:t>установ</a:t>
                      </a:r>
                      <a:br>
                        <a:rPr lang="uk-UA" sz="1700" b="0" i="0">
                          <a:solidFill>
                            <a:srgbClr val="1D528D"/>
                          </a:solidFill>
                          <a:effectLst/>
                          <a:latin typeface="Bookman Old Style" panose="02050604050505020204" pitchFamily="18" charset="0"/>
                          <a:cs typeface="Times New Roman" panose="02020603050405020304" pitchFamily="18" charset="0"/>
                        </a:rPr>
                      </a:br>
                      <a:r>
                        <a:rPr lang="uk-UA" sz="1700" b="0" i="0">
                          <a:solidFill>
                            <a:srgbClr val="1D528D"/>
                          </a:solidFill>
                          <a:effectLst/>
                          <a:latin typeface="Bookman Old Style" panose="02050604050505020204" pitchFamily="18" charset="0"/>
                          <a:cs typeface="Times New Roman" panose="02020603050405020304" pitchFamily="18" charset="0"/>
                        </a:rPr>
                        <a:t>  </a:t>
                      </a:r>
                      <a:r>
                        <a:rPr lang="uk-UA" sz="1700" b="0" i="0">
                          <a:solidFill>
                            <a:srgbClr val="1D528D"/>
                          </a:solidFill>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nchor="ctr">
                    <a:solidFill>
                      <a:srgbClr val="E8EDFD"/>
                    </a:solidFill>
                  </a:tcPr>
                </a:tc>
                <a:tc>
                  <a:txBody>
                    <a:bodyPr/>
                    <a:lstStyle/>
                    <a:p>
                      <a:r>
                        <a:rPr lang="uk-UA" sz="1700" b="0" i="0" spc="-50">
                          <a:solidFill>
                            <a:srgbClr val="1D528D"/>
                          </a:solidFill>
                          <a:effectLst/>
                          <a:latin typeface="Bookman Old Style" panose="02050604050505020204" pitchFamily="18" charset="0"/>
                          <a:cs typeface="Times New Roman" panose="02020603050405020304" pitchFamily="18" charset="0"/>
                        </a:rPr>
                        <a:t>Вчене звання професора може  бути  присвоєне  працівникам  вищих  навчальних закладів </a:t>
                      </a:r>
                      <a:r>
                        <a:rPr lang="uk-UA" sz="1700" b="0" i="0" spc="20">
                          <a:solidFill>
                            <a:srgbClr val="1D528D"/>
                          </a:solidFill>
                          <a:effectLst/>
                          <a:latin typeface="Bookman Old Style" panose="02050604050505020204" pitchFamily="18" charset="0"/>
                          <a:cs typeface="Times New Roman" panose="02020603050405020304" pitchFamily="18" charset="0"/>
                        </a:rPr>
                        <a:t>III–IV рівнів</a:t>
                      </a:r>
                      <a:r>
                        <a:rPr lang="uk-UA" sz="1700" b="0" i="0" spc="-50">
                          <a:solidFill>
                            <a:srgbClr val="1D528D"/>
                          </a:solidFill>
                          <a:effectLst/>
                          <a:latin typeface="Bookman Old Style" panose="02050604050505020204" pitchFamily="18" charset="0"/>
                          <a:cs typeface="Times New Roman" panose="02020603050405020304" pitchFamily="18" charset="0"/>
                        </a:rPr>
                        <a:t> акредитації або закладів післядипломної освіти  </a:t>
                      </a:r>
                      <a:r>
                        <a:rPr lang="uk-UA" sz="1700" b="0" i="0" spc="20">
                          <a:solidFill>
                            <a:srgbClr val="1D528D"/>
                          </a:solidFill>
                          <a:effectLst/>
                          <a:latin typeface="Bookman Old Style" panose="02050604050505020204" pitchFamily="18" charset="0"/>
                          <a:cs typeface="Times New Roman" panose="02020603050405020304" pitchFamily="18" charset="0"/>
                        </a:rPr>
                        <a:t>III–IV рівнів </a:t>
                      </a:r>
                      <a:r>
                        <a:rPr lang="uk-UA" sz="1700" b="0" i="0" spc="-50">
                          <a:solidFill>
                            <a:srgbClr val="1D528D"/>
                          </a:solidFill>
                          <a:effectLst/>
                          <a:latin typeface="Bookman Old Style" panose="02050604050505020204" pitchFamily="18" charset="0"/>
                          <a:cs typeface="Times New Roman" panose="02020603050405020304" pitchFamily="18" charset="0"/>
                        </a:rPr>
                        <a:t>акредитації, яким  не присуджений науковий ступінь доктора наук, але</a:t>
                      </a:r>
                      <a:endParaRPr lang="uk-UA" sz="1700" b="0" i="0">
                        <a:solidFill>
                          <a:srgbClr val="1D528D"/>
                        </a:solidFill>
                        <a:effectLst/>
                        <a:latin typeface="Bookman Old Style" panose="02050604050505020204" pitchFamily="18" charset="0"/>
                        <a:cs typeface="Times New Roman" panose="02020603050405020304" pitchFamily="18" charset="0"/>
                      </a:endParaRPr>
                    </a:p>
                  </a:txBody>
                  <a:tcPr marL="68580" marR="68580" marT="0" marB="0" anchor="ctr">
                    <a:solidFill>
                      <a:srgbClr val="E8EDFD"/>
                    </a:solidFill>
                  </a:tcPr>
                </a:tc>
                <a:extLst>
                  <a:ext uri="{0D108BD9-81ED-4DB2-BD59-A6C34878D82A}">
                    <a16:rowId xmlns="" xmlns:a16="http://schemas.microsoft.com/office/drawing/2014/main" val="1829503867"/>
                  </a:ext>
                </a:extLst>
              </a:tr>
              <a:tr h="2016584">
                <a:tc>
                  <a:txBody>
                    <a:bodyPr/>
                    <a:lstStyle/>
                    <a:p>
                      <a:r>
                        <a:rPr lang="uk-UA" sz="1700" b="0" i="0">
                          <a:solidFill>
                            <a:srgbClr val="1D528D"/>
                          </a:solidFill>
                          <a:effectLst/>
                          <a:latin typeface="Bookman Old Style" panose="02050604050505020204" pitchFamily="18" charset="0"/>
                          <a:cs typeface="Times New Roman" panose="02020603050405020304" pitchFamily="18" charset="0"/>
                        </a:rPr>
                        <a:t>7) які   викладають   навчальні   дисципліни   на    високому науково-методичному   рівні,  що  підтверджено  висновком  кафедри вищого</a:t>
                      </a:r>
                      <a:br>
                        <a:rPr lang="uk-UA" sz="1700" b="0" i="0">
                          <a:solidFill>
                            <a:srgbClr val="1D528D"/>
                          </a:solidFill>
                          <a:effectLst/>
                          <a:latin typeface="Bookman Old Style" panose="02050604050505020204" pitchFamily="18" charset="0"/>
                          <a:cs typeface="Times New Roman" panose="02020603050405020304" pitchFamily="18" charset="0"/>
                        </a:rPr>
                      </a:br>
                      <a:r>
                        <a:rPr lang="uk-UA" sz="1700" b="0" i="0">
                          <a:solidFill>
                            <a:srgbClr val="1D528D"/>
                          </a:solidFill>
                          <a:effectLst/>
                          <a:latin typeface="Bookman Old Style" panose="02050604050505020204" pitchFamily="18" charset="0"/>
                          <a:cs typeface="Times New Roman" panose="02020603050405020304" pitchFamily="18" charset="0"/>
                        </a:rPr>
                        <a:t>навчального закладу</a:t>
                      </a:r>
                    </a:p>
                  </a:txBody>
                  <a:tcPr marL="68580" marR="68580" marT="0" marB="0"/>
                </a:tc>
                <a:tc>
                  <a:txBody>
                    <a:bodyPr/>
                    <a:lstStyle/>
                    <a:p>
                      <a:r>
                        <a:rPr lang="uk-UA" sz="1700" b="0" i="0" dirty="0">
                          <a:solidFill>
                            <a:srgbClr val="1D528D"/>
                          </a:solidFill>
                          <a:effectLst/>
                          <a:latin typeface="Bookman Old Style" panose="02050604050505020204" pitchFamily="18" charset="0"/>
                          <a:cs typeface="Times New Roman" panose="02020603050405020304" pitchFamily="18" charset="0"/>
                        </a:rPr>
                        <a:t>7) -</a:t>
                      </a:r>
                    </a:p>
                  </a:txBody>
                  <a:tcPr marL="68580" marR="68580" marT="0" marB="0"/>
                </a:tc>
                <a:tc>
                  <a:txBody>
                    <a:bodyPr/>
                    <a:lstStyle/>
                    <a:p>
                      <a:r>
                        <a:rPr lang="uk-UA" sz="1700" b="0" i="0" dirty="0">
                          <a:solidFill>
                            <a:srgbClr val="1D528D"/>
                          </a:solidFill>
                          <a:effectLst/>
                          <a:latin typeface="Bookman Old Style" panose="02050604050505020204" pitchFamily="18" charset="0"/>
                          <a:cs typeface="Times New Roman" panose="02020603050405020304" pitchFamily="18" charset="0"/>
                        </a:rPr>
                        <a:t>7)   які   викладають   навчальні   дисципліни   на  високому науково-методичному   рівні,  що  підтверджено  висновком  кафедри вищого  навчального  закладу</a:t>
                      </a:r>
                    </a:p>
                  </a:txBody>
                  <a:tcPr marL="68580" marR="68580" marT="0" marB="0"/>
                </a:tc>
                <a:extLst>
                  <a:ext uri="{0D108BD9-81ED-4DB2-BD59-A6C34878D82A}">
                    <a16:rowId xmlns="" xmlns:a16="http://schemas.microsoft.com/office/drawing/2014/main" val="2276391724"/>
                  </a:ext>
                </a:extLst>
              </a:tr>
              <a:tr h="930731">
                <a:tc>
                  <a:txBody>
                    <a:bodyPr/>
                    <a:lstStyle/>
                    <a:p>
                      <a:r>
                        <a:rPr lang="uk-UA" sz="1700" b="0" i="0">
                          <a:solidFill>
                            <a:srgbClr val="1D528D"/>
                          </a:solidFill>
                          <a:effectLst/>
                          <a:latin typeface="Bookman Old Style" panose="02050604050505020204" pitchFamily="18" charset="0"/>
                          <a:cs typeface="Times New Roman" panose="02020603050405020304" pitchFamily="18" charset="0"/>
                        </a:rPr>
                        <a:t>7) -</a:t>
                      </a:r>
                    </a:p>
                  </a:txBody>
                  <a:tcPr marL="68580" marR="68580" marT="0" marB="0"/>
                </a:tc>
                <a:tc>
                  <a:txBody>
                    <a:bodyPr/>
                    <a:lstStyle/>
                    <a:p>
                      <a:r>
                        <a:rPr lang="uk-UA" sz="1700" b="0" i="0">
                          <a:solidFill>
                            <a:srgbClr val="1D528D"/>
                          </a:solidFill>
                          <a:effectLst/>
                          <a:latin typeface="Bookman Old Style" panose="02050604050505020204" pitchFamily="18" charset="0"/>
                          <a:cs typeface="Times New Roman" panose="02020603050405020304" pitchFamily="18" charset="0"/>
                        </a:rPr>
                        <a:t>7) які підготували не менш як три кандидати наук</a:t>
                      </a:r>
                    </a:p>
                  </a:txBody>
                  <a:tcPr marL="68580" marR="68580" marT="0" marB="0"/>
                </a:tc>
                <a:tc>
                  <a:txBody>
                    <a:bodyPr/>
                    <a:lstStyle/>
                    <a:p>
                      <a:r>
                        <a:rPr lang="uk-UA" sz="1700" b="0" i="0" dirty="0">
                          <a:solidFill>
                            <a:srgbClr val="1D528D"/>
                          </a:solidFill>
                          <a:effectLst/>
                          <a:latin typeface="Bookman Old Style" panose="02050604050505020204" pitchFamily="18" charset="0"/>
                          <a:cs typeface="Times New Roman" panose="02020603050405020304" pitchFamily="18" charset="0"/>
                        </a:rPr>
                        <a:t>7) підготували не менш як трьох кандидатів наук</a:t>
                      </a:r>
                    </a:p>
                  </a:txBody>
                  <a:tcPr marL="68580" marR="68580" marT="0" marB="0"/>
                </a:tc>
                <a:extLst>
                  <a:ext uri="{0D108BD9-81ED-4DB2-BD59-A6C34878D82A}">
                    <a16:rowId xmlns="" xmlns:a16="http://schemas.microsoft.com/office/drawing/2014/main" val="3527269369"/>
                  </a:ext>
                </a:extLst>
              </a:tr>
            </a:tbl>
          </a:graphicData>
        </a:graphic>
      </p:graphicFrame>
    </p:spTree>
    <p:extLst>
      <p:ext uri="{BB962C8B-B14F-4D97-AF65-F5344CB8AC3E}">
        <p14:creationId xmlns:p14="http://schemas.microsoft.com/office/powerpoint/2010/main" val="1283460529"/>
      </p:ext>
    </p:extLst>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Типи університетів</a:t>
            </a:r>
            <a:endParaRPr lang="uk-UA" dirty="0">
              <a:latin typeface="Bookman Old Style" panose="02050604050505020204" pitchFamily="18" charset="0"/>
            </a:endParaRPr>
          </a:p>
        </p:txBody>
      </p:sp>
      <p:sp>
        <p:nvSpPr>
          <p:cNvPr id="3" name="Прямокутник 2"/>
          <p:cNvSpPr/>
          <p:nvPr/>
        </p:nvSpPr>
        <p:spPr bwMode="auto">
          <a:xfrm>
            <a:off x="2771800" y="1628800"/>
            <a:ext cx="360040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Типи університетів</a:t>
            </a:r>
          </a:p>
        </p:txBody>
      </p:sp>
      <p:sp>
        <p:nvSpPr>
          <p:cNvPr id="5" name="Прямокутник 4"/>
          <p:cNvSpPr/>
          <p:nvPr/>
        </p:nvSpPr>
        <p:spPr bwMode="auto">
          <a:xfrm>
            <a:off x="431540" y="2348880"/>
            <a:ext cx="3600400" cy="64807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Республіканський тип вищої школи</a:t>
            </a:r>
          </a:p>
        </p:txBody>
      </p:sp>
      <p:sp>
        <p:nvSpPr>
          <p:cNvPr id="6" name="Прямокутник 5"/>
          <p:cNvSpPr/>
          <p:nvPr/>
        </p:nvSpPr>
        <p:spPr bwMode="auto">
          <a:xfrm>
            <a:off x="5112060" y="2348880"/>
            <a:ext cx="3600400" cy="64807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Монархічний тип вищої школи</a:t>
            </a:r>
          </a:p>
        </p:txBody>
      </p:sp>
      <p:sp>
        <p:nvSpPr>
          <p:cNvPr id="7" name="Прямокутник 6"/>
          <p:cNvSpPr/>
          <p:nvPr/>
        </p:nvSpPr>
        <p:spPr bwMode="auto">
          <a:xfrm>
            <a:off x="4932040" y="3176686"/>
            <a:ext cx="3960440" cy="36061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1" u="none" strike="noStrike" cap="none" normalizeH="0" baseline="0" dirty="0" err="1" smtClean="0">
                <a:ln>
                  <a:noFill/>
                </a:ln>
                <a:solidFill>
                  <a:schemeClr val="tx1"/>
                </a:solidFill>
                <a:latin typeface="Bookman Old Style" panose="02050604050505020204" pitchFamily="18" charset="0"/>
              </a:rPr>
              <a:t>Соборнна</a:t>
            </a:r>
            <a:r>
              <a:rPr kumimoji="0" lang="uk-UA" sz="1800" i="1" u="none" strike="noStrike" cap="none" normalizeH="0" baseline="0" dirty="0" smtClean="0">
                <a:ln>
                  <a:noFill/>
                </a:ln>
                <a:solidFill>
                  <a:schemeClr val="tx1"/>
                </a:solidFill>
                <a:latin typeface="Bookman Old Style" panose="02050604050505020204" pitchFamily="18" charset="0"/>
              </a:rPr>
              <a:t> (Париж)</a:t>
            </a:r>
          </a:p>
        </p:txBody>
      </p:sp>
      <p:sp>
        <p:nvSpPr>
          <p:cNvPr id="8" name="Прямокутник 7"/>
          <p:cNvSpPr/>
          <p:nvPr/>
        </p:nvSpPr>
        <p:spPr bwMode="auto">
          <a:xfrm>
            <a:off x="251520" y="3176686"/>
            <a:ext cx="3960440" cy="36061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1" u="none" strike="noStrike" cap="none" normalizeH="0" baseline="0" dirty="0" smtClean="0">
                <a:ln>
                  <a:noFill/>
                </a:ln>
                <a:solidFill>
                  <a:schemeClr val="tx1"/>
                </a:solidFill>
                <a:latin typeface="Bookman Old Style" panose="02050604050505020204" pitchFamily="18" charset="0"/>
              </a:rPr>
              <a:t>Болонський, Падуанський </a:t>
            </a:r>
            <a:r>
              <a:rPr kumimoji="0" lang="uk-UA" sz="1800" i="1" u="none" strike="noStrike" cap="none" normalizeH="0" baseline="0" dirty="0" err="1" smtClean="0">
                <a:ln>
                  <a:noFill/>
                </a:ln>
                <a:solidFill>
                  <a:schemeClr val="tx1"/>
                </a:solidFill>
                <a:latin typeface="Bookman Old Style" panose="02050604050505020204" pitchFamily="18" charset="0"/>
              </a:rPr>
              <a:t>ун</a:t>
            </a:r>
            <a:r>
              <a:rPr kumimoji="0" lang="uk-UA" sz="1800" i="1" u="none" strike="noStrike" cap="none" normalizeH="0" baseline="0" dirty="0" smtClean="0">
                <a:ln>
                  <a:noFill/>
                </a:ln>
                <a:solidFill>
                  <a:schemeClr val="tx1"/>
                </a:solidFill>
                <a:latin typeface="Bookman Old Style" panose="02050604050505020204" pitchFamily="18" charset="0"/>
              </a:rPr>
              <a:t>.</a:t>
            </a:r>
          </a:p>
        </p:txBody>
      </p:sp>
      <p:sp>
        <p:nvSpPr>
          <p:cNvPr id="9" name="Прямокутник 8"/>
          <p:cNvSpPr/>
          <p:nvPr/>
        </p:nvSpPr>
        <p:spPr bwMode="auto">
          <a:xfrm>
            <a:off x="251520" y="3717031"/>
            <a:ext cx="3960440" cy="288032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увага до світських наук; </a:t>
            </a:r>
            <a:r>
              <a:rPr lang="uk-UA" dirty="0" err="1" smtClean="0">
                <a:latin typeface="Bookman Old Style" panose="02050604050505020204" pitchFamily="18" charset="0"/>
              </a:rPr>
              <a:t>вибор</a:t>
            </a:r>
            <a:r>
              <a:rPr lang="uk-UA" dirty="0" smtClean="0">
                <a:latin typeface="Bookman Old Style" panose="02050604050505020204" pitchFamily="18" charset="0"/>
              </a:rPr>
              <a:t>-не </a:t>
            </a:r>
            <a:r>
              <a:rPr lang="uk-UA" dirty="0">
                <a:latin typeface="Bookman Old Style" panose="02050604050505020204" pitchFamily="18" charset="0"/>
              </a:rPr>
              <a:t>управління, в якому важливу роль відігравало студентство, з </a:t>
            </a:r>
            <a:r>
              <a:rPr lang="uk-UA" dirty="0" smtClean="0">
                <a:latin typeface="Bookman Old Style" panose="02050604050505020204" pitchFamily="18" charset="0"/>
              </a:rPr>
              <a:t>якого </a:t>
            </a:r>
            <a:r>
              <a:rPr lang="uk-UA" dirty="0">
                <a:latin typeface="Bookman Old Style" panose="02050604050505020204" pitchFamily="18" charset="0"/>
              </a:rPr>
              <a:t>обирався ректор, а в </a:t>
            </a:r>
            <a:r>
              <a:rPr lang="uk-UA" dirty="0" smtClean="0">
                <a:latin typeface="Bookman Old Style" panose="02050604050505020204" pitchFamily="18" charset="0"/>
              </a:rPr>
              <a:t>се-</a:t>
            </a:r>
            <a:r>
              <a:rPr lang="uk-UA" dirty="0" err="1" smtClean="0">
                <a:latin typeface="Bookman Old Style" panose="02050604050505020204" pitchFamily="18" charset="0"/>
              </a:rPr>
              <a:t>редовищі</a:t>
            </a:r>
            <a:r>
              <a:rPr lang="uk-UA" dirty="0" smtClean="0">
                <a:latin typeface="Bookman Old Style" panose="02050604050505020204" pitchFamily="18" charset="0"/>
              </a:rPr>
              <a:t> </a:t>
            </a:r>
            <a:r>
              <a:rPr lang="uk-UA" dirty="0">
                <a:latin typeface="Bookman Old Style" panose="02050604050505020204" pitchFamily="18" charset="0"/>
              </a:rPr>
              <a:t>викладачів і студентів допускалася вільність думки; </a:t>
            </a:r>
            <a:r>
              <a:rPr lang="uk-UA" dirty="0" smtClean="0">
                <a:latin typeface="Bookman Old Style" panose="02050604050505020204" pitchFamily="18" charset="0"/>
              </a:rPr>
              <a:t>незалежність </a:t>
            </a:r>
            <a:r>
              <a:rPr lang="uk-UA" dirty="0">
                <a:latin typeface="Bookman Old Style" panose="02050604050505020204" pitchFamily="18" charset="0"/>
              </a:rPr>
              <a:t>університету не </a:t>
            </a:r>
            <a:r>
              <a:rPr lang="uk-UA" dirty="0" smtClean="0">
                <a:latin typeface="Bookman Old Style" panose="02050604050505020204" pitchFamily="18" charset="0"/>
              </a:rPr>
              <a:t>сприймалась </a:t>
            </a:r>
            <a:r>
              <a:rPr lang="uk-UA" dirty="0">
                <a:latin typeface="Bookman Old Style" panose="02050604050505020204" pitchFamily="18" charset="0"/>
              </a:rPr>
              <a:t>церквою; майже </a:t>
            </a:r>
            <a:r>
              <a:rPr lang="uk-UA" dirty="0" smtClean="0">
                <a:latin typeface="Bookman Old Style" panose="02050604050505020204" pitchFamily="18" charset="0"/>
              </a:rPr>
              <a:t>60 % </a:t>
            </a:r>
            <a:r>
              <a:rPr lang="uk-UA" dirty="0">
                <a:latin typeface="Bookman Old Style" panose="02050604050505020204" pitchFamily="18" charset="0"/>
              </a:rPr>
              <a:t>студентів належало до світських верств</a:t>
            </a:r>
          </a:p>
        </p:txBody>
      </p:sp>
      <p:sp>
        <p:nvSpPr>
          <p:cNvPr id="10" name="Прямокутник 9"/>
          <p:cNvSpPr/>
          <p:nvPr/>
        </p:nvSpPr>
        <p:spPr bwMode="auto">
          <a:xfrm>
            <a:off x="4932040" y="3717031"/>
            <a:ext cx="3960440" cy="288032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найбільше уваги надавали </a:t>
            </a:r>
            <a:r>
              <a:rPr lang="uk-UA" dirty="0" err="1" smtClean="0">
                <a:latin typeface="Bookman Old Style" panose="02050604050505020204" pitchFamily="18" charset="0"/>
              </a:rPr>
              <a:t>бого-слов’ю</a:t>
            </a:r>
            <a:r>
              <a:rPr lang="uk-UA" dirty="0">
                <a:latin typeface="Bookman Old Style" panose="02050604050505020204" pitchFamily="18" charset="0"/>
              </a:rPr>
              <a:t>; ректора обирала рада </a:t>
            </a:r>
            <a:r>
              <a:rPr lang="uk-UA" dirty="0" smtClean="0">
                <a:latin typeface="Bookman Old Style" panose="02050604050505020204" pitchFamily="18" charset="0"/>
              </a:rPr>
              <a:t>професорської </a:t>
            </a:r>
            <a:r>
              <a:rPr lang="uk-UA" dirty="0">
                <a:latin typeface="Bookman Old Style" panose="02050604050505020204" pitchFamily="18" charset="0"/>
              </a:rPr>
              <a:t>колегії;  </a:t>
            </a:r>
            <a:r>
              <a:rPr lang="uk-UA" dirty="0" smtClean="0">
                <a:latin typeface="Bookman Old Style" panose="02050604050505020204" pitchFamily="18" charset="0"/>
              </a:rPr>
              <a:t>студент-</a:t>
            </a:r>
            <a:r>
              <a:rPr lang="uk-UA" dirty="0" err="1" smtClean="0">
                <a:latin typeface="Bookman Old Style" panose="02050604050505020204" pitchFamily="18" charset="0"/>
              </a:rPr>
              <a:t>ські</a:t>
            </a:r>
            <a:r>
              <a:rPr lang="uk-UA" dirty="0" smtClean="0">
                <a:latin typeface="Bookman Old Style" panose="02050604050505020204" pitchFamily="18" charset="0"/>
              </a:rPr>
              <a:t> </a:t>
            </a:r>
            <a:r>
              <a:rPr lang="uk-UA" dirty="0">
                <a:latin typeface="Bookman Old Style" panose="02050604050505020204" pitchFamily="18" charset="0"/>
              </a:rPr>
              <a:t>права були обмежені; </a:t>
            </a:r>
            <a:r>
              <a:rPr lang="uk-UA" dirty="0" smtClean="0">
                <a:latin typeface="Bookman Old Style" panose="02050604050505020204" pitchFamily="18" charset="0"/>
              </a:rPr>
              <a:t>жили </a:t>
            </a:r>
            <a:r>
              <a:rPr lang="uk-UA" dirty="0">
                <a:latin typeface="Bookman Old Style" panose="02050604050505020204" pitchFamily="18" charset="0"/>
              </a:rPr>
              <a:t>студенти у бурсі під опікою начальства, </a:t>
            </a:r>
            <a:r>
              <a:rPr lang="uk-UA" dirty="0" smtClean="0">
                <a:latin typeface="Bookman Old Style" panose="02050604050505020204" pitchFamily="18" charset="0"/>
              </a:rPr>
              <a:t>повсякчас </a:t>
            </a:r>
            <a:r>
              <a:rPr lang="uk-UA" dirty="0" err="1" smtClean="0">
                <a:latin typeface="Bookman Old Style" panose="02050604050505020204" pitchFamily="18" charset="0"/>
              </a:rPr>
              <a:t>виявля-ючи</a:t>
            </a:r>
            <a:r>
              <a:rPr lang="uk-UA" dirty="0" smtClean="0">
                <a:latin typeface="Bookman Old Style" panose="02050604050505020204" pitchFamily="18" charset="0"/>
              </a:rPr>
              <a:t> </a:t>
            </a:r>
            <a:r>
              <a:rPr lang="uk-UA" dirty="0">
                <a:latin typeface="Bookman Old Style" panose="02050604050505020204" pitchFamily="18" charset="0"/>
              </a:rPr>
              <a:t>своє схиляння перед </a:t>
            </a:r>
            <a:r>
              <a:rPr lang="uk-UA" dirty="0" smtClean="0">
                <a:latin typeface="Bookman Old Style" panose="02050604050505020204" pitchFamily="18" charset="0"/>
              </a:rPr>
              <a:t>авто-</a:t>
            </a:r>
            <a:r>
              <a:rPr lang="uk-UA" dirty="0" err="1" smtClean="0">
                <a:latin typeface="Bookman Old Style" panose="02050604050505020204" pitchFamily="18" charset="0"/>
              </a:rPr>
              <a:t>ритетами</a:t>
            </a:r>
            <a:endParaRPr lang="uk-UA" dirty="0">
              <a:latin typeface="Bookman Old Style" panose="02050604050505020204" pitchFamily="18" charset="0"/>
            </a:endParaRPr>
          </a:p>
        </p:txBody>
      </p:sp>
      <p:cxnSp>
        <p:nvCxnSpPr>
          <p:cNvPr id="12" name="Пряма сполучна лінія 11"/>
          <p:cNvCxnSpPr>
            <a:stCxn id="3" idx="2"/>
          </p:cNvCxnSpPr>
          <p:nvPr/>
        </p:nvCxnSpPr>
        <p:spPr bwMode="auto">
          <a:xfrm>
            <a:off x="4572000" y="1988840"/>
            <a:ext cx="0" cy="144016"/>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16" name="Пряма сполучна лінія 15"/>
          <p:cNvCxnSpPr/>
          <p:nvPr/>
        </p:nvCxnSpPr>
        <p:spPr bwMode="auto">
          <a:xfrm>
            <a:off x="2231740" y="2132856"/>
            <a:ext cx="4680520"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6" name="Пряма зі стрілкою 25"/>
          <p:cNvCxnSpPr>
            <a:endCxn id="5" idx="0"/>
          </p:cNvCxnSpPr>
          <p:nvPr/>
        </p:nvCxnSpPr>
        <p:spPr bwMode="auto">
          <a:xfrm>
            <a:off x="2231740" y="2132856"/>
            <a:ext cx="0" cy="216024"/>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0" name="Пряма зі стрілкою 29"/>
          <p:cNvCxnSpPr>
            <a:endCxn id="6" idx="0"/>
          </p:cNvCxnSpPr>
          <p:nvPr/>
        </p:nvCxnSpPr>
        <p:spPr bwMode="auto">
          <a:xfrm>
            <a:off x="6912260" y="2132856"/>
            <a:ext cx="0" cy="216024"/>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7" name="Пряма сполучна лінія 36"/>
          <p:cNvCxnSpPr>
            <a:stCxn id="5" idx="2"/>
            <a:endCxn id="8" idx="0"/>
          </p:cNvCxnSpPr>
          <p:nvPr/>
        </p:nvCxnSpPr>
        <p:spPr bwMode="auto">
          <a:xfrm>
            <a:off x="2231740" y="2996952"/>
            <a:ext cx="0" cy="179734"/>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39" name="Пряма сполучна лінія 38"/>
          <p:cNvCxnSpPr>
            <a:stCxn id="6" idx="2"/>
            <a:endCxn id="7" idx="0"/>
          </p:cNvCxnSpPr>
          <p:nvPr/>
        </p:nvCxnSpPr>
        <p:spPr bwMode="auto">
          <a:xfrm>
            <a:off x="6912260" y="2996952"/>
            <a:ext cx="0" cy="179734"/>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41" name="Пряма сполучна лінія 40"/>
          <p:cNvCxnSpPr>
            <a:stCxn id="8" idx="2"/>
            <a:endCxn id="9" idx="0"/>
          </p:cNvCxnSpPr>
          <p:nvPr/>
        </p:nvCxnSpPr>
        <p:spPr bwMode="auto">
          <a:xfrm>
            <a:off x="2231740" y="3537297"/>
            <a:ext cx="0" cy="179734"/>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43" name="Пряма сполучна лінія 42"/>
          <p:cNvCxnSpPr>
            <a:stCxn id="7" idx="2"/>
            <a:endCxn id="10" idx="0"/>
          </p:cNvCxnSpPr>
          <p:nvPr/>
        </p:nvCxnSpPr>
        <p:spPr bwMode="auto">
          <a:xfrm>
            <a:off x="6912260" y="3537297"/>
            <a:ext cx="0" cy="179734"/>
          </a:xfrm>
          <a:prstGeom prst="line">
            <a:avLst/>
          </a:prstGeom>
          <a:solidFill>
            <a:schemeClr val="accent1"/>
          </a:solid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93031828"/>
      </p:ext>
    </p:extLst>
  </p:cSld>
  <p:clrMapOvr>
    <a:masterClrMapping/>
  </p:clrMapOvr>
  <p:transition>
    <p:strips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Взаємозв’язок рівня акредитації з освітньо-кваліфікаційним рівнем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40" y="2204864"/>
            <a:ext cx="8687919" cy="3240360"/>
          </a:xfrm>
          <a:prstGeom prst="rect">
            <a:avLst/>
          </a:prstGeom>
        </p:spPr>
      </p:pic>
    </p:spTree>
    <p:extLst>
      <p:ext uri="{BB962C8B-B14F-4D97-AF65-F5344CB8AC3E}">
        <p14:creationId xmlns:p14="http://schemas.microsoft.com/office/powerpoint/2010/main" val="2593576835"/>
      </p:ext>
    </p:extLst>
  </p:cSld>
  <p:clrMapOvr>
    <a:masterClrMapping/>
  </p:clrMapOvr>
  <p:transition>
    <p:strips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smtClean="0"/>
          </a:p>
          <a:p>
            <a:pPr marL="0" indent="0" algn="ctr">
              <a:spcBef>
                <a:spcPts val="0"/>
              </a:spcBef>
              <a:buFont typeface="Wingdings" panose="05000000000000000000" pitchFamily="2" charset="2"/>
              <a:buNone/>
              <a:defRPr/>
            </a:pPr>
            <a:r>
              <a:rPr lang="uk-UA" sz="8000" b="1" dirty="0" smtClean="0">
                <a:solidFill>
                  <a:schemeClr val="accent4">
                    <a:lumMod val="75000"/>
                  </a:schemeClr>
                </a:solidFill>
                <a:latin typeface="Bookman Old Style" panose="02050604050505020204" pitchFamily="18" charset="0"/>
              </a:rPr>
              <a:t>Дякую </a:t>
            </a:r>
          </a:p>
          <a:p>
            <a:pPr marL="0" indent="0" algn="ctr">
              <a:spcBef>
                <a:spcPts val="0"/>
              </a:spcBef>
              <a:buFont typeface="Wingdings" panose="05000000000000000000" pitchFamily="2" charset="2"/>
              <a:buNone/>
              <a:defRPr/>
            </a:pPr>
            <a:r>
              <a:rPr lang="uk-UA" sz="8000" b="1" dirty="0" smtClean="0">
                <a:solidFill>
                  <a:schemeClr val="accent4">
                    <a:lumMod val="75000"/>
                  </a:schemeClr>
                </a:solidFill>
                <a:latin typeface="Bookman Old Style" panose="02050604050505020204" pitchFamily="18" charset="0"/>
              </a:rPr>
              <a:t>за увагу! </a:t>
            </a:r>
            <a:endParaRPr lang="uk-UA" sz="8000" b="1" dirty="0">
              <a:solidFill>
                <a:schemeClr val="accent4">
                  <a:lumMod val="75000"/>
                </a:schemeClr>
              </a:solidFill>
              <a:latin typeface="Bookman Old Style" panose="02050604050505020204" pitchFamily="18" charset="0"/>
            </a:endParaRPr>
          </a:p>
        </p:txBody>
      </p:sp>
    </p:spTree>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Види навчання в університеті</a:t>
            </a:r>
            <a:endParaRPr lang="uk-UA" dirty="0">
              <a:latin typeface="Bookman Old Style" panose="02050604050505020204" pitchFamily="18" charset="0"/>
            </a:endParaRPr>
          </a:p>
        </p:txBody>
      </p:sp>
      <p:sp>
        <p:nvSpPr>
          <p:cNvPr id="5" name="Прямокутник 4"/>
          <p:cNvSpPr/>
          <p:nvPr/>
        </p:nvSpPr>
        <p:spPr bwMode="auto">
          <a:xfrm>
            <a:off x="971600" y="3033527"/>
            <a:ext cx="2880320" cy="64807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latin typeface="Bookman Old Style" panose="02050604050505020204" pitchFamily="18" charset="0"/>
              </a:rPr>
              <a:t>Види</a:t>
            </a:r>
            <a:r>
              <a:rPr kumimoji="0" lang="uk-UA" sz="1800" b="1" i="0" u="none" strike="noStrike" cap="none" normalizeH="0" dirty="0" smtClean="0">
                <a:ln>
                  <a:noFill/>
                </a:ln>
                <a:solidFill>
                  <a:schemeClr val="tx1"/>
                </a:solidFill>
                <a:latin typeface="Bookman Old Style" panose="02050604050505020204" pitchFamily="18" charset="0"/>
              </a:rPr>
              <a:t> навчання в університеті</a:t>
            </a:r>
            <a:endParaRPr kumimoji="0" lang="uk-UA" sz="1800" b="1" i="0" u="none" strike="noStrike" cap="none" normalizeH="0" baseline="0" dirty="0" smtClean="0">
              <a:ln>
                <a:noFill/>
              </a:ln>
              <a:solidFill>
                <a:schemeClr val="tx1"/>
              </a:solidFill>
              <a:latin typeface="Bookman Old Style" panose="02050604050505020204" pitchFamily="18" charset="0"/>
            </a:endParaRPr>
          </a:p>
        </p:txBody>
      </p:sp>
      <p:sp>
        <p:nvSpPr>
          <p:cNvPr id="18" name="Прямокутник 17"/>
          <p:cNvSpPr/>
          <p:nvPr/>
        </p:nvSpPr>
        <p:spPr bwMode="auto">
          <a:xfrm>
            <a:off x="4572000" y="2348880"/>
            <a:ext cx="288032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latin typeface="Bookman Old Style" panose="02050604050505020204" pitchFamily="18" charset="0"/>
              </a:rPr>
              <a:t>Лекції</a:t>
            </a:r>
          </a:p>
        </p:txBody>
      </p:sp>
      <p:sp>
        <p:nvSpPr>
          <p:cNvPr id="19" name="Прямокутник 18"/>
          <p:cNvSpPr/>
          <p:nvPr/>
        </p:nvSpPr>
        <p:spPr bwMode="auto">
          <a:xfrm>
            <a:off x="4572000" y="4149080"/>
            <a:ext cx="2880320" cy="64807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latin typeface="Bookman Old Style" panose="02050604050505020204" pitchFamily="18" charset="0"/>
              </a:rPr>
              <a:t>Диспут або прилюдні дискусії</a:t>
            </a:r>
          </a:p>
        </p:txBody>
      </p:sp>
      <p:cxnSp>
        <p:nvCxnSpPr>
          <p:cNvPr id="11" name="Пряма сполучна лінія 10"/>
          <p:cNvCxnSpPr>
            <a:stCxn id="5" idx="3"/>
          </p:cNvCxnSpPr>
          <p:nvPr/>
        </p:nvCxnSpPr>
        <p:spPr bwMode="auto">
          <a:xfrm>
            <a:off x="3851920" y="3357563"/>
            <a:ext cx="432048"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2" name="Пряма сполучна лінія 21"/>
          <p:cNvCxnSpPr/>
          <p:nvPr/>
        </p:nvCxnSpPr>
        <p:spPr bwMode="auto">
          <a:xfrm flipV="1">
            <a:off x="4283968" y="2528900"/>
            <a:ext cx="0" cy="1944216"/>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17" name="Пряма зі стрілкою 16"/>
          <p:cNvCxnSpPr>
            <a:endCxn id="18" idx="1"/>
          </p:cNvCxnSpPr>
          <p:nvPr/>
        </p:nvCxnSpPr>
        <p:spPr bwMode="auto">
          <a:xfrm>
            <a:off x="4283968" y="2528900"/>
            <a:ext cx="288032"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1" name="Пряма зі стрілкою 20"/>
          <p:cNvCxnSpPr>
            <a:endCxn id="19" idx="1"/>
          </p:cNvCxnSpPr>
          <p:nvPr/>
        </p:nvCxnSpPr>
        <p:spPr bwMode="auto">
          <a:xfrm>
            <a:off x="4283968" y="4473116"/>
            <a:ext cx="288032"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2294496140"/>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Факультети середньовічного </a:t>
            </a:r>
            <a:br>
              <a:rPr lang="uk-UA" sz="2700" dirty="0" smtClean="0">
                <a:latin typeface="Bookman Old Style" panose="02050604050505020204" pitchFamily="18" charset="0"/>
              </a:rPr>
            </a:br>
            <a:r>
              <a:rPr lang="uk-UA" sz="2700" dirty="0" smtClean="0">
                <a:latin typeface="Bookman Old Style" panose="02050604050505020204" pitchFamily="18" charset="0"/>
              </a:rPr>
              <a:t>університету</a:t>
            </a:r>
            <a:endParaRPr lang="uk-UA" sz="2700" dirty="0">
              <a:latin typeface="Bookman Old Style" panose="02050604050505020204" pitchFamily="18" charset="0"/>
            </a:endParaRPr>
          </a:p>
        </p:txBody>
      </p:sp>
      <p:sp>
        <p:nvSpPr>
          <p:cNvPr id="3" name="Овал 2"/>
          <p:cNvSpPr/>
          <p:nvPr/>
        </p:nvSpPr>
        <p:spPr bwMode="auto">
          <a:xfrm>
            <a:off x="3419872" y="3068960"/>
            <a:ext cx="2304256" cy="50405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effectLst/>
                <a:latin typeface="Bookman Old Style" panose="02050604050505020204" pitchFamily="18" charset="0"/>
              </a:rPr>
              <a:t>Факультет</a:t>
            </a:r>
          </a:p>
        </p:txBody>
      </p:sp>
      <p:sp>
        <p:nvSpPr>
          <p:cNvPr id="12" name="Овал 11"/>
          <p:cNvSpPr/>
          <p:nvPr/>
        </p:nvSpPr>
        <p:spPr bwMode="auto">
          <a:xfrm>
            <a:off x="5868144" y="1709390"/>
            <a:ext cx="2664296" cy="50405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latin typeface="Bookman Old Style" panose="02050604050505020204" pitchFamily="18" charset="0"/>
              </a:rPr>
              <a:t>медичний</a:t>
            </a:r>
          </a:p>
        </p:txBody>
      </p:sp>
      <p:sp>
        <p:nvSpPr>
          <p:cNvPr id="13" name="Овал 12"/>
          <p:cNvSpPr/>
          <p:nvPr/>
        </p:nvSpPr>
        <p:spPr bwMode="auto">
          <a:xfrm>
            <a:off x="611560" y="1709390"/>
            <a:ext cx="2664296" cy="50405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latin typeface="Bookman Old Style" panose="02050604050505020204" pitchFamily="18" charset="0"/>
              </a:rPr>
              <a:t>артистичний</a:t>
            </a:r>
          </a:p>
        </p:txBody>
      </p:sp>
      <p:sp>
        <p:nvSpPr>
          <p:cNvPr id="14" name="Овал 13"/>
          <p:cNvSpPr/>
          <p:nvPr/>
        </p:nvSpPr>
        <p:spPr bwMode="auto">
          <a:xfrm>
            <a:off x="611560" y="4653136"/>
            <a:ext cx="2664296" cy="50405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latin typeface="Bookman Old Style" panose="02050604050505020204" pitchFamily="18" charset="0"/>
              </a:rPr>
              <a:t>богословський</a:t>
            </a:r>
          </a:p>
        </p:txBody>
      </p:sp>
      <p:sp>
        <p:nvSpPr>
          <p:cNvPr id="15" name="Овал 14"/>
          <p:cNvSpPr/>
          <p:nvPr/>
        </p:nvSpPr>
        <p:spPr bwMode="auto">
          <a:xfrm>
            <a:off x="5868144" y="4653136"/>
            <a:ext cx="2664296" cy="50405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latin typeface="Bookman Old Style" panose="02050604050505020204" pitchFamily="18" charset="0"/>
              </a:rPr>
              <a:t>юридичний</a:t>
            </a:r>
            <a:endParaRPr kumimoji="0" lang="uk-UA" sz="1800" i="0" u="none" strike="noStrike" cap="none" normalizeH="0" baseline="0" dirty="0" smtClean="0">
              <a:ln>
                <a:noFill/>
              </a:ln>
              <a:solidFill>
                <a:schemeClr val="tx1"/>
              </a:solidFill>
              <a:effectLst/>
              <a:latin typeface="Bookman Old Style" panose="02050604050505020204" pitchFamily="18" charset="0"/>
            </a:endParaRPr>
          </a:p>
        </p:txBody>
      </p:sp>
      <p:cxnSp>
        <p:nvCxnSpPr>
          <p:cNvPr id="6" name="Пряма зі стрілкою 5"/>
          <p:cNvCxnSpPr>
            <a:stCxn id="3" idx="1"/>
            <a:endCxn id="13" idx="5"/>
          </p:cNvCxnSpPr>
          <p:nvPr/>
        </p:nvCxnSpPr>
        <p:spPr bwMode="auto">
          <a:xfrm flipH="1" flipV="1">
            <a:off x="2885679" y="2139629"/>
            <a:ext cx="871643" cy="1003148"/>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8" name="Пряма зі стрілкою 7"/>
          <p:cNvCxnSpPr>
            <a:stCxn id="3" idx="7"/>
            <a:endCxn id="12" idx="3"/>
          </p:cNvCxnSpPr>
          <p:nvPr/>
        </p:nvCxnSpPr>
        <p:spPr bwMode="auto">
          <a:xfrm flipV="1">
            <a:off x="5386678" y="2139629"/>
            <a:ext cx="871643" cy="1003148"/>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0" name="Пряма зі стрілкою 9"/>
          <p:cNvCxnSpPr>
            <a:stCxn id="3" idx="3"/>
            <a:endCxn id="14" idx="7"/>
          </p:cNvCxnSpPr>
          <p:nvPr/>
        </p:nvCxnSpPr>
        <p:spPr bwMode="auto">
          <a:xfrm flipH="1">
            <a:off x="2885679" y="3499199"/>
            <a:ext cx="871643" cy="1227754"/>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3" name="Пряма зі стрілкою 22"/>
          <p:cNvCxnSpPr>
            <a:stCxn id="3" idx="5"/>
            <a:endCxn id="15" idx="1"/>
          </p:cNvCxnSpPr>
          <p:nvPr/>
        </p:nvCxnSpPr>
        <p:spPr bwMode="auto">
          <a:xfrm>
            <a:off x="5386678" y="3499199"/>
            <a:ext cx="871643" cy="1227754"/>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1330024029"/>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Навчальний цикл</a:t>
            </a:r>
            <a:endParaRPr lang="uk-UA" dirty="0">
              <a:latin typeface="Bookman Old Style" panose="02050604050505020204" pitchFamily="18" charset="0"/>
            </a:endParaRPr>
          </a:p>
        </p:txBody>
      </p:sp>
      <p:sp>
        <p:nvSpPr>
          <p:cNvPr id="19" name="Прямокутник 18"/>
          <p:cNvSpPr/>
          <p:nvPr/>
        </p:nvSpPr>
        <p:spPr bwMode="auto">
          <a:xfrm>
            <a:off x="3221850" y="1276185"/>
            <a:ext cx="270030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latin typeface="Bookman Old Style" panose="02050604050505020204" pitchFamily="18" charset="0"/>
              </a:rPr>
              <a:t>Програма навчання</a:t>
            </a:r>
          </a:p>
        </p:txBody>
      </p:sp>
      <p:sp>
        <p:nvSpPr>
          <p:cNvPr id="10" name="Прямокутник 9"/>
          <p:cNvSpPr/>
          <p:nvPr/>
        </p:nvSpPr>
        <p:spPr bwMode="auto">
          <a:xfrm>
            <a:off x="863588" y="1943130"/>
            <a:ext cx="741682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«Сім вільних м</a:t>
            </a:r>
            <a:r>
              <a:rPr kumimoji="0" lang="uk-UA" i="0" u="none" strike="noStrike" cap="none" normalizeH="0" baseline="0" dirty="0" smtClean="0">
                <a:ln>
                  <a:noFill/>
                </a:ln>
                <a:latin typeface="Bookman Old Style" panose="02050604050505020204" pitchFamily="18" charset="0"/>
              </a:rPr>
              <a:t>истецтв» (</a:t>
            </a:r>
            <a:r>
              <a:rPr lang="uk-UA" dirty="0" err="1">
                <a:latin typeface="Bookman Old Style" panose="02050604050505020204" pitchFamily="18" charset="0"/>
              </a:rPr>
              <a:t>Septem</a:t>
            </a:r>
            <a:r>
              <a:rPr lang="uk-UA" dirty="0">
                <a:latin typeface="Bookman Old Style" panose="02050604050505020204" pitchFamily="18" charset="0"/>
              </a:rPr>
              <a:t> </a:t>
            </a:r>
            <a:r>
              <a:rPr lang="uk-UA" dirty="0" err="1">
                <a:latin typeface="Bookman Old Style" panose="02050604050505020204" pitchFamily="18" charset="0"/>
              </a:rPr>
              <a:t>artes</a:t>
            </a:r>
            <a:r>
              <a:rPr lang="uk-UA" dirty="0">
                <a:latin typeface="Bookman Old Style" panose="02050604050505020204" pitchFamily="18" charset="0"/>
              </a:rPr>
              <a:t> </a:t>
            </a:r>
            <a:r>
              <a:rPr lang="uk-UA" dirty="0" err="1">
                <a:latin typeface="Bookman Old Style" panose="02050604050505020204" pitchFamily="18" charset="0"/>
              </a:rPr>
              <a:t>liberealis</a:t>
            </a:r>
            <a:r>
              <a:rPr kumimoji="0" lang="uk-UA" i="0" u="none" strike="noStrike" cap="none" normalizeH="0" baseline="0" dirty="0" smtClean="0">
                <a:ln>
                  <a:noFill/>
                </a:ln>
                <a:latin typeface="Bookman Old Style" panose="02050604050505020204" pitchFamily="18" charset="0"/>
              </a:rPr>
              <a:t>)</a:t>
            </a:r>
          </a:p>
        </p:txBody>
      </p:sp>
      <p:sp>
        <p:nvSpPr>
          <p:cNvPr id="12" name="Прямокутник 11"/>
          <p:cNvSpPr/>
          <p:nvPr/>
        </p:nvSpPr>
        <p:spPr bwMode="auto">
          <a:xfrm>
            <a:off x="863588" y="2442029"/>
            <a:ext cx="7416824"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Навчальні програми «артистичних» (підготовчих факультетів)</a:t>
            </a:r>
            <a:endParaRPr kumimoji="0" lang="uk-UA" i="0" u="none" strike="noStrike" cap="none" normalizeH="0" baseline="0" dirty="0" smtClean="0">
              <a:ln>
                <a:noFill/>
              </a:ln>
              <a:latin typeface="Bookman Old Style" panose="02050604050505020204" pitchFamily="18" charset="0"/>
            </a:endParaRPr>
          </a:p>
        </p:txBody>
      </p:sp>
      <p:sp>
        <p:nvSpPr>
          <p:cNvPr id="13" name="Прямокутник 12"/>
          <p:cNvSpPr/>
          <p:nvPr/>
        </p:nvSpPr>
        <p:spPr bwMode="auto">
          <a:xfrm>
            <a:off x="251520" y="3108974"/>
            <a:ext cx="3744416" cy="896089"/>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i="1" u="none" strike="noStrike" cap="none" normalizeH="0" baseline="0" dirty="0" smtClean="0">
                <a:ln>
                  <a:noFill/>
                </a:ln>
                <a:latin typeface="Bookman Old Style" panose="02050604050505020204" pitchFamily="18" charset="0"/>
              </a:rPr>
              <a:t>Словесний</a:t>
            </a:r>
            <a:r>
              <a:rPr kumimoji="0" lang="uk-UA" i="1" u="none" strike="noStrike" cap="none" normalizeH="0" dirty="0" smtClean="0">
                <a:ln>
                  <a:noFill/>
                </a:ln>
                <a:latin typeface="Bookman Old Style" panose="02050604050505020204" pitchFamily="18" charset="0"/>
              </a:rPr>
              <a:t> цикл </a:t>
            </a:r>
          </a:p>
          <a:p>
            <a:pPr algn="ctr" eaLnBrk="1" hangingPunct="1"/>
            <a:r>
              <a:rPr kumimoji="0" lang="uk-UA" i="0" u="none" strike="noStrike" cap="none" normalizeH="0" dirty="0" smtClean="0">
                <a:ln>
                  <a:noFill/>
                </a:ln>
                <a:latin typeface="Bookman Old Style" panose="02050604050505020204" pitchFamily="18" charset="0"/>
              </a:rPr>
              <a:t>(</a:t>
            </a:r>
            <a:r>
              <a:rPr lang="uk-UA" dirty="0" err="1">
                <a:latin typeface="Bookman Old Style" panose="02050604050505020204" pitchFamily="18" charset="0"/>
              </a:rPr>
              <a:t>artes</a:t>
            </a:r>
            <a:r>
              <a:rPr lang="uk-UA" dirty="0">
                <a:latin typeface="Bookman Old Style" panose="02050604050505020204" pitchFamily="18" charset="0"/>
              </a:rPr>
              <a:t> </a:t>
            </a:r>
            <a:r>
              <a:rPr lang="uk-UA" dirty="0" err="1">
                <a:latin typeface="Bookman Old Style" panose="02050604050505020204" pitchFamily="18" charset="0"/>
              </a:rPr>
              <a:t>sermonicales</a:t>
            </a:r>
            <a:r>
              <a:rPr lang="uk-UA" dirty="0">
                <a:latin typeface="Bookman Old Style" panose="02050604050505020204" pitchFamily="18" charset="0"/>
              </a:rPr>
              <a:t>, або </a:t>
            </a:r>
            <a:r>
              <a:rPr lang="uk-UA" dirty="0" err="1">
                <a:latin typeface="Bookman Old Style" panose="02050604050505020204" pitchFamily="18" charset="0"/>
              </a:rPr>
              <a:t>trivium</a:t>
            </a:r>
            <a:r>
              <a:rPr lang="en-US" dirty="0">
                <a:latin typeface="Bookman Old Style" panose="02050604050505020204" pitchFamily="18" charset="0"/>
              </a:rPr>
              <a:t>)</a:t>
            </a:r>
            <a:r>
              <a:rPr lang="uk-UA" dirty="0">
                <a:latin typeface="Bookman Old Style" panose="02050604050505020204" pitchFamily="18" charset="0"/>
              </a:rPr>
              <a:t> –</a:t>
            </a:r>
            <a:r>
              <a:rPr lang="en-US" dirty="0">
                <a:latin typeface="Bookman Old Style" panose="02050604050505020204" pitchFamily="18" charset="0"/>
              </a:rPr>
              <a:t> “</a:t>
            </a:r>
            <a:r>
              <a:rPr lang="uk-UA" dirty="0">
                <a:latin typeface="Bookman Old Style" panose="02050604050505020204" pitchFamily="18" charset="0"/>
              </a:rPr>
              <a:t>три дороги</a:t>
            </a:r>
            <a:r>
              <a:rPr lang="en-US" dirty="0">
                <a:latin typeface="Bookman Old Style" panose="02050604050505020204" pitchFamily="18" charset="0"/>
              </a:rPr>
              <a:t>”</a:t>
            </a:r>
            <a:endParaRPr lang="uk-UA" dirty="0">
              <a:latin typeface="Bookman Old Style" panose="02050604050505020204" pitchFamily="18" charset="0"/>
            </a:endParaRPr>
          </a:p>
          <a:p>
            <a:pPr algn="ctr" eaLnBrk="1" hangingPunct="1"/>
            <a:endParaRPr kumimoji="0" lang="uk-UA" i="0" u="none" strike="noStrike" cap="none" normalizeH="0" baseline="0" dirty="0" smtClean="0">
              <a:ln>
                <a:noFill/>
              </a:ln>
              <a:latin typeface="Bookman Old Style" panose="02050604050505020204" pitchFamily="18" charset="0"/>
            </a:endParaRPr>
          </a:p>
        </p:txBody>
      </p:sp>
      <p:sp>
        <p:nvSpPr>
          <p:cNvPr id="14" name="Прямокутник 13"/>
          <p:cNvSpPr/>
          <p:nvPr/>
        </p:nvSpPr>
        <p:spPr bwMode="auto">
          <a:xfrm>
            <a:off x="5148064" y="3108974"/>
            <a:ext cx="3744416" cy="896089"/>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i="1" dirty="0" smtClean="0">
                <a:latin typeface="Bookman Old Style" panose="02050604050505020204" pitchFamily="18" charset="0"/>
              </a:rPr>
              <a:t>Реальний цикл </a:t>
            </a:r>
          </a:p>
          <a:p>
            <a:pPr algn="ctr"/>
            <a:r>
              <a:rPr lang="uk-UA" dirty="0" smtClean="0">
                <a:latin typeface="Bookman Old Style" panose="02050604050505020204" pitchFamily="18" charset="0"/>
              </a:rPr>
              <a:t>(</a:t>
            </a:r>
            <a:r>
              <a:rPr lang="uk-UA" dirty="0" err="1">
                <a:latin typeface="Bookman Old Style" panose="02050604050505020204" pitchFamily="18" charset="0"/>
              </a:rPr>
              <a:t>artes</a:t>
            </a:r>
            <a:r>
              <a:rPr lang="uk-UA" dirty="0">
                <a:latin typeface="Bookman Old Style" panose="02050604050505020204" pitchFamily="18" charset="0"/>
              </a:rPr>
              <a:t> </a:t>
            </a:r>
            <a:r>
              <a:rPr lang="uk-UA" dirty="0" err="1">
                <a:latin typeface="Bookman Old Style" panose="02050604050505020204" pitchFamily="18" charset="0"/>
              </a:rPr>
              <a:t>reales</a:t>
            </a:r>
            <a:r>
              <a:rPr lang="uk-UA" dirty="0">
                <a:latin typeface="Bookman Old Style" panose="02050604050505020204" pitchFamily="18" charset="0"/>
              </a:rPr>
              <a:t>, </a:t>
            </a:r>
            <a:r>
              <a:rPr lang="uk-UA" dirty="0" err="1">
                <a:latin typeface="Bookman Old Style" panose="02050604050505020204" pitchFamily="18" charset="0"/>
              </a:rPr>
              <a:t>materials</a:t>
            </a:r>
            <a:r>
              <a:rPr lang="uk-UA" dirty="0">
                <a:latin typeface="Bookman Old Style" panose="02050604050505020204" pitchFamily="18" charset="0"/>
              </a:rPr>
              <a:t>, або </a:t>
            </a:r>
            <a:r>
              <a:rPr lang="uk-UA" dirty="0" err="1">
                <a:latin typeface="Bookman Old Style" panose="02050604050505020204" pitchFamily="18" charset="0"/>
              </a:rPr>
              <a:t>quadrivium</a:t>
            </a:r>
            <a:r>
              <a:rPr lang="en-US" dirty="0">
                <a:latin typeface="Bookman Old Style" panose="02050604050505020204" pitchFamily="18" charset="0"/>
              </a:rPr>
              <a:t>) </a:t>
            </a:r>
            <a:r>
              <a:rPr lang="uk-UA" dirty="0">
                <a:latin typeface="Bookman Old Style" panose="02050604050505020204" pitchFamily="18" charset="0"/>
              </a:rPr>
              <a:t>– </a:t>
            </a:r>
            <a:r>
              <a:rPr lang="en-US" dirty="0">
                <a:latin typeface="Bookman Old Style" panose="02050604050505020204" pitchFamily="18" charset="0"/>
              </a:rPr>
              <a:t>“</a:t>
            </a:r>
            <a:r>
              <a:rPr lang="uk-UA" dirty="0">
                <a:latin typeface="Bookman Old Style" panose="02050604050505020204" pitchFamily="18" charset="0"/>
              </a:rPr>
              <a:t>чотири дороги</a:t>
            </a:r>
            <a:r>
              <a:rPr lang="en-US" dirty="0">
                <a:latin typeface="Bookman Old Style" panose="02050604050505020204" pitchFamily="18" charset="0"/>
              </a:rPr>
              <a:t>”</a:t>
            </a:r>
            <a:endParaRPr lang="uk-UA" dirty="0">
              <a:latin typeface="Bookman Old Style" panose="02050604050505020204" pitchFamily="18" charset="0"/>
            </a:endParaRPr>
          </a:p>
        </p:txBody>
      </p:sp>
      <p:sp>
        <p:nvSpPr>
          <p:cNvPr id="15" name="Прямокутник 14"/>
          <p:cNvSpPr/>
          <p:nvPr/>
        </p:nvSpPr>
        <p:spPr bwMode="auto">
          <a:xfrm>
            <a:off x="863588" y="4124509"/>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граматика</a:t>
            </a:r>
            <a:endParaRPr kumimoji="0" lang="uk-UA" i="0" u="none" strike="noStrike" cap="none" normalizeH="0" baseline="0" dirty="0" smtClean="0">
              <a:ln>
                <a:noFill/>
              </a:ln>
              <a:latin typeface="Bookman Old Style" panose="02050604050505020204" pitchFamily="18" charset="0"/>
            </a:endParaRPr>
          </a:p>
        </p:txBody>
      </p:sp>
      <p:sp>
        <p:nvSpPr>
          <p:cNvPr id="16" name="Прямокутник 15"/>
          <p:cNvSpPr/>
          <p:nvPr/>
        </p:nvSpPr>
        <p:spPr bwMode="auto">
          <a:xfrm>
            <a:off x="863588" y="4618873"/>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риторика</a:t>
            </a:r>
            <a:endParaRPr kumimoji="0" lang="uk-UA" i="0" u="none" strike="noStrike" cap="none" normalizeH="0" baseline="0" dirty="0" smtClean="0">
              <a:ln>
                <a:noFill/>
              </a:ln>
              <a:latin typeface="Bookman Old Style" panose="02050604050505020204" pitchFamily="18" charset="0"/>
            </a:endParaRPr>
          </a:p>
        </p:txBody>
      </p:sp>
      <p:sp>
        <p:nvSpPr>
          <p:cNvPr id="20" name="Прямокутник 19"/>
          <p:cNvSpPr/>
          <p:nvPr/>
        </p:nvSpPr>
        <p:spPr bwMode="auto">
          <a:xfrm>
            <a:off x="865254" y="5113236"/>
            <a:ext cx="1836204" cy="692027"/>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діалектика (логіка)</a:t>
            </a:r>
            <a:endParaRPr kumimoji="0" lang="uk-UA" i="0" u="none" strike="noStrike" cap="none" normalizeH="0" baseline="0" dirty="0" smtClean="0">
              <a:ln>
                <a:noFill/>
              </a:ln>
              <a:latin typeface="Bookman Old Style" panose="02050604050505020204" pitchFamily="18" charset="0"/>
            </a:endParaRPr>
          </a:p>
        </p:txBody>
      </p:sp>
      <p:sp>
        <p:nvSpPr>
          <p:cNvPr id="23" name="Прямокутник 22"/>
          <p:cNvSpPr/>
          <p:nvPr/>
        </p:nvSpPr>
        <p:spPr bwMode="auto">
          <a:xfrm>
            <a:off x="5796136" y="4124509"/>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арифметика</a:t>
            </a:r>
            <a:endParaRPr kumimoji="0" lang="uk-UA" i="0" u="none" strike="noStrike" cap="none" normalizeH="0" baseline="0" dirty="0" smtClean="0">
              <a:ln>
                <a:noFill/>
              </a:ln>
              <a:latin typeface="Bookman Old Style" panose="02050604050505020204" pitchFamily="18" charset="0"/>
            </a:endParaRPr>
          </a:p>
        </p:txBody>
      </p:sp>
      <p:sp>
        <p:nvSpPr>
          <p:cNvPr id="24" name="Прямокутник 23"/>
          <p:cNvSpPr/>
          <p:nvPr/>
        </p:nvSpPr>
        <p:spPr bwMode="auto">
          <a:xfrm>
            <a:off x="5796136" y="4618873"/>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геометрія</a:t>
            </a:r>
            <a:endParaRPr kumimoji="0" lang="uk-UA" i="0" u="none" strike="noStrike" cap="none" normalizeH="0" baseline="0" dirty="0" smtClean="0">
              <a:ln>
                <a:noFill/>
              </a:ln>
              <a:latin typeface="Bookman Old Style" panose="02050604050505020204" pitchFamily="18" charset="0"/>
            </a:endParaRPr>
          </a:p>
        </p:txBody>
      </p:sp>
      <p:sp>
        <p:nvSpPr>
          <p:cNvPr id="25" name="Прямокутник 24"/>
          <p:cNvSpPr/>
          <p:nvPr/>
        </p:nvSpPr>
        <p:spPr bwMode="auto">
          <a:xfrm>
            <a:off x="5796136" y="5113236"/>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астрономія</a:t>
            </a:r>
            <a:endParaRPr kumimoji="0" lang="uk-UA" i="0" u="none" strike="noStrike" cap="none" normalizeH="0" baseline="0" dirty="0" smtClean="0">
              <a:ln>
                <a:noFill/>
              </a:ln>
              <a:latin typeface="Bookman Old Style" panose="02050604050505020204" pitchFamily="18" charset="0"/>
            </a:endParaRPr>
          </a:p>
        </p:txBody>
      </p:sp>
      <p:sp>
        <p:nvSpPr>
          <p:cNvPr id="26" name="Прямокутник 25"/>
          <p:cNvSpPr/>
          <p:nvPr/>
        </p:nvSpPr>
        <p:spPr bwMode="auto">
          <a:xfrm>
            <a:off x="5796136" y="5607599"/>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музика</a:t>
            </a:r>
            <a:endParaRPr kumimoji="0" lang="uk-UA" i="0" u="none" strike="noStrike" cap="none" normalizeH="0" baseline="0" dirty="0" smtClean="0">
              <a:ln>
                <a:noFill/>
              </a:ln>
              <a:latin typeface="Bookman Old Style" panose="02050604050505020204" pitchFamily="18" charset="0"/>
            </a:endParaRPr>
          </a:p>
        </p:txBody>
      </p:sp>
      <p:cxnSp>
        <p:nvCxnSpPr>
          <p:cNvPr id="7" name="Пряма зі стрілкою 6"/>
          <p:cNvCxnSpPr>
            <a:stCxn id="19" idx="2"/>
            <a:endCxn id="10" idx="0"/>
          </p:cNvCxnSpPr>
          <p:nvPr/>
        </p:nvCxnSpPr>
        <p:spPr bwMode="auto">
          <a:xfrm>
            <a:off x="4572000" y="1636225"/>
            <a:ext cx="0" cy="306905"/>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7" name="Пряма зі стрілкою 26"/>
          <p:cNvCxnSpPr>
            <a:stCxn id="10" idx="2"/>
          </p:cNvCxnSpPr>
          <p:nvPr/>
        </p:nvCxnSpPr>
        <p:spPr bwMode="auto">
          <a:xfrm>
            <a:off x="4572000" y="2318048"/>
            <a:ext cx="0" cy="12398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0" name="Пряма сполучна лінія 29"/>
          <p:cNvCxnSpPr/>
          <p:nvPr/>
        </p:nvCxnSpPr>
        <p:spPr bwMode="auto">
          <a:xfrm>
            <a:off x="2123728" y="2924944"/>
            <a:ext cx="4896544"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31" name="Пряма зі стрілкою 30"/>
          <p:cNvCxnSpPr/>
          <p:nvPr/>
        </p:nvCxnSpPr>
        <p:spPr bwMode="auto">
          <a:xfrm>
            <a:off x="4572000" y="2802069"/>
            <a:ext cx="0" cy="122875"/>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5" name="Пряма зі стрілкою 34"/>
          <p:cNvCxnSpPr>
            <a:endCxn id="13" idx="0"/>
          </p:cNvCxnSpPr>
          <p:nvPr/>
        </p:nvCxnSpPr>
        <p:spPr bwMode="auto">
          <a:xfrm>
            <a:off x="2123728" y="2924944"/>
            <a:ext cx="0" cy="18403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0" name="Пряма зі стрілкою 39"/>
          <p:cNvCxnSpPr>
            <a:endCxn id="14" idx="0"/>
          </p:cNvCxnSpPr>
          <p:nvPr/>
        </p:nvCxnSpPr>
        <p:spPr bwMode="auto">
          <a:xfrm>
            <a:off x="7020272" y="2924944"/>
            <a:ext cx="0" cy="18403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7" name="Пряма сполучна лінія 46"/>
          <p:cNvCxnSpPr/>
          <p:nvPr/>
        </p:nvCxnSpPr>
        <p:spPr bwMode="auto">
          <a:xfrm>
            <a:off x="395536" y="4005063"/>
            <a:ext cx="0" cy="1454186"/>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48" name="Пряма сполучна лінія 47"/>
          <p:cNvCxnSpPr/>
          <p:nvPr/>
        </p:nvCxnSpPr>
        <p:spPr bwMode="auto">
          <a:xfrm>
            <a:off x="5292080" y="4005062"/>
            <a:ext cx="0" cy="1800201"/>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50" name="Пряма зі стрілкою 49"/>
          <p:cNvCxnSpPr>
            <a:endCxn id="15" idx="1"/>
          </p:cNvCxnSpPr>
          <p:nvPr/>
        </p:nvCxnSpPr>
        <p:spPr bwMode="auto">
          <a:xfrm>
            <a:off x="395536" y="4311968"/>
            <a:ext cx="468052"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52" name="Пряма зі стрілкою 51"/>
          <p:cNvCxnSpPr>
            <a:endCxn id="16" idx="1"/>
          </p:cNvCxnSpPr>
          <p:nvPr/>
        </p:nvCxnSpPr>
        <p:spPr bwMode="auto">
          <a:xfrm>
            <a:off x="395536" y="4806332"/>
            <a:ext cx="468052"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54" name="Пряма зі стрілкою 53"/>
          <p:cNvCxnSpPr>
            <a:endCxn id="20" idx="1"/>
          </p:cNvCxnSpPr>
          <p:nvPr/>
        </p:nvCxnSpPr>
        <p:spPr bwMode="auto">
          <a:xfrm>
            <a:off x="395536" y="5459249"/>
            <a:ext cx="469718" cy="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60" name="Пряма зі стрілкою 59"/>
          <p:cNvCxnSpPr>
            <a:endCxn id="23" idx="1"/>
          </p:cNvCxnSpPr>
          <p:nvPr/>
        </p:nvCxnSpPr>
        <p:spPr bwMode="auto">
          <a:xfrm>
            <a:off x="5292080" y="4311968"/>
            <a:ext cx="504056"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62" name="Пряма зі стрілкою 61"/>
          <p:cNvCxnSpPr>
            <a:endCxn id="24" idx="1"/>
          </p:cNvCxnSpPr>
          <p:nvPr/>
        </p:nvCxnSpPr>
        <p:spPr bwMode="auto">
          <a:xfrm>
            <a:off x="5292080" y="4806332"/>
            <a:ext cx="504056"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64" name="Пряма зі стрілкою 63"/>
          <p:cNvCxnSpPr>
            <a:endCxn id="25" idx="1"/>
          </p:cNvCxnSpPr>
          <p:nvPr/>
        </p:nvCxnSpPr>
        <p:spPr bwMode="auto">
          <a:xfrm>
            <a:off x="5292080" y="5300695"/>
            <a:ext cx="504056"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66" name="Пряма зі стрілкою 65"/>
          <p:cNvCxnSpPr>
            <a:endCxn id="26" idx="1"/>
          </p:cNvCxnSpPr>
          <p:nvPr/>
        </p:nvCxnSpPr>
        <p:spPr bwMode="auto">
          <a:xfrm>
            <a:off x="5292080" y="5795058"/>
            <a:ext cx="504056"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1036223869"/>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Значення терміну бакалавр</a:t>
            </a:r>
            <a:endParaRPr lang="uk-UA"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894966934"/>
              </p:ext>
            </p:extLst>
          </p:nvPr>
        </p:nvGraphicFramePr>
        <p:xfrm>
          <a:off x="0" y="1052736"/>
          <a:ext cx="9144000" cy="5805263"/>
        </p:xfrm>
        <a:graphic>
          <a:graphicData uri="http://schemas.openxmlformats.org/drawingml/2006/table">
            <a:tbl>
              <a:tblPr firstRow="1" bandRow="1">
                <a:tableStyleId>{5C22544A-7EE6-4342-B048-85BDC9FD1C3A}</a:tableStyleId>
              </a:tblPr>
              <a:tblGrid>
                <a:gridCol w="3635896">
                  <a:extLst>
                    <a:ext uri="{9D8B030D-6E8A-4147-A177-3AD203B41FA5}">
                      <a16:colId xmlns:a16="http://schemas.microsoft.com/office/drawing/2014/main" xmlns="" val="1026131525"/>
                    </a:ext>
                  </a:extLst>
                </a:gridCol>
                <a:gridCol w="5508104">
                  <a:extLst>
                    <a:ext uri="{9D8B030D-6E8A-4147-A177-3AD203B41FA5}">
                      <a16:colId xmlns:a16="http://schemas.microsoft.com/office/drawing/2014/main" xmlns="" val="3729192090"/>
                    </a:ext>
                  </a:extLst>
                </a:gridCol>
              </a:tblGrid>
              <a:tr h="535577">
                <a:tc>
                  <a:txBody>
                    <a:bodyPr/>
                    <a:lstStyle/>
                    <a:p>
                      <a:pPr algn="ctr">
                        <a:lnSpc>
                          <a:spcPct val="115000"/>
                        </a:lnSpc>
                        <a:spcAft>
                          <a:spcPts val="0"/>
                        </a:spcAft>
                        <a:tabLst>
                          <a:tab pos="2124075" algn="l"/>
                        </a:tabLs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Термін</a:t>
                      </a:r>
                    </a:p>
                  </a:txBody>
                  <a:tcPr marL="68580" marR="68580" marT="0" marB="0"/>
                </a:tc>
                <a:tc>
                  <a:txBody>
                    <a:bodyPr/>
                    <a:lstStyle/>
                    <a:p>
                      <a:pPr algn="ctr">
                        <a:lnSpc>
                          <a:spcPct val="115000"/>
                        </a:lnSpc>
                        <a:spcAft>
                          <a:spcPts val="0"/>
                        </a:spcAft>
                        <a:tabLst>
                          <a:tab pos="2124075" algn="l"/>
                        </a:tabLs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Пояснення</a:t>
                      </a:r>
                    </a:p>
                  </a:txBody>
                  <a:tcPr marL="68580" marR="68580" marT="0" marB="0"/>
                </a:tc>
                <a:extLst>
                  <a:ext uri="{0D108BD9-81ED-4DB2-BD59-A6C34878D82A}">
                    <a16:rowId xmlns:a16="http://schemas.microsoft.com/office/drawing/2014/main" xmlns="" val="505956052"/>
                  </a:ext>
                </a:extLst>
              </a:tr>
              <a:tr h="2283404">
                <a:tc>
                  <a:txBody>
                    <a:bodyPr/>
                    <a:lstStyle/>
                    <a:p>
                      <a:pPr algn="just">
                        <a:lnSpc>
                          <a:spcPct val="115000"/>
                        </a:lnSpc>
                        <a:spcAft>
                          <a:spcPts val="0"/>
                        </a:spcAft>
                        <a:tabLst>
                          <a:tab pos="2124075" algn="l"/>
                        </a:tabLs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Бакалавр</a:t>
                      </a:r>
                    </a:p>
                  </a:txBody>
                  <a:tcPr marL="68580" marR="68580" marT="0" marB="0"/>
                </a:tc>
                <a:tc>
                  <a:txBody>
                    <a:bodyPr/>
                    <a:lstStyle/>
                    <a:p>
                      <a:pPr algn="just">
                        <a:lnSpc>
                          <a:spcPct val="115000"/>
                        </a:lnSpc>
                        <a:spcAft>
                          <a:spcPts val="0"/>
                        </a:spcAft>
                        <a:tabLst>
                          <a:tab pos="2124075" algn="l"/>
                        </a:tabLs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Академічний ступінь або кваліфікація, що присуджується особам, які освоїли відповідні освітні програми вищої освіти</a:t>
                      </a:r>
                    </a:p>
                  </a:txBody>
                  <a:tcPr marL="68580" marR="68580" marT="0" marB="0"/>
                </a:tc>
                <a:extLst>
                  <a:ext uri="{0D108BD9-81ED-4DB2-BD59-A6C34878D82A}">
                    <a16:rowId xmlns:a16="http://schemas.microsoft.com/office/drawing/2014/main" xmlns="" val="573522540"/>
                  </a:ext>
                </a:extLst>
              </a:tr>
              <a:tr h="1493141">
                <a:tc>
                  <a:txBody>
                    <a:bodyPr/>
                    <a:lstStyle/>
                    <a:p>
                      <a:pPr algn="just">
                        <a:lnSpc>
                          <a:spcPct val="115000"/>
                        </a:lnSpc>
                        <a:spcAft>
                          <a:spcPts val="0"/>
                        </a:spcAft>
                        <a:tabLst>
                          <a:tab pos="2124075" algn="l"/>
                        </a:tabLs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Лицар-бакалавр</a:t>
                      </a:r>
                    </a:p>
                  </a:txBody>
                  <a:tcPr marL="68580" marR="68580" marT="0" marB="0"/>
                </a:tc>
                <a:tc>
                  <a:txBody>
                    <a:bodyPr/>
                    <a:lstStyle/>
                    <a:p>
                      <a:pPr algn="just">
                        <a:lnSpc>
                          <a:spcPct val="115000"/>
                        </a:lnSpc>
                        <a:spcAft>
                          <a:spcPts val="0"/>
                        </a:spcAft>
                        <a:tabLst>
                          <a:tab pos="2124075" algn="l"/>
                        </a:tabLs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Титул у британській системі нагород і почесних звань</a:t>
                      </a:r>
                    </a:p>
                  </a:txBody>
                  <a:tcPr marL="68580" marR="68580" marT="0" marB="0"/>
                </a:tc>
                <a:extLst>
                  <a:ext uri="{0D108BD9-81ED-4DB2-BD59-A6C34878D82A}">
                    <a16:rowId xmlns:a16="http://schemas.microsoft.com/office/drawing/2014/main" xmlns="" val="988108240"/>
                  </a:ext>
                </a:extLst>
              </a:tr>
              <a:tr h="1493141">
                <a:tc>
                  <a:txBody>
                    <a:bodyPr/>
                    <a:lstStyle/>
                    <a:p>
                      <a:pPr algn="just">
                        <a:lnSpc>
                          <a:spcPct val="115000"/>
                        </a:lnSpc>
                        <a:spcAft>
                          <a:spcPts val="0"/>
                        </a:spcAft>
                        <a:tabLst>
                          <a:tab pos="2124075" algn="l"/>
                        </a:tabLs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Бакалавр (лицар)</a:t>
                      </a:r>
                    </a:p>
                  </a:txBody>
                  <a:tcPr marL="68580" marR="68580" marT="0" marB="0"/>
                </a:tc>
                <a:tc>
                  <a:txBody>
                    <a:bodyPr/>
                    <a:lstStyle/>
                    <a:p>
                      <a:pPr algn="just">
                        <a:lnSpc>
                          <a:spcPct val="115000"/>
                        </a:lnSpc>
                        <a:spcAft>
                          <a:spcPts val="0"/>
                        </a:spcAft>
                        <a:tabLst>
                          <a:tab pos="2124075" algn="l"/>
                        </a:tabLs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У Середньовіччя титул лицаря в дворянстві</a:t>
                      </a:r>
                    </a:p>
                  </a:txBody>
                  <a:tcPr marL="68580" marR="68580" marT="0" marB="0"/>
                </a:tc>
                <a:extLst>
                  <a:ext uri="{0D108BD9-81ED-4DB2-BD59-A6C34878D82A}">
                    <a16:rowId xmlns:a16="http://schemas.microsoft.com/office/drawing/2014/main" xmlns="" val="258644770"/>
                  </a:ext>
                </a:extLst>
              </a:tr>
            </a:tbl>
          </a:graphicData>
        </a:graphic>
      </p:graphicFrame>
    </p:spTree>
    <p:extLst>
      <p:ext uri="{BB962C8B-B14F-4D97-AF65-F5344CB8AC3E}">
        <p14:creationId xmlns:p14="http://schemas.microsoft.com/office/powerpoint/2010/main" val="403495636"/>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Хронологія впровадження </a:t>
            </a:r>
            <a:br>
              <a:rPr lang="uk-UA" sz="2700" dirty="0" smtClean="0">
                <a:latin typeface="Bookman Old Style" panose="02050604050505020204" pitchFamily="18" charset="0"/>
              </a:rPr>
            </a:br>
            <a:r>
              <a:rPr lang="uk-UA" sz="2700" dirty="0" smtClean="0">
                <a:latin typeface="Bookman Old Style" panose="02050604050505020204" pitchFamily="18" charset="0"/>
              </a:rPr>
              <a:t>освітнього рівня бакалавр</a:t>
            </a:r>
            <a:endParaRPr lang="uk-UA" sz="2700"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059174767"/>
              </p:ext>
            </p:extLst>
          </p:nvPr>
        </p:nvGraphicFramePr>
        <p:xfrm>
          <a:off x="0" y="1052737"/>
          <a:ext cx="9144000" cy="5805262"/>
        </p:xfrm>
        <a:graphic>
          <a:graphicData uri="http://schemas.openxmlformats.org/drawingml/2006/table">
            <a:tbl>
              <a:tblPr firstRow="1" bandRow="1">
                <a:tableStyleId>{5C22544A-7EE6-4342-B048-85BDC9FD1C3A}</a:tableStyleId>
              </a:tblPr>
              <a:tblGrid>
                <a:gridCol w="1835696">
                  <a:extLst>
                    <a:ext uri="{9D8B030D-6E8A-4147-A177-3AD203B41FA5}">
                      <a16:colId xmlns:a16="http://schemas.microsoft.com/office/drawing/2014/main" xmlns="" val="1026131525"/>
                    </a:ext>
                  </a:extLst>
                </a:gridCol>
                <a:gridCol w="2016224">
                  <a:extLst>
                    <a:ext uri="{9D8B030D-6E8A-4147-A177-3AD203B41FA5}">
                      <a16:colId xmlns:a16="http://schemas.microsoft.com/office/drawing/2014/main" xmlns="" val="3729192090"/>
                    </a:ext>
                  </a:extLst>
                </a:gridCol>
                <a:gridCol w="5292080">
                  <a:extLst>
                    <a:ext uri="{9D8B030D-6E8A-4147-A177-3AD203B41FA5}">
                      <a16:colId xmlns:a16="http://schemas.microsoft.com/office/drawing/2014/main" xmlns="" val="1187394304"/>
                    </a:ext>
                  </a:extLst>
                </a:gridCol>
              </a:tblGrid>
              <a:tr h="438998">
                <a:tc>
                  <a:txBody>
                    <a:bodyPr/>
                    <a:lstStyle/>
                    <a:p>
                      <a:pPr algn="ctr">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Період </a:t>
                      </a:r>
                    </a:p>
                  </a:txBody>
                  <a:tcPr marL="68580" marR="68580" marT="0" marB="0"/>
                </a:tc>
                <a:tc>
                  <a:txBody>
                    <a:bodyPr/>
                    <a:lstStyle/>
                    <a:p>
                      <a:pPr algn="ctr">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Країна</a:t>
                      </a:r>
                    </a:p>
                  </a:txBody>
                  <a:tcPr marL="68580" marR="68580" marT="0" marB="0"/>
                </a:tc>
                <a:tc>
                  <a:txBody>
                    <a:bodyPr/>
                    <a:lstStyle/>
                    <a:p>
                      <a:pPr algn="ctr">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Характеристика</a:t>
                      </a:r>
                    </a:p>
                  </a:txBody>
                  <a:tcPr marL="68580" marR="68580" marT="0" marB="0"/>
                </a:tc>
                <a:extLst>
                  <a:ext uri="{0D108BD9-81ED-4DB2-BD59-A6C34878D82A}">
                    <a16:rowId xmlns:a16="http://schemas.microsoft.com/office/drawing/2014/main" xmlns="" val="505956052"/>
                  </a:ext>
                </a:extLst>
              </a:tr>
              <a:tr h="1941988">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ХІІІ ст.</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Париж</a:t>
                      </a:r>
                    </a:p>
                  </a:txBody>
                  <a:tcPr marL="68580" marR="68580" marT="0" marB="0"/>
                </a:tc>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Бакалавр як титул для слухачів теологічного факультету</a:t>
                      </a:r>
                    </a:p>
                  </a:txBody>
                  <a:tcPr marL="68580" marR="68580" marT="0" marB="0"/>
                </a:tc>
                <a:extLst>
                  <a:ext uri="{0D108BD9-81ED-4DB2-BD59-A6C34878D82A}">
                    <a16:rowId xmlns:a16="http://schemas.microsoft.com/office/drawing/2014/main" xmlns="" val="573522540"/>
                  </a:ext>
                </a:extLst>
              </a:tr>
              <a:tr h="1712138">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XV ст.</a:t>
                      </a:r>
                    </a:p>
                  </a:txBody>
                  <a:tcPr marL="68580" marR="68580" marT="0" marB="0"/>
                </a:tc>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Англія </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Бакалавр музики</a:t>
                      </a:r>
                    </a:p>
                  </a:txBody>
                  <a:tcPr marL="68580" marR="68580" marT="0" marB="0"/>
                </a:tc>
                <a:extLst>
                  <a:ext uri="{0D108BD9-81ED-4DB2-BD59-A6C34878D82A}">
                    <a16:rowId xmlns:a16="http://schemas.microsoft.com/office/drawing/2014/main" xmlns="" val="988108240"/>
                  </a:ext>
                </a:extLst>
              </a:tr>
              <a:tr h="1712138">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ХVІ ст.</a:t>
                      </a:r>
                    </a:p>
                  </a:txBody>
                  <a:tcPr marL="68580" marR="68580" marT="0" marB="0"/>
                </a:tc>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Німеччина </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Бакалавр як ступінь, що передує доктору</a:t>
                      </a:r>
                    </a:p>
                  </a:txBody>
                  <a:tcPr marL="68580" marR="68580" marT="0" marB="0"/>
                </a:tc>
                <a:extLst>
                  <a:ext uri="{0D108BD9-81ED-4DB2-BD59-A6C34878D82A}">
                    <a16:rowId xmlns:a16="http://schemas.microsoft.com/office/drawing/2014/main" xmlns="" val="258644770"/>
                  </a:ext>
                </a:extLst>
              </a:tr>
            </a:tbl>
          </a:graphicData>
        </a:graphic>
      </p:graphicFrame>
    </p:spTree>
    <p:extLst>
      <p:ext uri="{BB962C8B-B14F-4D97-AF65-F5344CB8AC3E}">
        <p14:creationId xmlns:p14="http://schemas.microsoft.com/office/powerpoint/2010/main" val="122609091"/>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cdb2004100l">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10748</TotalTime>
  <Words>3569</Words>
  <Application>Microsoft Office PowerPoint</Application>
  <PresentationFormat>Экран (4:3)</PresentationFormat>
  <Paragraphs>427</Paragraphs>
  <Slides>41</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cdb2004100l</vt:lpstr>
      <vt:lpstr>Тема 4. Наукові кадри: підготовка кваліфікація</vt:lpstr>
      <vt:lpstr>ЗМІСТ</vt:lpstr>
      <vt:lpstr>Заснування університетів у ХІІ ст.</vt:lpstr>
      <vt:lpstr>Типи університетів</vt:lpstr>
      <vt:lpstr>Види навчання в університеті</vt:lpstr>
      <vt:lpstr>Факультети середньовічного  університету</vt:lpstr>
      <vt:lpstr>Навчальний цикл</vt:lpstr>
      <vt:lpstr>Значення терміну бакалавр</vt:lpstr>
      <vt:lpstr>Хронологія впровадження  освітнього рівня бакалавр</vt:lpstr>
      <vt:lpstr>Різновиди ступеню бакалавра  у ХІІІ ст.</vt:lpstr>
      <vt:lpstr>Різновиди ступеню бакалавра  у ХV ст.</vt:lpstr>
      <vt:lpstr>Трактування терміну «магістр»</vt:lpstr>
      <vt:lpstr>Хронологія запровадження  терміну «магістр»</vt:lpstr>
      <vt:lpstr>Хронологія запровадження  освітнього рівня «доктор»</vt:lpstr>
      <vt:lpstr>Вимоги для отримання  ступеня доктора</vt:lpstr>
      <vt:lpstr>Порядок присудження наукового ступеню “доктор” у різних країнах</vt:lpstr>
      <vt:lpstr>Порядок здобуття наукового ступеню “доктора філософії”</vt:lpstr>
      <vt:lpstr>Вчені ступені, передбачені “Положе­нием о производстве в ученые степе­ни”</vt:lpstr>
      <vt:lpstr>Відповідні класи державної служби при отриманні вченого ступеню чи звання</vt:lpstr>
      <vt:lpstr>Презентация PowerPoint</vt:lpstr>
      <vt:lpstr>Презентация PowerPoint</vt:lpstr>
      <vt:lpstr>Ознаки освітньо-кваліфікаційного рівня молодшого спеціаліста у галузі управління та адміністрування</vt:lpstr>
      <vt:lpstr>Ознаки освітньо-кваліфікаційного рівня бакалавра напряму підготовки “Облік і аудит”</vt:lpstr>
      <vt:lpstr>Ознаки освітньо-кваліфікаційного рівня спеціаліста спеціальності “Облік і аудит”</vt:lpstr>
      <vt:lpstr>Ознаки освітньо-кваліфікаційного рівня спеціаліста спеціальності “Облік і аудит”</vt:lpstr>
      <vt:lpstr>Ознаки освітньо-кваліфікаційного рівня  магістра</vt:lpstr>
      <vt:lpstr>Вимоги до присудження наукового ступеню кандидата наук, доктора філософії</vt:lpstr>
      <vt:lpstr>Вимоги до присудження наукового ступеню кандидата наук</vt:lpstr>
      <vt:lpstr>Вимоги до присудження наукового ступеню кандидата наук</vt:lpstr>
      <vt:lpstr>Вимоги до присудження наукового ступеню кандидата наук</vt:lpstr>
      <vt:lpstr>Вимоги до присудження наукового ступеню доктора наук</vt:lpstr>
      <vt:lpstr>Вимоги до присудження наукового ступеню доктора наук</vt:lpstr>
      <vt:lpstr>Вимоги до присудження наукового ступеню доктора наук</vt:lpstr>
      <vt:lpstr>Вимоги до присудження наукового ступеню доктора наук</vt:lpstr>
      <vt:lpstr>Порядок присвоєння вченого звання “професор”</vt:lpstr>
      <vt:lpstr>Порядок присвоєння вченого звання “професор”</vt:lpstr>
      <vt:lpstr>Порядок присвоєння вченого звання “професор”</vt:lpstr>
      <vt:lpstr>Порядок присвоєння вченого звання “професор”</vt:lpstr>
      <vt:lpstr>Порядок присвоєння вченого звання “професор”</vt:lpstr>
      <vt:lpstr>Взаємозв’язок рівня акредитації з освітньо-кваліфікаційним рівнем</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Інститути та їх функції в економіці. Базисні інститути національної економіки</dc:title>
  <dc:creator>Baggio</dc:creator>
  <cp:lastModifiedBy>Легенчук Сергій Федорович</cp:lastModifiedBy>
  <cp:revision>935</cp:revision>
  <dcterms:modified xsi:type="dcterms:W3CDTF">2020-07-22T10:23:44Z</dcterms:modified>
</cp:coreProperties>
</file>