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547" r:id="rId2"/>
    <p:sldId id="549" r:id="rId3"/>
    <p:sldId id="550" r:id="rId4"/>
    <p:sldId id="551" r:id="rId5"/>
    <p:sldId id="552" r:id="rId6"/>
    <p:sldId id="553" r:id="rId7"/>
    <p:sldId id="554" r:id="rId8"/>
    <p:sldId id="555" r:id="rId9"/>
    <p:sldId id="526" r:id="rId10"/>
    <p:sldId id="448" r:id="rId11"/>
    <p:sldId id="455" r:id="rId12"/>
    <p:sldId id="459" r:id="rId13"/>
    <p:sldId id="460" r:id="rId14"/>
    <p:sldId id="566" r:id="rId15"/>
    <p:sldId id="567" r:id="rId16"/>
    <p:sldId id="568" r:id="rId17"/>
    <p:sldId id="569" r:id="rId18"/>
    <p:sldId id="461" r:id="rId19"/>
    <p:sldId id="464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94660"/>
  </p:normalViewPr>
  <p:slideViewPr>
    <p:cSldViewPr>
      <p:cViewPr>
        <p:scale>
          <a:sx n="66" d="100"/>
          <a:sy n="66" d="100"/>
        </p:scale>
        <p:origin x="-178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30.03.2023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785794"/>
            <a:ext cx="6796208" cy="1584176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b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r>
              <a:rPr lang="uk-UA" sz="4400" dirty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/>
            </a:r>
            <a:br>
              <a:rPr lang="uk-UA" sz="4400" dirty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Вступ до мовознавства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000240"/>
            <a:ext cx="850112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структура </a:t>
            </a:r>
            <a:r>
              <a:rPr lang="ru-RU" sz="2000" dirty="0" err="1"/>
              <a:t>організована</a:t>
            </a:r>
            <a:r>
              <a:rPr lang="ru-RU" sz="2000" dirty="0"/>
              <a:t> за принципом поля, в </a:t>
            </a:r>
            <a:r>
              <a:rPr lang="ru-RU" sz="2000" dirty="0" err="1"/>
              <a:t>якому</a:t>
            </a:r>
            <a:r>
              <a:rPr lang="ru-RU" sz="2000" dirty="0"/>
              <a:t> є центр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ядром і </a:t>
            </a:r>
            <a:r>
              <a:rPr lang="ru-RU" sz="2000" dirty="0" err="1"/>
              <a:t>периферія</a:t>
            </a:r>
            <a:r>
              <a:rPr lang="ru-RU" dirty="0"/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853640" y="906979"/>
            <a:ext cx="1143008" cy="8514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501008"/>
            <a:ext cx="7645576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До центра лексико-</a:t>
            </a:r>
            <a:r>
              <a:rPr lang="ru-RU" sz="2400" dirty="0" err="1"/>
              <a:t>семантичної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належать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/>
              <a:t>необхідні</a:t>
            </a:r>
            <a:r>
              <a:rPr lang="ru-RU" sz="2400" dirty="0"/>
              <a:t> слова, на </a:t>
            </a:r>
            <a:r>
              <a:rPr lang="ru-RU" sz="2400" dirty="0" err="1"/>
              <a:t>периферії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</a:t>
            </a:r>
            <a:r>
              <a:rPr lang="ru-RU" sz="2400" dirty="0" err="1" smtClean="0"/>
              <a:t>рідковживані</a:t>
            </a:r>
            <a:r>
              <a:rPr lang="ru-RU" sz="2400" dirty="0" smtClean="0"/>
              <a:t> </a:t>
            </a:r>
            <a:r>
              <a:rPr lang="ru-RU" sz="2400" dirty="0"/>
              <a:t>і не </a:t>
            </a:r>
            <a:r>
              <a:rPr lang="ru-RU" sz="2400" dirty="0" err="1"/>
              <a:t>всіма</a:t>
            </a:r>
            <a:r>
              <a:rPr lang="ru-RU" sz="2400" dirty="0"/>
              <a:t> </a:t>
            </a:r>
            <a:r>
              <a:rPr lang="ru-RU" sz="2400" dirty="0" err="1"/>
              <a:t>вживані</a:t>
            </a:r>
            <a:r>
              <a:rPr lang="ru-RU" sz="2400" dirty="0"/>
              <a:t> слова. </a:t>
            </a:r>
            <a:r>
              <a:rPr lang="ru-RU" sz="2400" dirty="0" err="1"/>
              <a:t>Отже</a:t>
            </a:r>
            <a:r>
              <a:rPr lang="ru-RU" sz="2400" dirty="0"/>
              <a:t>, за </a:t>
            </a:r>
            <a:r>
              <a:rPr lang="ru-RU" sz="2400" dirty="0" err="1"/>
              <a:t>соціальною</a:t>
            </a:r>
            <a:r>
              <a:rPr lang="ru-RU" sz="2400" dirty="0"/>
              <a:t> </a:t>
            </a:r>
            <a:r>
              <a:rPr lang="ru-RU" sz="2400" dirty="0" err="1" smtClean="0"/>
              <a:t>важливістю</a:t>
            </a:r>
            <a:r>
              <a:rPr lang="ru-RU" sz="2400" dirty="0" smtClean="0"/>
              <a:t> </a:t>
            </a:r>
            <a:r>
              <a:rPr lang="ru-RU" sz="2400" dirty="0"/>
              <a:t>лексику </a:t>
            </a:r>
            <a:r>
              <a:rPr lang="ru-RU" sz="2400" dirty="0" err="1"/>
              <a:t>поділяють</a:t>
            </a:r>
            <a:r>
              <a:rPr lang="ru-RU" sz="2400" dirty="0"/>
              <a:t> на </a:t>
            </a:r>
          </a:p>
          <a:p>
            <a:pPr algn="ctr"/>
            <a:r>
              <a:rPr lang="ru-RU" sz="2400" cap="all" dirty="0" err="1" smtClean="0">
                <a:solidFill>
                  <a:srgbClr val="FF0000"/>
                </a:solidFill>
              </a:rPr>
              <a:t>активну</a:t>
            </a:r>
            <a:r>
              <a:rPr lang="ru-RU" sz="2400" cap="all" dirty="0" smtClean="0">
                <a:solidFill>
                  <a:srgbClr val="FF0000"/>
                </a:solidFill>
              </a:rPr>
              <a:t> </a:t>
            </a:r>
            <a:r>
              <a:rPr lang="ru-RU" sz="2400" cap="all" dirty="0">
                <a:solidFill>
                  <a:srgbClr val="FF0000"/>
                </a:solidFill>
              </a:rPr>
              <a:t>й </a:t>
            </a:r>
            <a:r>
              <a:rPr lang="ru-RU" sz="2400" cap="all" dirty="0" err="1">
                <a:solidFill>
                  <a:srgbClr val="FF0000"/>
                </a:solidFill>
              </a:rPr>
              <a:t>пасивну</a:t>
            </a:r>
            <a:endParaRPr lang="uk-UA" sz="2400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0648"/>
            <a:ext cx="741682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Словниковий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склад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4258" y="1340768"/>
            <a:ext cx="8104984" cy="4154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АКТИВНА ЛЕКСИКА </a:t>
            </a:r>
            <a:r>
              <a:rPr lang="ru-RU" sz="2400" dirty="0"/>
              <a:t>— </a:t>
            </a:r>
            <a:r>
              <a:rPr lang="ru-RU" sz="2400" dirty="0" err="1"/>
              <a:t>частовживані</a:t>
            </a:r>
            <a:r>
              <a:rPr lang="ru-RU" sz="2400" dirty="0"/>
              <a:t> (вони ж і </a:t>
            </a:r>
            <a:r>
              <a:rPr lang="ru-RU" sz="2400" dirty="0" err="1" smtClean="0"/>
              <a:t>загальновживані</a:t>
            </a:r>
            <a:r>
              <a:rPr lang="ru-RU" sz="2400" dirty="0"/>
              <a:t>) слова. </a:t>
            </a:r>
            <a:r>
              <a:rPr lang="ru-RU" sz="2400" dirty="0" err="1"/>
              <a:t>Цю</a:t>
            </a:r>
            <a:r>
              <a:rPr lang="ru-RU" sz="2400" dirty="0"/>
              <a:t> лексику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носії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</a:t>
            </a:r>
            <a:r>
              <a:rPr lang="ru-RU" sz="2400" dirty="0" err="1"/>
              <a:t>незалежно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професії</a:t>
            </a:r>
            <a:r>
              <a:rPr lang="ru-RU" sz="2400" dirty="0"/>
              <a:t>, </a:t>
            </a:r>
            <a:r>
              <a:rPr lang="ru-RU" sz="2400" dirty="0" err="1"/>
              <a:t>освіти</a:t>
            </a:r>
            <a:r>
              <a:rPr lang="ru-RU" sz="2400" dirty="0"/>
              <a:t>,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проживання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 (в, і, на, я, бути, </a:t>
            </a:r>
            <a:r>
              <a:rPr lang="ru-RU" sz="2400" dirty="0" err="1"/>
              <a:t>що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, </a:t>
            </a:r>
            <a:r>
              <a:rPr lang="ru-RU" sz="2400" dirty="0" err="1"/>
              <a:t>ви</a:t>
            </a:r>
            <a:r>
              <a:rPr lang="ru-RU" sz="2400" dirty="0"/>
              <a:t>, </a:t>
            </a:r>
            <a:r>
              <a:rPr lang="ru-RU" sz="2400" dirty="0" err="1"/>
              <a:t>ти</a:t>
            </a:r>
            <a:r>
              <a:rPr lang="ru-RU" sz="2400" dirty="0"/>
              <a:t>, ми, </a:t>
            </a:r>
            <a:r>
              <a:rPr lang="ru-RU" sz="2400" dirty="0" err="1"/>
              <a:t>цей</a:t>
            </a:r>
            <a:r>
              <a:rPr lang="ru-RU" sz="2400" dirty="0"/>
              <a:t>, весь, все, </a:t>
            </a:r>
            <a:r>
              <a:rPr lang="ru-RU" sz="2400" dirty="0" err="1"/>
              <a:t>свій</a:t>
            </a:r>
            <a:r>
              <a:rPr lang="ru-RU" sz="2400" dirty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…)</a:t>
            </a:r>
          </a:p>
          <a:p>
            <a:pPr algn="ctr">
              <a:defRPr/>
            </a:pP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dirty="0"/>
              <a:t>До </a:t>
            </a:r>
            <a:r>
              <a:rPr lang="ru-RU" sz="2400" dirty="0" err="1"/>
              <a:t>активної</a:t>
            </a:r>
            <a:r>
              <a:rPr lang="ru-RU" sz="2400" dirty="0"/>
              <a:t> лексики належать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тематичні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: </a:t>
            </a:r>
            <a:r>
              <a:rPr lang="ru-RU" sz="2400" dirty="0" err="1"/>
              <a:t>назви</a:t>
            </a:r>
            <a:r>
              <a:rPr lang="ru-RU" sz="2400" dirty="0"/>
              <a:t> </a:t>
            </a:r>
            <a:r>
              <a:rPr lang="ru-RU" sz="2400" dirty="0" err="1"/>
              <a:t>спорідненості</a:t>
            </a:r>
            <a:r>
              <a:rPr lang="ru-RU" sz="2400" dirty="0"/>
              <a:t>, </a:t>
            </a:r>
            <a:r>
              <a:rPr lang="ru-RU" sz="2400" dirty="0" err="1"/>
              <a:t>назви</a:t>
            </a:r>
            <a:r>
              <a:rPr lang="ru-RU" sz="2400" dirty="0"/>
              <a:t> </a:t>
            </a:r>
            <a:r>
              <a:rPr lang="ru-RU" sz="2400" dirty="0" err="1"/>
              <a:t>частин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і </a:t>
            </a:r>
            <a:r>
              <a:rPr lang="ru-RU" sz="2400" dirty="0" err="1" smtClean="0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назви</a:t>
            </a:r>
            <a:r>
              <a:rPr lang="ru-RU" sz="2400" dirty="0"/>
              <a:t> </a:t>
            </a:r>
            <a:r>
              <a:rPr lang="ru-RU" sz="2400" dirty="0" err="1"/>
              <a:t>свійських</a:t>
            </a:r>
            <a:r>
              <a:rPr lang="ru-RU" sz="2400" dirty="0"/>
              <a:t> і </a:t>
            </a:r>
            <a:r>
              <a:rPr lang="ru-RU" sz="2400" dirty="0" err="1"/>
              <a:t>широковідомих</a:t>
            </a:r>
            <a:r>
              <a:rPr lang="ru-RU" sz="2400" dirty="0"/>
              <a:t> диких </a:t>
            </a:r>
            <a:r>
              <a:rPr lang="ru-RU" sz="2400" dirty="0" err="1"/>
              <a:t>птахів</a:t>
            </a:r>
            <a:r>
              <a:rPr lang="ru-RU" sz="2400" dirty="0"/>
              <a:t>, </a:t>
            </a:r>
            <a:r>
              <a:rPr lang="ru-RU" sz="2400" dirty="0" err="1"/>
              <a:t>назви</a:t>
            </a:r>
            <a:r>
              <a:rPr lang="ru-RU" sz="2400" dirty="0"/>
              <a:t> </a:t>
            </a:r>
            <a:r>
              <a:rPr lang="ru-RU" sz="2400" dirty="0" err="1"/>
              <a:t>риб</a:t>
            </a:r>
            <a:r>
              <a:rPr lang="ru-RU" sz="2400" dirty="0"/>
              <a:t>, </a:t>
            </a:r>
            <a:r>
              <a:rPr lang="ru-RU" sz="2400" dirty="0" err="1"/>
              <a:t>рослин</a:t>
            </a:r>
            <a:r>
              <a:rPr lang="ru-RU" sz="2400" dirty="0"/>
              <a:t>, </a:t>
            </a:r>
            <a:r>
              <a:rPr lang="ru-RU" sz="2400" dirty="0" err="1"/>
              <a:t>явищ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, </a:t>
            </a:r>
            <a:r>
              <a:rPr lang="ru-RU" sz="2400" dirty="0" err="1"/>
              <a:t>часових</a:t>
            </a:r>
            <a:r>
              <a:rPr lang="ru-RU" sz="2400" dirty="0"/>
              <a:t> </a:t>
            </a:r>
            <a:r>
              <a:rPr lang="ru-RU" sz="2400" dirty="0" smtClean="0"/>
              <a:t>понять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57166"/>
            <a:ext cx="8964488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Активна лексика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769934"/>
            <a:ext cx="8712968" cy="45393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Серед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активної</a:t>
            </a:r>
            <a:r>
              <a:rPr lang="ru-RU" sz="3200" dirty="0">
                <a:latin typeface="Arial Narrow" panose="020B0606020202030204" pitchFamily="34" charset="0"/>
              </a:rPr>
              <a:t> лексики </a:t>
            </a:r>
            <a:r>
              <a:rPr lang="ru-RU" sz="3200" dirty="0" err="1">
                <a:latin typeface="Arial Narrow" panose="020B0606020202030204" pitchFamily="34" charset="0"/>
              </a:rPr>
              <a:t>виділяється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основний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словниковий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>
                <a:latin typeface="Arial Narrow" panose="020B0606020202030204" pitchFamily="34" charset="0"/>
              </a:rPr>
              <a:t>фонд — ядро словника, </a:t>
            </a:r>
            <a:r>
              <a:rPr lang="ru-RU" sz="3200" dirty="0" err="1">
                <a:latin typeface="Arial Narrow" panose="020B0606020202030204" pitchFamily="34" charset="0"/>
              </a:rPr>
              <a:t>найбільш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необхідні</a:t>
            </a:r>
            <a:r>
              <a:rPr lang="ru-RU" sz="3200" dirty="0">
                <a:latin typeface="Arial Narrow" panose="020B0606020202030204" pitchFamily="34" charset="0"/>
              </a:rPr>
              <a:t> слова. </a:t>
            </a:r>
            <a:r>
              <a:rPr lang="ru-RU" sz="3200" dirty="0" err="1">
                <a:latin typeface="Arial Narrow" panose="020B0606020202030204" pitchFamily="34" charset="0"/>
              </a:rPr>
              <a:t>Критеріями</a:t>
            </a:r>
            <a:r>
              <a:rPr lang="ru-RU" sz="3200" dirty="0">
                <a:latin typeface="Arial Narrow" panose="020B0606020202030204" pitchFamily="34" charset="0"/>
              </a:rPr>
              <a:t> основного </a:t>
            </a:r>
            <a:r>
              <a:rPr lang="ru-RU" sz="3200" dirty="0" err="1">
                <a:latin typeface="Arial Narrow" panose="020B0606020202030204" pitchFamily="34" charset="0"/>
              </a:rPr>
              <a:t>словникового</a:t>
            </a:r>
            <a:r>
              <a:rPr lang="ru-RU" sz="3200" dirty="0">
                <a:latin typeface="Arial Narrow" panose="020B0606020202030204" pitchFamily="34" charset="0"/>
              </a:rPr>
              <a:t> фонду є три </a:t>
            </a:r>
            <a:r>
              <a:rPr lang="ru-RU" sz="3200" dirty="0" err="1">
                <a:latin typeface="Arial Narrow" panose="020B0606020202030204" pitchFamily="34" charset="0"/>
              </a:rPr>
              <a:t>ознаки</a:t>
            </a:r>
            <a:r>
              <a:rPr lang="ru-RU" sz="3200" dirty="0">
                <a:latin typeface="Arial Narrow" panose="020B0606020202030204" pitchFamily="34" charset="0"/>
              </a:rPr>
              <a:t>: </a:t>
            </a:r>
            <a:r>
              <a:rPr lang="ru-RU" sz="3200" dirty="0" err="1">
                <a:latin typeface="Arial Narrow" panose="020B0606020202030204" pitchFamily="34" charset="0"/>
              </a:rPr>
              <a:t>ці</a:t>
            </a:r>
            <a:r>
              <a:rPr lang="ru-RU" sz="3200" dirty="0">
                <a:latin typeface="Arial Narrow" panose="020B0606020202030204" pitchFamily="34" charset="0"/>
              </a:rPr>
              <a:t> слова </a:t>
            </a:r>
            <a:r>
              <a:rPr lang="ru-RU" sz="3200" dirty="0" err="1">
                <a:latin typeface="Arial Narrow" panose="020B0606020202030204" pitchFamily="34" charset="0"/>
              </a:rPr>
              <a:t>вживаються</a:t>
            </a:r>
            <a:r>
              <a:rPr lang="ru-RU" sz="3200" dirty="0">
                <a:latin typeface="Arial Narrow" panose="020B0606020202030204" pitchFamily="34" charset="0"/>
              </a:rPr>
              <a:t> 1) </a:t>
            </a:r>
            <a:r>
              <a:rPr lang="ru-RU" sz="3200" dirty="0" err="1">
                <a:latin typeface="Arial Narrow" panose="020B0606020202030204" pitchFamily="34" charset="0"/>
              </a:rPr>
              <a:t>завжди</a:t>
            </a:r>
            <a:r>
              <a:rPr lang="ru-RU" sz="3200" dirty="0">
                <a:latin typeface="Arial Narrow" panose="020B0606020202030204" pitchFamily="34" charset="0"/>
              </a:rPr>
              <a:t> (в </a:t>
            </a:r>
            <a:r>
              <a:rPr lang="ru-RU" sz="3200" dirty="0" err="1">
                <a:latin typeface="Arial Narrow" panose="020B0606020202030204" pitchFamily="34" charset="0"/>
              </a:rPr>
              <a:t>часі</a:t>
            </a:r>
            <a:r>
              <a:rPr lang="ru-RU" sz="3200" dirty="0">
                <a:latin typeface="Arial Narrow" panose="020B0606020202030204" pitchFamily="34" charset="0"/>
              </a:rPr>
              <a:t>), 2) </a:t>
            </a:r>
            <a:r>
              <a:rPr lang="ru-RU" sz="3200" dirty="0" err="1">
                <a:latin typeface="Arial Narrow" panose="020B0606020202030204" pitchFamily="34" charset="0"/>
              </a:rPr>
              <a:t>всіма</a:t>
            </a:r>
            <a:r>
              <a:rPr lang="ru-RU" sz="3200" dirty="0">
                <a:latin typeface="Arial Narrow" panose="020B0606020202030204" pitchFamily="34" charset="0"/>
              </a:rPr>
              <a:t>, 3) у </a:t>
            </a:r>
            <a:r>
              <a:rPr lang="ru-RU" sz="3200" dirty="0" err="1">
                <a:latin typeface="Arial Narrow" panose="020B0606020202030204" pitchFamily="34" charset="0"/>
              </a:rPr>
              <a:t>всіх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випадках</a:t>
            </a:r>
            <a:r>
              <a:rPr lang="ru-RU" sz="3200" dirty="0">
                <a:latin typeface="Arial Narrow" panose="020B0606020202030204" pitchFamily="34" charset="0"/>
              </a:rPr>
              <a:t>. </a:t>
            </a:r>
            <a:r>
              <a:rPr lang="ru-RU" sz="3200" dirty="0" err="1">
                <a:latin typeface="Arial Narrow" panose="020B0606020202030204" pitchFamily="34" charset="0"/>
              </a:rPr>
              <a:t>Основний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словниковий</a:t>
            </a:r>
            <a:r>
              <a:rPr lang="ru-RU" sz="3200" dirty="0">
                <a:latin typeface="Arial Narrow" panose="020B0606020202030204" pitchFamily="34" charset="0"/>
              </a:rPr>
              <a:t> фонд </a:t>
            </a:r>
            <a:r>
              <a:rPr lang="ru-RU" sz="3200" dirty="0" err="1">
                <a:latin typeface="Arial Narrow" panose="020B0606020202030204" pitchFamily="34" charset="0"/>
              </a:rPr>
              <a:t>дуже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err="1">
                <a:latin typeface="Arial Narrow" panose="020B0606020202030204" pitchFamily="34" charset="0"/>
              </a:rPr>
              <a:t>стійкий</a:t>
            </a:r>
            <a:r>
              <a:rPr lang="ru-RU" sz="3200" dirty="0">
                <a:latin typeface="Arial Narrow" panose="020B0606020202030204" pitchFamily="34" charset="0"/>
              </a:rPr>
              <a:t>, </a:t>
            </a:r>
            <a:r>
              <a:rPr lang="ru-RU" sz="3200" dirty="0" err="1">
                <a:latin typeface="Arial Narrow" panose="020B0606020202030204" pitchFamily="34" charset="0"/>
              </a:rPr>
              <a:t>майже</a:t>
            </a:r>
            <a:r>
              <a:rPr lang="ru-RU" sz="3200" dirty="0">
                <a:latin typeface="Arial Narrow" panose="020B0606020202030204" pitchFamily="34" charset="0"/>
              </a:rPr>
              <a:t> не </a:t>
            </a:r>
            <a:r>
              <a:rPr lang="ru-RU" sz="3200" dirty="0" err="1">
                <a:latin typeface="Arial Narrow" panose="020B0606020202030204" pitchFamily="34" charset="0"/>
              </a:rPr>
              <a:t>змінюється</a:t>
            </a:r>
            <a:r>
              <a:rPr lang="ru-RU" sz="3200" dirty="0" smtClean="0">
                <a:latin typeface="Arial Narrow" panose="020B0606020202030204" pitchFamily="34" charset="0"/>
              </a:rPr>
              <a:t/>
            </a:r>
            <a:br>
              <a:rPr lang="ru-RU" sz="3200" dirty="0" smtClean="0">
                <a:latin typeface="Arial Narrow" panose="020B0606020202030204" pitchFamily="34" charset="0"/>
              </a:rPr>
            </a:br>
            <a:r>
              <a:rPr lang="ru-RU" sz="3200" dirty="0" smtClean="0">
                <a:latin typeface="Arial Narrow" panose="020B0606020202030204" pitchFamily="34" charset="0"/>
              </a:rPr>
              <a:t/>
            </a:r>
            <a:br>
              <a:rPr lang="ru-RU" sz="3200" dirty="0" smtClean="0">
                <a:latin typeface="Arial Narrow" panose="020B0606020202030204" pitchFamily="34" charset="0"/>
              </a:rPr>
            </a:br>
            <a:endParaRPr lang="ru-RU" sz="3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67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dirty="0" smtClean="0"/>
              <a:t>ПАСИВНА ЛЕКСИКА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86808" cy="43033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/>
              <a:t>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рідковживані</a:t>
            </a:r>
            <a:r>
              <a:rPr lang="ru-RU" sz="2800" dirty="0"/>
              <a:t> (</a:t>
            </a:r>
            <a:r>
              <a:rPr lang="ru-RU" sz="2800" dirty="0" err="1"/>
              <a:t>вузьковживані</a:t>
            </a:r>
            <a:r>
              <a:rPr lang="ru-RU" sz="2800" dirty="0"/>
              <a:t>, </a:t>
            </a:r>
            <a:r>
              <a:rPr lang="ru-RU" sz="2800" dirty="0" err="1"/>
              <a:t>нечастотні</a:t>
            </a:r>
            <a:r>
              <a:rPr lang="ru-RU" sz="2800" dirty="0"/>
              <a:t>) слова, </a:t>
            </a:r>
            <a:r>
              <a:rPr lang="ru-RU" sz="2800" dirty="0" err="1"/>
              <a:t>якими</a:t>
            </a:r>
            <a:r>
              <a:rPr lang="ru-RU" sz="2800" dirty="0"/>
              <a:t> </a:t>
            </a:r>
            <a:r>
              <a:rPr lang="ru-RU" sz="2800" dirty="0" err="1"/>
              <a:t>переважно</a:t>
            </a:r>
            <a:r>
              <a:rPr lang="ru-RU" sz="2800" dirty="0"/>
              <a:t> є </a:t>
            </a:r>
            <a:r>
              <a:rPr lang="ru-RU" sz="2800" dirty="0" err="1"/>
              <a:t>застарілі</a:t>
            </a:r>
            <a:r>
              <a:rPr lang="ru-RU" sz="2800" dirty="0"/>
              <a:t> слова (</a:t>
            </a:r>
            <a:r>
              <a:rPr lang="ru-RU" sz="2800" dirty="0" err="1" smtClean="0"/>
              <a:t>зигзиця</a:t>
            </a:r>
            <a:r>
              <a:rPr lang="ru-RU" sz="2800" dirty="0"/>
              <a:t>, перст, челядь, </a:t>
            </a:r>
            <a:r>
              <a:rPr lang="ru-RU" sz="2800" dirty="0" err="1"/>
              <a:t>пастир</a:t>
            </a:r>
            <a:r>
              <a:rPr lang="ru-RU" sz="2800" dirty="0"/>
              <a:t>), </a:t>
            </a:r>
            <a:r>
              <a:rPr lang="ru-RU" sz="2800" dirty="0" smtClean="0"/>
              <a:t>слова-</a:t>
            </a:r>
            <a:r>
              <a:rPr lang="ru-RU" sz="2800" dirty="0" err="1" smtClean="0"/>
              <a:t>неологізми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b="1" dirty="0" err="1"/>
              <a:t>Професіоналізми</a:t>
            </a:r>
            <a:r>
              <a:rPr lang="ru-RU" dirty="0"/>
              <a:t> — слова,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уживають</a:t>
            </a:r>
            <a:r>
              <a:rPr lang="ru-RU" dirty="0"/>
              <a:t> люди, </a:t>
            </a:r>
            <a:r>
              <a:rPr lang="ru-RU" dirty="0" err="1" smtClean="0"/>
              <a:t>об'єднані</a:t>
            </a:r>
            <a:r>
              <a:rPr lang="ru-RU" dirty="0" smtClean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виробничою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слова,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/>
              <a:t>мовленню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 smtClean="0"/>
              <a:t>професії</a:t>
            </a:r>
            <a:r>
              <a:rPr lang="ru-RU" dirty="0"/>
              <a:t>: </a:t>
            </a:r>
            <a:r>
              <a:rPr lang="ru-RU" dirty="0" err="1"/>
              <a:t>забій</a:t>
            </a:r>
            <a:r>
              <a:rPr lang="ru-RU" dirty="0"/>
              <a:t>, </a:t>
            </a:r>
            <a:r>
              <a:rPr lang="ru-RU" dirty="0" err="1"/>
              <a:t>врубмашина</a:t>
            </a:r>
            <a:r>
              <a:rPr lang="ru-RU" dirty="0"/>
              <a:t>, на-гора (</a:t>
            </a:r>
            <a:r>
              <a:rPr lang="ru-RU" dirty="0" err="1"/>
              <a:t>шахтарі</a:t>
            </a:r>
            <a:r>
              <a:rPr lang="ru-RU" dirty="0"/>
              <a:t>); </a:t>
            </a:r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67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dirty="0" smtClean="0"/>
              <a:t>ПАСИВНА ЛЕКСИКА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86808" cy="43033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/>
              <a:t>Діалектизми</a:t>
            </a:r>
            <a:r>
              <a:rPr lang="ru-RU" sz="2400" dirty="0"/>
              <a:t> — слова,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вживають</a:t>
            </a:r>
            <a:r>
              <a:rPr lang="ru-RU" sz="2400" dirty="0"/>
              <a:t> на </a:t>
            </a:r>
            <a:r>
              <a:rPr lang="ru-RU" sz="2400" dirty="0" err="1"/>
              <a:t>певній</a:t>
            </a:r>
            <a:r>
              <a:rPr lang="ru-RU" sz="2400" dirty="0"/>
              <a:t> </a:t>
            </a:r>
            <a:r>
              <a:rPr lang="ru-RU" sz="2400" dirty="0" err="1" smtClean="0"/>
              <a:t>території</a:t>
            </a:r>
            <a:r>
              <a:rPr lang="ru-RU" sz="2400" dirty="0"/>
              <a:t>: </a:t>
            </a:r>
            <a:r>
              <a:rPr lang="ru-RU" sz="2400" dirty="0" err="1"/>
              <a:t>вуйко</a:t>
            </a:r>
            <a:r>
              <a:rPr lang="ru-RU" sz="2400" dirty="0"/>
              <a:t> "</a:t>
            </a:r>
            <a:r>
              <a:rPr lang="ru-RU" sz="2400" dirty="0" err="1"/>
              <a:t>дядько</a:t>
            </a:r>
            <a:r>
              <a:rPr lang="ru-RU" sz="2400" dirty="0"/>
              <a:t> по </a:t>
            </a:r>
            <a:r>
              <a:rPr lang="ru-RU" sz="2400" dirty="0" err="1"/>
              <a:t>матері</a:t>
            </a:r>
            <a:r>
              <a:rPr lang="ru-RU" sz="2400" dirty="0"/>
              <a:t>", </a:t>
            </a:r>
            <a:r>
              <a:rPr lang="ru-RU" sz="2400" dirty="0" err="1"/>
              <a:t>стрий</a:t>
            </a:r>
            <a:r>
              <a:rPr lang="ru-RU" sz="2400" dirty="0"/>
              <a:t> "</a:t>
            </a:r>
            <a:r>
              <a:rPr lang="ru-RU" sz="2400" dirty="0" err="1"/>
              <a:t>дядько</a:t>
            </a:r>
            <a:r>
              <a:rPr lang="ru-RU" sz="2400" dirty="0"/>
              <a:t> по </a:t>
            </a:r>
            <a:r>
              <a:rPr lang="ru-RU" sz="2400" dirty="0" err="1" smtClean="0"/>
              <a:t>батькові</a:t>
            </a:r>
            <a:r>
              <a:rPr lang="ru-RU" sz="2400" dirty="0"/>
              <a:t>", </a:t>
            </a:r>
            <a:r>
              <a:rPr lang="ru-RU" sz="2400" dirty="0" err="1"/>
              <a:t>нанашко</a:t>
            </a:r>
            <a:r>
              <a:rPr lang="ru-RU" sz="2400" dirty="0"/>
              <a:t> "</a:t>
            </a:r>
            <a:r>
              <a:rPr lang="ru-RU" sz="2400" dirty="0" err="1"/>
              <a:t>хрещений</a:t>
            </a:r>
            <a:r>
              <a:rPr lang="ru-RU" sz="2400" dirty="0"/>
              <a:t> </a:t>
            </a:r>
            <a:r>
              <a:rPr lang="ru-RU" sz="2400" dirty="0" err="1"/>
              <a:t>батько</a:t>
            </a:r>
            <a:r>
              <a:rPr lang="ru-RU" sz="2400" dirty="0"/>
              <a:t>", </a:t>
            </a:r>
            <a:r>
              <a:rPr lang="ru-RU" sz="2400" dirty="0" err="1"/>
              <a:t>шваґер</a:t>
            </a:r>
            <a:r>
              <a:rPr lang="ru-RU" sz="2400" dirty="0"/>
              <a:t> "шурин", </a:t>
            </a:r>
            <a:r>
              <a:rPr lang="ru-RU" sz="2400" dirty="0" err="1"/>
              <a:t>бараболя</a:t>
            </a:r>
            <a:r>
              <a:rPr lang="ru-RU" sz="2400" dirty="0"/>
              <a:t>, </a:t>
            </a:r>
            <a:r>
              <a:rPr lang="ru-RU" sz="2400" dirty="0" err="1"/>
              <a:t>крумплі</a:t>
            </a:r>
            <a:r>
              <a:rPr lang="ru-RU" sz="2400" dirty="0"/>
              <a:t> "</a:t>
            </a:r>
            <a:r>
              <a:rPr lang="ru-RU" sz="2400" dirty="0" err="1"/>
              <a:t>картопля</a:t>
            </a:r>
            <a:r>
              <a:rPr lang="ru-RU" sz="2400" dirty="0"/>
              <a:t>", </a:t>
            </a:r>
            <a:r>
              <a:rPr lang="ru-RU" sz="2400" dirty="0" err="1"/>
              <a:t>блават</a:t>
            </a:r>
            <a:r>
              <a:rPr lang="ru-RU" sz="2400" dirty="0"/>
              <a:t> "</a:t>
            </a:r>
            <a:r>
              <a:rPr lang="ru-RU" sz="2400" dirty="0" err="1"/>
              <a:t>волошки</a:t>
            </a:r>
            <a:r>
              <a:rPr lang="ru-RU" sz="2400" dirty="0"/>
              <a:t>", </a:t>
            </a:r>
            <a:r>
              <a:rPr lang="ru-RU" sz="2400" dirty="0" err="1"/>
              <a:t>жалива</a:t>
            </a:r>
            <a:r>
              <a:rPr lang="ru-RU" sz="2400" dirty="0"/>
              <a:t> "</a:t>
            </a:r>
            <a:r>
              <a:rPr lang="ru-RU" sz="2400" dirty="0" err="1"/>
              <a:t>кропива</a:t>
            </a:r>
            <a:r>
              <a:rPr lang="ru-RU" sz="2400" dirty="0"/>
              <a:t>", </a:t>
            </a:r>
            <a:r>
              <a:rPr lang="ru-RU" sz="2400" dirty="0" err="1"/>
              <a:t>вивірка</a:t>
            </a:r>
            <a:r>
              <a:rPr lang="ru-RU" sz="2400" dirty="0"/>
              <a:t> "</a:t>
            </a:r>
            <a:r>
              <a:rPr lang="ru-RU" sz="2400" dirty="0" err="1"/>
              <a:t>білка</a:t>
            </a:r>
            <a:r>
              <a:rPr lang="ru-RU" sz="2400" dirty="0"/>
              <a:t>", </a:t>
            </a:r>
            <a:r>
              <a:rPr lang="ru-RU" sz="2400" dirty="0" err="1"/>
              <a:t>нецьки</a:t>
            </a:r>
            <a:r>
              <a:rPr lang="ru-RU" sz="2400" dirty="0"/>
              <a:t> "</a:t>
            </a:r>
            <a:r>
              <a:rPr lang="ru-RU" sz="2400" dirty="0" err="1"/>
              <a:t>ночви</a:t>
            </a:r>
            <a:r>
              <a:rPr lang="ru-RU" sz="2400" dirty="0"/>
              <a:t>", </a:t>
            </a:r>
            <a:r>
              <a:rPr lang="ru-RU" sz="2400" dirty="0" err="1"/>
              <a:t>кертиця</a:t>
            </a:r>
            <a:r>
              <a:rPr lang="ru-RU" sz="2400" dirty="0"/>
              <a:t> "</a:t>
            </a:r>
            <a:r>
              <a:rPr lang="ru-RU" sz="2400" dirty="0" err="1"/>
              <a:t>кріт</a:t>
            </a:r>
            <a:r>
              <a:rPr lang="ru-RU" sz="2400" dirty="0"/>
              <a:t>", </a:t>
            </a:r>
            <a:r>
              <a:rPr lang="ru-RU" sz="2400" dirty="0" err="1"/>
              <a:t>когут</a:t>
            </a:r>
            <a:r>
              <a:rPr lang="ru-RU" sz="2400" dirty="0"/>
              <a:t> "</a:t>
            </a:r>
            <a:r>
              <a:rPr lang="ru-RU" sz="2400" dirty="0" err="1"/>
              <a:t>півень</a:t>
            </a:r>
            <a:r>
              <a:rPr lang="ru-RU" sz="2400" dirty="0"/>
              <a:t>", </a:t>
            </a:r>
            <a:r>
              <a:rPr lang="ru-RU" sz="2400" dirty="0" err="1"/>
              <a:t>маржина</a:t>
            </a:r>
            <a:r>
              <a:rPr lang="ru-RU" sz="2400" dirty="0"/>
              <a:t> і товар </a:t>
            </a:r>
            <a:r>
              <a:rPr lang="ru-RU" sz="2400" dirty="0" smtClean="0"/>
              <a:t>«худоба».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73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67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dirty="0" smtClean="0"/>
              <a:t>ПАСИВНА ЛЕКСИКА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86808" cy="43033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err="1"/>
              <a:t>Екзотизми</a:t>
            </a:r>
            <a:r>
              <a:rPr lang="ru-RU" sz="2400" dirty="0"/>
              <a:t> (</a:t>
            </a:r>
            <a:r>
              <a:rPr lang="ru-RU" sz="2400" dirty="0" err="1"/>
              <a:t>від</a:t>
            </a:r>
            <a:r>
              <a:rPr lang="ru-RU" sz="2400" dirty="0"/>
              <a:t> гр. </a:t>
            </a:r>
            <a:r>
              <a:rPr lang="en-US" sz="2400" dirty="0" err="1"/>
              <a:t>exotihos</a:t>
            </a:r>
            <a:r>
              <a:rPr lang="en-US" sz="2400" dirty="0"/>
              <a:t> "</a:t>
            </a:r>
            <a:r>
              <a:rPr lang="ru-RU" sz="2400" dirty="0"/>
              <a:t>чужий, </a:t>
            </a:r>
            <a:r>
              <a:rPr lang="ru-RU" sz="2400" dirty="0" err="1"/>
              <a:t>іноземний</a:t>
            </a:r>
            <a:r>
              <a:rPr lang="ru-RU" sz="2400" dirty="0"/>
              <a:t>") — </a:t>
            </a:r>
            <a:r>
              <a:rPr lang="ru-RU" sz="2400" dirty="0" smtClean="0"/>
              <a:t>слова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позначають</a:t>
            </a:r>
            <a:r>
              <a:rPr lang="ru-RU" sz="2400" dirty="0"/>
              <a:t> </a:t>
            </a:r>
            <a:r>
              <a:rPr lang="ru-RU" sz="2400" dirty="0" err="1"/>
              <a:t>властиві</a:t>
            </a:r>
            <a:r>
              <a:rPr lang="ru-RU" sz="2400" dirty="0"/>
              <a:t> </a:t>
            </a:r>
            <a:r>
              <a:rPr lang="ru-RU" sz="2400" dirty="0" err="1"/>
              <a:t>іншим</a:t>
            </a:r>
            <a:r>
              <a:rPr lang="ru-RU" sz="2400" dirty="0"/>
              <a:t> народам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країнам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: гуайява "</a:t>
            </a:r>
            <a:r>
              <a:rPr lang="ru-RU" sz="2400" dirty="0" err="1"/>
              <a:t>плодове</a:t>
            </a:r>
            <a:r>
              <a:rPr lang="ru-RU" sz="2400" dirty="0"/>
              <a:t> дерево з </a:t>
            </a:r>
            <a:r>
              <a:rPr lang="ru-RU" sz="2400" dirty="0" err="1"/>
              <a:t>тропічної</a:t>
            </a:r>
            <a:r>
              <a:rPr lang="ru-RU" sz="2400" dirty="0"/>
              <a:t> Америки", чинара "дерево з роду </a:t>
            </a:r>
            <a:r>
              <a:rPr lang="ru-RU" sz="2400" dirty="0" err="1"/>
              <a:t>платанових</a:t>
            </a:r>
            <a:r>
              <a:rPr lang="ru-RU" sz="2400" dirty="0"/>
              <a:t>, яке росте в </a:t>
            </a:r>
            <a:r>
              <a:rPr lang="ru-RU" sz="2400" dirty="0" err="1"/>
              <a:t>Середній</a:t>
            </a:r>
            <a:r>
              <a:rPr lang="ru-RU" sz="2400" dirty="0"/>
              <a:t> </a:t>
            </a:r>
            <a:r>
              <a:rPr lang="ru-RU" sz="2400" dirty="0" err="1"/>
              <a:t>Азії</a:t>
            </a:r>
            <a:r>
              <a:rPr lang="ru-RU" sz="2400" dirty="0"/>
              <a:t> й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символічне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", чалма "</a:t>
            </a:r>
            <a:r>
              <a:rPr lang="ru-RU" sz="2400" dirty="0" err="1"/>
              <a:t>мусульманський</a:t>
            </a:r>
            <a:r>
              <a:rPr lang="ru-RU" sz="2400" dirty="0"/>
              <a:t> </a:t>
            </a:r>
            <a:r>
              <a:rPr lang="ru-RU" sz="2400" dirty="0" err="1"/>
              <a:t>головний</a:t>
            </a:r>
            <a:r>
              <a:rPr lang="ru-RU" sz="2400" dirty="0"/>
              <a:t> </a:t>
            </a:r>
            <a:r>
              <a:rPr lang="ru-RU" sz="2400" dirty="0" err="1"/>
              <a:t>убір</a:t>
            </a:r>
            <a:r>
              <a:rPr lang="ru-RU" sz="2400" dirty="0"/>
              <a:t>", </a:t>
            </a:r>
            <a:r>
              <a:rPr lang="ru-RU" sz="2400" dirty="0" err="1"/>
              <a:t>мінарет</a:t>
            </a:r>
            <a:r>
              <a:rPr lang="ru-RU" sz="2400" dirty="0"/>
              <a:t> "</a:t>
            </a:r>
            <a:r>
              <a:rPr lang="ru-RU" sz="2400" dirty="0" err="1"/>
              <a:t>башта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мечеті</a:t>
            </a:r>
            <a:r>
              <a:rPr lang="ru-RU" sz="2400" dirty="0"/>
              <a:t> для </a:t>
            </a:r>
            <a:r>
              <a:rPr lang="ru-RU" sz="2400" dirty="0" err="1"/>
              <a:t>заклику</a:t>
            </a:r>
            <a:r>
              <a:rPr lang="ru-RU" sz="2400" dirty="0"/>
              <a:t> мусульман </a:t>
            </a:r>
            <a:r>
              <a:rPr lang="ru-RU" sz="2400" dirty="0" err="1"/>
              <a:t>молитися</a:t>
            </a:r>
            <a:r>
              <a:rPr lang="ru-RU" sz="2400" dirty="0" smtClean="0"/>
              <a:t>"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5354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67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dirty="0" smtClean="0"/>
              <a:t>ПАСИВНА ЛЕКСИКА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02832" cy="45914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b="1" i="1" dirty="0" err="1"/>
              <a:t>Жаргонізми</a:t>
            </a:r>
            <a:r>
              <a:rPr lang="ru-RU" sz="2400" b="1" i="1" dirty="0"/>
              <a:t> (</a:t>
            </a:r>
            <a:r>
              <a:rPr lang="ru-RU" sz="2400" b="1" i="1" dirty="0" err="1"/>
              <a:t>від</a:t>
            </a:r>
            <a:r>
              <a:rPr lang="ru-RU" sz="2400" b="1" i="1" dirty="0"/>
              <a:t> фр. </a:t>
            </a:r>
            <a:r>
              <a:rPr lang="en-US" sz="2400" b="1" i="1" dirty="0"/>
              <a:t>jargon</a:t>
            </a:r>
            <a:r>
              <a:rPr lang="en-US" sz="2400" dirty="0"/>
              <a:t>),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сленгові</a:t>
            </a:r>
            <a:r>
              <a:rPr lang="ru-RU" sz="2400" dirty="0"/>
              <a:t> слова, — слова, </a:t>
            </a:r>
            <a:r>
              <a:rPr lang="ru-RU" sz="2400" dirty="0" err="1"/>
              <a:t>властиві</a:t>
            </a:r>
            <a:r>
              <a:rPr lang="ru-RU" sz="2400" dirty="0"/>
              <a:t> </a:t>
            </a:r>
            <a:r>
              <a:rPr lang="ru-RU" sz="2400" dirty="0" err="1"/>
              <a:t>розмовній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 людей, </a:t>
            </a:r>
            <a:r>
              <a:rPr lang="ru-RU" sz="2400" dirty="0" err="1"/>
              <a:t>пов'язаних</a:t>
            </a:r>
            <a:r>
              <a:rPr lang="ru-RU" sz="2400" dirty="0"/>
              <a:t> </a:t>
            </a:r>
            <a:r>
              <a:rPr lang="ru-RU" sz="2400" dirty="0" err="1"/>
              <a:t>певною</a:t>
            </a:r>
            <a:r>
              <a:rPr lang="ru-RU" sz="2400" dirty="0"/>
              <a:t> </a:t>
            </a:r>
            <a:r>
              <a:rPr lang="ru-RU" sz="2400" dirty="0" err="1"/>
              <a:t>спільністю</a:t>
            </a:r>
            <a:r>
              <a:rPr lang="ru-RU" sz="2400" dirty="0"/>
              <a:t> </a:t>
            </a:r>
            <a:r>
              <a:rPr lang="ru-RU" sz="2400" dirty="0" err="1"/>
              <a:t>інтересів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 у </a:t>
            </a:r>
            <a:r>
              <a:rPr lang="ru-RU" sz="2400" dirty="0" err="1"/>
              <a:t>студентському</a:t>
            </a:r>
            <a:r>
              <a:rPr lang="ru-RU" sz="2400" dirty="0"/>
              <a:t> </a:t>
            </a:r>
            <a:r>
              <a:rPr lang="ru-RU" sz="2400" dirty="0" err="1"/>
              <a:t>мовленні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почути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жаргонізми</a:t>
            </a:r>
            <a:r>
              <a:rPr lang="ru-RU" sz="2400" dirty="0"/>
              <a:t>, як </a:t>
            </a:r>
            <a:r>
              <a:rPr lang="ru-RU" sz="2400" dirty="0" err="1"/>
              <a:t>хвіст</a:t>
            </a:r>
            <a:r>
              <a:rPr lang="ru-RU" sz="2400" dirty="0"/>
              <a:t> "</a:t>
            </a:r>
            <a:r>
              <a:rPr lang="ru-RU" sz="2400" dirty="0" err="1"/>
              <a:t>заборгованість</a:t>
            </a:r>
            <a:r>
              <a:rPr lang="ru-RU" sz="2400" dirty="0"/>
              <a:t>", </a:t>
            </a:r>
            <a:r>
              <a:rPr lang="ru-RU" sz="2400" dirty="0" err="1"/>
              <a:t>плавати</a:t>
            </a:r>
            <a:r>
              <a:rPr lang="ru-RU" sz="2400" dirty="0"/>
              <a:t> "слабо знати </a:t>
            </a:r>
            <a:r>
              <a:rPr lang="ru-RU" sz="2400" dirty="0" err="1" smtClean="0"/>
              <a:t>матеріал</a:t>
            </a:r>
            <a:r>
              <a:rPr lang="ru-RU" sz="2400" dirty="0" smtClean="0"/>
              <a:t>".</a:t>
            </a:r>
          </a:p>
          <a:p>
            <a:pPr algn="just">
              <a:buNone/>
            </a:pPr>
            <a:r>
              <a:rPr lang="ru-RU" dirty="0"/>
              <a:t>Жаргон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. </a:t>
            </a:r>
            <a:r>
              <a:rPr lang="ru-RU" dirty="0" err="1"/>
              <a:t>Жаргонізми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активно</a:t>
            </a:r>
            <a:r>
              <a:rPr lang="ru-RU" dirty="0"/>
              <a:t> </a:t>
            </a:r>
            <a:r>
              <a:rPr lang="ru-RU" dirty="0" err="1"/>
              <a:t>вживалися</a:t>
            </a:r>
            <a:r>
              <a:rPr lang="ru-RU" dirty="0"/>
              <a:t> в 50-х—60-х роках, типу </a:t>
            </a:r>
            <a:r>
              <a:rPr lang="ru-RU" dirty="0" err="1"/>
              <a:t>шамати</a:t>
            </a:r>
            <a:r>
              <a:rPr lang="ru-RU" dirty="0"/>
              <a:t> "</a:t>
            </a:r>
            <a:r>
              <a:rPr lang="ru-RU" dirty="0" err="1"/>
              <a:t>їсти</a:t>
            </a:r>
            <a:r>
              <a:rPr lang="ru-RU" dirty="0"/>
              <a:t>", </a:t>
            </a:r>
            <a:r>
              <a:rPr lang="ru-RU" dirty="0" err="1"/>
              <a:t>рубон</a:t>
            </a:r>
            <a:r>
              <a:rPr lang="ru-RU" dirty="0"/>
              <a:t> "</a:t>
            </a:r>
            <a:r>
              <a:rPr lang="ru-RU" dirty="0" err="1"/>
              <a:t>їжа</a:t>
            </a:r>
            <a:r>
              <a:rPr lang="ru-RU" dirty="0"/>
              <a:t>" не </a:t>
            </a:r>
            <a:r>
              <a:rPr lang="ru-RU" dirty="0" err="1"/>
              <a:t>зрозумілі</a:t>
            </a:r>
            <a:r>
              <a:rPr lang="ru-RU" dirty="0"/>
              <a:t>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. </a:t>
            </a:r>
            <a:r>
              <a:rPr lang="ru-RU" dirty="0" err="1"/>
              <a:t>Засилля</a:t>
            </a:r>
            <a:r>
              <a:rPr lang="ru-RU" dirty="0"/>
              <a:t> </a:t>
            </a:r>
            <a:r>
              <a:rPr lang="ru-RU" dirty="0" err="1" smtClean="0"/>
              <a:t>жаргонізмів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мовленні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людей </a:t>
            </a:r>
            <a:r>
              <a:rPr lang="ru-RU" dirty="0" err="1"/>
              <a:t>завдає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. Вони </a:t>
            </a:r>
            <a:r>
              <a:rPr lang="ru-RU" dirty="0" err="1"/>
              <a:t>висушують</a:t>
            </a:r>
            <a:r>
              <a:rPr lang="ru-RU" dirty="0"/>
              <a:t>, </a:t>
            </a:r>
            <a:r>
              <a:rPr lang="ru-RU" dirty="0" err="1"/>
              <a:t>забруднюють</a:t>
            </a:r>
            <a:r>
              <a:rPr lang="ru-RU" dirty="0"/>
              <a:t> і </a:t>
            </a:r>
            <a:r>
              <a:rPr lang="ru-RU" dirty="0" err="1"/>
              <a:t>вульгаризують</a:t>
            </a:r>
            <a:r>
              <a:rPr lang="ru-RU" dirty="0"/>
              <a:t> </a:t>
            </a:r>
            <a:r>
              <a:rPr lang="ru-RU" dirty="0" err="1"/>
              <a:t>усне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, </a:t>
            </a:r>
            <a:r>
              <a:rPr lang="ru-RU" dirty="0" err="1"/>
              <a:t>по-своєму</a:t>
            </a:r>
            <a:r>
              <a:rPr lang="ru-RU" dirty="0"/>
              <a:t> </a:t>
            </a:r>
            <a:r>
              <a:rPr lang="ru-RU" dirty="0" err="1"/>
              <a:t>стандартизують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наповнюють</a:t>
            </a:r>
            <a:r>
              <a:rPr lang="ru-RU" dirty="0"/>
              <a:t> </a:t>
            </a:r>
            <a:r>
              <a:rPr lang="ru-RU" dirty="0" err="1"/>
              <a:t>сумнівними</a:t>
            </a:r>
            <a:r>
              <a:rPr lang="ru-RU" dirty="0"/>
              <a:t> </a:t>
            </a:r>
            <a:r>
              <a:rPr lang="ru-RU" dirty="0" err="1"/>
              <a:t>дотепами</a:t>
            </a:r>
            <a:r>
              <a:rPr lang="ru-RU" dirty="0"/>
              <a:t>, </a:t>
            </a:r>
            <a:r>
              <a:rPr lang="ru-RU" dirty="0" err="1"/>
              <a:t>заглушують</a:t>
            </a:r>
            <a:r>
              <a:rPr lang="ru-RU" dirty="0"/>
              <a:t> живу </a:t>
            </a:r>
            <a:r>
              <a:rPr lang="ru-RU" dirty="0" smtClean="0"/>
              <a:t>думку</a:t>
            </a:r>
            <a:r>
              <a:rPr lang="ru-RU" dirty="0"/>
              <a:t>, </a:t>
            </a:r>
            <a:r>
              <a:rPr lang="ru-RU" dirty="0" err="1"/>
              <a:t>справжню</a:t>
            </a:r>
            <a:r>
              <a:rPr lang="ru-RU" dirty="0"/>
              <a:t> </a:t>
            </a:r>
            <a:r>
              <a:rPr lang="ru-RU" dirty="0" err="1"/>
              <a:t>мовну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, </a:t>
            </a:r>
            <a:r>
              <a:rPr lang="ru-RU" dirty="0" err="1"/>
              <a:t>позбавляють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 smtClean="0"/>
              <a:t>індивідуальної</a:t>
            </a:r>
            <a:r>
              <a:rPr lang="ru-RU" dirty="0" smtClean="0"/>
              <a:t> </a:t>
            </a:r>
            <a:r>
              <a:rPr lang="ru-RU" dirty="0" err="1"/>
              <a:t>своєрідності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9504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67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dirty="0" smtClean="0"/>
              <a:t>ПАСИВНА ЛЕКСИКА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02832" cy="45914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dirty="0" err="1"/>
              <a:t>Арготизми</a:t>
            </a:r>
            <a:r>
              <a:rPr lang="ru-RU" sz="2800" b="1" i="1" dirty="0"/>
              <a:t> (</a:t>
            </a:r>
            <a:r>
              <a:rPr lang="ru-RU" sz="2800" b="1" i="1" dirty="0" err="1"/>
              <a:t>від</a:t>
            </a:r>
            <a:r>
              <a:rPr lang="ru-RU" sz="2800" b="1" i="1" dirty="0"/>
              <a:t> фр. </a:t>
            </a:r>
            <a:r>
              <a:rPr lang="en-US" sz="2800" b="1" i="1" dirty="0"/>
              <a:t>argot) </a:t>
            </a:r>
            <a:r>
              <a:rPr lang="en-US" sz="2800" dirty="0"/>
              <a:t>— </a:t>
            </a:r>
            <a:r>
              <a:rPr lang="ru-RU" sz="2800" dirty="0" err="1"/>
              <a:t>спеціальні</a:t>
            </a:r>
            <a:r>
              <a:rPr lang="ru-RU" sz="2800" dirty="0"/>
              <a:t> слова й </a:t>
            </a:r>
            <a:r>
              <a:rPr lang="ru-RU" sz="2800" dirty="0" err="1" smtClean="0"/>
              <a:t>вирази</a:t>
            </a:r>
            <a:r>
              <a:rPr lang="ru-RU" sz="2800" dirty="0"/>
              <a:t>, </a:t>
            </a:r>
            <a:r>
              <a:rPr lang="ru-RU" sz="2800" dirty="0" err="1"/>
              <a:t>типові</a:t>
            </a:r>
            <a:r>
              <a:rPr lang="ru-RU" sz="2800" dirty="0"/>
              <a:t> для </a:t>
            </a:r>
            <a:r>
              <a:rPr lang="ru-RU" sz="2800" dirty="0" err="1"/>
              <a:t>якогось</a:t>
            </a:r>
            <a:r>
              <a:rPr lang="ru-RU" sz="2800" dirty="0"/>
              <a:t> </a:t>
            </a:r>
            <a:r>
              <a:rPr lang="ru-RU" sz="2800" dirty="0" err="1"/>
              <a:t>соціального</a:t>
            </a:r>
            <a:r>
              <a:rPr lang="ru-RU" sz="2800" dirty="0"/>
              <a:t> </a:t>
            </a:r>
            <a:r>
              <a:rPr lang="ru-RU" sz="2800" dirty="0" err="1"/>
              <a:t>прошарку</a:t>
            </a:r>
            <a:r>
              <a:rPr lang="ru-RU" sz="2800" dirty="0"/>
              <a:t>, </a:t>
            </a:r>
            <a:r>
              <a:rPr lang="ru-RU" sz="2800" dirty="0" err="1"/>
              <a:t>вживані</a:t>
            </a:r>
            <a:r>
              <a:rPr lang="ru-RU" sz="2800" dirty="0"/>
              <a:t> з метою </a:t>
            </a:r>
            <a:r>
              <a:rPr lang="ru-RU" sz="2800" dirty="0" err="1"/>
              <a:t>засекречення</a:t>
            </a:r>
            <a:r>
              <a:rPr lang="ru-RU" sz="2800" dirty="0"/>
              <a:t> </a:t>
            </a:r>
            <a:r>
              <a:rPr lang="ru-RU" sz="2800" dirty="0" err="1"/>
              <a:t>комунікації</a:t>
            </a:r>
            <a:r>
              <a:rPr lang="ru-RU" sz="2800" dirty="0"/>
              <a:t> (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сторонні</a:t>
            </a:r>
            <a:r>
              <a:rPr lang="ru-RU" sz="2800" dirty="0"/>
              <a:t> не </a:t>
            </a:r>
            <a:r>
              <a:rPr lang="ru-RU" sz="2800" dirty="0" err="1" smtClean="0"/>
              <a:t>розуміли</a:t>
            </a:r>
            <a:r>
              <a:rPr lang="ru-RU" sz="2800" dirty="0"/>
              <a:t>, про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йдеться</a:t>
            </a:r>
            <a:r>
              <a:rPr lang="ru-RU" sz="2800" dirty="0"/>
              <a:t>). Так, в </a:t>
            </a:r>
            <a:r>
              <a:rPr lang="ru-RU" sz="2800" dirty="0" err="1"/>
              <a:t>українському</a:t>
            </a:r>
            <a:r>
              <a:rPr lang="ru-RU" sz="2800" dirty="0"/>
              <a:t> </a:t>
            </a:r>
            <a:r>
              <a:rPr lang="ru-RU" sz="2800" dirty="0" err="1" smtClean="0"/>
              <a:t>жебрацькому</a:t>
            </a:r>
            <a:r>
              <a:rPr lang="ru-RU" sz="2800" dirty="0" smtClean="0"/>
              <a:t> </a:t>
            </a:r>
            <a:r>
              <a:rPr lang="ru-RU" sz="2800" dirty="0"/>
              <a:t>й </a:t>
            </a:r>
            <a:r>
              <a:rPr lang="ru-RU" sz="2800" dirty="0" err="1"/>
              <a:t>лірницькому</a:t>
            </a:r>
            <a:r>
              <a:rPr lang="ru-RU" sz="2800" dirty="0"/>
              <a:t> арго </a:t>
            </a:r>
            <a:r>
              <a:rPr lang="ru-RU" sz="2800" dirty="0" err="1"/>
              <a:t>вживалися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слова, </a:t>
            </a:r>
            <a:r>
              <a:rPr lang="ru-RU" sz="2800" dirty="0" smtClean="0"/>
              <a:t>як: </a:t>
            </a:r>
            <a:r>
              <a:rPr lang="ru-RU" sz="2800" dirty="0" err="1" smtClean="0"/>
              <a:t>дулясник</a:t>
            </a:r>
            <a:r>
              <a:rPr lang="ru-RU" sz="2800" dirty="0" smtClean="0"/>
              <a:t> </a:t>
            </a:r>
            <a:r>
              <a:rPr lang="ru-RU" sz="2800" dirty="0"/>
              <a:t>"</a:t>
            </a:r>
            <a:r>
              <a:rPr lang="ru-RU" sz="2800" dirty="0" err="1"/>
              <a:t>вогонь</a:t>
            </a:r>
            <a:r>
              <a:rPr lang="ru-RU" sz="2800" dirty="0"/>
              <a:t>", </a:t>
            </a:r>
            <a:r>
              <a:rPr lang="ru-RU" sz="2800" dirty="0" err="1"/>
              <a:t>макохтій</a:t>
            </a:r>
            <a:r>
              <a:rPr lang="ru-RU" sz="2800" dirty="0"/>
              <a:t> "</a:t>
            </a:r>
            <a:r>
              <a:rPr lang="ru-RU" sz="2800" dirty="0" err="1"/>
              <a:t>місяць</a:t>
            </a:r>
            <a:r>
              <a:rPr lang="ru-RU" sz="2800" dirty="0"/>
              <a:t>", </a:t>
            </a:r>
            <a:r>
              <a:rPr lang="ru-RU" sz="2800" dirty="0" err="1"/>
              <a:t>кунсо</a:t>
            </a:r>
            <a:r>
              <a:rPr lang="ru-RU" sz="2800" dirty="0"/>
              <a:t> "</a:t>
            </a:r>
            <a:r>
              <a:rPr lang="ru-RU" sz="2800" dirty="0" err="1"/>
              <a:t>хліб</a:t>
            </a:r>
            <a:r>
              <a:rPr lang="ru-RU" sz="2800" dirty="0"/>
              <a:t>", хаза "хата", </a:t>
            </a:r>
            <a:r>
              <a:rPr lang="ru-RU" sz="2800" dirty="0" err="1"/>
              <a:t>камуха</a:t>
            </a:r>
            <a:r>
              <a:rPr lang="ru-RU" sz="2800" dirty="0"/>
              <a:t> "шапка", </a:t>
            </a:r>
            <a:r>
              <a:rPr lang="ru-RU" sz="2800" dirty="0" err="1"/>
              <a:t>обоки</a:t>
            </a:r>
            <a:r>
              <a:rPr lang="ru-RU" sz="2800" dirty="0"/>
              <a:t> "</a:t>
            </a:r>
            <a:r>
              <a:rPr lang="ru-RU" sz="2800" dirty="0" err="1"/>
              <a:t>чоботи</a:t>
            </a:r>
            <a:r>
              <a:rPr lang="ru-RU" sz="2800" dirty="0"/>
              <a:t>", </a:t>
            </a:r>
            <a:r>
              <a:rPr lang="ru-RU" sz="2800" dirty="0" err="1"/>
              <a:t>морзуля</a:t>
            </a:r>
            <a:r>
              <a:rPr lang="ru-RU" sz="2800" dirty="0"/>
              <a:t> "цибуля".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76693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7"/>
          <p:cNvSpPr txBox="1">
            <a:spLocks/>
          </p:cNvSpPr>
          <p:nvPr/>
        </p:nvSpPr>
        <p:spPr bwMode="auto">
          <a:xfrm>
            <a:off x="323528" y="980728"/>
            <a:ext cx="8605620" cy="4714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4D0DA3"/>
              </a:buClr>
              <a:buFont typeface="Wingdings" pitchFamily="2" charset="2"/>
              <a:buChar char="v"/>
            </a:pPr>
            <a:r>
              <a:rPr lang="ru-RU" b="1" u="sng" dirty="0" err="1"/>
              <a:t>Евфемізми</a:t>
            </a:r>
            <a:r>
              <a:rPr lang="ru-RU" b="1" u="sng" dirty="0"/>
              <a:t> (гр. </a:t>
            </a:r>
            <a:r>
              <a:rPr lang="en-US" b="1" u="sng" dirty="0" err="1"/>
              <a:t>euphemismos</a:t>
            </a:r>
            <a:r>
              <a:rPr lang="en-US" b="1" u="sng" dirty="0"/>
              <a:t> </a:t>
            </a:r>
            <a:r>
              <a:rPr lang="ru-RU" b="1" u="sng" dirty="0" err="1"/>
              <a:t>від</a:t>
            </a:r>
            <a:r>
              <a:rPr lang="ru-RU" b="1" u="sng" dirty="0"/>
              <a:t> </a:t>
            </a:r>
            <a:r>
              <a:rPr lang="ru-RU" b="1" u="sng" dirty="0" err="1"/>
              <a:t>ви</a:t>
            </a:r>
            <a:r>
              <a:rPr lang="ru-RU" b="1" u="sng" dirty="0"/>
              <a:t> "добре" і </a:t>
            </a:r>
            <a:r>
              <a:rPr lang="en-US" b="1" u="sng" dirty="0" err="1"/>
              <a:t>phemi</a:t>
            </a:r>
            <a:r>
              <a:rPr lang="en-US" b="1" u="sng" dirty="0"/>
              <a:t> "</a:t>
            </a:r>
            <a:r>
              <a:rPr lang="ru-RU" b="1" u="sng" dirty="0"/>
              <a:t>говорю") </a:t>
            </a:r>
            <a:r>
              <a:rPr lang="ru-RU" dirty="0"/>
              <a:t>— слова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вислови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заборонених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нейтральні</a:t>
            </a:r>
            <a:r>
              <a:rPr lang="ru-RU" dirty="0"/>
              <a:t> слова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вирази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вживаються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синонімічних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на думку </a:t>
            </a:r>
            <a:r>
              <a:rPr lang="ru-RU" dirty="0" err="1"/>
              <a:t>мовця</a:t>
            </a:r>
            <a:r>
              <a:rPr lang="ru-RU" dirty="0"/>
              <a:t>, є </a:t>
            </a:r>
            <a:r>
              <a:rPr lang="ru-RU" dirty="0" err="1"/>
              <a:t>непристойними</a:t>
            </a:r>
            <a:r>
              <a:rPr lang="ru-RU" dirty="0"/>
              <a:t>, </a:t>
            </a:r>
            <a:r>
              <a:rPr lang="ru-RU" dirty="0" err="1"/>
              <a:t>грубими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нетактовними</a:t>
            </a:r>
            <a:r>
              <a:rPr lang="ru-RU" dirty="0"/>
              <a:t>. Так, </a:t>
            </a:r>
            <a:r>
              <a:rPr lang="ru-RU" dirty="0" err="1"/>
              <a:t>замість</a:t>
            </a:r>
            <a:r>
              <a:rPr lang="ru-RU" dirty="0"/>
              <a:t> умер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упокоївся</a:t>
            </a:r>
            <a:r>
              <a:rPr lang="ru-RU" dirty="0"/>
              <a:t>, </a:t>
            </a:r>
            <a:r>
              <a:rPr lang="ru-RU" dirty="0" err="1"/>
              <a:t>спочив</a:t>
            </a:r>
            <a:r>
              <a:rPr lang="ru-RU" dirty="0"/>
              <a:t> (у </a:t>
            </a:r>
            <a:r>
              <a:rPr lang="ru-RU" dirty="0" err="1"/>
              <a:t>Бозі</a:t>
            </a:r>
            <a:r>
              <a:rPr lang="ru-RU" dirty="0"/>
              <a:t>), </a:t>
            </a:r>
            <a:r>
              <a:rPr lang="ru-RU" dirty="0" err="1"/>
              <a:t>відійшов</a:t>
            </a:r>
            <a:r>
              <a:rPr lang="ru-RU" dirty="0"/>
              <a:t> у </a:t>
            </a:r>
            <a:r>
              <a:rPr lang="ru-RU" dirty="0" err="1"/>
              <a:t>вічність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>
              <a:buClr>
                <a:srgbClr val="4D0DA3"/>
              </a:buClr>
              <a:buFont typeface="Wingdings" pitchFamily="2" charset="2"/>
              <a:buChar char="v"/>
            </a:pPr>
            <a:r>
              <a:rPr lang="ru-RU" dirty="0" err="1" smtClean="0"/>
              <a:t>Подібне</a:t>
            </a:r>
            <a:r>
              <a:rPr lang="ru-RU" dirty="0" smtClean="0"/>
              <a:t> </a:t>
            </a:r>
            <a:r>
              <a:rPr lang="ru-RU" dirty="0" err="1"/>
              <a:t>маємо</a:t>
            </a:r>
            <a:r>
              <a:rPr lang="ru-RU" dirty="0"/>
              <a:t> в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: </a:t>
            </a:r>
            <a:r>
              <a:rPr lang="en-US" dirty="0"/>
              <a:t>to be no more, to be gone, to lose one's life, to breathe one's last, to pass away, to be gathered to one's fathers, to join the majority, to go the way of all flesh. </a:t>
            </a:r>
            <a:endParaRPr lang="ru-RU" i="1" dirty="0" smtClean="0"/>
          </a:p>
          <a:p>
            <a:pPr>
              <a:buFont typeface="Wingdings" pitchFamily="2" charset="2"/>
              <a:buChar char="v"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5133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59766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dirty="0"/>
              <a:t>За </a:t>
            </a:r>
            <a:r>
              <a:rPr lang="ru-RU" sz="2800" dirty="0" err="1"/>
              <a:t>стилістичною</a:t>
            </a:r>
            <a:r>
              <a:rPr lang="ru-RU" sz="2800" dirty="0"/>
              <a:t> </a:t>
            </a:r>
            <a:r>
              <a:rPr lang="ru-RU" sz="2800" dirty="0" err="1"/>
              <a:t>класифікацією</a:t>
            </a:r>
            <a:r>
              <a:rPr lang="ru-RU" sz="2800" dirty="0"/>
              <a:t> вся лексика </a:t>
            </a:r>
            <a:r>
              <a:rPr lang="ru-RU" sz="2800" dirty="0" err="1" smtClean="0"/>
              <a:t>поділяється</a:t>
            </a:r>
            <a:r>
              <a:rPr lang="ru-RU" sz="2800" dirty="0" smtClean="0"/>
              <a:t> </a:t>
            </a:r>
            <a:r>
              <a:rPr lang="ru-RU" sz="2800" b="1" dirty="0"/>
              <a:t>на </a:t>
            </a:r>
            <a:r>
              <a:rPr lang="ru-RU" sz="2800" b="1" dirty="0" err="1"/>
              <a:t>стилістично</a:t>
            </a:r>
            <a:r>
              <a:rPr lang="ru-RU" sz="2800" b="1" dirty="0"/>
              <a:t> </a:t>
            </a:r>
            <a:r>
              <a:rPr lang="ru-RU" sz="2800" b="1" dirty="0" err="1"/>
              <a:t>нейтральну</a:t>
            </a:r>
            <a:r>
              <a:rPr lang="ru-RU" sz="2800" b="1" dirty="0"/>
              <a:t> і </a:t>
            </a:r>
            <a:r>
              <a:rPr lang="ru-RU" sz="2800" b="1" dirty="0" err="1"/>
              <a:t>стилістично</a:t>
            </a:r>
            <a:r>
              <a:rPr lang="ru-RU" sz="2800" b="1" dirty="0"/>
              <a:t> </a:t>
            </a:r>
            <a:r>
              <a:rPr lang="ru-RU" sz="2800" b="1" dirty="0" err="1"/>
              <a:t>забарвлену</a:t>
            </a:r>
            <a:r>
              <a:rPr lang="ru-RU" sz="2800" dirty="0"/>
              <a:t>. </a:t>
            </a:r>
            <a:r>
              <a:rPr lang="ru-RU" sz="2800" u="sng" dirty="0" err="1">
                <a:solidFill>
                  <a:srgbClr val="FF0000"/>
                </a:solidFill>
              </a:rPr>
              <a:t>Стилістично</a:t>
            </a:r>
            <a:r>
              <a:rPr lang="ru-RU" sz="2800" u="sng" dirty="0">
                <a:solidFill>
                  <a:srgbClr val="FF0000"/>
                </a:solidFill>
              </a:rPr>
              <a:t> НЕЙТРАЛЬНА ЛЕКСИКА </a:t>
            </a:r>
            <a:r>
              <a:rPr lang="ru-RU" sz="2800" dirty="0"/>
              <a:t>— слова,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вживаються</a:t>
            </a:r>
            <a:r>
              <a:rPr lang="ru-RU" sz="2800" dirty="0"/>
              <a:t> в </a:t>
            </a:r>
            <a:r>
              <a:rPr lang="ru-RU" sz="2800" dirty="0" err="1"/>
              <a:t>усіх</a:t>
            </a:r>
            <a:r>
              <a:rPr lang="ru-RU" sz="2800" dirty="0"/>
              <a:t> стилях </a:t>
            </a:r>
            <a:r>
              <a:rPr lang="ru-RU" sz="2800" dirty="0" err="1"/>
              <a:t>мови</a:t>
            </a:r>
            <a:r>
              <a:rPr lang="ru-RU" sz="2800" dirty="0"/>
              <a:t> (</a:t>
            </a:r>
            <a:r>
              <a:rPr lang="ru-RU" sz="2800" dirty="0" err="1"/>
              <a:t>розмовно-побутовому</a:t>
            </a:r>
            <a:r>
              <a:rPr lang="ru-RU" sz="2800" dirty="0"/>
              <a:t>, </a:t>
            </a:r>
            <a:r>
              <a:rPr lang="ru-RU" sz="2800" dirty="0" err="1"/>
              <a:t>художньої</a:t>
            </a:r>
            <a:r>
              <a:rPr lang="ru-RU" sz="2800" dirty="0"/>
              <a:t> </a:t>
            </a:r>
            <a:r>
              <a:rPr lang="ru-RU" sz="2800" dirty="0" err="1" smtClean="0"/>
              <a:t>літератури</a:t>
            </a:r>
            <a:r>
              <a:rPr lang="ru-RU" sz="2800" dirty="0"/>
              <a:t>, </a:t>
            </a:r>
            <a:r>
              <a:rPr lang="ru-RU" sz="2800" dirty="0" err="1"/>
              <a:t>публіцистичному</a:t>
            </a:r>
            <a:r>
              <a:rPr lang="ru-RU" sz="2800" dirty="0"/>
              <a:t>, </a:t>
            </a:r>
            <a:r>
              <a:rPr lang="ru-RU" sz="2800" dirty="0" err="1"/>
              <a:t>науковому</a:t>
            </a:r>
            <a:r>
              <a:rPr lang="ru-RU" sz="2800" dirty="0"/>
              <a:t>, </a:t>
            </a:r>
            <a:r>
              <a:rPr lang="ru-RU" sz="2800" dirty="0" err="1" smtClean="0"/>
              <a:t>офіційно-діловому</a:t>
            </a:r>
            <a:r>
              <a:rPr lang="ru-RU" sz="2800" dirty="0"/>
              <a:t>). Вони не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стилістичного</a:t>
            </a:r>
            <a:r>
              <a:rPr lang="ru-RU" sz="2800" dirty="0"/>
              <a:t> </a:t>
            </a:r>
            <a:r>
              <a:rPr lang="ru-RU" sz="2800" dirty="0" err="1"/>
              <a:t>забарвлення</a:t>
            </a:r>
            <a:r>
              <a:rPr lang="ru-RU" sz="2800" dirty="0"/>
              <a:t> і є </a:t>
            </a:r>
            <a:r>
              <a:rPr lang="ru-RU" sz="2800" dirty="0" err="1" smtClean="0"/>
              <a:t>загальновживаними</a:t>
            </a:r>
            <a:r>
              <a:rPr lang="ru-RU" sz="2800" dirty="0"/>
              <a:t>: </a:t>
            </a:r>
            <a:r>
              <a:rPr lang="ru-RU" sz="2800" dirty="0" err="1"/>
              <a:t>батько</a:t>
            </a:r>
            <a:r>
              <a:rPr lang="ru-RU" sz="2800" dirty="0"/>
              <a:t>, </a:t>
            </a:r>
            <a:r>
              <a:rPr lang="ru-RU" sz="2800" dirty="0" err="1"/>
              <a:t>мати</a:t>
            </a:r>
            <a:r>
              <a:rPr lang="ru-RU" sz="2800" dirty="0"/>
              <a:t>, </a:t>
            </a:r>
            <a:r>
              <a:rPr lang="ru-RU" sz="2800" dirty="0" err="1"/>
              <a:t>довгий</a:t>
            </a:r>
            <a:r>
              <a:rPr lang="ru-RU" sz="2800" dirty="0"/>
              <a:t>, </a:t>
            </a:r>
            <a:r>
              <a:rPr lang="ru-RU" sz="2800" dirty="0" err="1"/>
              <a:t>новий</a:t>
            </a:r>
            <a:r>
              <a:rPr lang="ru-RU" sz="2800" dirty="0"/>
              <a:t>, </a:t>
            </a:r>
            <a:r>
              <a:rPr lang="ru-RU" sz="2800" dirty="0" err="1"/>
              <a:t>жити</a:t>
            </a:r>
            <a:r>
              <a:rPr lang="ru-RU" sz="2800" dirty="0"/>
              <a:t>, </a:t>
            </a:r>
            <a:r>
              <a:rPr lang="ru-RU" sz="2800" dirty="0" err="1" smtClean="0"/>
              <a:t>робити</a:t>
            </a:r>
            <a:r>
              <a:rPr lang="ru-RU" sz="2800" dirty="0"/>
              <a:t>, </a:t>
            </a:r>
            <a:r>
              <a:rPr lang="ru-RU" sz="2800" dirty="0" err="1"/>
              <a:t>давати</a:t>
            </a:r>
            <a:r>
              <a:rPr lang="ru-RU" sz="2800" dirty="0"/>
              <a:t>, </a:t>
            </a:r>
            <a:r>
              <a:rPr lang="ru-RU" sz="2800" dirty="0" err="1"/>
              <a:t>дарувати</a:t>
            </a:r>
            <a:r>
              <a:rPr lang="ru-RU" sz="2800" dirty="0"/>
              <a:t>, </a:t>
            </a:r>
            <a:r>
              <a:rPr lang="ru-RU" sz="2800" dirty="0" err="1"/>
              <a:t>думати</a:t>
            </a:r>
            <a:r>
              <a:rPr lang="ru-RU" sz="2800" dirty="0"/>
              <a:t>, </a:t>
            </a:r>
            <a:r>
              <a:rPr lang="ru-RU" sz="2800" dirty="0" err="1"/>
              <a:t>такий</a:t>
            </a:r>
            <a:r>
              <a:rPr lang="ru-RU" sz="2800" dirty="0"/>
              <a:t>, </a:t>
            </a:r>
            <a:r>
              <a:rPr lang="ru-RU" sz="2800" dirty="0" err="1"/>
              <a:t>цей</a:t>
            </a:r>
            <a:r>
              <a:rPr lang="ru-RU" sz="2800" dirty="0"/>
              <a:t>, </a:t>
            </a:r>
            <a:r>
              <a:rPr lang="ru-RU" sz="2800" dirty="0" err="1"/>
              <a:t>п'ять</a:t>
            </a:r>
            <a:r>
              <a:rPr lang="ru-RU" sz="2800" dirty="0"/>
              <a:t>, </a:t>
            </a:r>
            <a:r>
              <a:rPr lang="ru-RU" sz="2800" dirty="0" smtClean="0"/>
              <a:t>сто</a:t>
            </a:r>
            <a:r>
              <a:rPr lang="ru-RU" sz="2800" dirty="0"/>
              <a:t>.</a:t>
            </a:r>
            <a:endParaRPr lang="ru-RU" sz="2800" i="1" dirty="0" smtClean="0">
              <a:latin typeface="Monotype Corsiva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5032" y="4149080"/>
            <a:ext cx="9289032" cy="27089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dirty="0" smtClean="0"/>
              <a:t>Лексико-</a:t>
            </a:r>
            <a:r>
              <a:rPr lang="ru-RU" sz="4800" dirty="0" err="1" smtClean="0"/>
              <a:t>семантиЧна</a:t>
            </a:r>
            <a:r>
              <a:rPr lang="ru-RU" sz="4800" dirty="0" smtClean="0"/>
              <a:t> </a:t>
            </a:r>
            <a:r>
              <a:rPr lang="ru-RU" sz="4800" dirty="0"/>
              <a:t>система </a:t>
            </a:r>
            <a:r>
              <a:rPr lang="ru-RU" sz="4800" dirty="0" err="1"/>
              <a:t>мови</a:t>
            </a:r>
            <a:r>
              <a:rPr lang="uk-UA" sz="48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/>
            </a:r>
            <a:br>
              <a:rPr lang="uk-UA" sz="48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r>
              <a:rPr lang="uk-UA" sz="4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br>
              <a:rPr lang="uk-UA" sz="4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r>
              <a:rPr lang="uk-UA" sz="44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/>
            </a:r>
            <a:br>
              <a:rPr lang="uk-UA" sz="44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endParaRPr lang="uk-UA" sz="6000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7200800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Стилістично</a:t>
            </a:r>
            <a:r>
              <a:rPr lang="ru-RU" sz="2400" b="1" dirty="0"/>
              <a:t> ЗАБАРВЛЕНА ЛЕКСИКА </a:t>
            </a:r>
            <a:r>
              <a:rPr lang="ru-RU" sz="2400" dirty="0"/>
              <a:t>— лексика, яка </a:t>
            </a:r>
            <a:r>
              <a:rPr lang="ru-RU" sz="2400" dirty="0" err="1"/>
              <a:t>вживається</a:t>
            </a:r>
            <a:r>
              <a:rPr lang="ru-RU" sz="2400" dirty="0"/>
              <a:t> в </a:t>
            </a:r>
            <a:r>
              <a:rPr lang="ru-RU" sz="2400" dirty="0" err="1"/>
              <a:t>певних</a:t>
            </a:r>
            <a:r>
              <a:rPr lang="ru-RU" sz="2400" dirty="0"/>
              <a:t> стилях.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поділяють</a:t>
            </a:r>
            <a:r>
              <a:rPr lang="ru-RU" sz="2400" dirty="0"/>
              <a:t> на лексику </a:t>
            </a:r>
            <a:r>
              <a:rPr lang="ru-RU" sz="2400" dirty="0" err="1"/>
              <a:t>високу</a:t>
            </a:r>
            <a:r>
              <a:rPr lang="ru-RU" sz="2400" dirty="0"/>
              <a:t> (</a:t>
            </a:r>
            <a:r>
              <a:rPr lang="ru-RU" sz="2400" dirty="0" err="1" smtClean="0"/>
              <a:t>книжну</a:t>
            </a:r>
            <a:r>
              <a:rPr lang="ru-RU" sz="2400" dirty="0"/>
              <a:t>, </a:t>
            </a:r>
            <a:r>
              <a:rPr lang="ru-RU" sz="2400" dirty="0" err="1"/>
              <a:t>піднесену</a:t>
            </a:r>
            <a:r>
              <a:rPr lang="ru-RU" sz="2400" dirty="0"/>
              <a:t>) і лексику </a:t>
            </a:r>
            <a:r>
              <a:rPr lang="ru-RU" sz="2400" dirty="0" err="1"/>
              <a:t>знижену</a:t>
            </a:r>
            <a:r>
              <a:rPr lang="ru-RU" sz="2400" dirty="0"/>
              <a:t>. </a:t>
            </a:r>
            <a:r>
              <a:rPr lang="ru-RU" sz="2400" dirty="0" err="1"/>
              <a:t>Висока</a:t>
            </a:r>
            <a:r>
              <a:rPr lang="ru-RU" sz="2400" dirty="0"/>
              <a:t> (</a:t>
            </a:r>
            <a:r>
              <a:rPr lang="ru-RU" sz="2400" dirty="0" err="1"/>
              <a:t>книжна</a:t>
            </a:r>
            <a:r>
              <a:rPr lang="ru-RU" sz="2400" dirty="0"/>
              <a:t>) лексика — лексика, яку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/>
              <a:t>передусім</a:t>
            </a:r>
            <a:r>
              <a:rPr lang="ru-RU" sz="2400" dirty="0"/>
              <a:t> у </a:t>
            </a:r>
            <a:r>
              <a:rPr lang="ru-RU" sz="2400" dirty="0" err="1"/>
              <a:t>літературно-писемному</a:t>
            </a:r>
            <a:r>
              <a:rPr lang="ru-RU" sz="2400" dirty="0"/>
              <a:t> і </a:t>
            </a:r>
            <a:r>
              <a:rPr lang="ru-RU" sz="2400" dirty="0" err="1"/>
              <a:t>піднесеному</a:t>
            </a:r>
            <a:r>
              <a:rPr lang="ru-RU" sz="2400" dirty="0"/>
              <a:t> </a:t>
            </a:r>
            <a:r>
              <a:rPr lang="ru-RU" sz="2400" dirty="0" err="1"/>
              <a:t>усному</a:t>
            </a:r>
            <a:r>
              <a:rPr lang="ru-RU" sz="2400" dirty="0"/>
              <a:t> </a:t>
            </a:r>
            <a:r>
              <a:rPr lang="ru-RU" sz="2400" dirty="0" err="1"/>
              <a:t>мовленні</a:t>
            </a:r>
            <a:r>
              <a:rPr lang="ru-RU" sz="2400" dirty="0"/>
              <a:t> — </a:t>
            </a:r>
            <a:r>
              <a:rPr lang="ru-RU" sz="2400" dirty="0" err="1"/>
              <a:t>науковому</a:t>
            </a:r>
            <a:r>
              <a:rPr lang="ru-RU" sz="2400" dirty="0"/>
              <a:t> й </a:t>
            </a:r>
            <a:r>
              <a:rPr lang="ru-RU" sz="2400" dirty="0" err="1"/>
              <a:t>публіцистичному</a:t>
            </a:r>
            <a:r>
              <a:rPr lang="ru-RU" sz="2400" dirty="0"/>
              <a:t>, в </a:t>
            </a:r>
            <a:r>
              <a:rPr lang="ru-RU" sz="2400" dirty="0" err="1" smtClean="0"/>
              <a:t>ділових</a:t>
            </a:r>
            <a:r>
              <a:rPr lang="ru-RU" sz="2400" dirty="0" smtClean="0"/>
              <a:t> </a:t>
            </a:r>
            <a:r>
              <a:rPr lang="ru-RU" sz="2400" dirty="0"/>
              <a:t>документах, в </a:t>
            </a:r>
            <a:r>
              <a:rPr lang="ru-RU" sz="2400" dirty="0" err="1"/>
              <a:t>художній</a:t>
            </a:r>
            <a:r>
              <a:rPr lang="ru-RU" sz="2400" dirty="0"/>
              <a:t> </a:t>
            </a:r>
            <a:r>
              <a:rPr lang="ru-RU" sz="2400" dirty="0" err="1"/>
              <a:t>літературі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5358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52827" r="29841" b="11730"/>
          <a:stretch/>
        </p:blipFill>
        <p:spPr bwMode="auto">
          <a:xfrm>
            <a:off x="285021" y="1988840"/>
            <a:ext cx="8723711" cy="38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8922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t="22785" r="26899" b="19663"/>
          <a:stretch/>
        </p:blipFill>
        <p:spPr bwMode="auto">
          <a:xfrm>
            <a:off x="687823" y="1168583"/>
            <a:ext cx="7556585" cy="4780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4822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0272" y="6021288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</a:t>
            </a:r>
            <a:r>
              <a:rPr lang="uk-UA" dirty="0" smtClean="0"/>
              <a:t>220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836713"/>
            <a:ext cx="6972534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err="1"/>
              <a:t>Термін</a:t>
            </a:r>
            <a:r>
              <a:rPr lang="ru-RU" sz="2400" b="1" i="1" dirty="0"/>
              <a:t> (</a:t>
            </a:r>
            <a:r>
              <a:rPr lang="ru-RU" sz="2400" b="1" i="1" dirty="0" err="1"/>
              <a:t>від</a:t>
            </a:r>
            <a:r>
              <a:rPr lang="ru-RU" sz="2400" b="1" i="1" dirty="0"/>
              <a:t> лат. </a:t>
            </a:r>
            <a:r>
              <a:rPr lang="en-US" sz="2400" b="1" i="1" dirty="0"/>
              <a:t>terminus "</a:t>
            </a:r>
            <a:r>
              <a:rPr lang="ru-RU" sz="2400" b="1" i="1" dirty="0"/>
              <a:t>межа, </a:t>
            </a:r>
            <a:r>
              <a:rPr lang="ru-RU" sz="2400" b="1" i="1" dirty="0" err="1"/>
              <a:t>границя</a:t>
            </a:r>
            <a:r>
              <a:rPr lang="ru-RU" sz="2400" b="1" i="1" dirty="0"/>
              <a:t>") </a:t>
            </a:r>
            <a:r>
              <a:rPr lang="ru-RU" sz="2400" dirty="0"/>
              <a:t>— </a:t>
            </a:r>
            <a:r>
              <a:rPr lang="ru-RU" sz="2400" dirty="0" err="1"/>
              <a:t>спеціальне</a:t>
            </a:r>
            <a:r>
              <a:rPr lang="ru-RU" sz="2400" dirty="0"/>
              <a:t> слово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словосполучення</a:t>
            </a:r>
            <a:r>
              <a:rPr lang="ru-RU" sz="2400" dirty="0"/>
              <a:t>, яке служить </a:t>
            </a:r>
            <a:r>
              <a:rPr lang="ru-RU" sz="2400" dirty="0" err="1"/>
              <a:t>точним</a:t>
            </a:r>
            <a:r>
              <a:rPr lang="ru-RU" sz="2400" dirty="0"/>
              <a:t> </a:t>
            </a:r>
            <a:r>
              <a:rPr lang="ru-RU" sz="2400" dirty="0" err="1"/>
              <a:t>позначенням</a:t>
            </a:r>
            <a:r>
              <a:rPr lang="ru-RU" sz="2400" dirty="0"/>
              <a:t> понять </a:t>
            </a:r>
            <a:r>
              <a:rPr lang="ru-RU" sz="2400" dirty="0" err="1"/>
              <a:t>якоїсь</a:t>
            </a:r>
            <a:r>
              <a:rPr lang="ru-RU" sz="2400" dirty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</a:t>
            </a:r>
            <a:r>
              <a:rPr lang="ru-RU" sz="2400" dirty="0"/>
              <a:t>науки. </a:t>
            </a:r>
            <a:r>
              <a:rPr lang="ru-RU" sz="2400" dirty="0" err="1"/>
              <a:t>Терміни</a:t>
            </a:r>
            <a:r>
              <a:rPr lang="ru-RU" sz="2400" dirty="0"/>
              <a:t> </a:t>
            </a:r>
            <a:r>
              <a:rPr lang="ru-RU" sz="2400" dirty="0" err="1"/>
              <a:t>характеризуються</a:t>
            </a:r>
            <a:r>
              <a:rPr lang="ru-RU" sz="2400" dirty="0"/>
              <a:t> такими </a:t>
            </a:r>
            <a:r>
              <a:rPr lang="ru-RU" sz="2400" dirty="0" err="1"/>
              <a:t>ознаками</a:t>
            </a:r>
            <a:r>
              <a:rPr lang="ru-RU" sz="2400" dirty="0"/>
              <a:t>: 1) </a:t>
            </a:r>
            <a:r>
              <a:rPr lang="ru-RU" sz="2400" dirty="0" err="1" smtClean="0"/>
              <a:t>системністю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кожен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dirty="0" err="1"/>
              <a:t>належить</a:t>
            </a:r>
            <a:r>
              <a:rPr lang="ru-RU" sz="2400" dirty="0"/>
              <a:t> </a:t>
            </a:r>
            <a:r>
              <a:rPr lang="ru-RU" sz="2400" dirty="0" smtClean="0"/>
              <a:t>до </a:t>
            </a:r>
            <a:r>
              <a:rPr lang="ru-RU" sz="2400" dirty="0" err="1"/>
              <a:t>якоїсь</a:t>
            </a:r>
            <a:r>
              <a:rPr lang="ru-RU" sz="2400" dirty="0"/>
              <a:t> </a:t>
            </a:r>
            <a:r>
              <a:rPr lang="ru-RU" sz="2400" dirty="0" err="1" smtClean="0"/>
              <a:t>терміносистеми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отримує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в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); 2) </a:t>
            </a:r>
            <a:r>
              <a:rPr lang="ru-RU" sz="2400" dirty="0" err="1" smtClean="0"/>
              <a:t>наявністю</a:t>
            </a:r>
            <a:r>
              <a:rPr lang="ru-RU" sz="2400" dirty="0" smtClean="0"/>
              <a:t> </a:t>
            </a:r>
            <a:r>
              <a:rPr lang="ru-RU" sz="2400" dirty="0" err="1"/>
              <a:t>дефініції</a:t>
            </a:r>
            <a:r>
              <a:rPr lang="ru-RU" sz="2400" dirty="0"/>
              <a:t> (</a:t>
            </a:r>
            <a:r>
              <a:rPr lang="ru-RU" sz="2400" dirty="0" err="1"/>
              <a:t>термін</a:t>
            </a:r>
            <a:r>
              <a:rPr lang="ru-RU" sz="2400" dirty="0"/>
              <a:t> не </a:t>
            </a:r>
            <a:r>
              <a:rPr lang="ru-RU" sz="2400" dirty="0" err="1"/>
              <a:t>тлумачать</a:t>
            </a:r>
            <a:r>
              <a:rPr lang="ru-RU" sz="2400" dirty="0"/>
              <a:t>, а </a:t>
            </a:r>
            <a:r>
              <a:rPr lang="ru-RU" sz="2400" dirty="0" err="1"/>
              <a:t>визначають</a:t>
            </a:r>
            <a:r>
              <a:rPr lang="ru-RU" sz="2400" dirty="0"/>
              <a:t>); 3) </a:t>
            </a:r>
            <a:r>
              <a:rPr lang="ru-RU" sz="2400" dirty="0" err="1" smtClean="0"/>
              <a:t>тенденцією</a:t>
            </a:r>
            <a:r>
              <a:rPr lang="ru-RU" sz="2400" dirty="0" smtClean="0"/>
              <a:t> </a:t>
            </a:r>
            <a:r>
              <a:rPr lang="ru-RU" sz="2400" dirty="0"/>
              <a:t>до </a:t>
            </a:r>
            <a:r>
              <a:rPr lang="ru-RU" sz="2400" dirty="0" err="1"/>
              <a:t>моносемантичності</a:t>
            </a:r>
            <a:r>
              <a:rPr lang="ru-RU" sz="2400" dirty="0"/>
              <a:t> (в межах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 smtClean="0"/>
              <a:t>термінологічного</a:t>
            </a:r>
            <a:r>
              <a:rPr lang="ru-RU" sz="2400" dirty="0" smtClean="0"/>
              <a:t> </a:t>
            </a:r>
            <a:r>
              <a:rPr lang="ru-RU" sz="2400" dirty="0"/>
              <a:t>поля, </a:t>
            </a:r>
            <a:r>
              <a:rPr lang="ru-RU" sz="2400" dirty="0" err="1"/>
              <a:t>тобто</a:t>
            </a:r>
            <a:r>
              <a:rPr lang="ru-RU" sz="2400" dirty="0"/>
              <a:t> в межах </a:t>
            </a:r>
            <a:r>
              <a:rPr lang="ru-RU" sz="2400" dirty="0" err="1"/>
              <a:t>певної</a:t>
            </a:r>
            <a:r>
              <a:rPr lang="ru-RU" sz="2400" dirty="0"/>
              <a:t> науки, </a:t>
            </a:r>
            <a:r>
              <a:rPr lang="ru-RU" sz="2400" dirty="0" err="1"/>
              <a:t>термін</a:t>
            </a:r>
            <a:r>
              <a:rPr lang="ru-RU" sz="2400" dirty="0"/>
              <a:t> повинен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одне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); 4) </a:t>
            </a:r>
            <a:r>
              <a:rPr lang="ru-RU" sz="2400" dirty="0" err="1"/>
              <a:t>відсутністю</a:t>
            </a:r>
            <a:r>
              <a:rPr lang="ru-RU" sz="2400" dirty="0"/>
              <a:t> </a:t>
            </a:r>
            <a:r>
              <a:rPr lang="ru-RU" sz="2400" dirty="0" err="1"/>
              <a:t>експресії</a:t>
            </a:r>
            <a:r>
              <a:rPr lang="ru-RU" sz="2400" dirty="0"/>
              <a:t>; 5) </a:t>
            </a:r>
            <a:r>
              <a:rPr lang="ru-RU" sz="2400" dirty="0" err="1" smtClean="0"/>
              <a:t>стилістичною</a:t>
            </a:r>
            <a:r>
              <a:rPr lang="ru-RU" sz="2400" dirty="0" smtClean="0"/>
              <a:t> </a:t>
            </a:r>
            <a:r>
              <a:rPr lang="ru-RU" sz="2400" dirty="0" err="1"/>
              <a:t>нейтральністю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6891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06208" y="4293096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</a:t>
            </a:r>
            <a:r>
              <a:rPr lang="uk-UA" dirty="0" smtClean="0"/>
              <a:t>221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7148" y="980728"/>
            <a:ext cx="7056784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Офіційно-ділова</a:t>
            </a:r>
            <a:r>
              <a:rPr lang="ru-RU" sz="2800" b="1" dirty="0"/>
              <a:t> лексика (</a:t>
            </a:r>
            <a:r>
              <a:rPr lang="ru-RU" sz="2800" b="1" dirty="0" err="1"/>
              <a:t>концеляризми</a:t>
            </a:r>
            <a:r>
              <a:rPr lang="ru-RU" sz="2800" dirty="0"/>
              <a:t>) — слова,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обслуговують</a:t>
            </a:r>
            <a:r>
              <a:rPr lang="ru-RU" sz="2800" dirty="0"/>
              <a:t> </a:t>
            </a:r>
            <a:r>
              <a:rPr lang="ru-RU" sz="2800" dirty="0" err="1"/>
              <a:t>канцелярське</a:t>
            </a:r>
            <a:r>
              <a:rPr lang="ru-RU" sz="2800" dirty="0"/>
              <a:t> </a:t>
            </a:r>
            <a:r>
              <a:rPr lang="ru-RU" sz="2800" dirty="0" err="1"/>
              <a:t>діловодство</a:t>
            </a:r>
            <a:r>
              <a:rPr lang="ru-RU" sz="2800" dirty="0"/>
              <a:t>: протокол, </a:t>
            </a:r>
            <a:r>
              <a:rPr lang="ru-RU" sz="2800" dirty="0" err="1" smtClean="0"/>
              <a:t>заява</a:t>
            </a:r>
            <a:r>
              <a:rPr lang="ru-RU" sz="2800" dirty="0"/>
              <a:t>, акт, </a:t>
            </a:r>
            <a:r>
              <a:rPr lang="ru-RU" sz="2800" dirty="0" err="1"/>
              <a:t>жилплоща</a:t>
            </a:r>
            <a:r>
              <a:rPr lang="ru-RU" sz="2800" dirty="0"/>
              <a:t>, </a:t>
            </a:r>
            <a:r>
              <a:rPr lang="ru-RU" sz="2800" dirty="0" err="1"/>
              <a:t>квартиронаймач</a:t>
            </a:r>
            <a:r>
              <a:rPr lang="ru-RU" sz="2800" dirty="0"/>
              <a:t>, </a:t>
            </a:r>
            <a:r>
              <a:rPr lang="ru-RU" sz="2800" dirty="0" err="1"/>
              <a:t>платоспроможний</a:t>
            </a:r>
            <a:r>
              <a:rPr lang="ru-RU" sz="2800" dirty="0"/>
              <a:t>, </a:t>
            </a:r>
            <a:r>
              <a:rPr lang="ru-RU" sz="2800" dirty="0" err="1"/>
              <a:t>вищезгаданий</a:t>
            </a:r>
            <a:r>
              <a:rPr lang="ru-RU" sz="2800" dirty="0"/>
              <a:t>, </a:t>
            </a:r>
            <a:r>
              <a:rPr lang="ru-RU" sz="2800" dirty="0" err="1"/>
              <a:t>нижчепідписаний</a:t>
            </a:r>
            <a:r>
              <a:rPr lang="ru-RU" sz="2800" dirty="0"/>
              <a:t>, </a:t>
            </a:r>
            <a:r>
              <a:rPr lang="ru-RU" sz="2800" dirty="0" err="1"/>
              <a:t>нарахування</a:t>
            </a:r>
            <a:r>
              <a:rPr lang="ru-RU" sz="2800" dirty="0"/>
              <a:t>, декрет, </a:t>
            </a:r>
            <a:r>
              <a:rPr lang="ru-RU" sz="2800" dirty="0" err="1" smtClean="0"/>
              <a:t>позов</a:t>
            </a:r>
            <a:r>
              <a:rPr lang="ru-RU" sz="28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7936915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2280" y="6091555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</a:t>
            </a:r>
            <a:r>
              <a:rPr lang="uk-UA" dirty="0" smtClean="0"/>
              <a:t>221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8" t="14008" r="28703" b="17806"/>
          <a:stretch/>
        </p:blipFill>
        <p:spPr bwMode="auto">
          <a:xfrm>
            <a:off x="1332428" y="119044"/>
            <a:ext cx="6983988" cy="57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6969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28186" r="25855" b="6161"/>
          <a:stretch/>
        </p:blipFill>
        <p:spPr bwMode="auto">
          <a:xfrm>
            <a:off x="971600" y="620688"/>
            <a:ext cx="7665977" cy="53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1467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2240" y="5517232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201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t="27342" r="28418" b="20844"/>
          <a:stretch/>
        </p:blipFill>
        <p:spPr bwMode="auto">
          <a:xfrm>
            <a:off x="1508938" y="908720"/>
            <a:ext cx="672488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352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5348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083" y="1988840"/>
            <a:ext cx="8208912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2109489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188640"/>
            <a:ext cx="93561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4" descr="Мотивуючий напис на стіну &quot;Повір у себ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дихайчики, цитати, думки українською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56510"/>
            <a:ext cx="3674498" cy="382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128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6984776" cy="62478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Лексико-</a:t>
            </a:r>
            <a:r>
              <a:rPr lang="ru-RU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семантична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система </a:t>
            </a:r>
            <a:r>
              <a:rPr lang="ru-RU" sz="2000" dirty="0">
                <a:latin typeface="Arial Black" panose="020B0A04020102020204" pitchFamily="34" charset="0"/>
              </a:rPr>
              <a:t>є </a:t>
            </a:r>
            <a:r>
              <a:rPr lang="ru-RU" sz="2000" dirty="0" err="1">
                <a:latin typeface="Arial Black" panose="020B0A04020102020204" pitchFamily="34" charset="0"/>
              </a:rPr>
              <a:t>найрухомішою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серед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усіх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мовних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рівнів</a:t>
            </a:r>
            <a:r>
              <a:rPr lang="ru-RU" sz="2000" dirty="0">
                <a:latin typeface="Arial Black" panose="020B0A04020102020204" pitchFamily="34" charset="0"/>
              </a:rPr>
              <a:t>. </a:t>
            </a:r>
            <a:r>
              <a:rPr lang="ru-RU" sz="2000" dirty="0" err="1">
                <a:latin typeface="Arial Black" panose="020B0A04020102020204" pitchFamily="34" charset="0"/>
              </a:rPr>
              <a:t>Однак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змінюючись</a:t>
            </a:r>
            <a:r>
              <a:rPr lang="ru-RU" sz="2000" dirty="0">
                <a:latin typeface="Arial Black" panose="020B0A04020102020204" pitchFamily="34" charset="0"/>
              </a:rPr>
              <a:t>, вона </a:t>
            </a:r>
            <a:r>
              <a:rPr lang="ru-RU" sz="2000" dirty="0" err="1">
                <a:latin typeface="Arial Black" panose="020B0A04020102020204" pitchFamily="34" charset="0"/>
              </a:rPr>
              <a:t>має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здатність</a:t>
            </a:r>
            <a:r>
              <a:rPr lang="ru-RU" sz="2000" dirty="0">
                <a:latin typeface="Arial Black" panose="020B0A04020102020204" pitchFamily="34" charset="0"/>
              </a:rPr>
              <a:t> до </a:t>
            </a:r>
            <a:r>
              <a:rPr lang="ru-RU" sz="2000" dirty="0" err="1">
                <a:latin typeface="Arial Black" panose="020B0A04020102020204" pitchFamily="34" charset="0"/>
              </a:rPr>
              <a:t>саморегулювання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тобто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такої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перебудови</a:t>
            </a:r>
            <a:r>
              <a:rPr lang="ru-RU" sz="2000" dirty="0">
                <a:latin typeface="Arial Black" panose="020B0A04020102020204" pitchFamily="34" charset="0"/>
              </a:rPr>
              <a:t>, яка б не </a:t>
            </a:r>
            <a:r>
              <a:rPr lang="ru-RU" sz="2000" dirty="0" err="1" smtClean="0">
                <a:latin typeface="Arial Black" panose="020B0A04020102020204" pitchFamily="34" charset="0"/>
              </a:rPr>
              <a:t>порушувала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системності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що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необхідно</a:t>
            </a:r>
            <a:r>
              <a:rPr lang="ru-RU" sz="2000" dirty="0">
                <a:latin typeface="Arial Black" panose="020B0A04020102020204" pitchFamily="34" charset="0"/>
              </a:rPr>
              <a:t> для </a:t>
            </a:r>
            <a:r>
              <a:rPr lang="ru-RU" sz="2000" dirty="0" err="1">
                <a:latin typeface="Arial Black" panose="020B0A04020102020204" pitchFamily="34" charset="0"/>
              </a:rPr>
              <a:t>постійної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</a:rPr>
              <a:t>комунікативної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придатності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Будь-яка </a:t>
            </a:r>
            <a:r>
              <a:rPr lang="ru-RU" sz="2000" dirty="0" err="1"/>
              <a:t>зміна</a:t>
            </a:r>
            <a:r>
              <a:rPr lang="ru-RU" sz="2000" dirty="0"/>
              <a:t> в </a:t>
            </a:r>
            <a:r>
              <a:rPr lang="ru-RU" sz="2000" dirty="0" err="1"/>
              <a:t>лексичному</a:t>
            </a:r>
            <a:r>
              <a:rPr lang="ru-RU" sz="2000" dirty="0"/>
              <a:t> </a:t>
            </a:r>
            <a:r>
              <a:rPr lang="ru-RU" sz="2000" dirty="0" err="1"/>
              <a:t>складі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 </a:t>
            </a:r>
            <a:r>
              <a:rPr lang="ru-RU" sz="2000" dirty="0" err="1" smtClean="0"/>
              <a:t>позначається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b="1" dirty="0" err="1"/>
              <a:t>системних</a:t>
            </a:r>
            <a:r>
              <a:rPr lang="ru-RU" sz="2000" b="1" dirty="0"/>
              <a:t> </a:t>
            </a:r>
            <a:r>
              <a:rPr lang="ru-RU" sz="2000" b="1" dirty="0" err="1"/>
              <a:t>відношеннях</a:t>
            </a:r>
            <a:r>
              <a:rPr lang="ru-RU" sz="2000" b="1" dirty="0"/>
              <a:t>. </a:t>
            </a:r>
            <a:r>
              <a:rPr lang="ru-RU" sz="2000" dirty="0"/>
              <a:t>Так, </a:t>
            </a:r>
            <a:r>
              <a:rPr lang="ru-RU" sz="2000" dirty="0" err="1"/>
              <a:t>зокрема</a:t>
            </a:r>
            <a:r>
              <a:rPr lang="ru-RU" sz="2000" dirty="0"/>
              <a:t>, коли </a:t>
            </a:r>
            <a:r>
              <a:rPr lang="ru-RU" sz="2000" dirty="0" err="1"/>
              <a:t>якесь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слів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позначало</a:t>
            </a:r>
            <a:r>
              <a:rPr lang="ru-RU" sz="2000" dirty="0"/>
              <a:t> температуру, стало </a:t>
            </a:r>
            <a:r>
              <a:rPr lang="ru-RU" sz="2000" dirty="0" err="1"/>
              <a:t>використовуватися</a:t>
            </a:r>
            <a:r>
              <a:rPr lang="ru-RU" sz="2000" dirty="0"/>
              <a:t> для </a:t>
            </a:r>
            <a:r>
              <a:rPr lang="ru-RU" sz="2000" dirty="0" err="1"/>
              <a:t>позначення</a:t>
            </a:r>
            <a:r>
              <a:rPr lang="ru-RU" sz="2000" dirty="0"/>
              <a:t> </a:t>
            </a:r>
            <a:r>
              <a:rPr lang="ru-RU" sz="2000" dirty="0" err="1"/>
              <a:t>почуттів</a:t>
            </a:r>
            <a:r>
              <a:rPr lang="ru-RU" sz="2000" dirty="0"/>
              <a:t>, то </a:t>
            </a:r>
            <a:r>
              <a:rPr lang="ru-RU" sz="2000" dirty="0" err="1"/>
              <a:t>згодом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семантичний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охопив</a:t>
            </a:r>
            <a:r>
              <a:rPr lang="ru-RU" sz="2000" dirty="0"/>
              <a:t> </a:t>
            </a:r>
            <a:r>
              <a:rPr lang="ru-RU" sz="2000" dirty="0" err="1"/>
              <a:t>усю</a:t>
            </a:r>
            <a:r>
              <a:rPr lang="ru-RU" sz="2000" dirty="0"/>
              <a:t> лексико-</a:t>
            </a:r>
            <a:r>
              <a:rPr lang="ru-RU" sz="2000" dirty="0" err="1"/>
              <a:t>семантичну</a:t>
            </a:r>
            <a:r>
              <a:rPr lang="ru-RU" sz="2000" dirty="0"/>
              <a:t> </a:t>
            </a:r>
            <a:r>
              <a:rPr lang="ru-RU" sz="2000" dirty="0" err="1"/>
              <a:t>групу</a:t>
            </a:r>
            <a:r>
              <a:rPr lang="ru-RU" sz="2000" dirty="0"/>
              <a:t>: </a:t>
            </a:r>
            <a:r>
              <a:rPr lang="ru-RU" sz="2000" dirty="0" err="1"/>
              <a:t>теплі</a:t>
            </a:r>
            <a:r>
              <a:rPr lang="ru-RU" sz="2000" dirty="0"/>
              <a:t> </a:t>
            </a:r>
            <a:r>
              <a:rPr lang="ru-RU" sz="2000" dirty="0" err="1"/>
              <a:t>стосунки</a:t>
            </a:r>
            <a:r>
              <a:rPr lang="ru-RU" sz="2000" dirty="0"/>
              <a:t>, </a:t>
            </a:r>
            <a:r>
              <a:rPr lang="ru-RU" sz="2000" dirty="0" err="1"/>
              <a:t>гаряче</a:t>
            </a:r>
            <a:r>
              <a:rPr lang="ru-RU" sz="2000" dirty="0"/>
              <a:t> </a:t>
            </a:r>
            <a:r>
              <a:rPr lang="ru-RU" sz="2000" dirty="0" err="1" smtClean="0"/>
              <a:t>серце</a:t>
            </a:r>
            <a:r>
              <a:rPr lang="ru-RU" sz="2000" dirty="0" smtClean="0"/>
              <a:t>…</a:t>
            </a:r>
          </a:p>
          <a:p>
            <a:endParaRPr lang="uk-UA" sz="2000" dirty="0">
              <a:latin typeface="Arial Black" panose="020B0A04020102020204" pitchFamily="34" charset="0"/>
            </a:endParaRPr>
          </a:p>
          <a:p>
            <a:r>
              <a:rPr lang="ru-RU" sz="2000" b="1" dirty="0" err="1"/>
              <a:t>Системність</a:t>
            </a:r>
            <a:r>
              <a:rPr lang="ru-RU" sz="2000" b="1" dirty="0"/>
              <a:t> </a:t>
            </a:r>
            <a:r>
              <a:rPr lang="ru-RU" sz="2000" b="1" dirty="0" err="1"/>
              <a:t>лексичного</a:t>
            </a:r>
            <a:r>
              <a:rPr lang="ru-RU" sz="2000" b="1" dirty="0"/>
              <a:t> складу </a:t>
            </a:r>
            <a:r>
              <a:rPr lang="ru-RU" sz="2000" dirty="0" err="1"/>
              <a:t>зумовлена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 smtClean="0"/>
              <a:t>комунікативними</a:t>
            </a:r>
            <a:r>
              <a:rPr lang="ru-RU" sz="2000" dirty="0" smtClean="0"/>
              <a:t> </a:t>
            </a:r>
            <a:r>
              <a:rPr lang="ru-RU" sz="2000" dirty="0"/>
              <a:t>потребами (при </a:t>
            </a:r>
            <a:r>
              <a:rPr lang="ru-RU" sz="2000" dirty="0" err="1"/>
              <a:t>формуванні</a:t>
            </a:r>
            <a:r>
              <a:rPr lang="ru-RU" sz="2000" dirty="0"/>
              <a:t> </a:t>
            </a:r>
            <a:r>
              <a:rPr lang="ru-RU" sz="2000" dirty="0" err="1"/>
              <a:t>фрази</a:t>
            </a:r>
            <a:r>
              <a:rPr lang="ru-RU" sz="2000" dirty="0"/>
              <a:t> </a:t>
            </a:r>
            <a:r>
              <a:rPr lang="ru-RU" sz="2000" dirty="0" err="1"/>
              <a:t>мовець</a:t>
            </a:r>
            <a:r>
              <a:rPr lang="ru-RU" sz="2000" dirty="0"/>
              <a:t> </a:t>
            </a:r>
            <a:r>
              <a:rPr lang="ru-RU" sz="2000" dirty="0" err="1"/>
              <a:t>спершу</a:t>
            </a:r>
            <a:r>
              <a:rPr lang="ru-RU" sz="2000" dirty="0"/>
              <a:t> </a:t>
            </a:r>
            <a:r>
              <a:rPr lang="ru-RU" sz="2000" dirty="0" err="1"/>
              <a:t>згадує</a:t>
            </a:r>
            <a:r>
              <a:rPr lang="ru-RU" sz="2000" dirty="0"/>
              <a:t> лексико-</a:t>
            </a:r>
            <a:r>
              <a:rPr lang="ru-RU" sz="2000" dirty="0" err="1"/>
              <a:t>семантичне</a:t>
            </a:r>
            <a:r>
              <a:rPr lang="ru-RU" sz="2000" dirty="0"/>
              <a:t> </a:t>
            </a:r>
            <a:r>
              <a:rPr lang="ru-RU" sz="2000" dirty="0" err="1"/>
              <a:t>об'єднання</a:t>
            </a:r>
            <a:r>
              <a:rPr lang="ru-RU" sz="2000" dirty="0"/>
              <a:t>, а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відшукує</a:t>
            </a:r>
            <a:r>
              <a:rPr lang="ru-RU" sz="2000" dirty="0"/>
              <a:t> в </a:t>
            </a:r>
            <a:r>
              <a:rPr lang="ru-RU" sz="2000" dirty="0" err="1"/>
              <a:t>ньому</a:t>
            </a:r>
            <a:r>
              <a:rPr lang="ru-RU" sz="2000" dirty="0"/>
              <a:t> </a:t>
            </a:r>
            <a:r>
              <a:rPr lang="ru-RU" sz="2000" dirty="0" err="1"/>
              <a:t>необхідне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найточніше</a:t>
            </a:r>
            <a:r>
              <a:rPr lang="ru-RU" sz="2000" dirty="0"/>
              <a:t> слово), а й </a:t>
            </a:r>
            <a:r>
              <a:rPr lang="ru-RU" sz="2000" dirty="0" err="1" smtClean="0"/>
              <a:t>системністю</a:t>
            </a:r>
            <a:r>
              <a:rPr lang="ru-RU" sz="2000" dirty="0" smtClean="0"/>
              <a:t> </a:t>
            </a:r>
            <a:r>
              <a:rPr lang="ru-RU" sz="2000" dirty="0" err="1"/>
              <a:t>об'єктивного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відображений</a:t>
            </a:r>
            <a:r>
              <a:rPr lang="ru-RU" sz="2000" dirty="0"/>
              <a:t> у </a:t>
            </a:r>
            <a:r>
              <a:rPr lang="ru-RU" sz="2000" dirty="0" err="1" smtClean="0"/>
              <a:t>лексиці</a:t>
            </a:r>
            <a:r>
              <a:rPr lang="ru-RU" sz="2000" dirty="0" smtClean="0"/>
              <a:t>.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49694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Як будь-яка система, лексико-</a:t>
            </a:r>
            <a:r>
              <a:rPr lang="ru-RU" sz="2400" dirty="0" err="1"/>
              <a:t>семантична</a:t>
            </a:r>
            <a:r>
              <a:rPr lang="ru-RU" sz="2400" dirty="0"/>
              <a:t> система </a:t>
            </a:r>
            <a:r>
              <a:rPr lang="ru-RU" sz="2400" dirty="0" err="1" smtClean="0"/>
              <a:t>базується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відношеннях</a:t>
            </a:r>
            <a:r>
              <a:rPr lang="ru-RU" sz="2400" dirty="0"/>
              <a:t>. </a:t>
            </a:r>
            <a:r>
              <a:rPr lang="ru-RU" sz="2400" dirty="0" err="1" smtClean="0"/>
              <a:t>Відношення</a:t>
            </a:r>
            <a:r>
              <a:rPr lang="ru-RU" sz="2400" dirty="0" smtClean="0"/>
              <a:t> </a:t>
            </a:r>
            <a:r>
              <a:rPr lang="ru-RU" sz="2400" dirty="0" err="1"/>
              <a:t>бувають</a:t>
            </a:r>
            <a:r>
              <a:rPr lang="ru-RU" sz="2400" dirty="0"/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парадигматичними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й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синтагматичними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5840397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</a:t>
            </a:r>
            <a:r>
              <a:rPr lang="uk-UA" dirty="0" smtClean="0"/>
              <a:t>211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43207" r="28244" b="16455"/>
          <a:stretch/>
        </p:blipFill>
        <p:spPr bwMode="auto">
          <a:xfrm>
            <a:off x="683568" y="1916831"/>
            <a:ext cx="7704856" cy="39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0272" y="6021288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</a:t>
            </a:r>
            <a:r>
              <a:rPr lang="uk-UA" dirty="0" smtClean="0"/>
              <a:t>212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48680"/>
            <a:ext cx="7212253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Лексико-</a:t>
            </a:r>
            <a:r>
              <a:rPr lang="ru-RU" sz="2800" dirty="0" err="1" smtClean="0">
                <a:solidFill>
                  <a:srgbClr val="FF0000"/>
                </a:solidFill>
              </a:rPr>
              <a:t>семантичне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поле </a:t>
            </a:r>
            <a:r>
              <a:rPr lang="ru-RU" sz="2800" dirty="0"/>
              <a:t>- </a:t>
            </a:r>
            <a:r>
              <a:rPr lang="ru-RU" sz="2800" dirty="0" err="1"/>
              <a:t>сукупність</a:t>
            </a:r>
            <a:r>
              <a:rPr lang="ru-RU" sz="2800" dirty="0"/>
              <a:t> </a:t>
            </a:r>
            <a:r>
              <a:rPr lang="ru-RU" sz="2800" dirty="0" err="1"/>
              <a:t>парадигматично</a:t>
            </a:r>
            <a:r>
              <a:rPr lang="ru-RU" sz="2800" dirty="0"/>
              <a:t> </a:t>
            </a:r>
            <a:r>
              <a:rPr lang="ru-RU" sz="2800" dirty="0" err="1" smtClean="0"/>
              <a:t>пов'язаних</a:t>
            </a:r>
            <a:r>
              <a:rPr lang="ru-RU" sz="2800" dirty="0" smtClean="0"/>
              <a:t> </a:t>
            </a:r>
            <a:r>
              <a:rPr lang="ru-RU" sz="2800" dirty="0" err="1"/>
              <a:t>лексичних</a:t>
            </a:r>
            <a:r>
              <a:rPr lang="ru-RU" sz="2800" dirty="0"/>
              <a:t> </a:t>
            </a:r>
            <a:r>
              <a:rPr lang="ru-RU" sz="2800" dirty="0" err="1"/>
              <a:t>одиниць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об'єднані</a:t>
            </a:r>
            <a:r>
              <a:rPr lang="ru-RU" sz="2800" dirty="0"/>
              <a:t> </a:t>
            </a:r>
            <a:r>
              <a:rPr lang="ru-RU" sz="2800" dirty="0" err="1"/>
              <a:t>спільністю</a:t>
            </a:r>
            <a:r>
              <a:rPr lang="ru-RU" sz="2800" dirty="0"/>
              <a:t> </a:t>
            </a:r>
            <a:r>
              <a:rPr lang="ru-RU" sz="2800" dirty="0" err="1"/>
              <a:t>змісту</a:t>
            </a:r>
            <a:r>
              <a:rPr lang="ru-RU" sz="2800" dirty="0"/>
              <a:t> (</a:t>
            </a:r>
            <a:r>
              <a:rPr lang="ru-RU" sz="2800" dirty="0" err="1"/>
              <a:t>іноді</a:t>
            </a:r>
            <a:r>
              <a:rPr lang="ru-RU" sz="2800" dirty="0"/>
              <a:t> й </a:t>
            </a:r>
            <a:r>
              <a:rPr lang="ru-RU" sz="2800" dirty="0" err="1"/>
              <a:t>спільністю</a:t>
            </a:r>
            <a:r>
              <a:rPr lang="ru-RU" sz="2800" dirty="0"/>
              <a:t> </a:t>
            </a:r>
            <a:r>
              <a:rPr lang="ru-RU" sz="2800" dirty="0" err="1"/>
              <a:t>формальних</a:t>
            </a:r>
            <a:r>
              <a:rPr lang="ru-RU" sz="2800" dirty="0"/>
              <a:t> </a:t>
            </a:r>
            <a:r>
              <a:rPr lang="ru-RU" sz="2800" dirty="0" err="1"/>
              <a:t>показників</a:t>
            </a:r>
            <a:r>
              <a:rPr lang="ru-RU" sz="2800" dirty="0"/>
              <a:t>) і </a:t>
            </a:r>
            <a:r>
              <a:rPr lang="ru-RU" sz="2800" dirty="0" err="1"/>
              <a:t>відображають</a:t>
            </a:r>
            <a:r>
              <a:rPr lang="ru-RU" sz="2800" dirty="0"/>
              <a:t> </a:t>
            </a:r>
            <a:r>
              <a:rPr lang="ru-RU" sz="2800" dirty="0" err="1"/>
              <a:t>поняттєву</a:t>
            </a:r>
            <a:r>
              <a:rPr lang="ru-RU" sz="2800" dirty="0"/>
              <a:t>, </a:t>
            </a:r>
            <a:r>
              <a:rPr lang="ru-RU" sz="2800" dirty="0" err="1"/>
              <a:t>предметну</a:t>
            </a:r>
            <a:r>
              <a:rPr lang="ru-RU" sz="2800" dirty="0"/>
              <a:t> й </a:t>
            </a:r>
            <a:r>
              <a:rPr lang="ru-RU" sz="2800" dirty="0" err="1"/>
              <a:t>функціональну</a:t>
            </a:r>
            <a:r>
              <a:rPr lang="ru-RU" sz="2800" dirty="0"/>
              <a:t> </a:t>
            </a:r>
            <a:r>
              <a:rPr lang="ru-RU" sz="2800" dirty="0" err="1"/>
              <a:t>подібність</a:t>
            </a:r>
            <a:r>
              <a:rPr lang="ru-RU" sz="2800" dirty="0"/>
              <a:t> </a:t>
            </a:r>
            <a:r>
              <a:rPr lang="ru-RU" sz="2800" dirty="0" err="1"/>
              <a:t>позначуваних</a:t>
            </a:r>
            <a:r>
              <a:rPr lang="ru-RU" sz="2800" dirty="0"/>
              <a:t> </a:t>
            </a:r>
            <a:r>
              <a:rPr lang="ru-RU" sz="2800" dirty="0" err="1"/>
              <a:t>явищ</a:t>
            </a:r>
            <a:r>
              <a:rPr lang="ru-RU" sz="2800" dirty="0"/>
              <a:t>. </a:t>
            </a:r>
            <a:endParaRPr lang="ru-RU" sz="2800" dirty="0" smtClean="0"/>
          </a:p>
          <a:p>
            <a:pPr algn="ctr"/>
            <a:r>
              <a:rPr lang="ru-RU" sz="2800" dirty="0" err="1"/>
              <a:t>Кожне</a:t>
            </a:r>
            <a:r>
              <a:rPr lang="ru-RU" sz="2800" dirty="0"/>
              <a:t> поле </a:t>
            </a:r>
            <a:r>
              <a:rPr lang="ru-RU" sz="2800" dirty="0" err="1"/>
              <a:t>має</a:t>
            </a:r>
            <a:r>
              <a:rPr lang="ru-RU" sz="2800" dirty="0"/>
              <a:t> у </a:t>
            </a:r>
            <a:r>
              <a:rPr lang="ru-RU" sz="2800" dirty="0" err="1"/>
              <a:t>своєму</a:t>
            </a:r>
            <a:r>
              <a:rPr lang="ru-RU" sz="2800" dirty="0"/>
              <a:t> </a:t>
            </a:r>
            <a:r>
              <a:rPr lang="ru-RU" sz="2800" dirty="0" err="1"/>
              <a:t>складі</a:t>
            </a:r>
            <a:r>
              <a:rPr lang="ru-RU" sz="2800" dirty="0"/>
              <a:t> </a:t>
            </a:r>
            <a:r>
              <a:rPr lang="ru-RU" sz="2800" dirty="0" err="1"/>
              <a:t>спільну</a:t>
            </a:r>
            <a:r>
              <a:rPr lang="ru-RU" sz="2800" dirty="0"/>
              <a:t> (</a:t>
            </a:r>
            <a:r>
              <a:rPr lang="ru-RU" sz="2800" dirty="0" err="1"/>
              <a:t>інтегральну</a:t>
            </a:r>
            <a:r>
              <a:rPr lang="ru-RU" sz="2800" dirty="0"/>
              <a:t>) </a:t>
            </a:r>
            <a:r>
              <a:rPr lang="ru-RU" sz="2800" dirty="0" err="1"/>
              <a:t>ознаку</a:t>
            </a:r>
            <a:r>
              <a:rPr lang="ru-RU" sz="2800" dirty="0"/>
              <a:t>, яка </a:t>
            </a:r>
            <a:r>
              <a:rPr lang="ru-RU" sz="2800" dirty="0" err="1"/>
              <a:t>об'єднує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одиниці</a:t>
            </a:r>
            <a:r>
              <a:rPr lang="ru-RU" sz="2800" dirty="0"/>
              <a:t> поля. </a:t>
            </a:r>
            <a:r>
              <a:rPr lang="ru-RU" sz="2800" dirty="0" err="1"/>
              <a:t>Така</a:t>
            </a:r>
            <a:r>
              <a:rPr lang="ru-RU" sz="2800" dirty="0"/>
              <a:t> </a:t>
            </a:r>
            <a:r>
              <a:rPr lang="ru-RU" sz="2800" dirty="0" err="1"/>
              <a:t>ознака</a:t>
            </a:r>
            <a:r>
              <a:rPr lang="ru-RU" sz="2800" dirty="0"/>
              <a:t> </a:t>
            </a:r>
            <a:r>
              <a:rPr lang="ru-RU" sz="2800" dirty="0" err="1" smtClean="0"/>
              <a:t>називається</a:t>
            </a:r>
            <a:r>
              <a:rPr lang="ru-RU" sz="2800" dirty="0" smtClean="0"/>
              <a:t> </a:t>
            </a:r>
            <a:r>
              <a:rPr lang="ru-RU" sz="2800" dirty="0" err="1">
                <a:solidFill>
                  <a:srgbClr val="FF0000"/>
                </a:solidFill>
              </a:rPr>
              <a:t>архісемою</a:t>
            </a:r>
            <a:r>
              <a:rPr lang="ru-RU" sz="2800" dirty="0"/>
              <a:t> і </a:t>
            </a:r>
            <a:r>
              <a:rPr lang="ru-RU" sz="2800" dirty="0" err="1"/>
              <a:t>виражається</a:t>
            </a:r>
            <a:r>
              <a:rPr lang="ru-RU" sz="2800" dirty="0"/>
              <a:t> лексемою з </a:t>
            </a:r>
            <a:r>
              <a:rPr lang="ru-RU" sz="2800" dirty="0" err="1" smtClean="0"/>
              <a:t>узагальненим</a:t>
            </a:r>
            <a:r>
              <a:rPr lang="ru-RU" sz="2800" dirty="0" smtClean="0"/>
              <a:t> </a:t>
            </a:r>
            <a:r>
              <a:rPr lang="ru-RU" sz="2800" dirty="0" err="1"/>
              <a:t>значенням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85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4745" y="6021288"/>
            <a:ext cx="184772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, </a:t>
            </a:r>
            <a:r>
              <a:rPr lang="uk-UA" dirty="0" err="1" smtClean="0"/>
              <a:t>стор</a:t>
            </a:r>
            <a:r>
              <a:rPr lang="uk-UA" dirty="0" smtClean="0"/>
              <a:t>. </a:t>
            </a:r>
            <a:r>
              <a:rPr lang="uk-UA" dirty="0" smtClean="0"/>
              <a:t>212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2478" y="476672"/>
            <a:ext cx="8280920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u="sng" dirty="0"/>
              <a:t>Лексико-</a:t>
            </a:r>
            <a:r>
              <a:rPr lang="ru-RU" sz="2800" u="sng" dirty="0" err="1"/>
              <a:t>семантичні</a:t>
            </a:r>
            <a:r>
              <a:rPr lang="ru-RU" sz="2800" u="sng" dirty="0"/>
              <a:t> поля не є </a:t>
            </a:r>
            <a:r>
              <a:rPr lang="ru-RU" sz="2800" u="sng" dirty="0" err="1"/>
              <a:t>ізольованими</a:t>
            </a:r>
            <a:r>
              <a:rPr lang="ru-RU" sz="2800" u="sng" dirty="0"/>
              <a:t> </a:t>
            </a:r>
            <a:r>
              <a:rPr lang="ru-RU" sz="2800" u="sng" dirty="0" err="1" smtClean="0"/>
              <a:t>об'єднаннями</a:t>
            </a:r>
            <a:r>
              <a:rPr lang="ru-RU" sz="2800" u="sng" dirty="0"/>
              <a:t>.</a:t>
            </a:r>
            <a:r>
              <a:rPr lang="ru-RU" sz="2800" dirty="0"/>
              <a:t> Вони </a:t>
            </a:r>
            <a:r>
              <a:rPr lang="ru-RU" sz="2800" dirty="0" err="1"/>
              <a:t>пов'язані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собою. Одним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 </a:t>
            </a:r>
            <a:r>
              <a:rPr lang="ru-RU" sz="2800" dirty="0" err="1" smtClean="0"/>
              <a:t>міжпольових</a:t>
            </a:r>
            <a:r>
              <a:rPr lang="ru-RU" sz="2800" dirty="0" smtClean="0"/>
              <a:t> </a:t>
            </a:r>
            <a:r>
              <a:rPr lang="ru-RU" sz="2800" dirty="0" err="1"/>
              <a:t>зв'язків</a:t>
            </a:r>
            <a:r>
              <a:rPr lang="ru-RU" sz="2800" dirty="0"/>
              <a:t> є </a:t>
            </a:r>
            <a:r>
              <a:rPr lang="ru-RU" sz="2800" dirty="0" err="1"/>
              <a:t>багатозначні</a:t>
            </a:r>
            <a:r>
              <a:rPr lang="ru-RU" sz="2800" dirty="0"/>
              <a:t> слова,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окремими</a:t>
            </a:r>
            <a:r>
              <a:rPr lang="ru-RU" sz="2800" dirty="0"/>
              <a:t> </a:t>
            </a:r>
            <a:r>
              <a:rPr lang="ru-RU" sz="2800" dirty="0" err="1" smtClean="0"/>
              <a:t>своїми</a:t>
            </a:r>
            <a:r>
              <a:rPr lang="ru-RU" sz="2800" dirty="0" smtClean="0"/>
              <a:t> </a:t>
            </a:r>
            <a:r>
              <a:rPr lang="ru-RU" sz="2800" dirty="0" err="1"/>
              <a:t>значеннями</a:t>
            </a:r>
            <a:r>
              <a:rPr lang="ru-RU" sz="2800" dirty="0"/>
              <a:t> належать до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полів</a:t>
            </a:r>
            <a:r>
              <a:rPr lang="ru-RU" sz="2800" dirty="0"/>
              <a:t>. Так, </a:t>
            </a:r>
            <a:r>
              <a:rPr lang="ru-RU" sz="2800" dirty="0" err="1"/>
              <a:t>скажімо</a:t>
            </a:r>
            <a:r>
              <a:rPr lang="ru-RU" sz="2800" dirty="0"/>
              <a:t>, слово година </a:t>
            </a:r>
            <a:r>
              <a:rPr lang="ru-RU" sz="2800" dirty="0" err="1"/>
              <a:t>значеннями</a:t>
            </a:r>
            <a:r>
              <a:rPr lang="ru-RU" sz="2800" dirty="0"/>
              <a:t> "час, пора", "60 </a:t>
            </a:r>
            <a:r>
              <a:rPr lang="ru-RU" sz="2800" dirty="0" err="1"/>
              <a:t>хвилин</a:t>
            </a:r>
            <a:r>
              <a:rPr lang="ru-RU" sz="2800" dirty="0"/>
              <a:t>" </a:t>
            </a:r>
            <a:r>
              <a:rPr lang="ru-RU" sz="2800" dirty="0" err="1"/>
              <a:t>належить</a:t>
            </a:r>
            <a:r>
              <a:rPr lang="ru-RU" sz="2800" dirty="0"/>
              <a:t> до </a:t>
            </a:r>
            <a:r>
              <a:rPr lang="ru-RU" sz="2800" dirty="0" err="1"/>
              <a:t>темпорального</a:t>
            </a:r>
            <a:r>
              <a:rPr lang="ru-RU" sz="2800" dirty="0"/>
              <a:t> лексико-</a:t>
            </a:r>
            <a:r>
              <a:rPr lang="ru-RU" sz="2800" dirty="0" err="1"/>
              <a:t>семантичного</a:t>
            </a:r>
            <a:r>
              <a:rPr lang="ru-RU" sz="2800" dirty="0"/>
              <a:t> поля, а </a:t>
            </a:r>
            <a:r>
              <a:rPr lang="ru-RU" sz="2800" dirty="0" err="1"/>
              <a:t>значенням</a:t>
            </a:r>
            <a:r>
              <a:rPr lang="ru-RU" sz="2800" dirty="0"/>
              <a:t> "</a:t>
            </a:r>
            <a:r>
              <a:rPr lang="ru-RU" sz="2800" dirty="0" err="1"/>
              <a:t>гарна</a:t>
            </a:r>
            <a:r>
              <a:rPr lang="ru-RU" sz="2800" dirty="0"/>
              <a:t> </a:t>
            </a:r>
            <a:r>
              <a:rPr lang="ru-RU" sz="2800" dirty="0" err="1"/>
              <a:t>сонячна</a:t>
            </a:r>
            <a:r>
              <a:rPr lang="ru-RU" sz="2800" dirty="0"/>
              <a:t> погода" — до </a:t>
            </a:r>
            <a:r>
              <a:rPr lang="ru-RU" sz="2800" dirty="0" err="1"/>
              <a:t>метеорологічного</a:t>
            </a:r>
            <a:r>
              <a:rPr lang="ru-RU" sz="2800" dirty="0"/>
              <a:t> поля, слово </a:t>
            </a:r>
            <a:r>
              <a:rPr lang="ru-RU" sz="2800" dirty="0" err="1"/>
              <a:t>підійти</a:t>
            </a:r>
            <a:r>
              <a:rPr lang="ru-RU" sz="2800" dirty="0"/>
              <a:t> одним </a:t>
            </a:r>
            <a:r>
              <a:rPr lang="ru-RU" sz="2800" dirty="0" err="1"/>
              <a:t>значенням</a:t>
            </a:r>
            <a:r>
              <a:rPr lang="ru-RU" sz="2800" dirty="0"/>
              <a:t> </a:t>
            </a:r>
            <a:r>
              <a:rPr lang="ru-RU" sz="2800" dirty="0" err="1"/>
              <a:t>належить</a:t>
            </a:r>
            <a:r>
              <a:rPr lang="ru-RU" sz="2800" dirty="0"/>
              <a:t> до </a:t>
            </a:r>
            <a:r>
              <a:rPr lang="ru-RU" sz="2800" dirty="0" smtClean="0"/>
              <a:t>лексико-</a:t>
            </a:r>
            <a:r>
              <a:rPr lang="ru-RU" sz="2800" dirty="0" err="1" smtClean="0"/>
              <a:t>семантичного</a:t>
            </a:r>
            <a:r>
              <a:rPr lang="ru-RU" sz="2800" dirty="0" smtClean="0"/>
              <a:t> </a:t>
            </a:r>
            <a:r>
              <a:rPr lang="ru-RU" sz="2800" dirty="0"/>
              <a:t>поля </a:t>
            </a:r>
            <a:r>
              <a:rPr lang="ru-RU" sz="2800" dirty="0" err="1"/>
              <a:t>переміщення</a:t>
            </a:r>
            <a:r>
              <a:rPr lang="ru-RU" sz="2800" dirty="0"/>
              <a:t>, а </a:t>
            </a:r>
            <a:r>
              <a:rPr lang="ru-RU" sz="2800" dirty="0" err="1"/>
              <a:t>іншим</a:t>
            </a:r>
            <a:r>
              <a:rPr lang="ru-RU" sz="2800" dirty="0"/>
              <a:t> — до поля </a:t>
            </a:r>
            <a:r>
              <a:rPr lang="ru-RU" sz="2800" dirty="0" err="1"/>
              <a:t>розумової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підійти</a:t>
            </a:r>
            <a:r>
              <a:rPr lang="ru-RU" sz="2800" dirty="0" smtClean="0"/>
              <a:t> </a:t>
            </a:r>
            <a:r>
              <a:rPr lang="ru-RU" sz="2800" dirty="0"/>
              <a:t>до </a:t>
            </a:r>
            <a:r>
              <a:rPr lang="ru-RU" sz="2800" dirty="0" err="1"/>
              <a:t>висновку</a:t>
            </a:r>
            <a:r>
              <a:rPr lang="ru-RU" sz="280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8601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052736"/>
            <a:ext cx="684076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Склад і структура лексико-</a:t>
            </a:r>
            <a:r>
              <a:rPr lang="ru-RU" sz="2400" b="1" dirty="0" err="1"/>
              <a:t>семантичних</a:t>
            </a:r>
            <a:r>
              <a:rPr lang="ru-RU" sz="2400" b="1" dirty="0"/>
              <a:t> </a:t>
            </a:r>
            <a:r>
              <a:rPr lang="ru-RU" sz="2400" b="1" dirty="0" err="1"/>
              <a:t>полів</a:t>
            </a:r>
            <a:r>
              <a:rPr lang="ru-RU" sz="2400" b="1" dirty="0"/>
              <a:t> у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мовах</a:t>
            </a:r>
            <a:r>
              <a:rPr lang="ru-RU" sz="2400" b="1" dirty="0"/>
              <a:t> не </a:t>
            </a:r>
            <a:r>
              <a:rPr lang="ru-RU" sz="2400" b="1" dirty="0" err="1"/>
              <a:t>збігаються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уявити</a:t>
            </a:r>
            <a:r>
              <a:rPr lang="ru-RU" sz="2400" dirty="0"/>
              <a:t> </a:t>
            </a:r>
            <a:r>
              <a:rPr lang="ru-RU" sz="2400" dirty="0" err="1"/>
              <a:t>собі</a:t>
            </a:r>
            <a:r>
              <a:rPr lang="ru-RU" sz="2400" dirty="0"/>
              <a:t> лексико-</a:t>
            </a:r>
            <a:r>
              <a:rPr lang="ru-RU" sz="2400" dirty="0" err="1"/>
              <a:t>семантичне</a:t>
            </a:r>
            <a:r>
              <a:rPr lang="ru-RU" sz="2400" dirty="0"/>
              <a:t> поле як </a:t>
            </a:r>
            <a:r>
              <a:rPr lang="ru-RU" sz="2400" dirty="0" err="1"/>
              <a:t>певну</a:t>
            </a:r>
            <a:r>
              <a:rPr lang="ru-RU" sz="2400" dirty="0"/>
              <a:t> </a:t>
            </a:r>
            <a:r>
              <a:rPr lang="ru-RU" sz="2400" dirty="0" err="1"/>
              <a:t>мозаїку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, то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мозаїка</a:t>
            </a:r>
            <a:r>
              <a:rPr lang="ru-RU" sz="2400" dirty="0"/>
              <a:t> в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мовах</a:t>
            </a:r>
            <a:r>
              <a:rPr lang="ru-RU" sz="2400" dirty="0"/>
              <a:t> буде </a:t>
            </a:r>
            <a:r>
              <a:rPr lang="ru-RU" sz="2400" dirty="0" err="1"/>
              <a:t>неоднаковою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поля </a:t>
            </a:r>
            <a:r>
              <a:rPr lang="ru-RU" sz="2400" dirty="0" err="1"/>
              <a:t>матимуть</a:t>
            </a:r>
            <a:r>
              <a:rPr lang="ru-RU" sz="2400" dirty="0"/>
              <a:t> </a:t>
            </a:r>
            <a:r>
              <a:rPr lang="ru-RU" sz="2400" dirty="0" err="1"/>
              <a:t>різну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 smtClean="0"/>
              <a:t>клітинок</a:t>
            </a:r>
            <a:r>
              <a:rPr lang="ru-RU" sz="2400" dirty="0"/>
              <a:t>, не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клітинки</a:t>
            </a:r>
            <a:r>
              <a:rPr lang="ru-RU" sz="2400" dirty="0"/>
              <a:t> в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мов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заповненими</a:t>
            </a:r>
            <a:r>
              <a:rPr lang="ru-RU" sz="2400" dirty="0"/>
              <a:t> і те, </a:t>
            </a:r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 </a:t>
            </a:r>
            <a:r>
              <a:rPr lang="ru-RU" sz="2400" dirty="0" err="1"/>
              <a:t>міститься</a:t>
            </a:r>
            <a:r>
              <a:rPr lang="ru-RU" sz="2400" dirty="0"/>
              <a:t> в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клітинці</a:t>
            </a:r>
            <a:r>
              <a:rPr lang="ru-RU" sz="2400" dirty="0"/>
              <a:t>, в </a:t>
            </a:r>
            <a:r>
              <a:rPr lang="ru-RU" sz="2400" dirty="0" err="1"/>
              <a:t>іншій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розподілене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кількома</a:t>
            </a:r>
            <a:r>
              <a:rPr lang="ru-RU" sz="2400" dirty="0"/>
              <a:t> </a:t>
            </a:r>
            <a:r>
              <a:rPr lang="ru-RU" sz="2400" dirty="0" err="1"/>
              <a:t>меншими</a:t>
            </a:r>
            <a:r>
              <a:rPr lang="ru-RU" sz="2400" dirty="0"/>
              <a:t> </a:t>
            </a:r>
            <a:r>
              <a:rPr lang="ru-RU" sz="2400" dirty="0" err="1"/>
              <a:t>клітинками</a:t>
            </a:r>
            <a:r>
              <a:rPr lang="ru-RU" sz="2400" dirty="0"/>
              <a:t>.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7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108" y="332656"/>
            <a:ext cx="7128792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Лексико-</a:t>
            </a:r>
            <a:r>
              <a:rPr lang="ru-RU" sz="2000" b="1" dirty="0" err="1"/>
              <a:t>семантичне</a:t>
            </a:r>
            <a:r>
              <a:rPr lang="ru-RU" sz="2000" b="1" dirty="0"/>
              <a:t> поле </a:t>
            </a:r>
            <a:r>
              <a:rPr lang="ru-RU" sz="2000" b="1" dirty="0" err="1"/>
              <a:t>має</a:t>
            </a:r>
            <a:r>
              <a:rPr lang="ru-RU" sz="2000" b="1" dirty="0"/>
              <a:t> </a:t>
            </a:r>
            <a:r>
              <a:rPr lang="ru-RU" sz="2000" b="1" dirty="0" err="1"/>
              <a:t>ієрархічну</a:t>
            </a:r>
            <a:r>
              <a:rPr lang="ru-RU" sz="2000" b="1" dirty="0"/>
              <a:t> </a:t>
            </a:r>
            <a:r>
              <a:rPr lang="ru-RU" sz="2000" b="1" dirty="0" err="1"/>
              <a:t>будову</a:t>
            </a:r>
            <a:r>
              <a:rPr lang="ru-RU" sz="2000" b="1" dirty="0"/>
              <a:t>.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з лексико-</a:t>
            </a:r>
            <a:r>
              <a:rPr lang="ru-RU" sz="2000" dirty="0" err="1"/>
              <a:t>семантичних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, а </a:t>
            </a:r>
            <a:r>
              <a:rPr lang="ru-RU" sz="2000" dirty="0" err="1"/>
              <a:t>лексикосемантичні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з </a:t>
            </a:r>
            <a:r>
              <a:rPr lang="ru-RU" sz="2000" dirty="0" err="1"/>
              <a:t>менших</a:t>
            </a:r>
            <a:r>
              <a:rPr lang="ru-RU" sz="2000" dirty="0"/>
              <a:t> за </a:t>
            </a:r>
            <a:r>
              <a:rPr lang="ru-RU" sz="2000" dirty="0" err="1"/>
              <a:t>обсягом</a:t>
            </a:r>
            <a:r>
              <a:rPr lang="ru-RU" sz="2000" dirty="0"/>
              <a:t> </a:t>
            </a:r>
            <a:r>
              <a:rPr lang="ru-RU" sz="2000" dirty="0" err="1"/>
              <a:t>мікросистем</a:t>
            </a:r>
            <a:r>
              <a:rPr lang="ru-RU" sz="2000" dirty="0"/>
              <a:t> — </a:t>
            </a:r>
            <a:r>
              <a:rPr lang="ru-RU" sz="2000" dirty="0" err="1" smtClean="0"/>
              <a:t>синонімічних</a:t>
            </a:r>
            <a:r>
              <a:rPr lang="ru-RU" sz="2000" dirty="0" smtClean="0"/>
              <a:t> </a:t>
            </a:r>
            <a:r>
              <a:rPr lang="ru-RU" sz="2000" dirty="0" err="1"/>
              <a:t>рядів</a:t>
            </a:r>
            <a:r>
              <a:rPr lang="ru-RU" sz="2000" dirty="0"/>
              <a:t>, </a:t>
            </a:r>
            <a:r>
              <a:rPr lang="ru-RU" sz="2000" dirty="0" err="1"/>
              <a:t>антонімічних</a:t>
            </a:r>
            <a:r>
              <a:rPr lang="ru-RU" sz="2000" dirty="0"/>
              <a:t> пар, </a:t>
            </a:r>
            <a:r>
              <a:rPr lang="ru-RU" sz="2000" dirty="0" err="1"/>
              <a:t>гіперо-гіпонімів</a:t>
            </a:r>
            <a:r>
              <a:rPr lang="ru-RU" sz="2000" dirty="0"/>
              <a:t>, </a:t>
            </a:r>
            <a:r>
              <a:rPr lang="ru-RU" sz="2000" dirty="0" err="1" smtClean="0"/>
              <a:t>конверсивів</a:t>
            </a:r>
            <a:r>
              <a:rPr lang="ru-RU" sz="2000" dirty="0" smtClean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Так</a:t>
            </a:r>
            <a:r>
              <a:rPr lang="ru-RU" sz="2000" dirty="0"/>
              <a:t>, </a:t>
            </a:r>
            <a:r>
              <a:rPr lang="ru-RU" sz="2000" dirty="0" err="1"/>
              <a:t>скажімо</a:t>
            </a:r>
            <a:r>
              <a:rPr lang="ru-RU" sz="2000" dirty="0"/>
              <a:t>, в </a:t>
            </a:r>
            <a:r>
              <a:rPr lang="ru-RU" sz="2000" dirty="0" err="1"/>
              <a:t>темпоральному</a:t>
            </a:r>
            <a:r>
              <a:rPr lang="ru-RU" sz="2000" dirty="0"/>
              <a:t> лексико- </a:t>
            </a:r>
            <a:r>
              <a:rPr lang="ru-RU" sz="2000" dirty="0" err="1" smtClean="0"/>
              <a:t>семантичному</a:t>
            </a:r>
            <a:r>
              <a:rPr lang="ru-RU" sz="2000" dirty="0" smtClean="0"/>
              <a:t> </a:t>
            </a:r>
            <a:r>
              <a:rPr lang="ru-RU" sz="2000" dirty="0" err="1"/>
              <a:t>полі</a:t>
            </a:r>
            <a:r>
              <a:rPr lang="ru-RU" sz="2000" dirty="0"/>
              <a:t> </a:t>
            </a:r>
            <a:r>
              <a:rPr lang="ru-RU" sz="2000" dirty="0" err="1"/>
              <a:t>виділяються</a:t>
            </a:r>
            <a:r>
              <a:rPr lang="ru-RU" sz="2000" dirty="0"/>
              <a:t> лексико-</a:t>
            </a:r>
            <a:r>
              <a:rPr lang="ru-RU" sz="2000" dirty="0" err="1"/>
              <a:t>семантичні</a:t>
            </a:r>
            <a:r>
              <a:rPr lang="ru-RU" sz="2000" dirty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/>
              <a:t>назв</a:t>
            </a:r>
            <a:r>
              <a:rPr lang="ru-RU" sz="2000" dirty="0"/>
              <a:t> </a:t>
            </a:r>
            <a:r>
              <a:rPr lang="ru-RU" sz="2000" dirty="0" err="1"/>
              <a:t>точних</a:t>
            </a:r>
            <a:r>
              <a:rPr lang="ru-RU" sz="2000" dirty="0"/>
              <a:t> і </a:t>
            </a:r>
            <a:r>
              <a:rPr lang="ru-RU" sz="2000" dirty="0" err="1"/>
              <a:t>неточних</a:t>
            </a:r>
            <a:r>
              <a:rPr lang="ru-RU" sz="2000" dirty="0"/>
              <a:t> </a:t>
            </a:r>
            <a:r>
              <a:rPr lang="ru-RU" sz="2000" dirty="0" err="1"/>
              <a:t>часових</a:t>
            </a:r>
            <a:r>
              <a:rPr lang="ru-RU" sz="2000" dirty="0"/>
              <a:t> </a:t>
            </a:r>
            <a:r>
              <a:rPr lang="ru-RU" sz="2000" dirty="0" err="1"/>
              <a:t>відрізків</a:t>
            </a:r>
            <a:r>
              <a:rPr lang="ru-RU" sz="2000" dirty="0"/>
              <a:t>, а в межах </a:t>
            </a:r>
            <a:r>
              <a:rPr lang="ru-RU" sz="2000" dirty="0" err="1"/>
              <a:t>цих</a:t>
            </a:r>
            <a:r>
              <a:rPr lang="ru-RU" sz="2000" dirty="0"/>
              <a:t> лексико-</a:t>
            </a:r>
            <a:r>
              <a:rPr lang="ru-RU" sz="2000" dirty="0" err="1"/>
              <a:t>семантичних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 </a:t>
            </a:r>
            <a:r>
              <a:rPr lang="ru-RU" sz="2000" dirty="0" err="1"/>
              <a:t>виділяються</a:t>
            </a:r>
            <a:r>
              <a:rPr lang="ru-RU" sz="2000" dirty="0"/>
              <a:t> </a:t>
            </a:r>
            <a:r>
              <a:rPr lang="ru-RU" sz="2000" dirty="0" err="1"/>
              <a:t>мінімальні</a:t>
            </a:r>
            <a:r>
              <a:rPr lang="ru-RU" sz="2000" dirty="0"/>
              <a:t> </a:t>
            </a:r>
            <a:r>
              <a:rPr lang="ru-RU" sz="2000" dirty="0" err="1" smtClean="0"/>
              <a:t>семантичні</a:t>
            </a:r>
            <a:r>
              <a:rPr lang="ru-RU" sz="2000" dirty="0" smtClean="0"/>
              <a:t> </a:t>
            </a:r>
            <a:r>
              <a:rPr lang="ru-RU" sz="2000" dirty="0" err="1"/>
              <a:t>об'єднання</a:t>
            </a:r>
            <a:r>
              <a:rPr lang="ru-RU" sz="2000" dirty="0"/>
              <a:t>: </a:t>
            </a:r>
            <a:r>
              <a:rPr lang="ru-RU" sz="2000" dirty="0" err="1"/>
              <a:t>синонімічні</a:t>
            </a:r>
            <a:r>
              <a:rPr lang="ru-RU" sz="2000" dirty="0"/>
              <a:t> ряди (час, пора; день, </a:t>
            </a:r>
            <a:r>
              <a:rPr lang="ru-RU" sz="2000" dirty="0" err="1"/>
              <a:t>доба</a:t>
            </a:r>
            <a:r>
              <a:rPr lang="ru-RU" sz="2000" dirty="0"/>
              <a:t>), </a:t>
            </a:r>
            <a:r>
              <a:rPr lang="ru-RU" sz="2000" dirty="0" err="1"/>
              <a:t>антонімічні</a:t>
            </a:r>
            <a:r>
              <a:rPr lang="ru-RU" sz="2000" dirty="0"/>
              <a:t> пари (день — </a:t>
            </a:r>
            <a:r>
              <a:rPr lang="ru-RU" sz="2000" dirty="0" err="1"/>
              <a:t>ніч</a:t>
            </a:r>
            <a:r>
              <a:rPr lang="ru-RU" sz="2000" dirty="0"/>
              <a:t>, </a:t>
            </a:r>
            <a:r>
              <a:rPr lang="ru-RU" sz="2000" dirty="0" err="1"/>
              <a:t>літо</a:t>
            </a:r>
            <a:r>
              <a:rPr lang="ru-RU" sz="2000" dirty="0"/>
              <a:t> — зима, </a:t>
            </a:r>
            <a:r>
              <a:rPr lang="ru-RU" sz="2000" dirty="0" err="1"/>
              <a:t>вічність</a:t>
            </a:r>
            <a:r>
              <a:rPr lang="ru-RU" sz="2000" dirty="0"/>
              <a:t> — </a:t>
            </a:r>
            <a:r>
              <a:rPr lang="ru-RU" sz="2000" dirty="0" err="1"/>
              <a:t>мить</a:t>
            </a:r>
            <a:r>
              <a:rPr lang="ru-RU" sz="2000" dirty="0"/>
              <a:t>). </a:t>
            </a:r>
            <a:endParaRPr lang="ru-RU" sz="2000" dirty="0" smtClean="0"/>
          </a:p>
          <a:p>
            <a:r>
              <a:rPr lang="ru-RU" sz="2000" dirty="0" err="1" smtClean="0"/>
              <a:t>Найпоширенішими</a:t>
            </a:r>
            <a:r>
              <a:rPr lang="ru-RU" sz="2000" dirty="0" smtClean="0"/>
              <a:t> </a:t>
            </a:r>
            <a:r>
              <a:rPr lang="ru-RU" sz="2000" dirty="0"/>
              <a:t>в лексико-</a:t>
            </a:r>
            <a:r>
              <a:rPr lang="ru-RU" sz="2000" dirty="0" err="1"/>
              <a:t>семантичній</a:t>
            </a:r>
            <a:r>
              <a:rPr lang="ru-RU" sz="2000" dirty="0"/>
              <a:t> </a:t>
            </a:r>
            <a:r>
              <a:rPr lang="ru-RU" sz="2000" dirty="0" err="1" smtClean="0"/>
              <a:t>системі</a:t>
            </a:r>
            <a:r>
              <a:rPr lang="ru-RU" sz="2000" dirty="0" smtClean="0"/>
              <a:t> </a:t>
            </a:r>
            <a:r>
              <a:rPr lang="ru-RU" sz="2000" dirty="0"/>
              <a:t>є </a:t>
            </a:r>
            <a:r>
              <a:rPr lang="ru-RU" sz="2000" b="1" dirty="0" err="1"/>
              <a:t>гіперо-гіпонімічні</a:t>
            </a:r>
            <a:r>
              <a:rPr lang="ru-RU" sz="2000" b="1" dirty="0"/>
              <a:t> (</a:t>
            </a:r>
            <a:r>
              <a:rPr lang="ru-RU" sz="2000" b="1" dirty="0" err="1"/>
              <a:t>родо-видові</a:t>
            </a:r>
            <a:r>
              <a:rPr lang="ru-RU" sz="2000" b="1" dirty="0"/>
              <a:t>) </a:t>
            </a:r>
            <a:r>
              <a:rPr lang="ru-RU" sz="2000" b="1" dirty="0" err="1"/>
              <a:t>відношення</a:t>
            </a:r>
            <a:r>
              <a:rPr lang="ru-RU" sz="2000" b="1" dirty="0"/>
              <a:t> </a:t>
            </a:r>
            <a:r>
              <a:rPr lang="ru-RU" sz="2000" dirty="0"/>
              <a:t>(тюльпан, гвоздика, </a:t>
            </a:r>
            <a:r>
              <a:rPr lang="ru-RU" sz="2000" dirty="0" err="1"/>
              <a:t>гладіолус</a:t>
            </a:r>
            <a:r>
              <a:rPr lang="ru-RU" sz="2000" dirty="0" smtClean="0"/>
              <a:t>, ромашка </a:t>
            </a:r>
            <a:r>
              <a:rPr lang="ru-RU" sz="2000" dirty="0"/>
              <a:t>... — </a:t>
            </a:r>
            <a:r>
              <a:rPr lang="ru-RU" sz="2000" dirty="0" err="1"/>
              <a:t>квіти</a:t>
            </a:r>
            <a:r>
              <a:rPr lang="ru-RU" sz="2000" dirty="0"/>
              <a:t>; </a:t>
            </a:r>
            <a:r>
              <a:rPr lang="ru-RU" sz="2000" dirty="0" err="1"/>
              <a:t>квіти</a:t>
            </a:r>
            <a:r>
              <a:rPr lang="ru-RU" sz="2000" dirty="0"/>
              <a:t>, </a:t>
            </a:r>
            <a:r>
              <a:rPr lang="ru-RU" sz="2000" dirty="0" err="1"/>
              <a:t>кущі</a:t>
            </a:r>
            <a:r>
              <a:rPr lang="ru-RU" sz="2000" dirty="0"/>
              <a:t>, </a:t>
            </a:r>
            <a:r>
              <a:rPr lang="ru-RU" sz="2000" dirty="0" err="1"/>
              <a:t>дерева</a:t>
            </a:r>
            <a:r>
              <a:rPr lang="ru-RU" sz="2000" dirty="0"/>
              <a:t>... — </a:t>
            </a:r>
            <a:r>
              <a:rPr lang="ru-RU" sz="2000" dirty="0" err="1"/>
              <a:t>рослини</a:t>
            </a:r>
            <a:r>
              <a:rPr lang="ru-RU" sz="2000" dirty="0"/>
              <a:t>; </a:t>
            </a:r>
            <a:r>
              <a:rPr lang="ru-RU" sz="2000" dirty="0" err="1"/>
              <a:t>січень</a:t>
            </a:r>
            <a:r>
              <a:rPr lang="ru-RU" sz="2000" dirty="0"/>
              <a:t>, </a:t>
            </a:r>
            <a:r>
              <a:rPr lang="ru-RU" sz="2000" dirty="0" err="1"/>
              <a:t>лютий</a:t>
            </a:r>
            <a:r>
              <a:rPr lang="ru-RU" sz="2000" dirty="0"/>
              <a:t>, </a:t>
            </a:r>
            <a:r>
              <a:rPr lang="ru-RU" sz="2000" dirty="0" err="1"/>
              <a:t>березень</a:t>
            </a:r>
            <a:r>
              <a:rPr lang="ru-RU" sz="2000" dirty="0"/>
              <a:t>... </a:t>
            </a:r>
            <a:r>
              <a:rPr lang="ru-RU" sz="2000" dirty="0" smtClean="0"/>
              <a:t>— </a:t>
            </a:r>
            <a:r>
              <a:rPr lang="ru-RU" sz="2000" dirty="0" err="1" smtClean="0"/>
              <a:t>місяці</a:t>
            </a:r>
            <a:r>
              <a:rPr lang="ru-RU" sz="2000" dirty="0"/>
              <a:t>; </a:t>
            </a:r>
            <a:r>
              <a:rPr lang="ru-RU" sz="2000" dirty="0" err="1"/>
              <a:t>хвилини</a:t>
            </a:r>
            <a:r>
              <a:rPr lang="ru-RU" sz="2000" dirty="0"/>
              <a:t>, </a:t>
            </a:r>
            <a:r>
              <a:rPr lang="ru-RU" sz="2000" dirty="0" err="1"/>
              <a:t>години</a:t>
            </a:r>
            <a:r>
              <a:rPr lang="ru-RU" sz="2000" dirty="0"/>
              <a:t>, </a:t>
            </a:r>
            <a:r>
              <a:rPr lang="ru-RU" sz="2000" dirty="0" err="1"/>
              <a:t>дні</a:t>
            </a:r>
            <a:r>
              <a:rPr lang="ru-RU" sz="2000" dirty="0"/>
              <a:t>, </a:t>
            </a:r>
            <a:r>
              <a:rPr lang="ru-RU" sz="2000" dirty="0" err="1"/>
              <a:t>місяці</a:t>
            </a:r>
            <a:r>
              <a:rPr lang="ru-RU" sz="2000" dirty="0"/>
              <a:t>, роки ... — час). </a:t>
            </a:r>
          </a:p>
        </p:txBody>
      </p:sp>
    </p:spTree>
    <p:extLst>
      <p:ext uri="{BB962C8B-B14F-4D97-AF65-F5344CB8AC3E}">
        <p14:creationId xmlns:p14="http://schemas.microsoft.com/office/powerpoint/2010/main" val="97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лево 7"/>
          <p:cNvSpPr/>
          <p:nvPr/>
        </p:nvSpPr>
        <p:spPr>
          <a:xfrm>
            <a:off x="7000901" y="2679314"/>
            <a:ext cx="1824023" cy="86497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2573" y="1124744"/>
            <a:ext cx="5238328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СИНТАГМАТИЧНІ ВІДНОШЕННЯ </a:t>
            </a:r>
            <a:r>
              <a:rPr lang="ru-RU" sz="2400" dirty="0"/>
              <a:t>— </a:t>
            </a:r>
            <a:r>
              <a:rPr lang="ru-RU" sz="2400" dirty="0" err="1"/>
              <a:t>лінійні</a:t>
            </a:r>
            <a:r>
              <a:rPr lang="ru-RU" sz="2400" dirty="0"/>
              <a:t> </a:t>
            </a:r>
            <a:r>
              <a:rPr lang="ru-RU" sz="2400" dirty="0" err="1"/>
              <a:t>зв'язки</a:t>
            </a:r>
            <a:r>
              <a:rPr lang="ru-RU" sz="2400" dirty="0"/>
              <a:t> слова,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сполучуваність</a:t>
            </a:r>
            <a:r>
              <a:rPr lang="ru-RU" sz="2400" dirty="0"/>
              <a:t>, контекст. </a:t>
            </a:r>
            <a:r>
              <a:rPr lang="ru-RU" sz="2400" dirty="0" err="1"/>
              <a:t>Кожне</a:t>
            </a:r>
            <a:r>
              <a:rPr lang="ru-RU" sz="2400" dirty="0"/>
              <a:t> слово </a:t>
            </a:r>
            <a:r>
              <a:rPr lang="ru-RU" sz="2400" dirty="0" err="1"/>
              <a:t>поєднується</a:t>
            </a:r>
            <a:r>
              <a:rPr lang="ru-RU" sz="2400" dirty="0"/>
              <a:t> не з будь-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іншим</a:t>
            </a:r>
            <a:r>
              <a:rPr lang="ru-RU" sz="2400" dirty="0"/>
              <a:t> словом, а </a:t>
            </a:r>
            <a:r>
              <a:rPr lang="ru-RU" sz="2400" dirty="0" err="1"/>
              <a:t>тільки</a:t>
            </a:r>
            <a:r>
              <a:rPr lang="ru-RU" sz="2400" dirty="0"/>
              <a:t> з </a:t>
            </a:r>
            <a:r>
              <a:rPr lang="ru-RU" sz="2400" dirty="0" err="1"/>
              <a:t>певними</a:t>
            </a:r>
            <a:r>
              <a:rPr lang="ru-RU" sz="2400" dirty="0"/>
              <a:t> словами. Так, </a:t>
            </a:r>
            <a:r>
              <a:rPr lang="ru-RU" sz="2400" dirty="0" err="1"/>
              <a:t>наприклад</a:t>
            </a:r>
            <a:r>
              <a:rPr lang="ru-RU" sz="2400" dirty="0"/>
              <a:t>, слова </a:t>
            </a:r>
            <a:r>
              <a:rPr lang="ru-RU" sz="2400" dirty="0" err="1"/>
              <a:t>гайнувати</a:t>
            </a:r>
            <a:r>
              <a:rPr lang="ru-RU" sz="2400" dirty="0"/>
              <a:t> і </a:t>
            </a:r>
            <a:r>
              <a:rPr lang="ru-RU" sz="2400" dirty="0" err="1"/>
              <a:t>розтринькувати</a:t>
            </a:r>
            <a:r>
              <a:rPr lang="ru-RU" sz="2400" dirty="0"/>
              <a:t> </a:t>
            </a:r>
            <a:r>
              <a:rPr lang="ru-RU" sz="2400" dirty="0" err="1"/>
              <a:t>поєднуються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з одним словом — </a:t>
            </a:r>
            <a:r>
              <a:rPr lang="ru-RU" sz="2400" dirty="0" err="1"/>
              <a:t>відповідно</a:t>
            </a:r>
            <a:r>
              <a:rPr lang="ru-RU" sz="2400" dirty="0"/>
              <a:t> час і </a:t>
            </a:r>
            <a:r>
              <a:rPr lang="ru-RU" sz="2400" dirty="0" err="1"/>
              <a:t>гроші</a:t>
            </a:r>
            <a:r>
              <a:rPr lang="ru-RU" sz="2400" dirty="0"/>
              <a:t>, слово </a:t>
            </a:r>
            <a:r>
              <a:rPr lang="ru-RU" sz="2400" dirty="0" err="1" smtClean="0"/>
              <a:t>безпробудний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лексемами — сон і </a:t>
            </a:r>
            <a:r>
              <a:rPr lang="ru-RU" sz="2400" dirty="0" err="1"/>
              <a:t>п'яниця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1296</TotalTime>
  <Words>1888</Words>
  <Application>Microsoft Office PowerPoint</Application>
  <PresentationFormat>Экран (4:3)</PresentationFormat>
  <Paragraphs>80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Техническая</vt:lpstr>
      <vt:lpstr>   Вступ до мовознавства</vt:lpstr>
      <vt:lpstr>Лексико-семантиЧна система мови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Активна лексика</vt:lpstr>
      <vt:lpstr>ПАСИВНА ЛЕКСИКА</vt:lpstr>
      <vt:lpstr>ПАСИВНА ЛЕКСИКА</vt:lpstr>
      <vt:lpstr>ПАСИВНА ЛЕКСИКА</vt:lpstr>
      <vt:lpstr>ПАСИВНА ЛЕКСИКА</vt:lpstr>
      <vt:lpstr>ПАСИВНА ЛЕКСИКА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189</cp:revision>
  <dcterms:created xsi:type="dcterms:W3CDTF">2015-10-20T11:06:18Z</dcterms:created>
  <dcterms:modified xsi:type="dcterms:W3CDTF">2023-03-30T18:29:40Z</dcterms:modified>
</cp:coreProperties>
</file>