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1" autoAdjust="0"/>
    <p:restoredTop sz="94660"/>
  </p:normalViewPr>
  <p:slideViewPr>
    <p:cSldViewPr>
      <p:cViewPr>
        <p:scale>
          <a:sx n="60" d="100"/>
          <a:sy n="60" d="100"/>
        </p:scale>
        <p:origin x="2390" y="58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03603" y="4652771"/>
            <a:ext cx="7467600" cy="1940560"/>
          </a:xfrm>
          <a:custGeom>
            <a:avLst/>
            <a:gdLst/>
            <a:ahLst/>
            <a:cxnLst/>
            <a:rect l="l" t="t" r="r" b="b"/>
            <a:pathLst>
              <a:path w="7467600" h="1940559">
                <a:moveTo>
                  <a:pt x="7467600" y="0"/>
                </a:moveTo>
                <a:lnTo>
                  <a:pt x="0" y="0"/>
                </a:lnTo>
                <a:lnTo>
                  <a:pt x="0" y="1940052"/>
                </a:lnTo>
                <a:lnTo>
                  <a:pt x="7467600" y="1940052"/>
                </a:lnTo>
                <a:lnTo>
                  <a:pt x="7467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835" y="132968"/>
            <a:ext cx="8990329" cy="972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173" y="1406397"/>
            <a:ext cx="8516620" cy="1414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5400" y="1830451"/>
            <a:ext cx="6895719" cy="3537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78105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Методологія</a:t>
            </a:r>
            <a:r>
              <a:rPr sz="32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та</a:t>
            </a:r>
            <a:r>
              <a:rPr sz="3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організація </a:t>
            </a:r>
            <a:r>
              <a:rPr sz="3200" b="1" spc="-7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наукових</a:t>
            </a:r>
            <a:r>
              <a:rPr sz="3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досліджень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 marR="5080" indent="3810" algn="ctr">
              <a:lnSpc>
                <a:spcPct val="100000"/>
              </a:lnSpc>
            </a:pPr>
            <a:r>
              <a:rPr sz="4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Лекція</a:t>
            </a:r>
            <a:r>
              <a:rPr sz="4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sz="4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Наука</a:t>
            </a:r>
            <a:r>
              <a:rPr sz="4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як </a:t>
            </a:r>
            <a:r>
              <a:rPr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універсальна</a:t>
            </a:r>
            <a:r>
              <a:rPr sz="4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система</a:t>
            </a:r>
            <a:r>
              <a:rPr sz="4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знань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835" y="132968"/>
            <a:ext cx="8990329" cy="522194"/>
          </a:xfrm>
          <a:prstGeom prst="rect">
            <a:avLst/>
          </a:prstGeom>
        </p:spPr>
        <p:txBody>
          <a:bodyPr vert="horz" wrap="square" lIns="0" tIns="151384" rIns="0" bIns="0" rtlCol="0">
            <a:spAutoFit/>
          </a:bodyPr>
          <a:lstStyle/>
          <a:p>
            <a:pPr marL="1778635" marR="5080" indent="-467995">
              <a:lnSpc>
                <a:spcPct val="100000"/>
              </a:lnSpc>
              <a:spcBef>
                <a:spcPts val="100"/>
              </a:spcBef>
            </a:pPr>
            <a:r>
              <a:rPr lang="uk-UA" sz="24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Державний університет «Житомирська політехніка»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855" y="92202"/>
            <a:ext cx="2658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Функції</a:t>
            </a:r>
            <a:r>
              <a:rPr sz="24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методології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1145" y="902335"/>
          <a:ext cx="8629650" cy="488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435"/>
                <a:gridCol w="6927215"/>
              </a:tblGrid>
              <a:tr h="370839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dirty="0">
                          <a:latin typeface="Calibri"/>
                          <a:cs typeface="Calibri"/>
                        </a:rPr>
                        <a:t>Назва</a:t>
                      </a:r>
                      <a:r>
                        <a:rPr sz="18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функцій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Характеристика</a:t>
                      </a:r>
                      <a:r>
                        <a:rPr sz="180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функцій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Критична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193800" algn="l"/>
                          <a:tab pos="2847340" algn="l"/>
                          <a:tab pos="4326255" algn="l"/>
                          <a:tab pos="564451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доводить	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неадекватність	використаної	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методології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результатам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діяльності.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Критеріальна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перевіряє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істинність,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правильність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коректність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дій.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Орієнтаційна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формує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орієнтири,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конкретизує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напрями,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зміст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методи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діяльності.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Аналітична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аналізує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діяльність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погляду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її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ефективності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результативності.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Евристична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виступає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джерелом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інструментом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одержання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нових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ідей.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Фінальності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забезпечує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результативність,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фінальність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діяльності.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Інструмен-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тальна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виступає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інструментом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діяльності,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обґрунтовує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вибір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методів.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Світоглядна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являє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собою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бачення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дійсності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огляду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методів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дії.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i="1" spc="-20" dirty="0">
                          <a:latin typeface="Calibri"/>
                          <a:cs typeface="Calibri"/>
                        </a:rPr>
                        <a:t>Технологічна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сприяє</a:t>
                      </a:r>
                      <a:r>
                        <a:rPr sz="18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технологізації</a:t>
                      </a:r>
                      <a:r>
                        <a:rPr sz="18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діяльності,</a:t>
                      </a:r>
                      <a:r>
                        <a:rPr sz="18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забезпечує</a:t>
                      </a:r>
                      <a:r>
                        <a:rPr sz="18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її</a:t>
                      </a:r>
                      <a:r>
                        <a:rPr sz="18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операціоналізацію</a:t>
                      </a:r>
                      <a:r>
                        <a:rPr sz="18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раціоналізацію.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Прогностична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сприяє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передбаченню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майбутніх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ситуацій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процесі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діяльності.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60" y="56040"/>
            <a:ext cx="8555646" cy="66478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776" y="994409"/>
            <a:ext cx="7153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Засади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філософської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та </a:t>
            </a:r>
            <a:r>
              <a:rPr sz="2400" b="1" spc="-5" dirty="0">
                <a:latin typeface="Calibri"/>
                <a:cs typeface="Calibri"/>
              </a:rPr>
              <a:t>загальнонаукової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методології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657553"/>
            <a:ext cx="6671945" cy="681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8164" algn="l"/>
                <a:tab pos="2494280" algn="l"/>
                <a:tab pos="4963160" algn="l"/>
              </a:tabLst>
            </a:pP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Філософську	</a:t>
            </a:r>
            <a:r>
              <a:rPr sz="2100" dirty="0">
                <a:latin typeface="Calibri"/>
                <a:cs typeface="Calibri"/>
              </a:rPr>
              <a:t>або	</a:t>
            </a:r>
            <a:r>
              <a:rPr sz="2200" b="1" i="1" spc="-10" dirty="0">
                <a:solidFill>
                  <a:srgbClr val="00AF50"/>
                </a:solidFill>
                <a:latin typeface="Calibri"/>
                <a:cs typeface="Calibri"/>
              </a:rPr>
              <a:t>фундаментальну	</a:t>
            </a: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методологію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889125" algn="l"/>
                <a:tab pos="2270125" algn="l"/>
                <a:tab pos="4613910" algn="l"/>
                <a:tab pos="6492240" algn="l"/>
              </a:tabLst>
            </a:pPr>
            <a:r>
              <a:rPr sz="2100" dirty="0">
                <a:latin typeface="Calibri"/>
                <a:cs typeface="Calibri"/>
              </a:rPr>
              <a:t>ідеалістичних	і	</a:t>
            </a:r>
            <a:r>
              <a:rPr sz="2100" spc="-5" dirty="0">
                <a:latin typeface="Calibri"/>
                <a:cs typeface="Calibri"/>
              </a:rPr>
              <a:t>матеріалістичних,	метафізичних	</a:t>
            </a:r>
            <a:r>
              <a:rPr sz="2100" dirty="0">
                <a:latin typeface="Calibri"/>
                <a:cs typeface="Calibri"/>
              </a:rPr>
              <a:t>і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9723" y="1669745"/>
            <a:ext cx="160020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  <a:tabLst>
                <a:tab pos="733425" algn="l"/>
              </a:tabLst>
            </a:pPr>
            <a:r>
              <a:rPr sz="2100" spc="-5" dirty="0">
                <a:latin typeface="Calibri"/>
                <a:cs typeface="Calibri"/>
              </a:rPr>
              <a:t>такі	</a:t>
            </a:r>
            <a:r>
              <a:rPr sz="2100" spc="-10" dirty="0">
                <a:latin typeface="Calibri"/>
                <a:cs typeface="Calibri"/>
              </a:rPr>
              <a:t>систем: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5" dirty="0">
                <a:latin typeface="Calibri"/>
                <a:cs typeface="Calibri"/>
              </a:rPr>
              <a:t>діалектичних,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313559"/>
            <a:ext cx="744474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пізнавально-оптимістичних</a:t>
            </a:r>
            <a:r>
              <a:rPr sz="2100" dirty="0">
                <a:latin typeface="Calibri"/>
                <a:cs typeface="Calibri"/>
              </a:rPr>
              <a:t> та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агностичних.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Загальнонаукова</a:t>
            </a:r>
            <a:r>
              <a:rPr sz="22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AF50"/>
                </a:solidFill>
                <a:latin typeface="Calibri"/>
                <a:cs typeface="Calibri"/>
              </a:rPr>
              <a:t>методологія</a:t>
            </a:r>
            <a:r>
              <a:rPr sz="2200" b="1" i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використовується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5" dirty="0">
                <a:latin typeface="Calibri"/>
                <a:cs typeface="Calibri"/>
              </a:rPr>
              <a:t> усіх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науках.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spc="-5" dirty="0">
                <a:latin typeface="Calibri"/>
                <a:cs typeface="Calibri"/>
              </a:rPr>
              <a:t>До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її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основних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підходів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належать: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609213"/>
            <a:ext cx="210185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100"/>
              </a:spcBef>
              <a:buChar char="-"/>
              <a:tabLst>
                <a:tab pos="154940" algn="l"/>
              </a:tabLst>
            </a:pPr>
            <a:r>
              <a:rPr sz="2100" spc="-5" dirty="0">
                <a:latin typeface="Calibri"/>
                <a:cs typeface="Calibri"/>
              </a:rPr>
              <a:t>історичний;</a:t>
            </a:r>
            <a:endParaRPr sz="2100">
              <a:latin typeface="Calibri"/>
              <a:cs typeface="Calibri"/>
            </a:endParaRPr>
          </a:p>
          <a:p>
            <a:pPr marL="154305" indent="-142240">
              <a:lnSpc>
                <a:spcPct val="100000"/>
              </a:lnSpc>
              <a:buChar char="-"/>
              <a:tabLst>
                <a:tab pos="154940" algn="l"/>
              </a:tabLst>
            </a:pPr>
            <a:r>
              <a:rPr sz="2100" spc="-5" dirty="0">
                <a:latin typeface="Calibri"/>
                <a:cs typeface="Calibri"/>
              </a:rPr>
              <a:t>функціональний;</a:t>
            </a:r>
            <a:endParaRPr sz="2100">
              <a:latin typeface="Calibri"/>
              <a:cs typeface="Calibri"/>
            </a:endParaRPr>
          </a:p>
          <a:p>
            <a:pPr marL="154305" indent="-142240">
              <a:lnSpc>
                <a:spcPct val="100000"/>
              </a:lnSpc>
              <a:buChar char="-"/>
              <a:tabLst>
                <a:tab pos="154940" algn="l"/>
              </a:tabLst>
            </a:pPr>
            <a:r>
              <a:rPr sz="2100" spc="-5" dirty="0">
                <a:latin typeface="Calibri"/>
                <a:cs typeface="Calibri"/>
              </a:rPr>
              <a:t>синергетичний;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6979" y="3609213"/>
            <a:ext cx="211963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100"/>
              </a:spcBef>
              <a:buChar char="-"/>
              <a:tabLst>
                <a:tab pos="154940" algn="l"/>
              </a:tabLst>
            </a:pPr>
            <a:r>
              <a:rPr sz="2100" spc="-10" dirty="0">
                <a:latin typeface="Calibri"/>
                <a:cs typeface="Calibri"/>
              </a:rPr>
              <a:t>термінологічний;</a:t>
            </a:r>
            <a:endParaRPr sz="2100">
              <a:latin typeface="Calibri"/>
              <a:cs typeface="Calibri"/>
            </a:endParaRPr>
          </a:p>
          <a:p>
            <a:pPr marL="157480" indent="-142240">
              <a:lnSpc>
                <a:spcPct val="100000"/>
              </a:lnSpc>
              <a:buChar char="-"/>
              <a:tabLst>
                <a:tab pos="157480" algn="l"/>
              </a:tabLst>
            </a:pPr>
            <a:r>
              <a:rPr sz="2100" spc="-5" dirty="0">
                <a:latin typeface="Calibri"/>
                <a:cs typeface="Calibri"/>
              </a:rPr>
              <a:t>системний;</a:t>
            </a:r>
            <a:endParaRPr sz="2100">
              <a:latin typeface="Calibri"/>
              <a:cs typeface="Calibri"/>
            </a:endParaRPr>
          </a:p>
          <a:p>
            <a:pPr marL="173990" indent="-142240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100" spc="-5" dirty="0">
                <a:latin typeface="Calibri"/>
                <a:cs typeface="Calibri"/>
              </a:rPr>
              <a:t>інформаційний;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4569714"/>
            <a:ext cx="33534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-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пізнавальний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(когнітивний).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5007864"/>
            <a:ext cx="2087880" cy="15895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0732" y="3692639"/>
            <a:ext cx="1818961" cy="29047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40127" y="339090"/>
            <a:ext cx="57537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ід</a:t>
            </a:r>
            <a:r>
              <a:rPr sz="21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1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инцип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1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ід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ення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06502"/>
            <a:ext cx="89865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Історичний</a:t>
            </a:r>
            <a:r>
              <a:rPr sz="1900" b="1" i="1" spc="5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підхід</a:t>
            </a:r>
            <a:r>
              <a:rPr sz="1900" b="1" i="1" spc="5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/>
              <a:t>досліджує</a:t>
            </a:r>
            <a:r>
              <a:rPr sz="1800" spc="520" dirty="0"/>
              <a:t> </a:t>
            </a:r>
            <a:r>
              <a:rPr sz="1800" spc="-5" dirty="0"/>
              <a:t>виникнення,</a:t>
            </a:r>
            <a:r>
              <a:rPr sz="1800" spc="535" dirty="0"/>
              <a:t> </a:t>
            </a:r>
            <a:r>
              <a:rPr sz="1800" spc="-5" dirty="0"/>
              <a:t>становлення</a:t>
            </a:r>
            <a:r>
              <a:rPr sz="1800" spc="520" dirty="0"/>
              <a:t> </a:t>
            </a:r>
            <a:r>
              <a:rPr sz="1800" dirty="0"/>
              <a:t>і</a:t>
            </a:r>
            <a:r>
              <a:rPr sz="1800" spc="520" dirty="0"/>
              <a:t> </a:t>
            </a:r>
            <a:r>
              <a:rPr sz="1800" spc="-10" dirty="0"/>
              <a:t>розвиток</a:t>
            </a:r>
            <a:r>
              <a:rPr sz="1800" spc="535" dirty="0"/>
              <a:t> </a:t>
            </a:r>
            <a:r>
              <a:rPr sz="1800" spc="-5" dirty="0"/>
              <a:t>процесів</a:t>
            </a:r>
            <a:r>
              <a:rPr sz="1800" spc="520" dirty="0"/>
              <a:t> </a:t>
            </a:r>
            <a:r>
              <a:rPr sz="1800" dirty="0"/>
              <a:t>і</a:t>
            </a:r>
            <a:r>
              <a:rPr sz="1800" spc="520" dirty="0"/>
              <a:t> </a:t>
            </a:r>
            <a:r>
              <a:rPr sz="1800" spc="-5" dirty="0"/>
              <a:t>явищ</a:t>
            </a:r>
            <a:r>
              <a:rPr sz="1800" spc="520" dirty="0"/>
              <a:t> </a:t>
            </a:r>
            <a:r>
              <a:rPr sz="1800" dirty="0"/>
              <a:t>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95757"/>
            <a:ext cx="8988425" cy="584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350" algn="l"/>
                <a:tab pos="3093085" algn="l"/>
                <a:tab pos="4033520" algn="l"/>
                <a:tab pos="5133975" algn="l"/>
                <a:tab pos="5423535" algn="l"/>
                <a:tab pos="6431280" algn="l"/>
                <a:tab pos="7352030" algn="l"/>
                <a:tab pos="8773795" algn="l"/>
              </a:tabLst>
            </a:pPr>
            <a:r>
              <a:rPr sz="1800" spc="-5" dirty="0">
                <a:latin typeface="Calibri"/>
                <a:cs typeface="Calibri"/>
              </a:rPr>
              <a:t>хрон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логі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й	по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лі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spc="-5" dirty="0">
                <a:latin typeface="Calibri"/>
                <a:cs typeface="Calibri"/>
              </a:rPr>
              <a:t>ов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,	вия</a:t>
            </a:r>
            <a:r>
              <a:rPr sz="1800" spc="-2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я</a:t>
            </a:r>
            <a:r>
              <a:rPr sz="1800" dirty="0">
                <a:latin typeface="Calibri"/>
                <a:cs typeface="Calibri"/>
              </a:rPr>
              <a:t>є	вну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рі</a:t>
            </a:r>
            <a:r>
              <a:rPr sz="1800" spc="-15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ні	й	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ов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-5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ні	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’</a:t>
            </a:r>
            <a:r>
              <a:rPr sz="1800" spc="-5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,	супереч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і	</a:t>
            </a:r>
            <a:r>
              <a:rPr sz="1800" spc="-5" dirty="0">
                <a:latin typeface="Calibri"/>
                <a:cs typeface="Calibri"/>
              </a:rPr>
              <a:t>та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закономірності.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tabLst>
                <a:tab pos="2824480" algn="l"/>
                <a:tab pos="3604895" algn="l"/>
                <a:tab pos="3876040" algn="l"/>
                <a:tab pos="5028565" algn="l"/>
                <a:tab pos="6473825" algn="l"/>
                <a:tab pos="7339965" algn="l"/>
                <a:tab pos="7550150" algn="l"/>
                <a:tab pos="8706485" algn="l"/>
              </a:tabLst>
            </a:pP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Порів</a:t>
            </a:r>
            <a:r>
              <a:rPr sz="1900" b="1" i="1" spc="-15" dirty="0">
                <a:solidFill>
                  <a:srgbClr val="00AF50"/>
                </a:solidFill>
                <a:latin typeface="Calibri"/>
                <a:cs typeface="Calibri"/>
              </a:rPr>
              <a:t>н</a:t>
            </a:r>
            <a:r>
              <a:rPr sz="1900" b="1" i="1" spc="-10" dirty="0">
                <a:solidFill>
                  <a:srgbClr val="00AF50"/>
                </a:solidFill>
                <a:latin typeface="Calibri"/>
                <a:cs typeface="Calibri"/>
              </a:rPr>
              <a:t>ял</a:t>
            </a:r>
            <a:r>
              <a:rPr sz="1900" b="1" i="1" spc="5" dirty="0">
                <a:solidFill>
                  <a:srgbClr val="00AF50"/>
                </a:solidFill>
                <a:latin typeface="Calibri"/>
                <a:cs typeface="Calibri"/>
              </a:rPr>
              <a:t>ь</a:t>
            </a:r>
            <a:r>
              <a:rPr sz="1900" b="1" i="1" spc="-10" dirty="0">
                <a:solidFill>
                  <a:srgbClr val="00AF50"/>
                </a:solidFill>
                <a:latin typeface="Calibri"/>
                <a:cs typeface="Calibri"/>
              </a:rPr>
              <a:t>н</a:t>
            </a:r>
            <a:r>
              <a:rPr sz="1900" b="1" i="1" spc="5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1900" b="1" i="1" spc="-10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1900" b="1" i="1" spc="5" dirty="0">
                <a:solidFill>
                  <a:srgbClr val="00AF50"/>
                </a:solidFill>
                <a:latin typeface="Calibri"/>
                <a:cs typeface="Calibri"/>
              </a:rPr>
              <a:t>і</a:t>
            </a: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сторичний</a:t>
            </a:r>
            <a:r>
              <a:rPr sz="1900" b="1" i="1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1900" b="1" i="1" spc="-10" dirty="0">
                <a:solidFill>
                  <a:srgbClr val="00AF50"/>
                </a:solidFill>
                <a:latin typeface="Calibri"/>
                <a:cs typeface="Calibri"/>
              </a:rPr>
              <a:t>під</a:t>
            </a:r>
            <a:r>
              <a:rPr sz="1900" b="1" i="1" dirty="0">
                <a:solidFill>
                  <a:srgbClr val="00AF50"/>
                </a:solidFill>
                <a:latin typeface="Calibri"/>
                <a:cs typeface="Calibri"/>
              </a:rPr>
              <a:t>х</a:t>
            </a:r>
            <a:r>
              <a:rPr sz="1900" b="1" i="1" spc="-15" dirty="0">
                <a:solidFill>
                  <a:srgbClr val="00AF50"/>
                </a:solidFill>
                <a:latin typeface="Calibri"/>
                <a:cs typeface="Calibri"/>
              </a:rPr>
              <a:t>і</a:t>
            </a: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д</a:t>
            </a:r>
            <a:r>
              <a:rPr sz="1900" b="1" i="1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–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уп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	п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spc="5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нава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них	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ас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-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	і	про</a:t>
            </a:r>
            <a:r>
              <a:rPr sz="1800" spc="-15" dirty="0">
                <a:latin typeface="Calibri"/>
                <a:cs typeface="Calibri"/>
              </a:rPr>
              <a:t>ц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ур,	</a:t>
            </a:r>
            <a:r>
              <a:rPr sz="1800" spc="-5" dirty="0">
                <a:latin typeface="Calibri"/>
                <a:cs typeface="Calibri"/>
              </a:rPr>
              <a:t>які</a:t>
            </a:r>
            <a:endParaRPr sz="18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дозволяють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виявити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схожість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відмінність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між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явищами,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загальне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специфічне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їхньому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розвитку.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1900" b="1" i="1" spc="-15" dirty="0">
                <a:solidFill>
                  <a:srgbClr val="00AF50"/>
                </a:solidFill>
                <a:latin typeface="Calibri"/>
                <a:cs typeface="Calibri"/>
              </a:rPr>
              <a:t>Термінологічний</a:t>
            </a:r>
            <a:r>
              <a:rPr sz="1900" b="1" i="1" spc="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підхід</a:t>
            </a:r>
            <a:r>
              <a:rPr sz="1900" b="1" i="1" spc="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передбачає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вивчення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категорій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термінів,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розробку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уточнення</a:t>
            </a:r>
            <a:endParaRPr sz="1800">
              <a:latin typeface="Calibri"/>
              <a:cs typeface="Calibri"/>
            </a:endParaRPr>
          </a:p>
          <a:p>
            <a:pPr marL="12700" marR="952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їх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змісту,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виявлення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взаємозв’язку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субординації</a:t>
            </a:r>
            <a:r>
              <a:rPr sz="1800" spc="-5" dirty="0">
                <a:latin typeface="Calibri"/>
                <a:cs typeface="Calibri"/>
              </a:rPr>
              <a:t> понять,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їх</a:t>
            </a:r>
            <a:r>
              <a:rPr sz="1800" dirty="0">
                <a:latin typeface="Calibri"/>
                <a:cs typeface="Calibri"/>
              </a:rPr>
              <a:t> місця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понятійно-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категоріальному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апараті</a:t>
            </a:r>
            <a:r>
              <a:rPr sz="1800" spc="-5" dirty="0">
                <a:latin typeface="Calibri"/>
                <a:cs typeface="Calibri"/>
              </a:rPr>
              <a:t> 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якій </a:t>
            </a:r>
            <a:r>
              <a:rPr sz="1800" spc="-10" dirty="0">
                <a:latin typeface="Calibri"/>
                <a:cs typeface="Calibri"/>
              </a:rPr>
              <a:t>базується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дослідження.</a:t>
            </a:r>
            <a:endParaRPr sz="18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Поняття </a:t>
            </a:r>
            <a:r>
              <a:rPr sz="1800" dirty="0">
                <a:latin typeface="Calibri"/>
                <a:cs typeface="Calibri"/>
              </a:rPr>
              <a:t>є </a:t>
            </a:r>
            <a:r>
              <a:rPr sz="1800" spc="-10" dirty="0">
                <a:latin typeface="Calibri"/>
                <a:cs typeface="Calibri"/>
              </a:rPr>
              <a:t>відображенням </a:t>
            </a:r>
            <a:r>
              <a:rPr sz="1800" spc="-5" dirty="0">
                <a:latin typeface="Calibri"/>
                <a:cs typeface="Calibri"/>
              </a:rPr>
              <a:t>найбільш суттєвих </a:t>
            </a:r>
            <a:r>
              <a:rPr sz="1800" dirty="0">
                <a:latin typeface="Calibri"/>
                <a:cs typeface="Calibri"/>
              </a:rPr>
              <a:t>і </a:t>
            </a:r>
            <a:r>
              <a:rPr sz="1800" spc="-5" dirty="0">
                <a:latin typeface="Calibri"/>
                <a:cs typeface="Calibri"/>
              </a:rPr>
              <a:t>властивих </a:t>
            </a:r>
            <a:r>
              <a:rPr sz="1800" spc="-10" dirty="0">
                <a:latin typeface="Calibri"/>
                <a:cs typeface="Calibri"/>
              </a:rPr>
              <a:t>предмету </a:t>
            </a:r>
            <a:r>
              <a:rPr sz="1800" spc="-5" dirty="0">
                <a:latin typeface="Calibri"/>
                <a:cs typeface="Calibri"/>
              </a:rPr>
              <a:t>чи явищу ознак. </a:t>
            </a:r>
            <a:r>
              <a:rPr sz="1800" dirty="0">
                <a:latin typeface="Calibri"/>
                <a:cs typeface="Calibri"/>
              </a:rPr>
              <a:t>Вони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можуть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бути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загальними,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частковими,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збірними,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абстрактними,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конкретними,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абсолютними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-5" dirty="0">
                <a:latin typeface="Calibri"/>
                <a:cs typeface="Calibri"/>
              </a:rPr>
              <a:t> відносними.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Системний підхід </a:t>
            </a:r>
            <a:r>
              <a:rPr sz="1800" spc="-5" dirty="0">
                <a:latin typeface="Calibri"/>
                <a:cs typeface="Calibri"/>
              </a:rPr>
              <a:t>спирається на </a:t>
            </a:r>
            <a:r>
              <a:rPr sz="1800" dirty="0">
                <a:latin typeface="Calibri"/>
                <a:cs typeface="Calibri"/>
              </a:rPr>
              <a:t>базове </a:t>
            </a:r>
            <a:r>
              <a:rPr sz="1800" spc="-5" dirty="0">
                <a:latin typeface="Calibri"/>
                <a:cs typeface="Calibri"/>
              </a:rPr>
              <a:t>поняття </a:t>
            </a:r>
            <a:r>
              <a:rPr sz="1800" spc="-10" dirty="0">
                <a:latin typeface="Calibri"/>
                <a:cs typeface="Calibri"/>
              </a:rPr>
              <a:t>система, </a:t>
            </a:r>
            <a:r>
              <a:rPr sz="1800" dirty="0">
                <a:latin typeface="Calibri"/>
                <a:cs typeface="Calibri"/>
              </a:rPr>
              <a:t>під </a:t>
            </a:r>
            <a:r>
              <a:rPr sz="1800" spc="-10" dirty="0">
                <a:latin typeface="Calibri"/>
                <a:cs typeface="Calibri"/>
              </a:rPr>
              <a:t>якою розуміється </a:t>
            </a:r>
            <a:r>
              <a:rPr sz="1800" dirty="0">
                <a:latin typeface="Calibri"/>
                <a:cs typeface="Calibri"/>
              </a:rPr>
              <a:t>сукупність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взаємопов’язаних</a:t>
            </a:r>
            <a:r>
              <a:rPr sz="1800" dirty="0">
                <a:latin typeface="Calibri"/>
                <a:cs typeface="Calibri"/>
              </a:rPr>
              <a:t> 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розташованих</a:t>
            </a:r>
            <a:r>
              <a:rPr sz="1800" dirty="0">
                <a:latin typeface="Calibri"/>
                <a:cs typeface="Calibri"/>
              </a:rPr>
              <a:t> 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певному</a:t>
            </a:r>
            <a:r>
              <a:rPr sz="1800" dirty="0">
                <a:latin typeface="Calibri"/>
                <a:cs typeface="Calibri"/>
              </a:rPr>
              <a:t> порядку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елементів,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що</a:t>
            </a:r>
            <a:r>
              <a:rPr sz="1800" spc="-5" dirty="0">
                <a:latin typeface="Calibri"/>
                <a:cs typeface="Calibri"/>
              </a:rPr>
              <a:t> складають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цілісне </a:t>
            </a:r>
            <a:r>
              <a:rPr sz="1800" dirty="0">
                <a:latin typeface="Calibri"/>
                <a:cs typeface="Calibri"/>
              </a:rPr>
              <a:t> утворення з певними </a:t>
            </a:r>
            <a:r>
              <a:rPr sz="1800" spc="-5" dirty="0">
                <a:latin typeface="Calibri"/>
                <a:cs typeface="Calibri"/>
              </a:rPr>
              <a:t>властивостями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вирішення конкретної задачі. Передбачає </a:t>
            </a:r>
            <a:r>
              <a:rPr sz="1800" spc="-15" dirty="0">
                <a:latin typeface="Calibri"/>
                <a:cs typeface="Calibri"/>
              </a:rPr>
              <a:t>розгляд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будь-якого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об’єкта </a:t>
            </a:r>
            <a:r>
              <a:rPr sz="1800" spc="-10" dirty="0">
                <a:latin typeface="Calibri"/>
                <a:cs typeface="Calibri"/>
              </a:rPr>
              <a:t>(дослідження, </a:t>
            </a:r>
            <a:r>
              <a:rPr sz="1800" spc="-5" dirty="0">
                <a:latin typeface="Calibri"/>
                <a:cs typeface="Calibri"/>
              </a:rPr>
              <a:t>формування, конструювання, управління та інші дії </a:t>
            </a:r>
            <a:r>
              <a:rPr sz="1800" spc="-10" dirty="0">
                <a:latin typeface="Calibri"/>
                <a:cs typeface="Calibri"/>
              </a:rPr>
              <a:t>до </a:t>
            </a:r>
            <a:r>
              <a:rPr sz="1800" spc="-5" dirty="0">
                <a:latin typeface="Calibri"/>
                <a:cs typeface="Calibri"/>
              </a:rPr>
              <a:t> нього) </a:t>
            </a:r>
            <a:r>
              <a:rPr sz="1800" dirty="0">
                <a:latin typeface="Calibri"/>
                <a:cs typeface="Calibri"/>
              </a:rPr>
              <a:t>з позиції </a:t>
            </a:r>
            <a:r>
              <a:rPr sz="1800" spc="-5" dirty="0">
                <a:latin typeface="Calibri"/>
                <a:cs typeface="Calibri"/>
              </a:rPr>
              <a:t>уявлення об’єкту як </a:t>
            </a:r>
            <a:r>
              <a:rPr sz="1800" spc="-10" dirty="0">
                <a:latin typeface="Calibri"/>
                <a:cs typeface="Calibri"/>
              </a:rPr>
              <a:t>системи </a:t>
            </a:r>
            <a:r>
              <a:rPr sz="1800" spc="-5" dirty="0">
                <a:latin typeface="Calibri"/>
                <a:cs typeface="Calibri"/>
              </a:rPr>
              <a:t>взаємозв’язку </a:t>
            </a:r>
            <a:r>
              <a:rPr sz="1800" dirty="0">
                <a:latin typeface="Calibri"/>
                <a:cs typeface="Calibri"/>
              </a:rPr>
              <a:t>з </a:t>
            </a:r>
            <a:r>
              <a:rPr sz="1800" spc="-5" dirty="0">
                <a:latin typeface="Calibri"/>
                <a:cs typeface="Calibri"/>
              </a:rPr>
              <a:t>оточуючим </a:t>
            </a:r>
            <a:r>
              <a:rPr sz="1800" spc="-10" dirty="0">
                <a:latin typeface="Calibri"/>
                <a:cs typeface="Calibri"/>
              </a:rPr>
              <a:t>середовищем. </a:t>
            </a:r>
            <a:r>
              <a:rPr sz="1800" spc="-15" dirty="0">
                <a:latin typeface="Calibri"/>
                <a:cs typeface="Calibri"/>
              </a:rPr>
              <a:t>За </a:t>
            </a:r>
            <a:r>
              <a:rPr sz="1800" spc="-10" dirty="0">
                <a:latin typeface="Calibri"/>
                <a:cs typeface="Calibri"/>
              </a:rPr>
              <a:t> системного </a:t>
            </a:r>
            <a:r>
              <a:rPr sz="1800" spc="-15" dirty="0">
                <a:latin typeface="Calibri"/>
                <a:cs typeface="Calibri"/>
              </a:rPr>
              <a:t>підходу </a:t>
            </a:r>
            <a:r>
              <a:rPr sz="1800" spc="-5" dirty="0">
                <a:latin typeface="Calibri"/>
                <a:cs typeface="Calibri"/>
              </a:rPr>
              <a:t>об’єкт </a:t>
            </a:r>
            <a:r>
              <a:rPr sz="1800" spc="-10" dirty="0">
                <a:latin typeface="Calibri"/>
                <a:cs typeface="Calibri"/>
              </a:rPr>
              <a:t>дослідження </a:t>
            </a:r>
            <a:r>
              <a:rPr sz="1800" dirty="0">
                <a:latin typeface="Calibri"/>
                <a:cs typeface="Calibri"/>
              </a:rPr>
              <a:t>є </a:t>
            </a:r>
            <a:r>
              <a:rPr sz="1800" spc="-5" dirty="0">
                <a:latin typeface="Calibri"/>
                <a:cs typeface="Calibri"/>
              </a:rPr>
              <a:t>складною динамічною системою, яка складається </a:t>
            </a:r>
            <a:r>
              <a:rPr sz="1800" dirty="0">
                <a:latin typeface="Calibri"/>
                <a:cs typeface="Calibri"/>
              </a:rPr>
              <a:t> з певної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кількості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взаємодіючих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елементів.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Синергетичний </a:t>
            </a:r>
            <a:r>
              <a:rPr sz="1900" b="1" i="1" spc="-10" dirty="0">
                <a:solidFill>
                  <a:srgbClr val="00AF50"/>
                </a:solidFill>
                <a:latin typeface="Calibri"/>
                <a:cs typeface="Calibri"/>
              </a:rPr>
              <a:t>підхід </a:t>
            </a:r>
            <a:r>
              <a:rPr sz="1800" spc="-5" dirty="0">
                <a:latin typeface="Calibri"/>
                <a:cs typeface="Calibri"/>
              </a:rPr>
              <a:t>передбачає ймовірнісне </a:t>
            </a:r>
            <a:r>
              <a:rPr sz="1800" dirty="0">
                <a:latin typeface="Calibri"/>
                <a:cs typeface="Calibri"/>
              </a:rPr>
              <a:t>бачення </a:t>
            </a:r>
            <a:r>
              <a:rPr sz="1800" spc="-10" dirty="0">
                <a:latin typeface="Calibri"/>
                <a:cs typeface="Calibri"/>
              </a:rPr>
              <a:t>світу, </a:t>
            </a:r>
            <a:r>
              <a:rPr sz="1800" spc="-5" dirty="0">
                <a:latin typeface="Calibri"/>
                <a:cs typeface="Calibri"/>
              </a:rPr>
              <a:t>базується на </a:t>
            </a:r>
            <a:r>
              <a:rPr sz="1800" spc="-10" dirty="0">
                <a:latin typeface="Calibri"/>
                <a:cs typeface="Calibri"/>
              </a:rPr>
              <a:t>дослідженнях </a:t>
            </a:r>
            <a:r>
              <a:rPr sz="1800" spc="-5" dirty="0">
                <a:latin typeface="Calibri"/>
                <a:cs typeface="Calibri"/>
              </a:rPr>
              <a:t> нелінійних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Жорсткі</a:t>
            </a:r>
            <a:r>
              <a:rPr sz="1800" spc="-5" dirty="0">
                <a:latin typeface="Calibri"/>
                <a:cs typeface="Calibri"/>
              </a:rPr>
              <a:t> причинно-наслідкові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зв’язки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поступального</a:t>
            </a:r>
            <a:r>
              <a:rPr sz="1800" dirty="0">
                <a:latin typeface="Calibri"/>
                <a:cs typeface="Calibri"/>
              </a:rPr>
              <a:t> розвитку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мають </a:t>
            </a:r>
            <a:r>
              <a:rPr sz="1800" spc="-5" dirty="0">
                <a:latin typeface="Calibri"/>
                <a:cs typeface="Calibri"/>
              </a:rPr>
              <a:t> лінійний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характер: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сучасне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визначається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минулим,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майбутнє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сьогочасним.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98" y="1282446"/>
            <a:ext cx="414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Принципи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системного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підходу: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23" y="908303"/>
            <a:ext cx="2410968" cy="2401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4492" y="130302"/>
            <a:ext cx="8724900" cy="95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Принцип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це </a:t>
            </a:r>
            <a:r>
              <a:rPr sz="2000" spc="-15" dirty="0">
                <a:latin typeface="Calibri"/>
                <a:cs typeface="Calibri"/>
              </a:rPr>
              <a:t>головне </a:t>
            </a:r>
            <a:r>
              <a:rPr sz="2000" spc="-10" dirty="0">
                <a:latin typeface="Calibri"/>
                <a:cs typeface="Calibri"/>
              </a:rPr>
              <a:t>вихідне </a:t>
            </a:r>
            <a:r>
              <a:rPr sz="2000" spc="-15" dirty="0">
                <a:latin typeface="Calibri"/>
                <a:cs typeface="Calibri"/>
              </a:rPr>
              <a:t>положення </a:t>
            </a:r>
            <a:r>
              <a:rPr sz="2000" spc="-20" dirty="0">
                <a:latin typeface="Calibri"/>
                <a:cs typeface="Calibri"/>
              </a:rPr>
              <a:t>будь-якої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наукової теорії, </a:t>
            </a:r>
            <a:r>
              <a:rPr sz="2000" dirty="0">
                <a:latin typeface="Calibri"/>
                <a:cs typeface="Calibri"/>
              </a:rPr>
              <a:t>вчення,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науки чи </a:t>
            </a:r>
            <a:r>
              <a:rPr sz="2000" spc="-20" dirty="0">
                <a:latin typeface="Calibri"/>
                <a:cs typeface="Calibri"/>
              </a:rPr>
              <a:t>світогляду, </a:t>
            </a:r>
            <a:r>
              <a:rPr sz="2000" spc="-5" dirty="0">
                <a:latin typeface="Calibri"/>
                <a:cs typeface="Calibri"/>
              </a:rPr>
              <a:t>виступає як перше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5" dirty="0">
                <a:latin typeface="Calibri"/>
                <a:cs typeface="Calibri"/>
              </a:rPr>
              <a:t>найабстрактніше </a:t>
            </a:r>
            <a:r>
              <a:rPr sz="2000" dirty="0">
                <a:latin typeface="Calibri"/>
                <a:cs typeface="Calibri"/>
              </a:rPr>
              <a:t>визначення </a:t>
            </a:r>
            <a:r>
              <a:rPr sz="2000" spc="-5" dirty="0">
                <a:latin typeface="Calibri"/>
                <a:cs typeface="Calibri"/>
              </a:rPr>
              <a:t>ідеї, як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початкова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систематизації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знань.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098" y="1864614"/>
            <a:ext cx="8649970" cy="477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73655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238"/>
              <a:buFont typeface="Calibri"/>
              <a:buChar char="–"/>
              <a:tabLst>
                <a:tab pos="281305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остаточної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(глобальної,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генеральної)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мети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функціонування</a:t>
            </a:r>
            <a:r>
              <a:rPr sz="2000" dirty="0">
                <a:latin typeface="Calibri"/>
                <a:cs typeface="Calibri"/>
              </a:rPr>
              <a:t> 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розвиток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всіх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її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складових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повинні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спрямовуватися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досягнення </a:t>
            </a:r>
            <a:r>
              <a:rPr sz="2000" dirty="0">
                <a:latin typeface="Calibri"/>
                <a:cs typeface="Calibri"/>
              </a:rPr>
              <a:t> певної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мети.</a:t>
            </a:r>
            <a:r>
              <a:rPr sz="2000" dirty="0">
                <a:latin typeface="Calibri"/>
                <a:cs typeface="Calibri"/>
              </a:rPr>
              <a:t> Всі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зміни,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вдосконалення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управління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системою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потрібно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оцінювати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цієї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точки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зору;</a:t>
            </a:r>
          </a:p>
          <a:p>
            <a:pPr marL="12700" marR="6350" algn="just">
              <a:lnSpc>
                <a:spcPct val="100000"/>
              </a:lnSpc>
              <a:spcBef>
                <a:spcPts val="890"/>
              </a:spcBef>
              <a:buClr>
                <a:srgbClr val="000000"/>
              </a:buClr>
              <a:buSzPct val="95238"/>
              <a:buFont typeface="Calibri"/>
              <a:buChar char="–"/>
              <a:tabLst>
                <a:tab pos="227965" algn="l"/>
              </a:tabLst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єдності,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зв`язаності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і 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модульності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система розглядається </a:t>
            </a:r>
            <a:r>
              <a:rPr sz="2000" spc="-5" dirty="0">
                <a:latin typeface="Calibri"/>
                <a:cs typeface="Calibri"/>
              </a:rPr>
              <a:t>«ззовні» як </a:t>
            </a:r>
            <a:r>
              <a:rPr sz="2000" dirty="0">
                <a:latin typeface="Calibri"/>
                <a:cs typeface="Calibri"/>
              </a:rPr>
              <a:t> єдине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ціле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(принцип</a:t>
            </a:r>
            <a:r>
              <a:rPr sz="2000" dirty="0">
                <a:latin typeface="Calibri"/>
                <a:cs typeface="Calibri"/>
              </a:rPr>
              <a:t> єдності),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водночас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необхідний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«погляд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зсередини»,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окремих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взаємодіючих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складових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(принцип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зв`язаності);</a:t>
            </a: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5238"/>
              <a:buFont typeface="Calibri"/>
              <a:buChar char="–"/>
              <a:tabLst>
                <a:tab pos="273685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модульності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передбачає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розгляд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замість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складових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системи</a:t>
            </a:r>
            <a:r>
              <a:rPr sz="2000" spc="-5" dirty="0">
                <a:latin typeface="Calibri"/>
                <a:cs typeface="Calibri"/>
              </a:rPr>
              <a:t> її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входів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виходів,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тобто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абстрагування</a:t>
            </a:r>
            <a:r>
              <a:rPr sz="2000" spc="5" dirty="0">
                <a:latin typeface="Calibri"/>
                <a:cs typeface="Calibri"/>
              </a:rPr>
              <a:t> від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зайвої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деталізації</a:t>
            </a:r>
            <a:r>
              <a:rPr sz="2000" dirty="0">
                <a:latin typeface="Calibri"/>
                <a:cs typeface="Calibri"/>
              </a:rPr>
              <a:t> 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умови</a:t>
            </a:r>
            <a:r>
              <a:rPr sz="2000" spc="-5" dirty="0">
                <a:latin typeface="Calibri"/>
                <a:cs typeface="Calibri"/>
              </a:rPr>
              <a:t> збереження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можливості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адекватного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описання системи;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lr>
                <a:srgbClr val="000000"/>
              </a:buClr>
              <a:buSzPct val="95238"/>
              <a:buFont typeface="Calibri"/>
              <a:buChar char="–"/>
              <a:tabLst>
                <a:tab pos="231140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ієрархії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виявлення </a:t>
            </a:r>
            <a:r>
              <a:rPr sz="2000" dirty="0">
                <a:latin typeface="Calibri"/>
                <a:cs typeface="Calibri"/>
              </a:rPr>
              <a:t>або </a:t>
            </a:r>
            <a:r>
              <a:rPr sz="2000" spc="-5" dirty="0">
                <a:latin typeface="Calibri"/>
                <a:cs typeface="Calibri"/>
              </a:rPr>
              <a:t>створення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системі ієрархічних </a:t>
            </a:r>
            <a:r>
              <a:rPr sz="2000" dirty="0">
                <a:latin typeface="Calibri"/>
                <a:cs typeface="Calibri"/>
              </a:rPr>
              <a:t>зв’язків, </a:t>
            </a:r>
            <a:r>
              <a:rPr sz="2000" spc="-25" dirty="0">
                <a:latin typeface="Calibri"/>
                <a:cs typeface="Calibri"/>
              </a:rPr>
              <a:t>модулів,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цілей.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правило,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розпочинається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«вищих»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рівнів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ієрархії,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за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її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відсутності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дослідник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повинен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чітко</a:t>
            </a:r>
            <a:r>
              <a:rPr sz="2000" spc="-5" dirty="0">
                <a:latin typeface="Calibri"/>
                <a:cs typeface="Calibri"/>
              </a:rPr>
              <a:t> визначити,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послідовності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розглядатимуться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складові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напрямок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конкретизації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уявлень;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04978"/>
            <a:ext cx="64649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–</a:t>
            </a:r>
            <a:r>
              <a:rPr spc="200" dirty="0"/>
              <a:t> 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функціональності</a:t>
            </a:r>
            <a:r>
              <a:rPr sz="2100" b="1" i="1" spc="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200" dirty="0"/>
              <a:t> </a:t>
            </a:r>
            <a:r>
              <a:rPr spc="-5" dirty="0"/>
              <a:t>структура</a:t>
            </a:r>
            <a:r>
              <a:rPr spc="210" dirty="0"/>
              <a:t> </a:t>
            </a:r>
            <a:r>
              <a:rPr spc="-10" dirty="0"/>
              <a:t>системи</a:t>
            </a:r>
            <a:r>
              <a:rPr spc="185" dirty="0"/>
              <a:t> </a:t>
            </a:r>
            <a:r>
              <a:rPr spc="-5" dirty="0"/>
              <a:t>тісно</a:t>
            </a:r>
            <a:r>
              <a:rPr spc="204" dirty="0"/>
              <a:t> </a:t>
            </a:r>
            <a:r>
              <a:rPr spc="-10" dirty="0"/>
              <a:t>пов’язана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525271"/>
            <a:ext cx="646747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обумовлюється</a:t>
            </a:r>
            <a:r>
              <a:rPr sz="2000" spc="-5" dirty="0">
                <a:latin typeface="Calibri"/>
                <a:cs typeface="Calibri"/>
              </a:rPr>
              <a:t> її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функціями;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систему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досліджувати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необхідно</a:t>
            </a:r>
            <a:r>
              <a:rPr sz="2000" spc="-5" dirty="0">
                <a:latin typeface="Calibri"/>
                <a:cs typeface="Calibri"/>
              </a:rPr>
              <a:t> після</a:t>
            </a:r>
            <a:r>
              <a:rPr sz="2000" dirty="0">
                <a:latin typeface="Calibri"/>
                <a:cs typeface="Calibri"/>
              </a:rPr>
              <a:t> визначення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її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функцій.</a:t>
            </a:r>
            <a:r>
              <a:rPr sz="2000" dirty="0">
                <a:latin typeface="Calibri"/>
                <a:cs typeface="Calibri"/>
              </a:rPr>
              <a:t> У разі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виявлення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нової </a:t>
            </a:r>
            <a:r>
              <a:rPr sz="2000" spc="-5" dirty="0">
                <a:latin typeface="Calibri"/>
                <a:cs typeface="Calibri"/>
              </a:rPr>
              <a:t>функції доцільно </a:t>
            </a:r>
            <a:r>
              <a:rPr sz="2000" dirty="0">
                <a:latin typeface="Calibri"/>
                <a:cs typeface="Calibri"/>
              </a:rPr>
              <a:t>змінювати </a:t>
            </a:r>
            <a:r>
              <a:rPr sz="2000" spc="-10" dirty="0">
                <a:latin typeface="Calibri"/>
                <a:cs typeface="Calibri"/>
              </a:rPr>
              <a:t>структуру системи,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5" dirty="0">
                <a:latin typeface="Calibri"/>
                <a:cs typeface="Calibri"/>
              </a:rPr>
              <a:t>не </a:t>
            </a:r>
            <a:r>
              <a:rPr sz="2000" dirty="0">
                <a:latin typeface="Calibri"/>
                <a:cs typeface="Calibri"/>
              </a:rPr>
              <a:t> намагатися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«прив’язати»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цю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функцію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старої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структури;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744166"/>
            <a:ext cx="17894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  <a:tab pos="1649095" algn="l"/>
              </a:tabLst>
            </a:pPr>
            <a:r>
              <a:rPr sz="2000" dirty="0">
                <a:latin typeface="Calibri"/>
                <a:cs typeface="Calibri"/>
              </a:rPr>
              <a:t>–	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р</a:t>
            </a:r>
            <a:r>
              <a:rPr sz="2100" b="1" i="1" spc="-15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звитку	</a:t>
            </a:r>
            <a:r>
              <a:rPr sz="2000" dirty="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2064766"/>
            <a:ext cx="5325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2855" algn="l"/>
                <a:tab pos="1838325" algn="l"/>
                <a:tab pos="2872105" algn="l"/>
                <a:tab pos="4547235" algn="l"/>
              </a:tabLst>
            </a:pPr>
            <a:r>
              <a:rPr sz="2000" dirty="0">
                <a:latin typeface="Calibri"/>
                <a:cs typeface="Calibri"/>
              </a:rPr>
              <a:t>си</a:t>
            </a:r>
            <a:r>
              <a:rPr sz="2000" spc="-10" dirty="0">
                <a:latin typeface="Calibri"/>
                <a:cs typeface="Calibri"/>
              </a:rPr>
              <a:t>ст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и	за	</a:t>
            </a:r>
            <a:r>
              <a:rPr sz="2000" spc="-2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мов</a:t>
            </a:r>
            <a:r>
              <a:rPr sz="2000" dirty="0">
                <a:latin typeface="Calibri"/>
                <a:cs typeface="Calibri"/>
              </a:rPr>
              <a:t>и	</a:t>
            </a:r>
            <a:r>
              <a:rPr sz="2000" spc="-10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бер</a:t>
            </a:r>
            <a:r>
              <a:rPr sz="2000" spc="-25" dirty="0">
                <a:latin typeface="Calibri"/>
                <a:cs typeface="Calibri"/>
              </a:rPr>
              <a:t>еж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ня	пев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6244" y="1756359"/>
            <a:ext cx="4519930" cy="639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170305" algn="l"/>
                <a:tab pos="1626235" algn="l"/>
                <a:tab pos="3528060" algn="l"/>
              </a:tabLst>
            </a:pPr>
            <a:r>
              <a:rPr sz="2000" spc="-5" dirty="0">
                <a:latin typeface="Calibri"/>
                <a:cs typeface="Calibri"/>
              </a:rPr>
              <a:t>здатність	</a:t>
            </a:r>
            <a:r>
              <a:rPr sz="2000" spc="-15" dirty="0">
                <a:latin typeface="Calibri"/>
                <a:cs typeface="Calibri"/>
              </a:rPr>
              <a:t>до	</a:t>
            </a:r>
            <a:r>
              <a:rPr sz="2000" spc="-10" dirty="0">
                <a:latin typeface="Calibri"/>
                <a:cs typeface="Calibri"/>
              </a:rPr>
              <a:t>вдосконалення,	</a:t>
            </a:r>
            <a:r>
              <a:rPr sz="2000" spc="-5" dirty="0">
                <a:latin typeface="Calibri"/>
                <a:cs typeface="Calibri"/>
              </a:rPr>
              <a:t>розвитку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2000" spc="-5" dirty="0">
                <a:latin typeface="Calibri"/>
                <a:cs typeface="Calibri"/>
              </a:rPr>
              <a:t>якісних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369566"/>
            <a:ext cx="6469380" cy="402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властивостей;</a:t>
            </a:r>
            <a:endParaRPr sz="2000">
              <a:latin typeface="Calibri"/>
              <a:cs typeface="Calibri"/>
            </a:endParaRPr>
          </a:p>
          <a:p>
            <a:pPr marL="271780" indent="-259079">
              <a:lnSpc>
                <a:spcPts val="2520"/>
              </a:lnSpc>
              <a:buClr>
                <a:srgbClr val="000000"/>
              </a:buClr>
              <a:buSzPct val="95238"/>
              <a:buFont typeface="Calibri"/>
              <a:buChar char="–"/>
              <a:tabLst>
                <a:tab pos="271145" algn="l"/>
                <a:tab pos="271780" algn="l"/>
                <a:tab pos="2335530" algn="l"/>
                <a:tab pos="2592705" algn="l"/>
                <a:tab pos="3792220" algn="l"/>
                <a:tab pos="5078730" algn="l"/>
                <a:tab pos="5615940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де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ц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ен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т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ралізації	</a:t>
            </a:r>
            <a:r>
              <a:rPr sz="2000" dirty="0">
                <a:latin typeface="Calibri"/>
                <a:cs typeface="Calibri"/>
              </a:rPr>
              <a:t>–	</a:t>
            </a:r>
            <a:r>
              <a:rPr sz="2000" spc="-5" dirty="0">
                <a:latin typeface="Calibri"/>
                <a:cs typeface="Calibri"/>
              </a:rPr>
              <a:t>ро</a:t>
            </a:r>
            <a:r>
              <a:rPr sz="2000" spc="-20" dirty="0">
                <a:latin typeface="Calibri"/>
                <a:cs typeface="Calibri"/>
              </a:rPr>
              <a:t>зу</a:t>
            </a:r>
            <a:r>
              <a:rPr sz="2000" spc="-5" dirty="0">
                <a:latin typeface="Calibri"/>
                <a:cs typeface="Calibri"/>
              </a:rPr>
              <a:t>мн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й	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проміс	</a:t>
            </a:r>
            <a:r>
              <a:rPr sz="2000" spc="-5" dirty="0">
                <a:latin typeface="Calibri"/>
                <a:cs typeface="Calibri"/>
              </a:rPr>
              <a:t>мі</a:t>
            </a:r>
            <a:r>
              <a:rPr sz="2000" dirty="0">
                <a:latin typeface="Calibri"/>
                <a:cs typeface="Calibri"/>
              </a:rPr>
              <a:t>ж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ною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централізацією </a:t>
            </a:r>
            <a:r>
              <a:rPr sz="2000" spc="-5" dirty="0">
                <a:latin typeface="Calibri"/>
                <a:cs typeface="Calibri"/>
              </a:rPr>
              <a:t>системи </a:t>
            </a:r>
            <a:r>
              <a:rPr sz="2000" dirty="0">
                <a:latin typeface="Calibri"/>
                <a:cs typeface="Calibri"/>
              </a:rPr>
              <a:t>та </a:t>
            </a:r>
            <a:r>
              <a:rPr sz="2000" spc="-5" dirty="0">
                <a:latin typeface="Calibri"/>
                <a:cs typeface="Calibri"/>
              </a:rPr>
              <a:t>здатністю реагувати </a:t>
            </a:r>
            <a:r>
              <a:rPr sz="2000" dirty="0">
                <a:latin typeface="Calibri"/>
                <a:cs typeface="Calibri"/>
              </a:rPr>
              <a:t>на вплив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зовнішнього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середовища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окремими</a:t>
            </a:r>
            <a:r>
              <a:rPr sz="2000" spc="-5" dirty="0">
                <a:latin typeface="Calibri"/>
                <a:cs typeface="Calibri"/>
              </a:rPr>
              <a:t> її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частинами.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Співвідношення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між</a:t>
            </a:r>
            <a:r>
              <a:rPr sz="2000" dirty="0">
                <a:latin typeface="Calibri"/>
                <a:cs typeface="Calibri"/>
              </a:rPr>
              <a:t> централізацією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децентралізацією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визначається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метою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 </a:t>
            </a:r>
            <a:r>
              <a:rPr sz="2000" spc="-5" dirty="0">
                <a:latin typeface="Calibri"/>
                <a:cs typeface="Calibri"/>
              </a:rPr>
              <a:t>призначенням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системи.</a:t>
            </a:r>
            <a:r>
              <a:rPr sz="2000" dirty="0">
                <a:latin typeface="Calibri"/>
                <a:cs typeface="Calibri"/>
              </a:rPr>
              <a:t> Повністю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централізована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система</a:t>
            </a:r>
            <a:r>
              <a:rPr sz="2000" dirty="0">
                <a:latin typeface="Calibri"/>
                <a:cs typeface="Calibri"/>
              </a:rPr>
              <a:t> є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негнучкою,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неспроможною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швидко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реагувати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пристосовуватися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змінних</a:t>
            </a:r>
            <a:r>
              <a:rPr sz="2000" spc="-5" dirty="0">
                <a:latin typeface="Calibri"/>
                <a:cs typeface="Calibri"/>
              </a:rPr>
              <a:t> умов;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5238"/>
              <a:buFont typeface="Calibri"/>
              <a:buChar char="–"/>
              <a:tabLst>
                <a:tab pos="248920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невизначеності </a:t>
            </a:r>
            <a:r>
              <a:rPr sz="2000" dirty="0">
                <a:latin typeface="Calibri"/>
                <a:cs typeface="Calibri"/>
              </a:rPr>
              <a:t>– у більшості випадків </a:t>
            </a:r>
            <a:r>
              <a:rPr sz="2000" spc="-10" dirty="0">
                <a:latin typeface="Calibri"/>
                <a:cs typeface="Calibri"/>
              </a:rPr>
              <a:t>досліджується </a:t>
            </a:r>
            <a:r>
              <a:rPr sz="2000" spc="-5" dirty="0">
                <a:latin typeface="Calibri"/>
                <a:cs typeface="Calibri"/>
              </a:rPr>
              <a:t> система,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поведінка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якої</a:t>
            </a:r>
            <a:r>
              <a:rPr sz="2000" spc="-5" dirty="0">
                <a:latin typeface="Calibri"/>
                <a:cs typeface="Calibri"/>
              </a:rPr>
              <a:t> не</a:t>
            </a:r>
            <a:r>
              <a:rPr sz="2000" dirty="0">
                <a:latin typeface="Calibri"/>
                <a:cs typeface="Calibri"/>
              </a:rPr>
              <a:t> завжди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зрозумілою,</a:t>
            </a:r>
            <a:r>
              <a:rPr sz="2000" spc="-5" dirty="0">
                <a:latin typeface="Calibri"/>
                <a:cs typeface="Calibri"/>
              </a:rPr>
              <a:t> її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структура</a:t>
            </a:r>
            <a:r>
              <a:rPr sz="2000" dirty="0">
                <a:latin typeface="Calibri"/>
                <a:cs typeface="Calibri"/>
              </a:rPr>
              <a:t> 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зовнішні</a:t>
            </a:r>
            <a:r>
              <a:rPr sz="2000" dirty="0">
                <a:latin typeface="Calibri"/>
                <a:cs typeface="Calibri"/>
              </a:rPr>
              <a:t> впливи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невідомими,</a:t>
            </a:r>
            <a:r>
              <a:rPr sz="2000" dirty="0">
                <a:latin typeface="Calibri"/>
                <a:cs typeface="Calibri"/>
              </a:rPr>
              <a:t> 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перебіг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процесів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непередбачуваним.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Випадком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невизначеності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стан,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коли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певна </a:t>
            </a:r>
            <a:r>
              <a:rPr sz="2000" spc="-15" dirty="0">
                <a:latin typeface="Calibri"/>
                <a:cs typeface="Calibri"/>
              </a:rPr>
              <a:t>подія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відбутись,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 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ні.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1764791"/>
            <a:ext cx="2159507" cy="36088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789557"/>
            <a:ext cx="7910830" cy="219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Метод </a:t>
            </a:r>
            <a:r>
              <a:rPr sz="2000" dirty="0">
                <a:latin typeface="Calibri"/>
                <a:cs typeface="Calibri"/>
              </a:rPr>
              <a:t>(греч. </a:t>
            </a:r>
            <a:r>
              <a:rPr sz="2000" i="1" spc="-5" dirty="0">
                <a:latin typeface="Calibri"/>
                <a:cs typeface="Calibri"/>
              </a:rPr>
              <a:t>methodos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шлях, </a:t>
            </a:r>
            <a:r>
              <a:rPr sz="2000" dirty="0">
                <a:latin typeface="Calibri"/>
                <a:cs typeface="Calibri"/>
              </a:rPr>
              <a:t>спосіб </a:t>
            </a:r>
            <a:r>
              <a:rPr sz="2000" spc="-5" dirty="0">
                <a:latin typeface="Calibri"/>
                <a:cs typeface="Calibri"/>
              </a:rPr>
              <a:t>дослідження, викладу)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система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прийомів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підходу</a:t>
            </a:r>
            <a:r>
              <a:rPr sz="2000" spc="-15" dirty="0">
                <a:latin typeface="Calibri"/>
                <a:cs typeface="Calibri"/>
              </a:rPr>
              <a:t> до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вивчення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явищ</a:t>
            </a:r>
            <a:r>
              <a:rPr sz="2000" dirty="0">
                <a:latin typeface="Calibri"/>
                <a:cs typeface="Calibri"/>
              </a:rPr>
              <a:t> і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закономірностей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природи, </a:t>
            </a:r>
            <a:r>
              <a:rPr sz="2000" spc="-5" dirty="0">
                <a:latin typeface="Calibri"/>
                <a:cs typeface="Calibri"/>
              </a:rPr>
              <a:t>суспільства, мислення; планомірний </a:t>
            </a:r>
            <a:r>
              <a:rPr sz="2000" dirty="0">
                <a:latin typeface="Calibri"/>
                <a:cs typeface="Calibri"/>
              </a:rPr>
              <a:t>шлях, спосіб </a:t>
            </a:r>
            <a:r>
              <a:rPr sz="2000" spc="-5" dirty="0">
                <a:latin typeface="Calibri"/>
                <a:cs typeface="Calibri"/>
              </a:rPr>
              <a:t>досягнення </a:t>
            </a:r>
            <a:r>
              <a:rPr sz="2000" dirty="0">
                <a:latin typeface="Calibri"/>
                <a:cs typeface="Calibri"/>
              </a:rPr>
              <a:t> певних </a:t>
            </a:r>
            <a:r>
              <a:rPr sz="2000" spc="-20" dirty="0">
                <a:latin typeface="Calibri"/>
                <a:cs typeface="Calibri"/>
              </a:rPr>
              <a:t>результатів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5" dirty="0">
                <a:latin typeface="Calibri"/>
                <a:cs typeface="Calibri"/>
              </a:rPr>
              <a:t>науковому </a:t>
            </a:r>
            <a:r>
              <a:rPr sz="2000" dirty="0">
                <a:latin typeface="Calibri"/>
                <a:cs typeface="Calibri"/>
              </a:rPr>
              <a:t>пізнанні й </a:t>
            </a:r>
            <a:r>
              <a:rPr sz="2000" spc="-5" dirty="0">
                <a:latin typeface="Calibri"/>
                <a:cs typeface="Calibri"/>
              </a:rPr>
              <a:t>практичній діяльності; взагалі </a:t>
            </a:r>
            <a:r>
              <a:rPr sz="2000" dirty="0">
                <a:latin typeface="Calibri"/>
                <a:cs typeface="Calibri"/>
              </a:rPr>
              <a:t> прийом,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спосіб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або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спосіб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дії.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Виділяють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такі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групи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методів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пізнання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3954271"/>
            <a:ext cx="6066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544320" algn="l"/>
                <a:tab pos="3382645" algn="l"/>
                <a:tab pos="4518025" algn="l"/>
              </a:tabLst>
            </a:pPr>
            <a:r>
              <a:rPr sz="2000" i="1" dirty="0">
                <a:latin typeface="Calibri"/>
                <a:cs typeface="Calibri"/>
              </a:rPr>
              <a:t>1)	</a:t>
            </a:r>
            <a:r>
              <a:rPr sz="2000" i="1" spc="-5" dirty="0">
                <a:latin typeface="Calibri"/>
                <a:cs typeface="Calibri"/>
              </a:rPr>
              <a:t>методи	теоретичного	пізнання	</a:t>
            </a:r>
            <a:r>
              <a:rPr sz="2000" spc="-10" dirty="0">
                <a:latin typeface="Calibri"/>
                <a:cs typeface="Calibri"/>
              </a:rPr>
              <a:t>(гіпотетичний,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8706" y="3954271"/>
            <a:ext cx="16821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а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сіома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673" y="4259071"/>
            <a:ext cx="3247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формалізації,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абстрагування);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473" y="4563871"/>
            <a:ext cx="4836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710055" algn="l"/>
                <a:tab pos="3425190" algn="l"/>
              </a:tabLst>
            </a:pPr>
            <a:r>
              <a:rPr sz="2000" i="1" dirty="0">
                <a:latin typeface="Calibri"/>
                <a:cs typeface="Calibri"/>
              </a:rPr>
              <a:t>2)	</a:t>
            </a:r>
            <a:r>
              <a:rPr sz="2000" i="1" spc="-5" dirty="0">
                <a:latin typeface="Calibri"/>
                <a:cs typeface="Calibri"/>
              </a:rPr>
              <a:t>ме</a:t>
            </a:r>
            <a:r>
              <a:rPr sz="2000" i="1" spc="-15" dirty="0">
                <a:latin typeface="Calibri"/>
                <a:cs typeface="Calibri"/>
              </a:rPr>
              <a:t>т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dirty="0">
                <a:latin typeface="Calibri"/>
                <a:cs typeface="Calibri"/>
              </a:rPr>
              <a:t>и	е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dirty="0">
                <a:latin typeface="Calibri"/>
                <a:cs typeface="Calibri"/>
              </a:rPr>
              <a:t>піри</a:t>
            </a:r>
            <a:r>
              <a:rPr sz="2000" i="1" spc="-15" dirty="0">
                <a:latin typeface="Calibri"/>
                <a:cs typeface="Calibri"/>
              </a:rPr>
              <a:t>ч</a:t>
            </a:r>
            <a:r>
              <a:rPr sz="2000" i="1" dirty="0">
                <a:latin typeface="Calibri"/>
                <a:cs typeface="Calibri"/>
              </a:rPr>
              <a:t>ного	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5" dirty="0">
                <a:latin typeface="Calibri"/>
                <a:cs typeface="Calibri"/>
              </a:rPr>
              <a:t>осл</a:t>
            </a:r>
            <a:r>
              <a:rPr sz="2000" i="1" spc="-10" dirty="0">
                <a:latin typeface="Calibri"/>
                <a:cs typeface="Calibri"/>
              </a:rPr>
              <a:t>і</a:t>
            </a:r>
            <a:r>
              <a:rPr sz="2000" i="1" dirty="0">
                <a:latin typeface="Calibri"/>
                <a:cs typeface="Calibri"/>
              </a:rPr>
              <a:t>д</a:t>
            </a:r>
            <a:r>
              <a:rPr sz="2000" i="1" spc="-30" dirty="0">
                <a:latin typeface="Calibri"/>
                <a:cs typeface="Calibri"/>
              </a:rPr>
              <a:t>ж</a:t>
            </a:r>
            <a:r>
              <a:rPr sz="2000" i="1" dirty="0">
                <a:latin typeface="Calibri"/>
                <a:cs typeface="Calibri"/>
              </a:rPr>
              <a:t>ення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4700" y="4563871"/>
            <a:ext cx="1817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(спостереження,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0745" y="4563871"/>
            <a:ext cx="598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оп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с,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673" y="4868671"/>
            <a:ext cx="4587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7175" algn="l"/>
                <a:tab pos="3257550" algn="l"/>
              </a:tabLst>
            </a:pPr>
            <a:r>
              <a:rPr sz="2000" spc="-5" dirty="0">
                <a:latin typeface="Calibri"/>
                <a:cs typeface="Calibri"/>
              </a:rPr>
              <a:t>порівняння,	</a:t>
            </a:r>
            <a:r>
              <a:rPr sz="2000" dirty="0">
                <a:latin typeface="Calibri"/>
                <a:cs typeface="Calibri"/>
              </a:rPr>
              <a:t>вимірювання,	</a:t>
            </a:r>
            <a:r>
              <a:rPr sz="2000" spc="-5" dirty="0">
                <a:latin typeface="Calibri"/>
                <a:cs typeface="Calibri"/>
              </a:rPr>
              <a:t>опитування,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0900" y="4868671"/>
            <a:ext cx="2667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0335" algn="l"/>
              </a:tabLst>
            </a:pPr>
            <a:r>
              <a:rPr sz="2000" dirty="0">
                <a:latin typeface="Calibri"/>
                <a:cs typeface="Calibri"/>
              </a:rPr>
              <a:t>співбесіда,	</a:t>
            </a:r>
            <a:r>
              <a:rPr sz="2000" spc="-5" dirty="0">
                <a:latin typeface="Calibri"/>
                <a:cs typeface="Calibri"/>
              </a:rPr>
              <a:t>тестування,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7673" y="5173726"/>
            <a:ext cx="3215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моделювання,</a:t>
            </a:r>
            <a:r>
              <a:rPr sz="2000" spc="-5" dirty="0">
                <a:latin typeface="Calibri"/>
                <a:cs typeface="Calibri"/>
              </a:rPr>
              <a:t> експеримент);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473" y="5478576"/>
            <a:ext cx="34182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2516505" algn="l"/>
              </a:tabLst>
            </a:pPr>
            <a:r>
              <a:rPr sz="2000" i="1" dirty="0">
                <a:latin typeface="Calibri"/>
                <a:cs typeface="Calibri"/>
              </a:rPr>
              <a:t>3)	за</a:t>
            </a:r>
            <a:r>
              <a:rPr sz="2000" i="1" spc="-10" dirty="0">
                <a:latin typeface="Calibri"/>
                <a:cs typeface="Calibri"/>
              </a:rPr>
              <a:t>г</a:t>
            </a:r>
            <a:r>
              <a:rPr sz="2000" i="1" spc="-5" dirty="0">
                <a:latin typeface="Calibri"/>
                <a:cs typeface="Calibri"/>
              </a:rPr>
              <a:t>альн</a:t>
            </a:r>
            <a:r>
              <a:rPr sz="2000" i="1" spc="5" dirty="0">
                <a:latin typeface="Calibri"/>
                <a:cs typeface="Calibri"/>
              </a:rPr>
              <a:t>о</a:t>
            </a:r>
            <a:r>
              <a:rPr sz="2000" i="1" spc="-5" dirty="0">
                <a:latin typeface="Calibri"/>
                <a:cs typeface="Calibri"/>
              </a:rPr>
              <a:t>-л</a:t>
            </a:r>
            <a:r>
              <a:rPr sz="2000" i="1" spc="-15" dirty="0">
                <a:latin typeface="Calibri"/>
                <a:cs typeface="Calibri"/>
              </a:rPr>
              <a:t>о</a:t>
            </a:r>
            <a:r>
              <a:rPr sz="2000" i="1" dirty="0">
                <a:latin typeface="Calibri"/>
                <a:cs typeface="Calibri"/>
              </a:rPr>
              <a:t>гічні	</a:t>
            </a:r>
            <a:r>
              <a:rPr sz="2000" i="1" spc="-15" dirty="0">
                <a:latin typeface="Calibri"/>
                <a:cs typeface="Calibri"/>
              </a:rPr>
              <a:t>м</a:t>
            </a:r>
            <a:r>
              <a:rPr sz="2000" i="1" dirty="0">
                <a:latin typeface="Calibri"/>
                <a:cs typeface="Calibri"/>
              </a:rPr>
              <a:t>ет</a:t>
            </a:r>
            <a:r>
              <a:rPr sz="2000" i="1" spc="-10" dirty="0">
                <a:latin typeface="Calibri"/>
                <a:cs typeface="Calibri"/>
              </a:rPr>
              <a:t>о</a:t>
            </a:r>
            <a:r>
              <a:rPr sz="2000" i="1" dirty="0">
                <a:latin typeface="Calibri"/>
                <a:cs typeface="Calibri"/>
              </a:rPr>
              <a:t>ди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0446" y="5478576"/>
            <a:ext cx="4268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  <a:tab pos="1519555" algn="l"/>
                <a:tab pos="3164205" algn="l"/>
              </a:tabLst>
            </a:pPr>
            <a:r>
              <a:rPr sz="2000" i="1" dirty="0">
                <a:latin typeface="Calibri"/>
                <a:cs typeface="Calibri"/>
              </a:rPr>
              <a:t>і	п</a:t>
            </a:r>
            <a:r>
              <a:rPr sz="2000" i="1" spc="-10" dirty="0">
                <a:latin typeface="Calibri"/>
                <a:cs typeface="Calibri"/>
              </a:rPr>
              <a:t>р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0" dirty="0">
                <a:latin typeface="Calibri"/>
                <a:cs typeface="Calibri"/>
              </a:rPr>
              <a:t>й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dirty="0">
                <a:latin typeface="Calibri"/>
                <a:cs typeface="Calibri"/>
              </a:rPr>
              <a:t>и	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5" dirty="0">
                <a:latin typeface="Calibri"/>
                <a:cs typeface="Calibri"/>
              </a:rPr>
              <a:t>осл</a:t>
            </a:r>
            <a:r>
              <a:rPr sz="2000" i="1" spc="-10" dirty="0">
                <a:latin typeface="Calibri"/>
                <a:cs typeface="Calibri"/>
              </a:rPr>
              <a:t>і</a:t>
            </a:r>
            <a:r>
              <a:rPr sz="2000" i="1" dirty="0">
                <a:latin typeface="Calibri"/>
                <a:cs typeface="Calibri"/>
              </a:rPr>
              <a:t>д</a:t>
            </a:r>
            <a:r>
              <a:rPr sz="2000" i="1" spc="-30" dirty="0">
                <a:latin typeface="Calibri"/>
                <a:cs typeface="Calibri"/>
              </a:rPr>
              <a:t>ж</a:t>
            </a:r>
            <a:r>
              <a:rPr sz="2000" i="1" dirty="0">
                <a:latin typeface="Calibri"/>
                <a:cs typeface="Calibri"/>
              </a:rPr>
              <a:t>ен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dirty="0">
                <a:latin typeface="Calibri"/>
                <a:cs typeface="Calibri"/>
              </a:rPr>
              <a:t>я	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-25" dirty="0">
                <a:latin typeface="Calibri"/>
                <a:cs typeface="Calibri"/>
              </a:rPr>
              <a:t>д</a:t>
            </a:r>
            <a:r>
              <a:rPr sz="2000" spc="-30" dirty="0">
                <a:latin typeface="Calibri"/>
                <a:cs typeface="Calibri"/>
              </a:rPr>
              <a:t>ед</a:t>
            </a:r>
            <a:r>
              <a:rPr sz="2000" dirty="0">
                <a:latin typeface="Calibri"/>
                <a:cs typeface="Calibri"/>
              </a:rPr>
              <a:t>ук</a:t>
            </a:r>
            <a:r>
              <a:rPr sz="2000" spc="-10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7673" y="5783376"/>
            <a:ext cx="2684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індукція,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аналіз,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синтез).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1623" y="687060"/>
            <a:ext cx="802178" cy="95219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6835" y="132968"/>
            <a:ext cx="8990329" cy="647741"/>
          </a:xfrm>
          <a:prstGeom prst="rect">
            <a:avLst/>
          </a:prstGeom>
        </p:spPr>
        <p:txBody>
          <a:bodyPr vert="horz" wrap="square" lIns="0" tIns="323977" rIns="0" bIns="0" rtlCol="0">
            <a:spAutoFit/>
          </a:bodyPr>
          <a:lstStyle/>
          <a:p>
            <a:pPr marL="111125" algn="ctr">
              <a:lnSpc>
                <a:spcPts val="2495"/>
              </a:lnSpc>
              <a:spcBef>
                <a:spcPts val="100"/>
              </a:spcBef>
            </a:pP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ва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1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ді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ід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енн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і</a:t>
            </a:r>
            <a:r>
              <a:rPr sz="21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1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сі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і</a:t>
            </a:r>
            <a:r>
              <a:rPr sz="21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100" b="1" spc="-3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04978"/>
            <a:ext cx="38950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00AF50"/>
                </a:solidFill>
                <a:latin typeface="Calibri"/>
                <a:cs typeface="Calibri"/>
              </a:rPr>
              <a:t>Методи</a:t>
            </a:r>
            <a:r>
              <a:rPr sz="22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теоретичного</a:t>
            </a:r>
            <a:r>
              <a:rPr sz="22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пізнання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814832"/>
            <a:ext cx="8630920" cy="557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Аксіоматичний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метод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метод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якого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базові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положення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приймаються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5" dirty="0">
                <a:latin typeface="Calibri"/>
                <a:cs typeface="Calibri"/>
              </a:rPr>
              <a:t>вихідні аксіоми, </a:t>
            </a:r>
            <a:r>
              <a:rPr sz="2000" dirty="0">
                <a:latin typeface="Calibri"/>
                <a:cs typeface="Calibri"/>
              </a:rPr>
              <a:t>а всі інші </a:t>
            </a:r>
            <a:r>
              <a:rPr sz="2000" spc="-10" dirty="0">
                <a:latin typeface="Calibri"/>
                <a:cs typeface="Calibri"/>
              </a:rPr>
              <a:t>виводяться шляхом </a:t>
            </a:r>
            <a:r>
              <a:rPr sz="2000" spc="-5" dirty="0">
                <a:latin typeface="Calibri"/>
                <a:cs typeface="Calibri"/>
              </a:rPr>
              <a:t>міркування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певними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логічними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правилами.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Аксіома</a:t>
            </a:r>
            <a:r>
              <a:rPr sz="2000" dirty="0">
                <a:latin typeface="Calibri"/>
                <a:cs typeface="Calibri"/>
              </a:rPr>
              <a:t> є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твердженням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певної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теорії,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що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приймається</a:t>
            </a:r>
            <a:r>
              <a:rPr sz="2000" dirty="0">
                <a:latin typeface="Calibri"/>
                <a:cs typeface="Calibri"/>
              </a:rPr>
              <a:t> без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доведення,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тобто</a:t>
            </a:r>
            <a:r>
              <a:rPr sz="2000" spc="-10" dirty="0">
                <a:latin typeface="Calibri"/>
                <a:cs typeface="Calibri"/>
              </a:rPr>
              <a:t> таке,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що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підставою</a:t>
            </a:r>
            <a:r>
              <a:rPr sz="2000" dirty="0">
                <a:latin typeface="Calibri"/>
                <a:cs typeface="Calibri"/>
              </a:rPr>
              <a:t> для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логічного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доведення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інших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тверджень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цієї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теорії.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Формалізація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перехід </a:t>
            </a:r>
            <a:r>
              <a:rPr sz="2000" dirty="0">
                <a:latin typeface="Calibri"/>
                <a:cs typeface="Calibri"/>
              </a:rPr>
              <a:t>від </a:t>
            </a:r>
            <a:r>
              <a:rPr sz="2000" spc="-10" dirty="0">
                <a:latin typeface="Calibri"/>
                <a:cs typeface="Calibri"/>
              </a:rPr>
              <a:t>реального </a:t>
            </a:r>
            <a:r>
              <a:rPr sz="2000" spc="-5" dirty="0">
                <a:latin typeface="Calibri"/>
                <a:cs typeface="Calibri"/>
              </a:rPr>
              <a:t>об’єкту </a:t>
            </a:r>
            <a:r>
              <a:rPr sz="2000" spc="-10" dirty="0">
                <a:latin typeface="Calibri"/>
                <a:cs typeface="Calibri"/>
              </a:rPr>
              <a:t>дослідження </a:t>
            </a:r>
            <a:r>
              <a:rPr sz="2000" spc="-15" dirty="0">
                <a:latin typeface="Calibri"/>
                <a:cs typeface="Calibri"/>
              </a:rPr>
              <a:t>до його </a:t>
            </a:r>
            <a:r>
              <a:rPr sz="2000" spc="-10" dirty="0">
                <a:latin typeface="Calibri"/>
                <a:cs typeface="Calibri"/>
              </a:rPr>
              <a:t>знакової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моделі,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процесі </a:t>
            </a:r>
            <a:r>
              <a:rPr sz="2000" spc="-15" dirty="0">
                <a:latin typeface="Calibri"/>
                <a:cs typeface="Calibri"/>
              </a:rPr>
              <a:t>якого </a:t>
            </a:r>
            <a:r>
              <a:rPr sz="2000" dirty="0">
                <a:latin typeface="Calibri"/>
                <a:cs typeface="Calibri"/>
              </a:rPr>
              <a:t>всі </a:t>
            </a:r>
            <a:r>
              <a:rPr sz="2000" spc="-5" dirty="0">
                <a:latin typeface="Calibri"/>
                <a:cs typeface="Calibri"/>
              </a:rPr>
              <a:t>терміни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10" dirty="0">
                <a:latin typeface="Calibri"/>
                <a:cs typeface="Calibri"/>
              </a:rPr>
              <a:t>твердження </a:t>
            </a:r>
            <a:r>
              <a:rPr sz="2000" spc="-5" dirty="0">
                <a:latin typeface="Calibri"/>
                <a:cs typeface="Calibri"/>
              </a:rPr>
              <a:t>замінюються логічними або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математичними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символами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формулами.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Абстрагування</a:t>
            </a:r>
            <a:r>
              <a:rPr sz="2100" b="1" i="1" spc="5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процес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відволікання</a:t>
            </a:r>
            <a:r>
              <a:rPr sz="2000" spc="5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</a:t>
            </a:r>
            <a:r>
              <a:rPr sz="2000" spc="5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другорядних</a:t>
            </a:r>
            <a:r>
              <a:rPr sz="2000" spc="5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ознак</a:t>
            </a:r>
            <a:r>
              <a:rPr sz="2000" spc="5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предметів</a:t>
            </a:r>
            <a:r>
              <a:rPr sz="2000" spc="5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явищ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прийняття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уваги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тих,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суттєвими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10" dirty="0">
                <a:latin typeface="Calibri"/>
                <a:cs typeface="Calibri"/>
              </a:rPr>
              <a:t> цікавлять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дослідника.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Сходження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від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абстрактного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до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конкретного </a:t>
            </a:r>
            <a:r>
              <a:rPr sz="2000" spc="-10" dirty="0">
                <a:latin typeface="Calibri"/>
                <a:cs typeface="Calibri"/>
              </a:rPr>
              <a:t>полягає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русі </a:t>
            </a:r>
            <a:r>
              <a:rPr sz="2000" dirty="0">
                <a:latin typeface="Calibri"/>
                <a:cs typeface="Calibri"/>
              </a:rPr>
              <a:t>від </a:t>
            </a:r>
            <a:r>
              <a:rPr sz="2000" spc="-5" dirty="0">
                <a:latin typeface="Calibri"/>
                <a:cs typeface="Calibri"/>
              </a:rPr>
              <a:t>певної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абстракції як </a:t>
            </a:r>
            <a:r>
              <a:rPr sz="2000" spc="-10" dirty="0">
                <a:latin typeface="Calibri"/>
                <a:cs typeface="Calibri"/>
              </a:rPr>
              <a:t>схематичного, </a:t>
            </a:r>
            <a:r>
              <a:rPr sz="2000" spc="-15" dirty="0">
                <a:latin typeface="Calibri"/>
                <a:cs typeface="Calibri"/>
              </a:rPr>
              <a:t>обмеженого, </a:t>
            </a:r>
            <a:r>
              <a:rPr sz="2000" spc="-5" dirty="0">
                <a:latin typeface="Calibri"/>
                <a:cs typeface="Calibri"/>
              </a:rPr>
              <a:t>неповного </a:t>
            </a:r>
            <a:r>
              <a:rPr sz="2000" dirty="0">
                <a:latin typeface="Calibri"/>
                <a:cs typeface="Calibri"/>
              </a:rPr>
              <a:t>знання про </a:t>
            </a:r>
            <a:r>
              <a:rPr sz="2000" spc="-5" dirty="0">
                <a:latin typeface="Calibri"/>
                <a:cs typeface="Calibri"/>
              </a:rPr>
              <a:t>об’єкт </a:t>
            </a:r>
            <a:r>
              <a:rPr sz="2000" dirty="0">
                <a:latin typeface="Calibri"/>
                <a:cs typeface="Calibri"/>
              </a:rPr>
              <a:t>через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послідовні етапи розширення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15" dirty="0">
                <a:latin typeface="Calibri"/>
                <a:cs typeface="Calibri"/>
              </a:rPr>
              <a:t>поглиблення </a:t>
            </a:r>
            <a:r>
              <a:rPr sz="2000" dirty="0">
                <a:latin typeface="Calibri"/>
                <a:cs typeface="Calibri"/>
              </a:rPr>
              <a:t>пізнання </a:t>
            </a:r>
            <a:r>
              <a:rPr sz="2000" spc="-5" dirty="0">
                <a:latin typeface="Calibri"/>
                <a:cs typeface="Calibri"/>
              </a:rPr>
              <a:t>(перехід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абстракцій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нижчого </a:t>
            </a:r>
            <a:r>
              <a:rPr sz="2000" spc="-5" dirty="0">
                <a:latin typeface="Calibri"/>
                <a:cs typeface="Calibri"/>
              </a:rPr>
              <a:t>рівня), </a:t>
            </a:r>
            <a:r>
              <a:rPr sz="2000" spc="-10" dirty="0">
                <a:latin typeface="Calibri"/>
                <a:cs typeface="Calibri"/>
              </a:rPr>
              <a:t>аж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повного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5" dirty="0">
                <a:latin typeface="Calibri"/>
                <a:cs typeface="Calibri"/>
              </a:rPr>
              <a:t>цілісного відтворення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теорії </a:t>
            </a:r>
            <a:r>
              <a:rPr sz="2000" spc="-5" dirty="0">
                <a:latin typeface="Calibri"/>
                <a:cs typeface="Calibri"/>
              </a:rPr>
              <a:t>(у сукупності </a:t>
            </a:r>
            <a:r>
              <a:rPr sz="2000" dirty="0">
                <a:latin typeface="Calibri"/>
                <a:cs typeface="Calibri"/>
              </a:rPr>
              <a:t> понять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суджень)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досліджуваного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предмета.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565150"/>
            <a:ext cx="16967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9040" algn="l"/>
              </a:tabLst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Н</a:t>
            </a:r>
            <a:r>
              <a:rPr sz="2100" b="1" i="1" spc="-15" dirty="0">
                <a:solidFill>
                  <a:srgbClr val="00AF50"/>
                </a:solidFill>
                <a:latin typeface="Calibri"/>
                <a:cs typeface="Calibri"/>
              </a:rPr>
              <a:t>а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у</a:t>
            </a:r>
            <a:r>
              <a:rPr sz="2100" b="1" i="1" spc="-25" dirty="0">
                <a:solidFill>
                  <a:srgbClr val="00AF50"/>
                </a:solidFill>
                <a:latin typeface="Calibri"/>
                <a:cs typeface="Calibri"/>
              </a:rPr>
              <a:t>к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ов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а	ід</a:t>
            </a:r>
            <a:r>
              <a:rPr sz="2100" b="1" i="1" spc="15" dirty="0">
                <a:solidFill>
                  <a:srgbClr val="00AF50"/>
                </a:solidFill>
                <a:latin typeface="Calibri"/>
                <a:cs typeface="Calibri"/>
              </a:rPr>
              <a:t>е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я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9855" y="577341"/>
            <a:ext cx="6663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3695" algn="l"/>
                <a:tab pos="1288415" algn="l"/>
                <a:tab pos="3036570" algn="l"/>
                <a:tab pos="3365500" algn="l"/>
                <a:tab pos="4583430" algn="l"/>
                <a:tab pos="5541010" algn="l"/>
              </a:tabLst>
            </a:pPr>
            <a:r>
              <a:rPr sz="2000" dirty="0">
                <a:latin typeface="Calibri"/>
                <a:cs typeface="Calibri"/>
              </a:rPr>
              <a:t>–	форма	</a:t>
            </a:r>
            <a:r>
              <a:rPr sz="2000" spc="-10" dirty="0">
                <a:latin typeface="Calibri"/>
                <a:cs typeface="Calibri"/>
              </a:rPr>
              <a:t>відображення	</a:t>
            </a:r>
            <a:r>
              <a:rPr sz="2000" dirty="0">
                <a:latin typeface="Calibri"/>
                <a:cs typeface="Calibri"/>
              </a:rPr>
              <a:t>у	</a:t>
            </a:r>
            <a:r>
              <a:rPr sz="2000" spc="-5" dirty="0">
                <a:latin typeface="Calibri"/>
                <a:cs typeface="Calibri"/>
              </a:rPr>
              <a:t>мисленні	нового	</a:t>
            </a:r>
            <a:r>
              <a:rPr sz="2000" spc="-10" dirty="0">
                <a:latin typeface="Calibri"/>
                <a:cs typeface="Calibri"/>
              </a:rPr>
              <a:t>розуміння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885189"/>
            <a:ext cx="8557260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об'єктивної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реальності.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Гіпотеза</a:t>
            </a:r>
            <a:r>
              <a:rPr sz="2100" b="1" i="1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наукове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припущення,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висунуте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пояснення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будь-яких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явищ,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процесів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або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причин,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зумовлюють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даний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наслідок.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2424810"/>
            <a:ext cx="7270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Д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100" b="1" i="1" spc="-35" dirty="0">
                <a:solidFill>
                  <a:srgbClr val="00AF50"/>
                </a:solidFill>
                <a:latin typeface="Calibri"/>
                <a:cs typeface="Calibri"/>
              </a:rPr>
              <a:t>к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аз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0027" y="2437002"/>
            <a:ext cx="7576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9415" algn="l"/>
                <a:tab pos="1654175" algn="l"/>
                <a:tab pos="3289300" algn="l"/>
                <a:tab pos="5053330" algn="l"/>
                <a:tab pos="6400800" algn="l"/>
              </a:tabLst>
            </a:pPr>
            <a:r>
              <a:rPr sz="2000" dirty="0">
                <a:latin typeface="Calibri"/>
                <a:cs typeface="Calibri"/>
              </a:rPr>
              <a:t>є	</a:t>
            </a:r>
            <a:r>
              <a:rPr sz="2000" spc="-5" dirty="0">
                <a:latin typeface="Calibri"/>
                <a:cs typeface="Calibri"/>
              </a:rPr>
              <a:t>логічною	</a:t>
            </a:r>
            <a:r>
              <a:rPr sz="2000" spc="-10" dirty="0">
                <a:latin typeface="Calibri"/>
                <a:cs typeface="Calibri"/>
              </a:rPr>
              <a:t>процедурою	</a:t>
            </a:r>
            <a:r>
              <a:rPr sz="2000" spc="-5" dirty="0">
                <a:latin typeface="Calibri"/>
                <a:cs typeface="Calibri"/>
              </a:rPr>
              <a:t>встановлення	</a:t>
            </a:r>
            <a:r>
              <a:rPr sz="2000" dirty="0">
                <a:latin typeface="Calibri"/>
                <a:cs typeface="Calibri"/>
              </a:rPr>
              <a:t>істинності	</a:t>
            </a:r>
            <a:r>
              <a:rPr sz="2000" spc="-20" dirty="0">
                <a:latin typeface="Calibri"/>
                <a:cs typeface="Calibri"/>
              </a:rPr>
              <a:t>будь-якого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744546"/>
            <a:ext cx="85585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3835" algn="l"/>
                <a:tab pos="1858010" algn="l"/>
                <a:tab pos="3254375" algn="l"/>
                <a:tab pos="4032250" algn="l"/>
                <a:tab pos="4598670" algn="l"/>
                <a:tab pos="5915660" algn="l"/>
                <a:tab pos="7303134" algn="l"/>
                <a:tab pos="7569834" algn="l"/>
              </a:tabLst>
            </a:pPr>
            <a:r>
              <a:rPr sz="2000" spc="-5" dirty="0">
                <a:latin typeface="Calibri"/>
                <a:cs typeface="Calibri"/>
              </a:rPr>
              <a:t>тве</a:t>
            </a:r>
            <a:r>
              <a:rPr sz="2000" spc="-5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35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ня	за	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п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ю	і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ших	у</a:t>
            </a:r>
            <a:r>
              <a:rPr sz="2000" spc="-25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	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-5" dirty="0">
                <a:latin typeface="Calibri"/>
                <a:cs typeface="Calibri"/>
              </a:rPr>
              <a:t>ов</a:t>
            </a:r>
            <a:r>
              <a:rPr sz="2000" spc="-35" dirty="0">
                <a:latin typeface="Calibri"/>
                <a:cs typeface="Calibri"/>
              </a:rPr>
              <a:t>е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их	</a:t>
            </a:r>
            <a:r>
              <a:rPr sz="2000" spc="-5" dirty="0">
                <a:latin typeface="Calibri"/>
                <a:cs typeface="Calibri"/>
              </a:rPr>
              <a:t>тве</a:t>
            </a:r>
            <a:r>
              <a:rPr sz="2000" spc="-5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35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нь</a:t>
            </a:r>
            <a:r>
              <a:rPr sz="2000" dirty="0">
                <a:latin typeface="Calibri"/>
                <a:cs typeface="Calibri"/>
              </a:rPr>
              <a:t>,	у	ст</a:t>
            </a:r>
            <a:r>
              <a:rPr sz="2000" spc="-2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урі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доказів</a:t>
            </a:r>
            <a:r>
              <a:rPr sz="2000" spc="-5" dirty="0">
                <a:latin typeface="Calibri"/>
                <a:cs typeface="Calibri"/>
              </a:rPr>
              <a:t> можуть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бути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такі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елементи: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теза,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аргумент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5" dirty="0">
                <a:latin typeface="Calibri"/>
                <a:cs typeface="Calibri"/>
              </a:rPr>
              <a:t>демонстрація.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3659504"/>
            <a:ext cx="5238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-155" dirty="0">
                <a:solidFill>
                  <a:srgbClr val="00AF50"/>
                </a:solidFill>
                <a:latin typeface="Calibri"/>
                <a:cs typeface="Calibri"/>
              </a:rPr>
              <a:t>Т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еза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6480" y="3671696"/>
            <a:ext cx="77698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966469" algn="l"/>
                <a:tab pos="3246755" algn="l"/>
                <a:tab pos="4298315" algn="l"/>
                <a:tab pos="5598795" algn="l"/>
                <a:tab pos="7019290" algn="l"/>
              </a:tabLst>
            </a:pPr>
            <a:r>
              <a:rPr sz="2000" i="1" dirty="0">
                <a:latin typeface="Calibri"/>
                <a:cs typeface="Calibri"/>
              </a:rPr>
              <a:t>–	</a:t>
            </a:r>
            <a:r>
              <a:rPr sz="2000" spc="-10" dirty="0">
                <a:latin typeface="Calibri"/>
                <a:cs typeface="Calibri"/>
              </a:rPr>
              <a:t>це	</a:t>
            </a:r>
            <a:r>
              <a:rPr sz="2000" spc="-5" dirty="0">
                <a:latin typeface="Calibri"/>
                <a:cs typeface="Calibri"/>
              </a:rPr>
              <a:t>систематизований	виклад	основних	</a:t>
            </a:r>
            <a:r>
              <a:rPr sz="2000" spc="-15" dirty="0">
                <a:latin typeface="Calibri"/>
                <a:cs typeface="Calibri"/>
              </a:rPr>
              <a:t>положень,	думок,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3979240"/>
            <a:ext cx="8557895" cy="219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спостережень,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ній відсутні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деталі,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пояснення,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ілюстрації</a:t>
            </a:r>
            <a:r>
              <a:rPr sz="2000" spc="-10" dirty="0">
                <a:latin typeface="Calibri"/>
                <a:cs typeface="Calibri"/>
              </a:rPr>
              <a:t> тощо.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Аргумент</a:t>
            </a:r>
            <a:r>
              <a:rPr sz="2100" b="1" i="1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підстава,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доказ,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використовуються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обґрунтування,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підтвердження</a:t>
            </a:r>
            <a:r>
              <a:rPr sz="2000" spc="-5" dirty="0">
                <a:latin typeface="Calibri"/>
                <a:cs typeface="Calibri"/>
              </a:rPr>
              <a:t> чогось.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Демонстрація</a:t>
            </a:r>
            <a:r>
              <a:rPr sz="2100" b="1" i="1" spc="2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(ілюстрація)</a:t>
            </a:r>
            <a:r>
              <a:rPr sz="2100" b="1" i="1" spc="25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форма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зв'язку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між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аргументами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тезою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(макети,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таблиці, схеми).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568" y="346075"/>
            <a:ext cx="4711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Методи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емпіричного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дослідження: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68" y="988898"/>
            <a:ext cx="8703945" cy="522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Опис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найпростіший фактофіксуючий </a:t>
            </a:r>
            <a:r>
              <a:rPr sz="2000" spc="-10" dirty="0">
                <a:latin typeface="Calibri"/>
                <a:cs typeface="Calibri"/>
              </a:rPr>
              <a:t>метод, </a:t>
            </a:r>
            <a:r>
              <a:rPr sz="2000" spc="-20" dirty="0">
                <a:latin typeface="Calibri"/>
                <a:cs typeface="Calibri"/>
              </a:rPr>
              <a:t>результатом </a:t>
            </a:r>
            <a:r>
              <a:rPr sz="2000" spc="-15" dirty="0">
                <a:latin typeface="Calibri"/>
                <a:cs typeface="Calibri"/>
              </a:rPr>
              <a:t>якого </a:t>
            </a:r>
            <a:r>
              <a:rPr sz="2000" dirty="0">
                <a:latin typeface="Calibri"/>
                <a:cs typeface="Calibri"/>
              </a:rPr>
              <a:t>є знання про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окремі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сторони,</a:t>
            </a:r>
            <a:r>
              <a:rPr sz="2000" spc="-5" dirty="0">
                <a:latin typeface="Calibri"/>
                <a:cs typeface="Calibri"/>
              </a:rPr>
              <a:t> ознаки,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відношення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предметів</a:t>
            </a:r>
            <a:r>
              <a:rPr sz="2000" dirty="0">
                <a:latin typeface="Calibri"/>
                <a:cs typeface="Calibri"/>
              </a:rPr>
              <a:t> 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явищ.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Результати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опису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використовують </a:t>
            </a:r>
            <a:r>
              <a:rPr sz="2000" spc="-5" dirty="0">
                <a:latin typeface="Calibri"/>
                <a:cs typeface="Calibri"/>
              </a:rPr>
              <a:t>при систематизації, класифікації, упорядкуванні </a:t>
            </a:r>
            <a:r>
              <a:rPr sz="2000" spc="-10" dirty="0">
                <a:latin typeface="Calibri"/>
                <a:cs typeface="Calibri"/>
              </a:rPr>
              <a:t>матеріалу. </a:t>
            </a:r>
            <a:r>
              <a:rPr sz="2000" spc="-5" dirty="0">
                <a:latin typeface="Calibri"/>
                <a:cs typeface="Calibri"/>
              </a:rPr>
              <a:t>За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допомогою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опису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інформація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переводиться</a:t>
            </a:r>
            <a:r>
              <a:rPr sz="2000" spc="-5" dirty="0">
                <a:latin typeface="Calibri"/>
                <a:cs typeface="Calibri"/>
              </a:rPr>
              <a:t> 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мову</a:t>
            </a:r>
            <a:r>
              <a:rPr sz="2000" spc="-5" dirty="0">
                <a:latin typeface="Calibri"/>
                <a:cs typeface="Calibri"/>
              </a:rPr>
              <a:t> понять,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законів,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схем,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графіків,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цифр,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зручну</a:t>
            </a:r>
            <a:r>
              <a:rPr sz="2000" dirty="0">
                <a:latin typeface="Calibri"/>
                <a:cs typeface="Calibri"/>
              </a:rPr>
              <a:t> для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подальшого</a:t>
            </a:r>
            <a:r>
              <a:rPr sz="2000" spc="-5" dirty="0">
                <a:latin typeface="Calibri"/>
                <a:cs typeface="Calibri"/>
              </a:rPr>
              <a:t> опрацювання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(систематизації,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класифікації,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узагальнення).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Порівняння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пізнавальна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операція,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що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лежить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основі висловлювань про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схожість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відмінність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об’єктів;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виявляє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кількісні</a:t>
            </a:r>
            <a:r>
              <a:rPr sz="2000" dirty="0">
                <a:latin typeface="Calibri"/>
                <a:cs typeface="Calibri"/>
              </a:rPr>
              <a:t> 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якісні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характеристики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предметів. </a:t>
            </a:r>
            <a:r>
              <a:rPr sz="2000" spc="-5" dirty="0">
                <a:latin typeface="Calibri"/>
                <a:cs typeface="Calibri"/>
              </a:rPr>
              <a:t>Порівняння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-5" dirty="0">
                <a:latin typeface="Calibri"/>
                <a:cs typeface="Calibri"/>
              </a:rPr>
              <a:t>основою аналогії </a:t>
            </a:r>
            <a:r>
              <a:rPr sz="2000" dirty="0">
                <a:latin typeface="Calibri"/>
                <a:cs typeface="Calibri"/>
              </a:rPr>
              <a:t>та </a:t>
            </a:r>
            <a:r>
              <a:rPr sz="2000" spc="-5" dirty="0">
                <a:latin typeface="Calibri"/>
                <a:cs typeface="Calibri"/>
              </a:rPr>
              <a:t>вихідним </a:t>
            </a:r>
            <a:r>
              <a:rPr sz="2000" spc="-10" dirty="0">
                <a:latin typeface="Calibri"/>
                <a:cs typeface="Calibri"/>
              </a:rPr>
              <a:t>пунктом </a:t>
            </a:r>
            <a:r>
              <a:rPr sz="2000" spc="-5" dirty="0">
                <a:latin typeface="Calibri"/>
                <a:cs typeface="Calibri"/>
              </a:rPr>
              <a:t>порівняльно-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історичного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методу.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Наукове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 спостереження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передбачає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цілеспрямоване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сприйняття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явища</a:t>
            </a:r>
            <a:r>
              <a:rPr sz="2000" dirty="0">
                <a:latin typeface="Calibri"/>
                <a:cs typeface="Calibri"/>
              </a:rPr>
              <a:t> 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результаті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якого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отримуються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знання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зовнішні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сторони,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властивості</a:t>
            </a:r>
            <a:r>
              <a:rPr sz="2000" dirty="0">
                <a:latin typeface="Calibri"/>
                <a:cs typeface="Calibri"/>
              </a:rPr>
              <a:t> та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відношення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об’єктів,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досліджуються.</a:t>
            </a:r>
            <a:r>
              <a:rPr sz="2000" spc="-5" dirty="0">
                <a:latin typeface="Calibri"/>
                <a:cs typeface="Calibri"/>
              </a:rPr>
              <a:t> Вимоги: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однозначність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задуму,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об’єктивність, можливість повторювання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10" dirty="0">
                <a:latin typeface="Calibri"/>
                <a:cs typeface="Calibri"/>
              </a:rPr>
              <a:t>контролю, </a:t>
            </a:r>
            <a:r>
              <a:rPr sz="2000" spc="-5" dirty="0">
                <a:latin typeface="Calibri"/>
                <a:cs typeface="Calibri"/>
              </a:rPr>
              <a:t>необхідність інтерпретації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результатів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спостереження.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91788" y="1609725"/>
            <a:ext cx="17557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Пла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6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26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екці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ї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7284" y="2560701"/>
            <a:ext cx="6483350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98145" algn="l"/>
                <a:tab pos="398780" algn="l"/>
              </a:tabLst>
            </a:pP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1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1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ід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ення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Times New Roman"/>
              <a:buAutoNum type="arabicPeriod"/>
            </a:pPr>
            <a:endParaRPr sz="2150" dirty="0">
              <a:latin typeface="Times New Roman"/>
              <a:cs typeface="Times New Roman"/>
            </a:endParaRPr>
          </a:p>
          <a:p>
            <a:pPr marL="398145" indent="-386080">
              <a:lnSpc>
                <a:spcPct val="100000"/>
              </a:lnSpc>
              <a:buAutoNum type="arabicPeriod"/>
              <a:tabLst>
                <a:tab pos="398145" algn="l"/>
                <a:tab pos="398780" algn="l"/>
              </a:tabLst>
            </a:pPr>
            <a:r>
              <a:rPr lang="uk-UA" sz="2100" b="1" spc="-6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lang="uk-UA" sz="2100" b="1" spc="-6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lang="uk-UA" sz="2100" b="1" spc="-9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lang="uk-UA" sz="2100" b="1" spc="-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uk-UA" sz="2100" b="1" spc="-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lang="uk-UA" sz="2100" b="1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uk-UA" sz="2100" b="1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і</a:t>
            </a:r>
            <a:r>
              <a:rPr lang="uk-UA" sz="21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lang="uk-UA" sz="2100" b="1" spc="-114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наукових досліджень.</a:t>
            </a:r>
            <a:endParaRPr lang="uk-UA" sz="2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AutoNum type="arabicPeriod"/>
            </a:pPr>
            <a:endParaRPr sz="2150" dirty="0">
              <a:latin typeface="Times New Roman"/>
              <a:cs typeface="Times New Roman"/>
            </a:endParaRPr>
          </a:p>
          <a:p>
            <a:pPr marL="398145" indent="-386080">
              <a:lnSpc>
                <a:spcPct val="100000"/>
              </a:lnSpc>
              <a:buAutoNum type="arabicPeriod"/>
              <a:tabLst>
                <a:tab pos="398145" algn="l"/>
                <a:tab pos="398780" algn="l"/>
              </a:tabLst>
            </a:pPr>
            <a:r>
              <a:rPr sz="21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Підходи</a:t>
            </a:r>
            <a:r>
              <a:rPr sz="21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та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принципи</a:t>
            </a:r>
            <a:r>
              <a:rPr sz="21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наукових</a:t>
            </a:r>
            <a:r>
              <a:rPr sz="21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дослідженнях.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Times New Roman"/>
              <a:buAutoNum type="arabicPeriod"/>
            </a:pPr>
            <a:endParaRPr sz="2200" dirty="0">
              <a:latin typeface="Times New Roman"/>
              <a:cs typeface="Times New Roman"/>
            </a:endParaRPr>
          </a:p>
          <a:p>
            <a:pPr marL="398145" indent="-386080">
              <a:lnSpc>
                <a:spcPts val="2495"/>
              </a:lnSpc>
              <a:buAutoNum type="arabicPeriod"/>
              <a:tabLst>
                <a:tab pos="398145" algn="l"/>
                <a:tab pos="398780" algn="l"/>
              </a:tabLst>
            </a:pP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нн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1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ді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ід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енн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і</a:t>
            </a:r>
            <a:r>
              <a:rPr sz="21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1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сі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і</a:t>
            </a:r>
            <a:r>
              <a:rPr sz="21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100" b="1" spc="-3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lang="uk-UA" sz="21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349122"/>
            <a:ext cx="8701405" cy="95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Експеримент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20" dirty="0"/>
              <a:t>метод</a:t>
            </a:r>
            <a:r>
              <a:rPr spc="-15" dirty="0"/>
              <a:t> </a:t>
            </a:r>
            <a:r>
              <a:rPr spc="-5" dirty="0"/>
              <a:t>вивчення</a:t>
            </a:r>
            <a:r>
              <a:rPr dirty="0"/>
              <a:t> </a:t>
            </a:r>
            <a:r>
              <a:rPr spc="-15" dirty="0"/>
              <a:t>предмету,</a:t>
            </a:r>
            <a:r>
              <a:rPr spc="-10" dirty="0"/>
              <a:t> </a:t>
            </a:r>
            <a:r>
              <a:rPr dirty="0"/>
              <a:t>за</a:t>
            </a:r>
            <a:r>
              <a:rPr spc="5" dirty="0"/>
              <a:t> </a:t>
            </a:r>
            <a:r>
              <a:rPr spc="-20" dirty="0"/>
              <a:t>якого</a:t>
            </a:r>
            <a:r>
              <a:rPr spc="-15" dirty="0"/>
              <a:t> </a:t>
            </a:r>
            <a:r>
              <a:rPr spc="-20" dirty="0"/>
              <a:t>до</a:t>
            </a:r>
            <a:r>
              <a:rPr spc="-15" dirty="0"/>
              <a:t> </a:t>
            </a:r>
            <a:r>
              <a:rPr spc="-10" dirty="0"/>
              <a:t>нього</a:t>
            </a:r>
            <a:r>
              <a:rPr spc="-5" dirty="0"/>
              <a:t> </a:t>
            </a:r>
            <a:r>
              <a:rPr spc="-10" dirty="0"/>
              <a:t>створюються </a:t>
            </a:r>
            <a:r>
              <a:rPr spc="-5" dirty="0"/>
              <a:t> </a:t>
            </a:r>
            <a:r>
              <a:rPr dirty="0"/>
              <a:t>штучні</a:t>
            </a:r>
            <a:r>
              <a:rPr spc="5" dirty="0"/>
              <a:t> </a:t>
            </a:r>
            <a:r>
              <a:rPr spc="-10" dirty="0"/>
              <a:t>умови;</a:t>
            </a:r>
            <a:r>
              <a:rPr spc="-5" dirty="0"/>
              <a:t> здійснюється</a:t>
            </a:r>
            <a:r>
              <a:rPr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5" dirty="0"/>
              <a:t>основі</a:t>
            </a:r>
            <a:r>
              <a:rPr dirty="0"/>
              <a:t> певної</a:t>
            </a:r>
            <a:r>
              <a:rPr spc="5" dirty="0"/>
              <a:t> </a:t>
            </a:r>
            <a:r>
              <a:rPr spc="-5" dirty="0"/>
              <a:t>теорії</a:t>
            </a:r>
            <a:r>
              <a:rPr dirty="0"/>
              <a:t> </a:t>
            </a:r>
            <a:r>
              <a:rPr spc="-5" dirty="0"/>
              <a:t>(ставить</a:t>
            </a:r>
            <a:r>
              <a:rPr dirty="0"/>
              <a:t> </a:t>
            </a:r>
            <a:r>
              <a:rPr spc="-5" dirty="0"/>
              <a:t>завдання</a:t>
            </a:r>
            <a:r>
              <a:rPr spc="440" dirty="0"/>
              <a:t> </a:t>
            </a:r>
            <a:r>
              <a:rPr dirty="0"/>
              <a:t>і</a:t>
            </a:r>
            <a:r>
              <a:rPr spc="450" dirty="0"/>
              <a:t> </a:t>
            </a:r>
            <a:r>
              <a:rPr dirty="0"/>
              <a:t>є </a:t>
            </a:r>
            <a:r>
              <a:rPr spc="5" dirty="0"/>
              <a:t> </a:t>
            </a:r>
            <a:r>
              <a:rPr spc="-5" dirty="0"/>
              <a:t>умовою</a:t>
            </a:r>
            <a:r>
              <a:rPr spc="-45" dirty="0"/>
              <a:t> </a:t>
            </a:r>
            <a:r>
              <a:rPr spc="-5" dirty="0"/>
              <a:t>інтерпретації</a:t>
            </a:r>
            <a:r>
              <a:rPr spc="10" dirty="0"/>
              <a:t> </a:t>
            </a:r>
            <a:r>
              <a:rPr spc="-20" dirty="0"/>
              <a:t>результатів</a:t>
            </a:r>
            <a:r>
              <a:rPr spc="-15" dirty="0"/>
              <a:t> </a:t>
            </a:r>
            <a:r>
              <a:rPr dirty="0"/>
              <a:t>експерименту).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583816"/>
            <a:ext cx="38887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995" algn="l"/>
                <a:tab pos="3105150" algn="l"/>
              </a:tabLst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Методи	</a:t>
            </a:r>
            <a:r>
              <a:rPr sz="2100" b="1" i="1" spc="10" dirty="0">
                <a:solidFill>
                  <a:srgbClr val="00AF50"/>
                </a:solidFill>
                <a:latin typeface="Calibri"/>
                <a:cs typeface="Calibri"/>
              </a:rPr>
              <a:t>е</a:t>
            </a:r>
            <a:r>
              <a:rPr sz="2100" b="1" i="1" spc="-20" dirty="0">
                <a:solidFill>
                  <a:srgbClr val="00AF50"/>
                </a:solidFill>
                <a:latin typeface="Calibri"/>
                <a:cs typeface="Calibri"/>
              </a:rPr>
              <a:t>к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с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п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ертни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х	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оцінок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0135" y="1596008"/>
            <a:ext cx="4498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2900" algn="l"/>
                <a:tab pos="2382520" algn="l"/>
                <a:tab pos="2773045" algn="l"/>
              </a:tabLst>
            </a:pPr>
            <a:r>
              <a:rPr sz="2000" spc="-5" dirty="0">
                <a:latin typeface="Calibri"/>
                <a:cs typeface="Calibri"/>
              </a:rPr>
              <a:t>передбачає	</a:t>
            </a:r>
            <a:r>
              <a:rPr sz="2000" dirty="0">
                <a:latin typeface="Calibri"/>
                <a:cs typeface="Calibri"/>
              </a:rPr>
              <a:t>збір	і	</a:t>
            </a:r>
            <a:r>
              <a:rPr sz="2000" spc="-5" dirty="0">
                <a:latin typeface="Calibri"/>
                <a:cs typeface="Calibri"/>
              </a:rPr>
              <a:t>систематизацію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1903857"/>
            <a:ext cx="87033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індивідуальних</a:t>
            </a:r>
            <a:r>
              <a:rPr sz="2000" dirty="0">
                <a:latin typeface="Calibri"/>
                <a:cs typeface="Calibri"/>
              </a:rPr>
              <a:t> 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колективних</a:t>
            </a:r>
            <a:r>
              <a:rPr sz="2000" spc="-5" dirty="0">
                <a:latin typeface="Calibri"/>
                <a:cs typeface="Calibri"/>
              </a:rPr>
              <a:t> оцінок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експертів</a:t>
            </a:r>
            <a:r>
              <a:rPr sz="2000" dirty="0">
                <a:latin typeface="Calibri"/>
                <a:cs typeface="Calibri"/>
              </a:rPr>
              <a:t> 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провідних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спеціалістів</a:t>
            </a:r>
            <a:r>
              <a:rPr sz="2000" dirty="0">
                <a:latin typeface="Calibri"/>
                <a:cs typeface="Calibri"/>
              </a:rPr>
              <a:t> у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публічному</a:t>
            </a:r>
            <a:r>
              <a:rPr sz="2000" spc="-5" dirty="0">
                <a:latin typeface="Calibri"/>
                <a:cs typeface="Calibri"/>
              </a:rPr>
              <a:t> управлінні.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Враховується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просто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опосередкована</a:t>
            </a:r>
            <a:r>
              <a:rPr sz="2000" spc="-5" dirty="0">
                <a:latin typeface="Calibri"/>
                <a:cs typeface="Calibri"/>
              </a:rPr>
              <a:t> їх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думка,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аналізуються </a:t>
            </a:r>
            <a:r>
              <a:rPr sz="2000" dirty="0">
                <a:latin typeface="Calibri"/>
                <a:cs typeface="Calibri"/>
              </a:rPr>
              <a:t>їхні </a:t>
            </a:r>
            <a:r>
              <a:rPr sz="2000" spc="-5" dirty="0">
                <a:latin typeface="Calibri"/>
                <a:cs typeface="Calibri"/>
              </a:rPr>
              <a:t>суб’єктивні оцінки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15" dirty="0">
                <a:latin typeface="Calibri"/>
                <a:cs typeface="Calibri"/>
              </a:rPr>
              <a:t>допомогою </a:t>
            </a:r>
            <a:r>
              <a:rPr sz="2000" spc="-5" dirty="0">
                <a:latin typeface="Calibri"/>
                <a:cs typeface="Calibri"/>
              </a:rPr>
              <a:t>спеціальних </a:t>
            </a:r>
            <a:r>
              <a:rPr sz="2000" spc="-10" dirty="0">
                <a:latin typeface="Calibri"/>
                <a:cs typeface="Calibri"/>
              </a:rPr>
              <a:t>процедур, </a:t>
            </a:r>
            <a:r>
              <a:rPr sz="2000" spc="-25" dirty="0">
                <a:latin typeface="Calibri"/>
                <a:cs typeface="Calibri"/>
              </a:rPr>
              <a:t>що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підвищує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надійність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достовірність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прогнозів.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3428238"/>
            <a:ext cx="28943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735" algn="l"/>
              </a:tabLst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Методи	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е</a:t>
            </a:r>
            <a:r>
              <a:rPr sz="2100" b="1" i="1" spc="-20" dirty="0">
                <a:solidFill>
                  <a:srgbClr val="00AF50"/>
                </a:solidFill>
                <a:latin typeface="Calibri"/>
                <a:cs typeface="Calibri"/>
              </a:rPr>
              <a:t>к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стра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п</a:t>
            </a:r>
            <a:r>
              <a:rPr sz="2100" b="1" i="1" spc="-30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ляції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704" y="3440429"/>
            <a:ext cx="2244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4920" algn="l"/>
              </a:tabLst>
            </a:pP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енцій	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5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вит</a:t>
            </a:r>
            <a:r>
              <a:rPr sz="2000" spc="-1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у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7397" y="3440429"/>
            <a:ext cx="32912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1500" algn="l"/>
                <a:tab pos="2122170" algn="l"/>
              </a:tabLst>
            </a:pPr>
            <a:r>
              <a:rPr sz="2000" spc="-10" dirty="0">
                <a:latin typeface="Calibri"/>
                <a:cs typeface="Calibri"/>
              </a:rPr>
              <a:t>застосовуються	</a:t>
            </a:r>
            <a:r>
              <a:rPr sz="2000" dirty="0">
                <a:latin typeface="Calibri"/>
                <a:cs typeface="Calibri"/>
              </a:rPr>
              <a:t>в	</a:t>
            </a:r>
            <a:r>
              <a:rPr sz="2000" spc="-5" dirty="0">
                <a:latin typeface="Calibri"/>
                <a:cs typeface="Calibri"/>
              </a:rPr>
              <a:t>соціально-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3748532"/>
            <a:ext cx="8703945" cy="217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економічному</a:t>
            </a:r>
            <a:r>
              <a:rPr sz="2000" spc="-5" dirty="0">
                <a:latin typeface="Calibri"/>
                <a:cs typeface="Calibri"/>
              </a:rPr>
              <a:t> прогнозуванні.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побудови</a:t>
            </a:r>
            <a:r>
              <a:rPr sz="2000" spc="-15" dirty="0">
                <a:latin typeface="Calibri"/>
                <a:cs typeface="Calibri"/>
              </a:rPr>
              <a:t> довгострокового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прогнозу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необхідно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мати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надійні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статичні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дані.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Методи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моделювання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їх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допомогою</a:t>
            </a:r>
            <a:r>
              <a:rPr sz="2000" spc="-5" dirty="0">
                <a:latin typeface="Calibri"/>
                <a:cs typeface="Calibri"/>
              </a:rPr>
              <a:t> здійснюється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побудова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 </a:t>
            </a:r>
            <a:r>
              <a:rPr sz="2000" spc="-5" dirty="0">
                <a:latin typeface="Calibri"/>
                <a:cs typeface="Calibri"/>
              </a:rPr>
              <a:t>прогностичних </a:t>
            </a:r>
            <a:r>
              <a:rPr sz="2000" spc="-20" dirty="0">
                <a:latin typeface="Calibri"/>
                <a:cs typeface="Calibri"/>
              </a:rPr>
              <a:t>моделей </a:t>
            </a:r>
            <a:r>
              <a:rPr sz="2000" spc="-5" dirty="0">
                <a:latin typeface="Calibri"/>
                <a:cs typeface="Calibri"/>
              </a:rPr>
              <a:t>об’єкта прогнозування: </a:t>
            </a:r>
            <a:r>
              <a:rPr sz="2000" dirty="0">
                <a:latin typeface="Calibri"/>
                <a:cs typeface="Calibri"/>
              </a:rPr>
              <a:t>формалізовані й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неформалізовані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історико-логічні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моделі,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сценарії,</a:t>
            </a:r>
            <a:r>
              <a:rPr sz="2000" dirty="0">
                <a:latin typeface="Calibri"/>
                <a:cs typeface="Calibri"/>
              </a:rPr>
              <a:t> графи,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імітаційні</a:t>
            </a:r>
            <a:r>
              <a:rPr sz="2000" dirty="0">
                <a:latin typeface="Calibri"/>
                <a:cs typeface="Calibri"/>
              </a:rPr>
              <a:t> 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ігрові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моделі,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«дерева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цілей»,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«дерева </a:t>
            </a:r>
            <a:r>
              <a:rPr sz="2000" spc="-10" dirty="0">
                <a:latin typeface="Calibri"/>
                <a:cs typeface="Calibri"/>
              </a:rPr>
              <a:t>проблеми»,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показників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тощо.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01625"/>
            <a:ext cx="6591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Загально-логічні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методи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і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прийоми</a:t>
            </a:r>
            <a:r>
              <a:rPr sz="24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дослідження: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846836"/>
            <a:ext cx="8559800" cy="554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</a:pPr>
            <a:r>
              <a:rPr sz="1900" b="1" i="1" spc="-10" dirty="0">
                <a:solidFill>
                  <a:srgbClr val="00AF50"/>
                </a:solidFill>
                <a:latin typeface="Calibri"/>
                <a:cs typeface="Calibri"/>
              </a:rPr>
              <a:t>Дедуктивний </a:t>
            </a: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метод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спосіб </a:t>
            </a:r>
            <a:r>
              <a:rPr sz="1800" spc="-10" dirty="0">
                <a:latin typeface="Calibri"/>
                <a:cs typeface="Calibri"/>
              </a:rPr>
              <a:t>дослідження, </a:t>
            </a:r>
            <a:r>
              <a:rPr sz="1800" spc="-5" dirty="0">
                <a:latin typeface="Calibri"/>
                <a:cs typeface="Calibri"/>
              </a:rPr>
              <a:t>за </a:t>
            </a:r>
            <a:r>
              <a:rPr sz="1800" spc="-15" dirty="0">
                <a:latin typeface="Calibri"/>
                <a:cs typeface="Calibri"/>
              </a:rPr>
              <a:t>якого </a:t>
            </a:r>
            <a:r>
              <a:rPr sz="1800" dirty="0">
                <a:latin typeface="Calibri"/>
                <a:cs typeface="Calibri"/>
              </a:rPr>
              <a:t>особисті </a:t>
            </a:r>
            <a:r>
              <a:rPr sz="1800" spc="-10" dirty="0">
                <a:latin typeface="Calibri"/>
                <a:cs typeface="Calibri"/>
              </a:rPr>
              <a:t>положення виводяться </a:t>
            </a:r>
            <a:r>
              <a:rPr sz="1800" spc="-5" dirty="0">
                <a:latin typeface="Calibri"/>
                <a:cs typeface="Calibri"/>
              </a:rPr>
              <a:t> із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загальних;</a:t>
            </a:r>
            <a:r>
              <a:rPr sz="1800" dirty="0">
                <a:latin typeface="Calibri"/>
                <a:cs typeface="Calibri"/>
              </a:rPr>
              <a:t> визначає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кінцевий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дослідження,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що</a:t>
            </a:r>
            <a:r>
              <a:rPr sz="1800" spc="-5" dirty="0">
                <a:latin typeface="Calibri"/>
                <a:cs typeface="Calibri"/>
              </a:rPr>
              <a:t> базується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певних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відомих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логічних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зв’язках,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межами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яких</a:t>
            </a:r>
            <a:r>
              <a:rPr sz="1800" dirty="0">
                <a:latin typeface="Calibri"/>
                <a:cs typeface="Calibri"/>
              </a:rPr>
              <a:t> він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може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бути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використаний.</a:t>
            </a:r>
            <a:r>
              <a:rPr sz="1800" dirty="0">
                <a:latin typeface="Calibri"/>
                <a:cs typeface="Calibri"/>
              </a:rPr>
              <a:t> Він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установлює</a:t>
            </a:r>
            <a:r>
              <a:rPr sz="1800" dirty="0">
                <a:latin typeface="Calibri"/>
                <a:cs typeface="Calibri"/>
              </a:rPr>
              <a:t> низку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припущень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узагальнень,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яких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шляхом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раціонального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мислення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вибудовується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певна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логічна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послідовність</a:t>
            </a:r>
            <a:r>
              <a:rPr sz="1800" dirty="0">
                <a:latin typeface="Calibri"/>
                <a:cs typeface="Calibri"/>
              </a:rPr>
              <a:t> 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встановлюються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допоміжні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концепції,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виводяться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твердження</a:t>
            </a:r>
            <a:r>
              <a:rPr sz="1800" spc="-5" dirty="0">
                <a:latin typeface="Calibri"/>
                <a:cs typeface="Calibri"/>
              </a:rPr>
              <a:t> 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законів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логіки,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які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мають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достовірний </a:t>
            </a:r>
            <a:r>
              <a:rPr sz="1800" spc="-5" dirty="0">
                <a:latin typeface="Calibri"/>
                <a:cs typeface="Calibri"/>
              </a:rPr>
              <a:t> характер.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Застосовується,</a:t>
            </a:r>
            <a:r>
              <a:rPr sz="1800" spc="-5" dirty="0">
                <a:latin typeface="Calibri"/>
                <a:cs typeface="Calibri"/>
              </a:rPr>
              <a:t> як</a:t>
            </a:r>
            <a:r>
              <a:rPr sz="1800" dirty="0">
                <a:latin typeface="Calibri"/>
                <a:cs typeface="Calibri"/>
              </a:rPr>
              <a:t> правило,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після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накопичення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теоретичного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аналізу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емпіричного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матеріалу</a:t>
            </a:r>
            <a:r>
              <a:rPr sz="1800" dirty="0">
                <a:latin typeface="Calibri"/>
                <a:cs typeface="Calibri"/>
              </a:rPr>
              <a:t> 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метою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систематизації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послідовного</a:t>
            </a:r>
            <a:r>
              <a:rPr sz="1800" spc="-5" dirty="0">
                <a:latin typeface="Calibri"/>
                <a:cs typeface="Calibri"/>
              </a:rPr>
              <a:t> виведення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всіх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наслідків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нього.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Індуктивний метод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спосіб </a:t>
            </a:r>
            <a:r>
              <a:rPr sz="1800" spc="-10" dirty="0">
                <a:latin typeface="Calibri"/>
                <a:cs typeface="Calibri"/>
              </a:rPr>
              <a:t>дослідження,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якому </a:t>
            </a:r>
            <a:r>
              <a:rPr sz="1800" spc="-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приватних </a:t>
            </a:r>
            <a:r>
              <a:rPr sz="1800" spc="-5" dirty="0">
                <a:latin typeface="Calibri"/>
                <a:cs typeface="Calibri"/>
              </a:rPr>
              <a:t>фактах </a:t>
            </a:r>
            <a:r>
              <a:rPr sz="1800" dirty="0">
                <a:latin typeface="Calibri"/>
                <a:cs typeface="Calibri"/>
              </a:rPr>
              <a:t>і </a:t>
            </a:r>
            <a:r>
              <a:rPr sz="1800" spc="-5" dirty="0">
                <a:latin typeface="Calibri"/>
                <a:cs typeface="Calibri"/>
              </a:rPr>
              <a:t>явищам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установлюються</a:t>
            </a:r>
            <a:r>
              <a:rPr sz="1800" dirty="0">
                <a:latin typeface="Calibri"/>
                <a:cs typeface="Calibri"/>
              </a:rPr>
              <a:t> загальні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принципи</a:t>
            </a:r>
            <a:r>
              <a:rPr sz="1800" dirty="0">
                <a:latin typeface="Calibri"/>
                <a:cs typeface="Calibri"/>
              </a:rPr>
              <a:t> 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закони.</a:t>
            </a:r>
            <a:r>
              <a:rPr sz="1800" dirty="0">
                <a:latin typeface="Calibri"/>
                <a:cs typeface="Calibri"/>
              </a:rPr>
              <a:t> Він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пов’язаний</a:t>
            </a:r>
            <a:r>
              <a:rPr sz="1800" dirty="0">
                <a:latin typeface="Calibri"/>
                <a:cs typeface="Calibri"/>
              </a:rPr>
              <a:t> із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рухом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думки</a:t>
            </a:r>
            <a:r>
              <a:rPr sz="1800" spc="-5" dirty="0">
                <a:latin typeface="Calibri"/>
                <a:cs typeface="Calibri"/>
              </a:rPr>
              <a:t> від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одиничного</a:t>
            </a:r>
            <a:r>
              <a:rPr sz="1800" spc="-5" dirty="0">
                <a:latin typeface="Calibri"/>
                <a:cs typeface="Calibri"/>
              </a:rPr>
              <a:t> до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загального,</a:t>
            </a:r>
            <a:r>
              <a:rPr sz="1800" dirty="0">
                <a:latin typeface="Calibri"/>
                <a:cs typeface="Calibri"/>
              </a:rPr>
              <a:t> від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певного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досвіду,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фактів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їх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узагальнення</a:t>
            </a:r>
            <a:r>
              <a:rPr sz="1800" dirty="0">
                <a:latin typeface="Calibri"/>
                <a:cs typeface="Calibri"/>
              </a:rPr>
              <a:t> у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висновках </a:t>
            </a:r>
            <a:r>
              <a:rPr sz="1800" dirty="0">
                <a:latin typeface="Calibri"/>
                <a:cs typeface="Calibri"/>
              </a:rPr>
              <a:t>і </a:t>
            </a:r>
            <a:r>
              <a:rPr sz="1800" spc="-10" dirty="0">
                <a:latin typeface="Calibri"/>
                <a:cs typeface="Calibri"/>
              </a:rPr>
              <a:t>тому </a:t>
            </a:r>
            <a:r>
              <a:rPr sz="1800" spc="-5" dirty="0">
                <a:latin typeface="Calibri"/>
                <a:cs typeface="Calibri"/>
              </a:rPr>
              <a:t>ґрунтується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більшій мірі на експериментах, спостереженнях, фактах, </a:t>
            </a:r>
            <a:r>
              <a:rPr sz="1800" dirty="0">
                <a:latin typeface="Calibri"/>
                <a:cs typeface="Calibri"/>
              </a:rPr>
              <a:t> 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припущеннях.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Висновки,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що</a:t>
            </a:r>
            <a:r>
              <a:rPr sz="1800" spc="-5" dirty="0">
                <a:latin typeface="Calibri"/>
                <a:cs typeface="Calibri"/>
              </a:rPr>
              <a:t> сформовані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результатами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застосування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індуктивного </a:t>
            </a:r>
            <a:r>
              <a:rPr sz="1800" spc="-25" dirty="0">
                <a:latin typeface="Calibri"/>
                <a:cs typeface="Calibri"/>
              </a:rPr>
              <a:t>методу, </a:t>
            </a:r>
            <a:r>
              <a:rPr sz="1800" spc="-5" dirty="0">
                <a:latin typeface="Calibri"/>
                <a:cs typeface="Calibri"/>
              </a:rPr>
              <a:t>їх </a:t>
            </a:r>
            <a:r>
              <a:rPr sz="1800" spc="-10" dirty="0">
                <a:latin typeface="Calibri"/>
                <a:cs typeface="Calibri"/>
              </a:rPr>
              <a:t>підтверджують </a:t>
            </a:r>
            <a:r>
              <a:rPr sz="1800" dirty="0">
                <a:latin typeface="Calibri"/>
                <a:cs typeface="Calibri"/>
              </a:rPr>
              <a:t>з певною </a:t>
            </a:r>
            <a:r>
              <a:rPr sz="1800" spc="-5" dirty="0">
                <a:latin typeface="Calibri"/>
                <a:cs typeface="Calibri"/>
              </a:rPr>
              <a:t>вірогідністю, </a:t>
            </a:r>
            <a:r>
              <a:rPr sz="1800" dirty="0">
                <a:latin typeface="Calibri"/>
                <a:cs typeface="Calibri"/>
              </a:rPr>
              <a:t>але </a:t>
            </a:r>
            <a:r>
              <a:rPr sz="1800" spc="-5" dirty="0">
                <a:latin typeface="Calibri"/>
                <a:cs typeface="Calibri"/>
              </a:rPr>
              <a:t>не забезпечують </a:t>
            </a:r>
            <a:r>
              <a:rPr sz="1800" spc="-10" dirty="0">
                <a:latin typeface="Calibri"/>
                <a:cs typeface="Calibri"/>
              </a:rPr>
              <a:t>їх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достовірності.</a:t>
            </a:r>
            <a:r>
              <a:rPr sz="1800" spc="-5" dirty="0">
                <a:latin typeface="Calibri"/>
                <a:cs typeface="Calibri"/>
              </a:rPr>
              <a:t> Індукція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як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спосіб</a:t>
            </a:r>
            <a:r>
              <a:rPr sz="1800" dirty="0">
                <a:latin typeface="Calibri"/>
                <a:cs typeface="Calibri"/>
              </a:rPr>
              <a:t> пошуку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загальних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закономірностей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шляхом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дослідження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окремих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явищ,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об’єктів,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націлює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істину,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але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гарантує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її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отримання.</a:t>
            </a:r>
            <a:endParaRPr sz="180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Цим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індукція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відрізняється</a:t>
            </a:r>
            <a:r>
              <a:rPr sz="1800" dirty="0">
                <a:latin typeface="Calibri"/>
                <a:cs typeface="Calibri"/>
              </a:rPr>
              <a:t> від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дедукції,</a:t>
            </a:r>
            <a:r>
              <a:rPr sz="1800" spc="-5" dirty="0">
                <a:latin typeface="Calibri"/>
                <a:cs typeface="Calibri"/>
              </a:rPr>
              <a:t> застосування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якої</a:t>
            </a:r>
            <a:r>
              <a:rPr sz="1800" dirty="0">
                <a:latin typeface="Calibri"/>
                <a:cs typeface="Calibri"/>
              </a:rPr>
              <a:t> при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дотриманні</a:t>
            </a:r>
            <a:r>
              <a:rPr sz="1800" dirty="0">
                <a:latin typeface="Calibri"/>
                <a:cs typeface="Calibri"/>
              </a:rPr>
              <a:t> певних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логічних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правил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дозволяє 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істинних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положень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зробити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більш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достовірні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висновки.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204978"/>
            <a:ext cx="8497570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Аналіз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спосіб </a:t>
            </a:r>
            <a:r>
              <a:rPr sz="2000" spc="-15" dirty="0">
                <a:latin typeface="Calibri"/>
                <a:cs typeface="Calibri"/>
              </a:rPr>
              <a:t>наукового </a:t>
            </a:r>
            <a:r>
              <a:rPr sz="2000" spc="-10" dirty="0">
                <a:latin typeface="Calibri"/>
                <a:cs typeface="Calibri"/>
              </a:rPr>
              <a:t>дослідження,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якому </a:t>
            </a:r>
            <a:r>
              <a:rPr sz="2000" spc="-10" dirty="0">
                <a:latin typeface="Calibri"/>
                <a:cs typeface="Calibri"/>
              </a:rPr>
              <a:t>явище </a:t>
            </a:r>
            <a:r>
              <a:rPr sz="2000" spc="-5" dirty="0">
                <a:latin typeface="Calibri"/>
                <a:cs typeface="Calibri"/>
              </a:rPr>
              <a:t>розчленовується на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складові </a:t>
            </a:r>
            <a:r>
              <a:rPr sz="2000" dirty="0">
                <a:latin typeface="Calibri"/>
                <a:cs typeface="Calibri"/>
              </a:rPr>
              <a:t>частини. </a:t>
            </a:r>
            <a:r>
              <a:rPr sz="2000" spc="-5" dirty="0">
                <a:latin typeface="Calibri"/>
                <a:cs typeface="Calibri"/>
              </a:rPr>
              <a:t>Метод, який </a:t>
            </a:r>
            <a:r>
              <a:rPr sz="2000" spc="-10" dirty="0">
                <a:latin typeface="Calibri"/>
                <a:cs typeface="Calibri"/>
              </a:rPr>
              <a:t>полягає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тому, </a:t>
            </a:r>
            <a:r>
              <a:rPr sz="2000" spc="-10" dirty="0">
                <a:latin typeface="Calibri"/>
                <a:cs typeface="Calibri"/>
              </a:rPr>
              <a:t>що </a:t>
            </a:r>
            <a:r>
              <a:rPr sz="2000" spc="-5" dirty="0">
                <a:latin typeface="Calibri"/>
                <a:cs typeface="Calibri"/>
              </a:rPr>
              <a:t>об’єкт </a:t>
            </a:r>
            <a:r>
              <a:rPr sz="2000" dirty="0">
                <a:latin typeface="Calibri"/>
                <a:cs typeface="Calibri"/>
              </a:rPr>
              <a:t>пізнання </a:t>
            </a:r>
            <a:r>
              <a:rPr sz="2000" spc="-10" dirty="0">
                <a:latin typeface="Calibri"/>
                <a:cs typeface="Calibri"/>
              </a:rPr>
              <a:t>поділяється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 окремі </a:t>
            </a:r>
            <a:r>
              <a:rPr sz="2000" dirty="0">
                <a:latin typeface="Calibri"/>
                <a:cs typeface="Calibri"/>
              </a:rPr>
              <a:t>частини </a:t>
            </a:r>
            <a:r>
              <a:rPr sz="2000" spc="-5" dirty="0">
                <a:latin typeface="Calibri"/>
                <a:cs typeface="Calibri"/>
              </a:rPr>
              <a:t>(компоненти </a:t>
            </a:r>
            <a:r>
              <a:rPr sz="2000" dirty="0">
                <a:latin typeface="Calibri"/>
                <a:cs typeface="Calibri"/>
              </a:rPr>
              <a:t>й </a:t>
            </a:r>
            <a:r>
              <a:rPr sz="2000" spc="-10" dirty="0">
                <a:latin typeface="Calibri"/>
                <a:cs typeface="Calibri"/>
              </a:rPr>
              <a:t>елементи) </a:t>
            </a:r>
            <a:r>
              <a:rPr sz="2000" spc="-5" dirty="0">
                <a:latin typeface="Calibri"/>
                <a:cs typeface="Calibri"/>
              </a:rPr>
              <a:t>для їхнього </a:t>
            </a:r>
            <a:r>
              <a:rPr sz="2000" spc="-10" dirty="0">
                <a:latin typeface="Calibri"/>
                <a:cs typeface="Calibri"/>
              </a:rPr>
              <a:t>детального </a:t>
            </a:r>
            <a:r>
              <a:rPr sz="2000" spc="-5" dirty="0">
                <a:latin typeface="Calibri"/>
                <a:cs typeface="Calibri"/>
              </a:rPr>
              <a:t>вивчення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того,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щоб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згодом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утворити</a:t>
            </a:r>
            <a:r>
              <a:rPr sz="2000" dirty="0">
                <a:latin typeface="Calibri"/>
                <a:cs typeface="Calibri"/>
              </a:rPr>
              <a:t> цілісне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уявлення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нього,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здійснивши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синтез отриманої інформації. Різновидом аналізу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-20" dirty="0">
                <a:latin typeface="Calibri"/>
                <a:cs typeface="Calibri"/>
              </a:rPr>
              <a:t>поділ </a:t>
            </a:r>
            <a:r>
              <a:rPr sz="2000" spc="-5" dirty="0">
                <a:latin typeface="Calibri"/>
                <a:cs typeface="Calibri"/>
              </a:rPr>
              <a:t>множини </a:t>
            </a:r>
            <a:r>
              <a:rPr sz="2000" spc="-10" dirty="0">
                <a:latin typeface="Calibri"/>
                <a:cs typeface="Calibri"/>
              </a:rPr>
              <a:t>предметів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класи: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типологія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10" dirty="0">
                <a:latin typeface="Calibri"/>
                <a:cs typeface="Calibri"/>
              </a:rPr>
              <a:t> періодизація.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008" y="2049526"/>
            <a:ext cx="849757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7935" algn="l"/>
              </a:tabLst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Науковий	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аналіз</a:t>
            </a:r>
            <a:r>
              <a:rPr sz="2100" b="1" i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55" dirty="0"/>
              <a:t> </a:t>
            </a:r>
            <a:r>
              <a:rPr spc="-5" dirty="0"/>
              <a:t>спосіб</a:t>
            </a:r>
            <a:r>
              <a:rPr spc="55" dirty="0"/>
              <a:t> </a:t>
            </a:r>
            <a:r>
              <a:rPr dirty="0"/>
              <a:t>пізнання</a:t>
            </a:r>
            <a:r>
              <a:rPr spc="50" dirty="0"/>
              <a:t> </a:t>
            </a:r>
            <a:r>
              <a:rPr spc="-5" dirty="0"/>
              <a:t>об’єктивної</a:t>
            </a:r>
            <a:r>
              <a:rPr spc="70" dirty="0"/>
              <a:t> </a:t>
            </a:r>
            <a:r>
              <a:rPr spc="-5" dirty="0"/>
              <a:t>дійсності,</a:t>
            </a:r>
            <a:r>
              <a:rPr spc="65" dirty="0"/>
              <a:t> </a:t>
            </a:r>
            <a:r>
              <a:rPr spc="-5" dirty="0"/>
              <a:t>який</a:t>
            </a:r>
            <a:r>
              <a:rPr spc="45" dirty="0"/>
              <a:t> </a:t>
            </a:r>
            <a:r>
              <a:rPr spc="-5" dirty="0"/>
              <a:t>становить </a:t>
            </a:r>
            <a:r>
              <a:rPr spc="-440" dirty="0"/>
              <a:t> </a:t>
            </a:r>
            <a:r>
              <a:rPr spc="-5" dirty="0"/>
              <a:t>послідовність дій,</a:t>
            </a:r>
            <a:r>
              <a:rPr spc="-10" dirty="0"/>
              <a:t> </a:t>
            </a:r>
            <a:r>
              <a:rPr dirty="0"/>
              <a:t>прийомів,</a:t>
            </a:r>
            <a:r>
              <a:rPr spc="-50" dirty="0"/>
              <a:t> </a:t>
            </a:r>
            <a:r>
              <a:rPr spc="-5" dirty="0"/>
              <a:t>операцій.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008" y="2978861"/>
            <a:ext cx="8498205" cy="278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Синтез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спосіб </a:t>
            </a:r>
            <a:r>
              <a:rPr sz="2000" spc="-10" dirty="0">
                <a:latin typeface="Calibri"/>
                <a:cs typeface="Calibri"/>
              </a:rPr>
              <a:t>наукового дослідження, </a:t>
            </a:r>
            <a:r>
              <a:rPr sz="2000" spc="-15" dirty="0">
                <a:latin typeface="Calibri"/>
                <a:cs typeface="Calibri"/>
              </a:rPr>
              <a:t>що </a:t>
            </a:r>
            <a:r>
              <a:rPr sz="2000" spc="-10" dirty="0">
                <a:latin typeface="Calibri"/>
                <a:cs typeface="Calibri"/>
              </a:rPr>
              <a:t>полягає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дослідженні </a:t>
            </a:r>
            <a:r>
              <a:rPr sz="2000" spc="-5" dirty="0">
                <a:latin typeface="Calibri"/>
                <a:cs typeface="Calibri"/>
              </a:rPr>
              <a:t>явища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цілому, </a:t>
            </a:r>
            <a:r>
              <a:rPr sz="2000" spc="-5" dirty="0">
                <a:latin typeface="Calibri"/>
                <a:cs typeface="Calibri"/>
              </a:rPr>
              <a:t>на основі об’єднання зв’язаних </a:t>
            </a:r>
            <a:r>
              <a:rPr sz="2000" spc="-20" dirty="0">
                <a:latin typeface="Calibri"/>
                <a:cs typeface="Calibri"/>
              </a:rPr>
              <a:t>один </a:t>
            </a:r>
            <a:r>
              <a:rPr sz="2000" spc="-5" dirty="0">
                <a:latin typeface="Calibri"/>
                <a:cs typeface="Calibri"/>
              </a:rPr>
              <a:t>із </a:t>
            </a:r>
            <a:r>
              <a:rPr sz="2000" spc="-15" dirty="0">
                <a:latin typeface="Calibri"/>
                <a:cs typeface="Calibri"/>
              </a:rPr>
              <a:t>одним </a:t>
            </a:r>
            <a:r>
              <a:rPr sz="2000" spc="-10" dirty="0">
                <a:latin typeface="Calibri"/>
                <a:cs typeface="Calibri"/>
              </a:rPr>
              <a:t>елементів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єдине </a:t>
            </a:r>
            <a:r>
              <a:rPr sz="2000" dirty="0">
                <a:latin typeface="Calibri"/>
                <a:cs typeface="Calibri"/>
              </a:rPr>
              <a:t>ціле.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Це</a:t>
            </a:r>
            <a:r>
              <a:rPr sz="2000" dirty="0">
                <a:latin typeface="Calibri"/>
                <a:cs typeface="Calibri"/>
              </a:rPr>
              <a:t> об’єднання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(реальне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умоглядне)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процесі</a:t>
            </a:r>
            <a:r>
              <a:rPr sz="2000" dirty="0">
                <a:latin typeface="Calibri"/>
                <a:cs typeface="Calibri"/>
              </a:rPr>
              <a:t> пізнання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різних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частин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об’єкта </a:t>
            </a:r>
            <a:r>
              <a:rPr sz="2000" spc="-10" dirty="0">
                <a:latin typeface="Calibri"/>
                <a:cs typeface="Calibri"/>
              </a:rPr>
              <a:t>дослідження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одно </a:t>
            </a:r>
            <a:r>
              <a:rPr sz="2000" spc="-5" dirty="0">
                <a:latin typeface="Calibri"/>
                <a:cs typeface="Calibri"/>
              </a:rPr>
              <a:t>ціле, </a:t>
            </a:r>
            <a:r>
              <a:rPr sz="2000" spc="-15" dirty="0">
                <a:latin typeface="Calibri"/>
                <a:cs typeface="Calibri"/>
              </a:rPr>
              <a:t>яке </a:t>
            </a:r>
            <a:r>
              <a:rPr sz="2000" spc="-10" dirty="0">
                <a:latin typeface="Calibri"/>
                <a:cs typeface="Calibri"/>
              </a:rPr>
              <a:t>дозволяє </a:t>
            </a:r>
            <a:r>
              <a:rPr sz="2000" spc="-5" dirty="0">
                <a:latin typeface="Calibri"/>
                <a:cs typeface="Calibri"/>
              </a:rPr>
              <a:t>зробити </a:t>
            </a:r>
            <a:r>
              <a:rPr sz="2000" dirty="0">
                <a:latin typeface="Calibri"/>
                <a:cs typeface="Calibri"/>
              </a:rPr>
              <a:t>висновок </a:t>
            </a:r>
            <a:r>
              <a:rPr sz="2000" spc="-5" dirty="0">
                <a:latin typeface="Calibri"/>
                <a:cs typeface="Calibri"/>
              </a:rPr>
              <a:t>про </a:t>
            </a:r>
            <a:r>
              <a:rPr sz="2000" spc="-15" dirty="0">
                <a:latin typeface="Calibri"/>
                <a:cs typeface="Calibri"/>
              </a:rPr>
              <a:t>його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сутнісні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риси,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структуру</a:t>
            </a:r>
            <a:r>
              <a:rPr sz="2000" spc="-5" dirty="0">
                <a:latin typeface="Calibri"/>
                <a:cs typeface="Calibri"/>
              </a:rPr>
              <a:t> та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призначення.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Синтез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передбачає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попереднє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формування</a:t>
            </a:r>
            <a:r>
              <a:rPr sz="2000" dirty="0">
                <a:latin typeface="Calibri"/>
                <a:cs typeface="Calibri"/>
              </a:rPr>
              <a:t> певних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уявлень</a:t>
            </a:r>
            <a:r>
              <a:rPr sz="2000" spc="-5" dirty="0">
                <a:latin typeface="Calibri"/>
                <a:cs typeface="Calibri"/>
              </a:rPr>
              <a:t> чи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гіпотез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щодо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закономірностей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будови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функціонування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об’єкта.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При</a:t>
            </a:r>
            <a:r>
              <a:rPr sz="2000" spc="5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аналізі</a:t>
            </a:r>
            <a:r>
              <a:rPr sz="2000" spc="5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розглядається</a:t>
            </a:r>
            <a:r>
              <a:rPr sz="2000" spc="5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велика</a:t>
            </a:r>
            <a:r>
              <a:rPr sz="2000" spc="5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кількість</a:t>
            </a:r>
            <a:r>
              <a:rPr sz="2000" spc="5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фактів,</a:t>
            </a:r>
            <a:r>
              <a:rPr sz="2000" spc="5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до</a:t>
            </a:r>
            <a:r>
              <a:rPr sz="2000" spc="5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яких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застосовується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6226" y="5750763"/>
            <a:ext cx="233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  <a:tab pos="1489710" algn="l"/>
              </a:tabLst>
            </a:pPr>
            <a:r>
              <a:rPr sz="2000" dirty="0">
                <a:latin typeface="Calibri"/>
                <a:cs typeface="Calibri"/>
              </a:rPr>
              <a:t>Крім	н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	ш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ро</a:t>
            </a:r>
            <a:r>
              <a:rPr sz="2000" spc="-4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008" y="5738571"/>
            <a:ext cx="8493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7230" algn="l"/>
                <a:tab pos="6595745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ранжирування</a:t>
            </a:r>
            <a:r>
              <a:rPr sz="2000" spc="-5" dirty="0">
                <a:latin typeface="Calibri"/>
                <a:cs typeface="Calibri"/>
              </a:rPr>
              <a:t>.	</a:t>
            </a:r>
            <a:r>
              <a:rPr sz="2000" spc="-10" dirty="0">
                <a:latin typeface="Calibri"/>
                <a:cs typeface="Calibri"/>
              </a:rPr>
              <a:t>використовується	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абстрагування</a:t>
            </a:r>
            <a:r>
              <a:rPr sz="2000" spc="-5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008" y="6058611"/>
            <a:ext cx="8495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55015" algn="l"/>
                <a:tab pos="2294255" algn="l"/>
                <a:tab pos="2766695" algn="l"/>
                <a:tab pos="4301490" algn="l"/>
                <a:tab pos="5393055" algn="l"/>
                <a:tab pos="5649595" algn="l"/>
                <a:tab pos="6508750" algn="l"/>
                <a:tab pos="8225155" algn="l"/>
              </a:tabLst>
            </a:pP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бт</a:t>
            </a:r>
            <a:r>
              <a:rPr sz="2000" dirty="0">
                <a:latin typeface="Calibri"/>
                <a:cs typeface="Calibri"/>
              </a:rPr>
              <a:t>о	ві</a:t>
            </a:r>
            <a:r>
              <a:rPr sz="2000" spc="-1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ан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я	від	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2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рядн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х	ф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0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орі</a:t>
            </a:r>
            <a:r>
              <a:rPr sz="2000" dirty="0">
                <a:latin typeface="Calibri"/>
                <a:cs typeface="Calibri"/>
              </a:rPr>
              <a:t>в	з	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ю	зо</a:t>
            </a:r>
            <a:r>
              <a:rPr sz="2000" spc="5" dirty="0">
                <a:latin typeface="Calibri"/>
                <a:cs typeface="Calibri"/>
              </a:rPr>
              <a:t>с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40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я	</a:t>
            </a:r>
            <a:r>
              <a:rPr sz="2000" spc="-5" dirty="0">
                <a:latin typeface="Calibri"/>
                <a:cs typeface="Calibri"/>
              </a:rPr>
              <a:t>на  </a:t>
            </a:r>
            <a:r>
              <a:rPr sz="2000" dirty="0">
                <a:latin typeface="Calibri"/>
                <a:cs typeface="Calibri"/>
              </a:rPr>
              <a:t>найважливіших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особливостях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досліджуваного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явища.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1625"/>
            <a:ext cx="87014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3050540" algn="l"/>
                <a:tab pos="3677920" algn="l"/>
                <a:tab pos="4954270" algn="l"/>
                <a:tab pos="7598409" algn="l"/>
                <a:tab pos="8269605" algn="l"/>
              </a:tabLst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Спеціальн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і	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ме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т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д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и</a:t>
            </a:r>
            <a:r>
              <a:rPr sz="2400" dirty="0"/>
              <a:t>,	які	шир</a:t>
            </a:r>
            <a:r>
              <a:rPr sz="2400" spc="-10" dirty="0"/>
              <a:t>о</a:t>
            </a:r>
            <a:r>
              <a:rPr sz="2400" spc="-35" dirty="0"/>
              <a:t>к</a:t>
            </a:r>
            <a:r>
              <a:rPr sz="2400" dirty="0"/>
              <a:t>о	ви</a:t>
            </a:r>
            <a:r>
              <a:rPr sz="2400" spc="-40" dirty="0"/>
              <a:t>к</a:t>
            </a:r>
            <a:r>
              <a:rPr sz="2400" spc="-5" dirty="0"/>
              <a:t>орис</a:t>
            </a:r>
            <a:r>
              <a:rPr sz="2400" spc="-25" dirty="0"/>
              <a:t>т</a:t>
            </a:r>
            <a:r>
              <a:rPr sz="2400" spc="-5" dirty="0"/>
              <a:t>о</a:t>
            </a:r>
            <a:r>
              <a:rPr sz="2400" spc="-20" dirty="0"/>
              <a:t>в</a:t>
            </a:r>
            <a:r>
              <a:rPr sz="2400" dirty="0"/>
              <a:t>у</a:t>
            </a:r>
            <a:r>
              <a:rPr sz="2400" spc="-15" dirty="0"/>
              <a:t>ю</a:t>
            </a:r>
            <a:r>
              <a:rPr sz="2400" spc="-5" dirty="0"/>
              <a:t>ть</a:t>
            </a:r>
            <a:r>
              <a:rPr sz="2400" spc="-15" dirty="0"/>
              <a:t>с</a:t>
            </a:r>
            <a:r>
              <a:rPr sz="2400" dirty="0"/>
              <a:t>я	</a:t>
            </a:r>
            <a:r>
              <a:rPr sz="2400" spc="-5" dirty="0"/>
              <a:t>пі</a:t>
            </a:r>
            <a:r>
              <a:rPr sz="2400" dirty="0"/>
              <a:t>д	час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/>
              <a:t>проведення</a:t>
            </a:r>
            <a:r>
              <a:rPr sz="2400" spc="-15" dirty="0"/>
              <a:t> </a:t>
            </a:r>
            <a:r>
              <a:rPr sz="2400" spc="-5" dirty="0"/>
              <a:t>соціально-економічних</a:t>
            </a:r>
            <a:r>
              <a:rPr sz="2400" spc="5" dirty="0"/>
              <a:t> </a:t>
            </a:r>
            <a:r>
              <a:rPr sz="2400" spc="-5" dirty="0"/>
              <a:t>досліджень: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86334" y="1302511"/>
            <a:ext cx="8704580" cy="374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Збору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та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узагальнення</a:t>
            </a:r>
            <a:r>
              <a:rPr sz="21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фактичної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інформації</a:t>
            </a:r>
            <a:r>
              <a:rPr sz="2000" i="1" spc="-5" dirty="0">
                <a:latin typeface="Calibri"/>
                <a:cs typeface="Calibri"/>
              </a:rPr>
              <a:t>.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Суцільне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(генеральне)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спостереження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фіксує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інформацію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орієнтовану</a:t>
            </a:r>
            <a:r>
              <a:rPr sz="2000" dirty="0">
                <a:latin typeface="Calibri"/>
                <a:cs typeface="Calibri"/>
              </a:rPr>
              <a:t> 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врахування</a:t>
            </a:r>
            <a:r>
              <a:rPr sz="2000" dirty="0">
                <a:latin typeface="Calibri"/>
                <a:cs typeface="Calibri"/>
              </a:rPr>
              <a:t> усіх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елементів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досліджуваного </a:t>
            </a:r>
            <a:r>
              <a:rPr sz="2000" spc="-5" dirty="0">
                <a:latin typeface="Calibri"/>
                <a:cs typeface="Calibri"/>
              </a:rPr>
              <a:t>явища. Несуцільне </a:t>
            </a:r>
            <a:r>
              <a:rPr sz="2000" spc="-10" dirty="0">
                <a:latin typeface="Calibri"/>
                <a:cs typeface="Calibri"/>
              </a:rPr>
              <a:t>(вибіркове) </a:t>
            </a:r>
            <a:r>
              <a:rPr sz="2000" spc="-15" dirty="0">
                <a:latin typeface="Calibri"/>
                <a:cs typeface="Calibri"/>
              </a:rPr>
              <a:t>охоплює </a:t>
            </a:r>
            <a:r>
              <a:rPr sz="2000" spc="-5" dirty="0">
                <a:latin typeface="Calibri"/>
                <a:cs typeface="Calibri"/>
              </a:rPr>
              <a:t>частину </a:t>
            </a:r>
            <a:r>
              <a:rPr sz="2000" spc="-15" dirty="0">
                <a:latin typeface="Calibri"/>
                <a:cs typeface="Calibri"/>
              </a:rPr>
              <a:t>одиниць </a:t>
            </a:r>
            <a:r>
              <a:rPr sz="2000" spc="-10" dirty="0">
                <a:latin typeface="Calibri"/>
                <a:cs typeface="Calibri"/>
              </a:rPr>
              <a:t>такої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сукупності,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яка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містить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характерні риси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даної</a:t>
            </a:r>
            <a:r>
              <a:rPr sz="2000" dirty="0">
                <a:latin typeface="Calibri"/>
                <a:cs typeface="Calibri"/>
              </a:rPr>
              <a:t> сукупності.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Зібрані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00AF50"/>
                </a:solidFill>
                <a:latin typeface="Calibri"/>
                <a:cs typeface="Calibri"/>
              </a:rPr>
              <a:t>групуються</a:t>
            </a:r>
            <a:r>
              <a:rPr sz="2100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певними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ознаками</a:t>
            </a:r>
            <a:r>
              <a:rPr sz="2000" spc="-5" dirty="0">
                <a:latin typeface="Calibri"/>
                <a:cs typeface="Calibri"/>
              </a:rPr>
              <a:t> (критеріями).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Така 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систематизація,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типологія,</a:t>
            </a:r>
            <a:r>
              <a:rPr sz="2000" spc="-5" dirty="0">
                <a:latin typeface="Calibri"/>
                <a:cs typeface="Calibri"/>
              </a:rPr>
              <a:t> класифікація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дозволяє</a:t>
            </a:r>
            <a:r>
              <a:rPr sz="2000" spc="-5" dirty="0">
                <a:latin typeface="Calibri"/>
                <a:cs typeface="Calibri"/>
              </a:rPr>
              <a:t> впорядкувати</a:t>
            </a:r>
            <a:r>
              <a:rPr sz="2000" dirty="0">
                <a:latin typeface="Calibri"/>
                <a:cs typeface="Calibri"/>
              </a:rPr>
              <a:t> зібраний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фактичний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матеріал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сортувати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його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елементи.</a:t>
            </a:r>
            <a:endParaRPr sz="20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узагальненні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фактів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значне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місце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відводиться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таблично-графічним </a:t>
            </a:r>
            <a:r>
              <a:rPr sz="2000" spc="-15" dirty="0">
                <a:latin typeface="Calibri"/>
                <a:cs typeface="Calibri"/>
              </a:rPr>
              <a:t>методам: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100" i="1" spc="-30" dirty="0">
                <a:solidFill>
                  <a:srgbClr val="00AF50"/>
                </a:solidFill>
                <a:latin typeface="Calibri"/>
                <a:cs typeface="Calibri"/>
              </a:rPr>
              <a:t>Табличний</a:t>
            </a:r>
            <a:r>
              <a:rPr sz="2100" i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систематизує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наглядно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подає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текстову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чи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цифрову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інформацію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 структуровану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систему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змістовно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наповнених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рядків</a:t>
            </a:r>
            <a:r>
              <a:rPr sz="2000" dirty="0">
                <a:latin typeface="Calibri"/>
                <a:cs typeface="Calibri"/>
              </a:rPr>
              <a:t> і</a:t>
            </a:r>
            <a:r>
              <a:rPr sz="2000" spc="-5" dirty="0">
                <a:latin typeface="Calibri"/>
                <a:cs typeface="Calibri"/>
              </a:rPr>
              <a:t> стовпців</a:t>
            </a:r>
            <a:r>
              <a:rPr sz="2000" dirty="0">
                <a:latin typeface="Calibri"/>
                <a:cs typeface="Calibri"/>
              </a:rPr>
              <a:t> (граф).</a:t>
            </a:r>
            <a:endParaRPr sz="2000">
              <a:latin typeface="Calibri"/>
              <a:cs typeface="Calibri"/>
            </a:endParaRPr>
          </a:p>
          <a:p>
            <a:pPr marL="12700" marR="5715">
              <a:lnSpc>
                <a:spcPts val="2420"/>
              </a:lnSpc>
              <a:spcBef>
                <a:spcPts val="160"/>
              </a:spcBef>
              <a:tabLst>
                <a:tab pos="1332230" algn="l"/>
                <a:tab pos="2272665" algn="l"/>
                <a:tab pos="3067050" algn="l"/>
                <a:tab pos="4034790" algn="l"/>
                <a:tab pos="5485765" algn="l"/>
                <a:tab pos="5761990" algn="l"/>
                <a:tab pos="6706870" algn="l"/>
                <a:tab pos="7787640" algn="l"/>
              </a:tabLst>
            </a:pPr>
            <a:r>
              <a:rPr sz="2100" i="1" spc="-135" dirty="0">
                <a:solidFill>
                  <a:srgbClr val="00AF50"/>
                </a:solidFill>
                <a:latin typeface="Calibri"/>
                <a:cs typeface="Calibri"/>
              </a:rPr>
              <a:t>Г</a:t>
            </a:r>
            <a:r>
              <a:rPr sz="2100" i="1" spc="-5" dirty="0">
                <a:solidFill>
                  <a:srgbClr val="00AF50"/>
                </a:solidFill>
                <a:latin typeface="Calibri"/>
                <a:cs typeface="Calibri"/>
              </a:rPr>
              <a:t>раф</a:t>
            </a:r>
            <a:r>
              <a:rPr sz="2100" i="1" spc="-10" dirty="0">
                <a:solidFill>
                  <a:srgbClr val="00AF50"/>
                </a:solidFill>
                <a:latin typeface="Calibri"/>
                <a:cs typeface="Calibri"/>
              </a:rPr>
              <a:t>і</a:t>
            </a:r>
            <a:r>
              <a:rPr sz="2100" i="1" dirty="0">
                <a:solidFill>
                  <a:srgbClr val="00AF50"/>
                </a:solidFill>
                <a:latin typeface="Calibri"/>
                <a:cs typeface="Calibri"/>
              </a:rPr>
              <a:t>чний	</a:t>
            </a:r>
            <a:r>
              <a:rPr sz="2000" dirty="0">
                <a:latin typeface="Calibri"/>
                <a:cs typeface="Calibri"/>
              </a:rPr>
              <a:t>нао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но	п</a:t>
            </a:r>
            <a:r>
              <a:rPr sz="2000" spc="-7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да</a:t>
            </a:r>
            <a:r>
              <a:rPr sz="2000" dirty="0">
                <a:latin typeface="Calibri"/>
                <a:cs typeface="Calibri"/>
              </a:rPr>
              <a:t>є	зібрану	і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фо</a:t>
            </a:r>
            <a:r>
              <a:rPr sz="2000" spc="-15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мац</a:t>
            </a:r>
            <a:r>
              <a:rPr sz="2000" spc="-15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ю	у	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90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ля</a:t>
            </a:r>
            <a:r>
              <a:rPr sz="2000" spc="-1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і	</a:t>
            </a:r>
            <a:r>
              <a:rPr sz="2000" spc="-10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рафі</a:t>
            </a:r>
            <a:r>
              <a:rPr sz="2000" spc="-1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ів,	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агра</a:t>
            </a:r>
            <a:r>
              <a:rPr sz="2000" spc="-10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,  </a:t>
            </a:r>
            <a:r>
              <a:rPr sz="2000" spc="-10" dirty="0">
                <a:latin typeface="Calibri"/>
                <a:cs typeface="Calibri"/>
              </a:rPr>
              <a:t>картограм,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логічних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схем.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Графічний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сукупність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ліній,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фігур,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точок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5021960"/>
            <a:ext cx="3873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4465" algn="l"/>
                <a:tab pos="2099310" algn="l"/>
              </a:tabLst>
            </a:pPr>
            <a:r>
              <a:rPr sz="2000" spc="-15" dirty="0">
                <a:latin typeface="Calibri"/>
                <a:cs typeface="Calibri"/>
              </a:rPr>
              <a:t>допомогою	</a:t>
            </a:r>
            <a:r>
              <a:rPr sz="2000" spc="-5" dirty="0">
                <a:latin typeface="Calibri"/>
                <a:cs typeface="Calibri"/>
              </a:rPr>
              <a:t>яких	</a:t>
            </a:r>
            <a:r>
              <a:rPr sz="2000" spc="-10" dirty="0">
                <a:latin typeface="Calibri"/>
                <a:cs typeface="Calibri"/>
              </a:rPr>
              <a:t>відображаються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5326786"/>
            <a:ext cx="72466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5090" algn="l"/>
                <a:tab pos="1666239" algn="l"/>
                <a:tab pos="2994025" algn="l"/>
                <a:tab pos="4501515" algn="l"/>
                <a:tab pos="5617210" algn="l"/>
                <a:tab pos="6019800" algn="l"/>
              </a:tabLst>
            </a:pPr>
            <a:r>
              <a:rPr sz="2000" spc="-5" dirty="0">
                <a:latin typeface="Calibri"/>
                <a:cs typeface="Calibri"/>
              </a:rPr>
              <a:t>експлікації	</a:t>
            </a:r>
            <a:r>
              <a:rPr sz="2000" dirty="0">
                <a:latin typeface="Calibri"/>
                <a:cs typeface="Calibri"/>
              </a:rPr>
              <a:t>–	вербальні,	</a:t>
            </a:r>
            <a:r>
              <a:rPr sz="2000" spc="-5" dirty="0">
                <a:latin typeface="Calibri"/>
                <a:cs typeface="Calibri"/>
              </a:rPr>
              <a:t>геометричні	символи	</a:t>
            </a:r>
            <a:r>
              <a:rPr sz="2000" dirty="0">
                <a:latin typeface="Calibri"/>
                <a:cs typeface="Calibri"/>
              </a:rPr>
              <a:t>та	</a:t>
            </a:r>
            <a:r>
              <a:rPr sz="2000" spc="-5" dirty="0">
                <a:latin typeface="Calibri"/>
                <a:cs typeface="Calibri"/>
              </a:rPr>
              <a:t>пояснення.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4876" y="5021960"/>
            <a:ext cx="46748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927735" algn="l"/>
                <a:tab pos="1628775" algn="l"/>
                <a:tab pos="2519680" algn="l"/>
                <a:tab pos="3209925" algn="l"/>
              </a:tabLst>
            </a:pPr>
            <a:r>
              <a:rPr sz="2000" spc="-5" dirty="0">
                <a:latin typeface="Calibri"/>
                <a:cs typeface="Calibri"/>
              </a:rPr>
              <a:t>зібрані	дані,	читати	який	</a:t>
            </a:r>
            <a:r>
              <a:rPr sz="2000" spc="-10" dirty="0">
                <a:latin typeface="Calibri"/>
                <a:cs typeface="Calibri"/>
              </a:rPr>
              <a:t>допомагають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Картограми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34" y="5631281"/>
            <a:ext cx="87020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структурують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географічний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об’єкт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основними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ознаками,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виділяючи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умовно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однорідні</a:t>
            </a:r>
            <a:r>
              <a:rPr sz="2000" spc="-10" dirty="0">
                <a:latin typeface="Calibri"/>
                <a:cs typeface="Calibri"/>
              </a:rPr>
              <a:t> елементи.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77114"/>
            <a:ext cx="84823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Економічний</a:t>
            </a:r>
            <a:r>
              <a:rPr sz="2100" b="1" i="1" spc="4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аналіз</a:t>
            </a:r>
            <a:r>
              <a:rPr sz="2100" b="1" i="1" spc="45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420" dirty="0"/>
              <a:t> </a:t>
            </a:r>
            <a:r>
              <a:rPr spc="-20" dirty="0"/>
              <a:t>метод</a:t>
            </a:r>
            <a:r>
              <a:rPr spc="430" dirty="0"/>
              <a:t> </a:t>
            </a:r>
            <a:r>
              <a:rPr dirty="0"/>
              <a:t>пізнання</a:t>
            </a:r>
            <a:r>
              <a:rPr spc="430" dirty="0"/>
              <a:t> </a:t>
            </a:r>
            <a:r>
              <a:rPr dirty="0"/>
              <a:t>сутності</a:t>
            </a:r>
            <a:r>
              <a:rPr spc="430" dirty="0"/>
              <a:t> </a:t>
            </a:r>
            <a:r>
              <a:rPr spc="-5" dirty="0"/>
              <a:t>явищ</a:t>
            </a:r>
            <a:r>
              <a:rPr spc="405" dirty="0"/>
              <a:t> </a:t>
            </a:r>
            <a:r>
              <a:rPr spc="-10" dirty="0"/>
              <a:t>шляхом  </a:t>
            </a:r>
            <a:r>
              <a:rPr dirty="0"/>
              <a:t>вивчення</a:t>
            </a:r>
            <a:r>
              <a:rPr spc="425" dirty="0"/>
              <a:t> </a:t>
            </a:r>
            <a:r>
              <a:rPr spc="-5" dirty="0"/>
              <a:t>їх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597153"/>
            <a:ext cx="4279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1915" algn="l"/>
                <a:tab pos="2233295" algn="l"/>
                <a:tab pos="2676525" algn="l"/>
              </a:tabLst>
            </a:pPr>
            <a:r>
              <a:rPr sz="2000" spc="-5" dirty="0">
                <a:latin typeface="Calibri"/>
                <a:cs typeface="Calibri"/>
              </a:rPr>
              <a:t>структури,	змісту	</a:t>
            </a:r>
            <a:r>
              <a:rPr sz="2000" dirty="0">
                <a:latin typeface="Calibri"/>
                <a:cs typeface="Calibri"/>
              </a:rPr>
              <a:t>та	</a:t>
            </a:r>
            <a:r>
              <a:rPr sz="2000" spc="-5" dirty="0">
                <a:latin typeface="Calibri"/>
                <a:cs typeface="Calibri"/>
              </a:rPr>
              <a:t>взаємозв’язків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4669" y="597153"/>
            <a:ext cx="2627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7805" algn="l"/>
                <a:tab pos="2501265" algn="l"/>
              </a:tabLst>
            </a:pPr>
            <a:r>
              <a:rPr sz="2000" dirty="0">
                <a:latin typeface="Calibri"/>
                <a:cs typeface="Calibri"/>
              </a:rPr>
              <a:t>Пр</a:t>
            </a:r>
            <a:r>
              <a:rPr sz="2000" spc="-3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дм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м	аналі</a:t>
            </a:r>
            <a:r>
              <a:rPr sz="2000" spc="-10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у	є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901953"/>
            <a:ext cx="2292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причинно-наслідкові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5571" y="597153"/>
            <a:ext cx="12211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нтів.  </a:t>
            </a:r>
            <a:r>
              <a:rPr sz="2000" spc="-5" dirty="0">
                <a:latin typeface="Calibri"/>
                <a:cs typeface="Calibri"/>
              </a:rPr>
              <a:t>процесів,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9784" y="901953"/>
            <a:ext cx="2842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6390" algn="l"/>
                <a:tab pos="1481455" algn="l"/>
                <a:tab pos="1798955" algn="l"/>
              </a:tabLst>
            </a:pPr>
            <a:r>
              <a:rPr sz="2000" dirty="0">
                <a:latin typeface="Calibri"/>
                <a:cs typeface="Calibri"/>
              </a:rPr>
              <a:t>а	</a:t>
            </a:r>
            <a:r>
              <a:rPr sz="2000" spc="-10" dirty="0">
                <a:latin typeface="Calibri"/>
                <a:cs typeface="Calibri"/>
              </a:rPr>
              <a:t>об’єктом	</a:t>
            </a:r>
            <a:r>
              <a:rPr sz="2000" dirty="0">
                <a:latin typeface="Calibri"/>
                <a:cs typeface="Calibri"/>
              </a:rPr>
              <a:t>–	</a:t>
            </a:r>
            <a:r>
              <a:rPr sz="2000" spc="-25" dirty="0">
                <a:latin typeface="Calibri"/>
                <a:cs typeface="Calibri"/>
              </a:rPr>
              <a:t>результат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5220" y="901953"/>
            <a:ext cx="25203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105"/>
              </a:spcBef>
              <a:tabLst>
                <a:tab pos="969010" algn="l"/>
                <a:tab pos="1731010" algn="l"/>
              </a:tabLst>
            </a:pPr>
            <a:r>
              <a:rPr sz="2000" dirty="0">
                <a:latin typeface="Calibri"/>
                <a:cs typeface="Calibri"/>
              </a:rPr>
              <a:t>зв’язки	</a:t>
            </a:r>
            <a:r>
              <a:rPr sz="2000" spc="-5" dirty="0">
                <a:latin typeface="Calibri"/>
                <a:cs typeface="Calibri"/>
              </a:rPr>
              <a:t>явищ	</a:t>
            </a:r>
            <a:r>
              <a:rPr sz="2000" dirty="0">
                <a:latin typeface="Calibri"/>
                <a:cs typeface="Calibri"/>
              </a:rPr>
              <a:t>і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577215" algn="l"/>
                <a:tab pos="1388110" algn="l"/>
              </a:tabLst>
            </a:pPr>
            <a:r>
              <a:rPr sz="2000" dirty="0">
                <a:latin typeface="Calibri"/>
                <a:cs typeface="Calibri"/>
              </a:rPr>
              <a:t>Всі	</a:t>
            </a:r>
            <a:r>
              <a:rPr sz="2000" spc="-5" dirty="0">
                <a:latin typeface="Calibri"/>
                <a:cs typeface="Calibri"/>
              </a:rPr>
              <a:t>види	(напрями)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3439" y="1206753"/>
            <a:ext cx="1506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економічного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7817" y="1206753"/>
            <a:ext cx="18249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5055" algn="l"/>
              </a:tabLst>
            </a:pPr>
            <a:r>
              <a:rPr sz="2000" dirty="0">
                <a:latin typeface="Calibri"/>
                <a:cs typeface="Calibri"/>
              </a:rPr>
              <a:t>ана</a:t>
            </a:r>
            <a:r>
              <a:rPr sz="2000" spc="-10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15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у	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жна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2154" y="1511934"/>
            <a:ext cx="6240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2625" algn="l"/>
                <a:tab pos="2442210" algn="l"/>
                <a:tab pos="3995420" algn="l"/>
                <a:tab pos="6005830" algn="l"/>
              </a:tabLst>
            </a:pPr>
            <a:r>
              <a:rPr sz="2000" dirty="0">
                <a:latin typeface="Calibri"/>
                <a:cs typeface="Calibri"/>
              </a:rPr>
              <a:t>за	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алузев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,	часов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рос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вими	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1206753"/>
            <a:ext cx="19723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господарювання. </a:t>
            </a:r>
            <a:r>
              <a:rPr sz="2000" spc="-5" dirty="0">
                <a:latin typeface="Calibri"/>
                <a:cs typeface="Calibri"/>
              </a:rPr>
              <a:t> систематизувати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ф</a:t>
            </a:r>
            <a:r>
              <a:rPr sz="2000" dirty="0">
                <a:latin typeface="Calibri"/>
                <a:cs typeface="Calibri"/>
              </a:rPr>
              <a:t>унк</a:t>
            </a:r>
            <a:r>
              <a:rPr sz="2000" spc="-1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іо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spc="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8748" y="1816735"/>
            <a:ext cx="6315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6200" algn="l"/>
                <a:tab pos="2823210" algn="l"/>
                <a:tab pos="4449445" algn="l"/>
              </a:tabLst>
            </a:pPr>
            <a:r>
              <a:rPr sz="2000" spc="-5" dirty="0">
                <a:latin typeface="Calibri"/>
                <a:cs typeface="Calibri"/>
              </a:rPr>
              <a:t>ознаками.	</a:t>
            </a:r>
            <a:r>
              <a:rPr sz="2000" dirty="0">
                <a:latin typeface="Calibri"/>
                <a:cs typeface="Calibri"/>
              </a:rPr>
              <a:t>Основними	</a:t>
            </a:r>
            <a:r>
              <a:rPr sz="2000" spc="-5" dirty="0">
                <a:latin typeface="Calibri"/>
                <a:cs typeface="Calibri"/>
              </a:rPr>
              <a:t>різновидами	функціонального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2121535"/>
            <a:ext cx="8485505" cy="434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аналізу є </a:t>
            </a:r>
            <a:r>
              <a:rPr sz="2000" spc="-15" dirty="0">
                <a:latin typeface="Calibri"/>
                <a:cs typeface="Calibri"/>
              </a:rPr>
              <a:t>бюджетний, </a:t>
            </a:r>
            <a:r>
              <a:rPr sz="2000" dirty="0">
                <a:latin typeface="Calibri"/>
                <a:cs typeface="Calibri"/>
              </a:rPr>
              <a:t>фінансовий, </a:t>
            </a:r>
            <a:r>
              <a:rPr sz="2000" spc="-5" dirty="0">
                <a:latin typeface="Calibri"/>
                <a:cs typeface="Calibri"/>
              </a:rPr>
              <a:t>інвестиційний, вартісний, </a:t>
            </a:r>
            <a:r>
              <a:rPr sz="2000" spc="-10" dirty="0">
                <a:latin typeface="Calibri"/>
                <a:cs typeface="Calibri"/>
              </a:rPr>
              <a:t>маркетинговий, </a:t>
            </a:r>
            <a:r>
              <a:rPr sz="2000" spc="-5" dirty="0">
                <a:latin typeface="Calibri"/>
                <a:cs typeface="Calibri"/>
              </a:rPr>
              <a:t> логістичний,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соціально-економічний,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управлінський,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стратегічний.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Найбільш</a:t>
            </a:r>
            <a:r>
              <a:rPr sz="2000" dirty="0">
                <a:latin typeface="Calibri"/>
                <a:cs typeface="Calibri"/>
              </a:rPr>
              <a:t> уживаними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методами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економічного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 прогнозування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екстраполяції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інтерполяції,</a:t>
            </a:r>
            <a:r>
              <a:rPr sz="2000" dirty="0">
                <a:latin typeface="Calibri"/>
                <a:cs typeface="Calibri"/>
              </a:rPr>
              <a:t> регресивних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кореляційних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моделей,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використання </a:t>
            </a:r>
            <a:r>
              <a:rPr sz="2000" spc="-5" dirty="0">
                <a:latin typeface="Calibri"/>
                <a:cs typeface="Calibri"/>
              </a:rPr>
              <a:t>функцій </a:t>
            </a:r>
            <a:r>
              <a:rPr sz="2000" dirty="0">
                <a:latin typeface="Calibri"/>
                <a:cs typeface="Calibri"/>
              </a:rPr>
              <a:t>з </a:t>
            </a:r>
            <a:r>
              <a:rPr sz="2000" spc="-10" dirty="0">
                <a:latin typeface="Calibri"/>
                <a:cs typeface="Calibri"/>
              </a:rPr>
              <a:t>гнучкою </a:t>
            </a:r>
            <a:r>
              <a:rPr sz="2000" spc="-5" dirty="0">
                <a:latin typeface="Calibri"/>
                <a:cs typeface="Calibri"/>
              </a:rPr>
              <a:t>структурою, </a:t>
            </a:r>
            <a:r>
              <a:rPr sz="2000" spc="-10" dirty="0">
                <a:latin typeface="Calibri"/>
                <a:cs typeface="Calibri"/>
              </a:rPr>
              <a:t>нормативного </a:t>
            </a:r>
            <a:r>
              <a:rPr sz="2000" spc="-5" dirty="0">
                <a:latin typeface="Calibri"/>
                <a:cs typeface="Calibri"/>
              </a:rPr>
              <a:t>прогнозування </a:t>
            </a:r>
            <a:r>
              <a:rPr sz="2000" dirty="0">
                <a:latin typeface="Calibri"/>
                <a:cs typeface="Calibri"/>
              </a:rPr>
              <a:t>та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експертних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оцінок </a:t>
            </a:r>
            <a:r>
              <a:rPr sz="2000" dirty="0">
                <a:latin typeface="Calibri"/>
                <a:cs typeface="Calibri"/>
              </a:rPr>
              <a:t>та </a:t>
            </a:r>
            <a:r>
              <a:rPr sz="2000" spc="-5" dirty="0">
                <a:latin typeface="Calibri"/>
                <a:cs typeface="Calibri"/>
              </a:rPr>
              <a:t>ін.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Відмінністю </a:t>
            </a:r>
            <a:r>
              <a:rPr sz="2000" spc="-5" dirty="0">
                <a:latin typeface="Calibri"/>
                <a:cs typeface="Calibri"/>
              </a:rPr>
              <a:t>між </a:t>
            </a:r>
            <a:r>
              <a:rPr sz="2100" i="1" spc="-10" dirty="0">
                <a:solidFill>
                  <a:srgbClr val="00AF50"/>
                </a:solidFill>
                <a:latin typeface="Calibri"/>
                <a:cs typeface="Calibri"/>
              </a:rPr>
              <a:t>екстраполяцією </a:t>
            </a:r>
            <a:r>
              <a:rPr sz="2100" i="1" spc="-5" dirty="0">
                <a:solidFill>
                  <a:srgbClr val="00AF50"/>
                </a:solidFill>
                <a:latin typeface="Calibri"/>
                <a:cs typeface="Calibri"/>
              </a:rPr>
              <a:t>та інтерполяцією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-5" dirty="0">
                <a:latin typeface="Calibri"/>
                <a:cs typeface="Calibri"/>
              </a:rPr>
              <a:t>те, </a:t>
            </a:r>
            <a:r>
              <a:rPr sz="2000" spc="-10" dirty="0">
                <a:latin typeface="Calibri"/>
                <a:cs typeface="Calibri"/>
              </a:rPr>
              <a:t>що </a:t>
            </a:r>
            <a:r>
              <a:rPr sz="2000" dirty="0">
                <a:latin typeface="Calibri"/>
                <a:cs typeface="Calibri"/>
              </a:rPr>
              <a:t>перший з </a:t>
            </a:r>
            <a:r>
              <a:rPr sz="2000" spc="-5" dirty="0">
                <a:latin typeface="Calibri"/>
                <a:cs typeface="Calibri"/>
              </a:rPr>
              <a:t>них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застосовується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прогнозування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майбутнього</a:t>
            </a:r>
            <a:r>
              <a:rPr sz="2000" spc="-5" dirty="0">
                <a:latin typeface="Calibri"/>
                <a:cs typeface="Calibri"/>
              </a:rPr>
              <a:t> вірогідного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розвитку,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другий </a:t>
            </a:r>
            <a:r>
              <a:rPr sz="2000" dirty="0">
                <a:latin typeface="Calibri"/>
                <a:cs typeface="Calibri"/>
              </a:rPr>
              <a:t>—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dirty="0">
                <a:latin typeface="Calibri"/>
                <a:cs typeface="Calibri"/>
              </a:rPr>
              <a:t>визначення </a:t>
            </a:r>
            <a:r>
              <a:rPr sz="2000" spc="-5" dirty="0">
                <a:latin typeface="Calibri"/>
                <a:cs typeface="Calibri"/>
              </a:rPr>
              <a:t>(або оцінювання) </a:t>
            </a:r>
            <a:r>
              <a:rPr sz="2000" dirty="0">
                <a:latin typeface="Calibri"/>
                <a:cs typeface="Calibri"/>
              </a:rPr>
              <a:t>значень </a:t>
            </a:r>
            <a:r>
              <a:rPr sz="2000" spc="-5" dirty="0">
                <a:latin typeface="Calibri"/>
                <a:cs typeface="Calibri"/>
              </a:rPr>
              <a:t>показників </a:t>
            </a:r>
            <a:r>
              <a:rPr sz="2000" spc="-10" dirty="0">
                <a:latin typeface="Calibri"/>
                <a:cs typeface="Calibri"/>
              </a:rPr>
              <a:t>попередніх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періодів.</a:t>
            </a: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i="1" dirty="0">
                <a:solidFill>
                  <a:srgbClr val="00AF50"/>
                </a:solidFill>
                <a:latin typeface="Calibri"/>
                <a:cs typeface="Calibri"/>
              </a:rPr>
              <a:t>Метод </a:t>
            </a:r>
            <a:r>
              <a:rPr sz="2100" i="1" spc="-5" dirty="0">
                <a:solidFill>
                  <a:srgbClr val="00AF50"/>
                </a:solidFill>
                <a:latin typeface="Calibri"/>
                <a:cs typeface="Calibri"/>
              </a:rPr>
              <a:t>нормативного </a:t>
            </a:r>
            <a:r>
              <a:rPr sz="2100" i="1" spc="-10" dirty="0">
                <a:solidFill>
                  <a:srgbClr val="00AF50"/>
                </a:solidFill>
                <a:latin typeface="Calibri"/>
                <a:cs typeface="Calibri"/>
              </a:rPr>
              <a:t>прогнозування </a:t>
            </a:r>
            <a:r>
              <a:rPr sz="2000" spc="-5" dirty="0">
                <a:latin typeface="Calibri"/>
                <a:cs typeface="Calibri"/>
              </a:rPr>
              <a:t>спрямований на </a:t>
            </a:r>
            <a:r>
              <a:rPr sz="2000" dirty="0">
                <a:latin typeface="Calibri"/>
                <a:cs typeface="Calibri"/>
              </a:rPr>
              <a:t>визначення шляхів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(способів) </a:t>
            </a:r>
            <a:r>
              <a:rPr sz="2000" spc="-10" dirty="0">
                <a:latin typeface="Calibri"/>
                <a:cs typeface="Calibri"/>
              </a:rPr>
              <a:t>досягнення </a:t>
            </a:r>
            <a:r>
              <a:rPr sz="2000" spc="-5" dirty="0">
                <a:latin typeface="Calibri"/>
                <a:cs typeface="Calibri"/>
              </a:rPr>
              <a:t>певного </a:t>
            </a:r>
            <a:r>
              <a:rPr sz="2000" dirty="0">
                <a:latin typeface="Calibri"/>
                <a:cs typeface="Calibri"/>
              </a:rPr>
              <a:t>значення </a:t>
            </a:r>
            <a:r>
              <a:rPr sz="2000" spc="-5" dirty="0">
                <a:latin typeface="Calibri"/>
                <a:cs typeface="Calibri"/>
              </a:rPr>
              <a:t>цільової функції </a:t>
            </a:r>
            <a:r>
              <a:rPr sz="2000" dirty="0">
                <a:latin typeface="Calibri"/>
                <a:cs typeface="Calibri"/>
              </a:rPr>
              <a:t>або </a:t>
            </a:r>
            <a:r>
              <a:rPr sz="2000" spc="-15" dirty="0">
                <a:latin typeface="Calibri"/>
                <a:cs typeface="Calibri"/>
              </a:rPr>
              <a:t>результативного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показника,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який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має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назву нормативу.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77114"/>
            <a:ext cx="848296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Моделювання	</a:t>
            </a:r>
            <a:r>
              <a:rPr dirty="0"/>
              <a:t>–</a:t>
            </a:r>
            <a:r>
              <a:rPr spc="60" dirty="0"/>
              <a:t> </a:t>
            </a:r>
            <a:r>
              <a:rPr spc="-10" dirty="0"/>
              <a:t>процес</a:t>
            </a:r>
            <a:r>
              <a:rPr spc="85" dirty="0"/>
              <a:t> </a:t>
            </a:r>
            <a:r>
              <a:rPr spc="-5" dirty="0"/>
              <a:t>постановки</a:t>
            </a:r>
            <a:r>
              <a:rPr spc="70" dirty="0"/>
              <a:t> </a:t>
            </a:r>
            <a:r>
              <a:rPr spc="-20" dirty="0"/>
              <a:t>моделюючого</a:t>
            </a:r>
            <a:r>
              <a:rPr spc="90" dirty="0"/>
              <a:t> </a:t>
            </a:r>
            <a:r>
              <a:rPr spc="-10" dirty="0"/>
              <a:t>експерименту.</a:t>
            </a:r>
            <a:r>
              <a:rPr spc="70" dirty="0"/>
              <a:t> </a:t>
            </a:r>
            <a:r>
              <a:rPr spc="-25" dirty="0"/>
              <a:t>Моделі </a:t>
            </a:r>
            <a:r>
              <a:rPr spc="-440" dirty="0"/>
              <a:t> </a:t>
            </a:r>
            <a:r>
              <a:rPr spc="-5" dirty="0"/>
              <a:t>можна</a:t>
            </a:r>
            <a:r>
              <a:rPr spc="-20" dirty="0"/>
              <a:t> </a:t>
            </a:r>
            <a:r>
              <a:rPr dirty="0"/>
              <a:t>класифікувати</a:t>
            </a:r>
            <a:r>
              <a:rPr spc="-5" dirty="0"/>
              <a:t> </a:t>
            </a:r>
            <a:r>
              <a:rPr dirty="0"/>
              <a:t>за: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901953"/>
            <a:ext cx="8486775" cy="5528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590" indent="-136525">
              <a:lnSpc>
                <a:spcPct val="100000"/>
              </a:lnSpc>
              <a:spcBef>
                <a:spcPts val="105"/>
              </a:spcBef>
              <a:buFont typeface="Calibri"/>
              <a:buChar char="-"/>
              <a:tabLst>
                <a:tab pos="149225" algn="l"/>
              </a:tabLst>
            </a:pPr>
            <a:r>
              <a:rPr sz="2000" i="1" spc="-5" dirty="0">
                <a:latin typeface="Calibri"/>
                <a:cs typeface="Calibri"/>
              </a:rPr>
              <a:t>ознакою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часу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та</a:t>
            </a:r>
            <a:r>
              <a:rPr sz="2000" i="1" spc="-5" dirty="0">
                <a:latin typeface="Calibri"/>
                <a:cs typeface="Calibri"/>
              </a:rPr>
              <a:t> стану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досліджуваної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системи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статичні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функціональні;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buFont typeface="Calibri"/>
              <a:buChar char="-"/>
              <a:tabLst>
                <a:tab pos="149225" algn="l"/>
              </a:tabLst>
            </a:pPr>
            <a:r>
              <a:rPr sz="2000" i="1" dirty="0">
                <a:latin typeface="Calibri"/>
                <a:cs typeface="Calibri"/>
              </a:rPr>
              <a:t>способом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математичного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опису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аналітичні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5" dirty="0">
                <a:latin typeface="Calibri"/>
                <a:cs typeface="Calibri"/>
              </a:rPr>
              <a:t> алгоритмічні;</a:t>
            </a:r>
            <a:endParaRPr sz="20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buFont typeface="Calibri"/>
              <a:buChar char="-"/>
              <a:tabLst>
                <a:tab pos="282575" algn="l"/>
                <a:tab pos="283210" algn="l"/>
                <a:tab pos="1161415" algn="l"/>
                <a:tab pos="1411605" algn="l"/>
                <a:tab pos="2971165" algn="l"/>
                <a:tab pos="4408170" algn="l"/>
                <a:tab pos="5670550" algn="l"/>
                <a:tab pos="5939155" algn="l"/>
                <a:tab pos="7487284" algn="l"/>
                <a:tab pos="7793990" algn="l"/>
              </a:tabLst>
            </a:pPr>
            <a:r>
              <a:rPr sz="2000" i="1" dirty="0">
                <a:latin typeface="Calibri"/>
                <a:cs typeface="Calibri"/>
              </a:rPr>
              <a:t>ви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dirty="0">
                <a:latin typeface="Calibri"/>
                <a:cs typeface="Calibri"/>
              </a:rPr>
              <a:t>м	і	</a:t>
            </a:r>
            <a:r>
              <a:rPr sz="2000" i="1" spc="-45" dirty="0">
                <a:latin typeface="Calibri"/>
                <a:cs typeface="Calibri"/>
              </a:rPr>
              <a:t>х</a:t>
            </a:r>
            <a:r>
              <a:rPr sz="2000" i="1" spc="-5" dirty="0">
                <a:latin typeface="Calibri"/>
                <a:cs typeface="Calibri"/>
              </a:rPr>
              <a:t>а</a:t>
            </a:r>
            <a:r>
              <a:rPr sz="2000" i="1" spc="-10" dirty="0">
                <a:latin typeface="Calibri"/>
                <a:cs typeface="Calibri"/>
              </a:rPr>
              <a:t>р</a:t>
            </a:r>
            <a:r>
              <a:rPr sz="2000" i="1" spc="-5" dirty="0">
                <a:latin typeface="Calibri"/>
                <a:cs typeface="Calibri"/>
              </a:rPr>
              <a:t>акт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spc="-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о</a:t>
            </a:r>
            <a:r>
              <a:rPr sz="2000" i="1" dirty="0">
                <a:latin typeface="Calibri"/>
                <a:cs typeface="Calibri"/>
              </a:rPr>
              <a:t>м	врахування	факт</a:t>
            </a:r>
            <a:r>
              <a:rPr sz="2000" i="1" spc="-10" dirty="0">
                <a:latin typeface="Calibri"/>
                <a:cs typeface="Calibri"/>
              </a:rPr>
              <a:t>о</a:t>
            </a:r>
            <a:r>
              <a:rPr sz="2000" i="1" spc="-5" dirty="0">
                <a:latin typeface="Calibri"/>
                <a:cs typeface="Calibri"/>
              </a:rPr>
              <a:t>рі</a:t>
            </a:r>
            <a:r>
              <a:rPr sz="2000" i="1" dirty="0">
                <a:latin typeface="Calibri"/>
                <a:cs typeface="Calibri"/>
              </a:rPr>
              <a:t>в	</a:t>
            </a:r>
            <a:r>
              <a:rPr sz="2000" dirty="0">
                <a:latin typeface="Calibri"/>
                <a:cs typeface="Calibri"/>
              </a:rPr>
              <a:t>-	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тич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і	у	складі  </a:t>
            </a:r>
            <a:r>
              <a:rPr sz="2000" spc="-5" dirty="0">
                <a:latin typeface="Calibri"/>
                <a:cs typeface="Calibri"/>
              </a:rPr>
              <a:t>детермінованих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стохастичних;</a:t>
            </a:r>
            <a:endParaRPr sz="20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buFont typeface="Calibri"/>
              <a:buChar char="-"/>
              <a:tabLst>
                <a:tab pos="197485" algn="l"/>
              </a:tabLst>
            </a:pPr>
            <a:r>
              <a:rPr sz="2000" i="1" spc="-5" dirty="0">
                <a:latin typeface="Calibri"/>
                <a:cs typeface="Calibri"/>
              </a:rPr>
              <a:t>залежно</a:t>
            </a:r>
            <a:r>
              <a:rPr sz="2000" i="1" spc="3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від</a:t>
            </a:r>
            <a:r>
              <a:rPr sz="2000" i="1" spc="38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методу</a:t>
            </a:r>
            <a:r>
              <a:rPr sz="2000" i="1" spc="38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відображення</a:t>
            </a:r>
            <a:r>
              <a:rPr sz="2000" i="1" spc="37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процесів</a:t>
            </a:r>
            <a:r>
              <a:rPr sz="2000" i="1" spc="39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управління</a:t>
            </a:r>
            <a:r>
              <a:rPr sz="2000" i="1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програмним,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оптимізаційним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імітаційним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управлінням.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-"/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Програмно-цільовий метод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-5" dirty="0">
                <a:latin typeface="Calibri"/>
                <a:cs typeface="Calibri"/>
              </a:rPr>
              <a:t>способом розробки програм, які </a:t>
            </a:r>
            <a:r>
              <a:rPr sz="2000" spc="-10" dirty="0">
                <a:latin typeface="Calibri"/>
                <a:cs typeface="Calibri"/>
              </a:rPr>
              <a:t>покликані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вирішувати </a:t>
            </a:r>
            <a:r>
              <a:rPr sz="2000" spc="-5" dirty="0">
                <a:latin typeface="Calibri"/>
                <a:cs typeface="Calibri"/>
              </a:rPr>
              <a:t>певні завдання </a:t>
            </a:r>
            <a:r>
              <a:rPr sz="2000" dirty="0">
                <a:latin typeface="Calibri"/>
                <a:cs typeface="Calibri"/>
              </a:rPr>
              <a:t>або </a:t>
            </a:r>
            <a:r>
              <a:rPr sz="2000" spc="-5" dirty="0">
                <a:latin typeface="Calibri"/>
                <a:cs typeface="Calibri"/>
              </a:rPr>
              <a:t>сприяти </a:t>
            </a:r>
            <a:r>
              <a:rPr sz="2000" spc="-10" dirty="0">
                <a:latin typeface="Calibri"/>
                <a:cs typeface="Calibri"/>
              </a:rPr>
              <a:t>досягненню </a:t>
            </a:r>
            <a:r>
              <a:rPr sz="2000" dirty="0">
                <a:latin typeface="Calibri"/>
                <a:cs typeface="Calibri"/>
              </a:rPr>
              <a:t>визначених параметрів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розвитку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соціально-економічних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систем. Ключовими елементами </a:t>
            </a:r>
            <a:r>
              <a:rPr sz="2000" spc="-25" dirty="0">
                <a:latin typeface="Calibri"/>
                <a:cs typeface="Calibri"/>
              </a:rPr>
              <a:t>методу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поняття: цільова </a:t>
            </a:r>
            <a:r>
              <a:rPr sz="2000" spc="-10" dirty="0">
                <a:latin typeface="Calibri"/>
                <a:cs typeface="Calibri"/>
              </a:rPr>
              <a:t>комплексна </a:t>
            </a:r>
            <a:r>
              <a:rPr sz="2000" spc="-5" dirty="0">
                <a:latin typeface="Calibri"/>
                <a:cs typeface="Calibri"/>
              </a:rPr>
              <a:t>програма, </a:t>
            </a:r>
            <a:r>
              <a:rPr sz="2000" spc="-10" dirty="0">
                <a:latin typeface="Calibri"/>
                <a:cs typeface="Calibri"/>
              </a:rPr>
              <a:t>системний </a:t>
            </a:r>
            <a:r>
              <a:rPr sz="2000" spc="5" dirty="0">
                <a:latin typeface="Calibri"/>
                <a:cs typeface="Calibri"/>
              </a:rPr>
              <a:t>підхід, </a:t>
            </a:r>
            <a:r>
              <a:rPr sz="2000" spc="-5" dirty="0">
                <a:latin typeface="Calibri"/>
                <a:cs typeface="Calibri"/>
              </a:rPr>
              <a:t>принципи цільової </a:t>
            </a:r>
            <a:r>
              <a:rPr sz="2000" dirty="0">
                <a:latin typeface="Calibri"/>
                <a:cs typeface="Calibri"/>
              </a:rPr>
              <a:t> орієнтації,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компетентності,</a:t>
            </a:r>
            <a:r>
              <a:rPr sz="2000" spc="-5" dirty="0">
                <a:latin typeface="Calibri"/>
                <a:cs typeface="Calibri"/>
              </a:rPr>
              <a:t> ефективності,</a:t>
            </a:r>
            <a:r>
              <a:rPr sz="2000" dirty="0">
                <a:latin typeface="Calibri"/>
                <a:cs typeface="Calibri"/>
              </a:rPr>
              <a:t> адресності,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визначення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ключової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ланки.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Цільові </a:t>
            </a:r>
            <a:r>
              <a:rPr sz="2000" spc="-10" dirty="0">
                <a:latin typeface="Calibri"/>
                <a:cs typeface="Calibri"/>
              </a:rPr>
              <a:t>комплексні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програми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класифікують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за:</a:t>
            </a:r>
            <a:endParaRPr sz="2000">
              <a:latin typeface="Calibri"/>
              <a:cs typeface="Calibri"/>
            </a:endParaRPr>
          </a:p>
          <a:p>
            <a:pPr marL="183515" indent="-171450" algn="just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184150" algn="l"/>
              </a:tabLst>
            </a:pPr>
            <a:r>
              <a:rPr sz="2000" i="1" spc="-10" dirty="0">
                <a:latin typeface="Calibri"/>
                <a:cs typeface="Calibri"/>
              </a:rPr>
              <a:t>ознаками</a:t>
            </a:r>
            <a:r>
              <a:rPr sz="2000" i="1" spc="2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змісту</a:t>
            </a:r>
            <a:r>
              <a:rPr sz="2000" i="1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соціальні,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економічні,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екологічні,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бюджетні,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виробничі,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фінансові,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науково-технічні,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регіональні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ін.;</a:t>
            </a:r>
            <a:endParaRPr sz="2000">
              <a:latin typeface="Calibri"/>
              <a:cs typeface="Calibri"/>
            </a:endParaRPr>
          </a:p>
          <a:p>
            <a:pPr marL="148590" indent="-136525" algn="just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sz="2000" i="1" dirty="0">
                <a:latin typeface="Calibri"/>
                <a:cs typeface="Calibri"/>
              </a:rPr>
              <a:t>терміну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реалізації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довгострокові,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середньострокові,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короткострокові;</a:t>
            </a:r>
            <a:endParaRPr sz="2000">
              <a:latin typeface="Calibri"/>
              <a:cs typeface="Calibri"/>
            </a:endParaRPr>
          </a:p>
          <a:p>
            <a:pPr marL="148590" indent="-136525" algn="just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sz="2000" i="1" spc="-10" dirty="0">
                <a:latin typeface="Calibri"/>
                <a:cs typeface="Calibri"/>
              </a:rPr>
              <a:t>характеру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постановки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завдань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розвитку,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реконструкції,</a:t>
            </a:r>
            <a:r>
              <a:rPr sz="2000" dirty="0">
                <a:latin typeface="Calibri"/>
                <a:cs typeface="Calibri"/>
              </a:rPr>
              <a:t> створення;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масштабу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мікро-,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мезо-, макрорівнів.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77113"/>
            <a:ext cx="14236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PEST-аналіз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2505" y="301497"/>
            <a:ext cx="7410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2481580" algn="l"/>
                <a:tab pos="2894965" algn="l"/>
                <a:tab pos="4008754" algn="l"/>
                <a:tab pos="4697730" algn="l"/>
                <a:tab pos="6037580" algn="l"/>
                <a:tab pos="6471920" algn="l"/>
              </a:tabLst>
            </a:pP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-5" dirty="0">
                <a:latin typeface="Calibri"/>
                <a:cs typeface="Calibri"/>
              </a:rPr>
              <a:t>оз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ля</a:t>
            </a:r>
            <a:r>
              <a:rPr sz="2000" dirty="0">
                <a:latin typeface="Calibri"/>
                <a:cs typeface="Calibri"/>
              </a:rPr>
              <a:t>є	</a:t>
            </a:r>
            <a:r>
              <a:rPr sz="2000" spc="-10" dirty="0">
                <a:latin typeface="Calibri"/>
                <a:cs typeface="Calibri"/>
              </a:rPr>
              <a:t>з</a:t>
            </a:r>
            <a:r>
              <a:rPr sz="2000" spc="-5" dirty="0">
                <a:latin typeface="Calibri"/>
                <a:cs typeface="Calibri"/>
              </a:rPr>
              <a:t>ро</a:t>
            </a:r>
            <a:r>
              <a:rPr sz="2000" spc="-20" dirty="0">
                <a:latin typeface="Calibri"/>
                <a:cs typeface="Calibri"/>
              </a:rPr>
              <a:t>зу</a:t>
            </a:r>
            <a:r>
              <a:rPr sz="2000" spc="-5" dirty="0">
                <a:latin typeface="Calibri"/>
                <a:cs typeface="Calibri"/>
              </a:rPr>
              <a:t>міти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к	зовнішні	сили	впл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ют</a:t>
            </a:r>
            <a:r>
              <a:rPr sz="2000" dirty="0">
                <a:latin typeface="Calibri"/>
                <a:cs typeface="Calibri"/>
              </a:rPr>
              <a:t>ь	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	пр</a:t>
            </a:r>
            <a:r>
              <a:rPr sz="2000" spc="-3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дм</a:t>
            </a:r>
            <a:r>
              <a:rPr sz="2000" spc="-3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612394"/>
            <a:ext cx="75158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дослідження;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 частиною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управління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ризиками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розробки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стратегії.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5173" y="1190371"/>
          <a:ext cx="8616315" cy="1981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0365"/>
                <a:gridCol w="1765935"/>
                <a:gridCol w="1390015"/>
              </a:tblGrid>
              <a:tr h="3962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Фактор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Можливості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i="1" dirty="0">
                          <a:latin typeface="Calibri"/>
                          <a:cs typeface="Calibri"/>
                        </a:rPr>
                        <a:t>Загрози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олітичне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середовище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olitical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Environment)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кономіка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conomic)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оціум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ocial)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ехнології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echnology)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3375659"/>
            <a:ext cx="5017008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73" y="1406397"/>
          <a:ext cx="8496934" cy="1402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3024505"/>
                <a:gridCol w="3096259"/>
              </a:tblGrid>
              <a:tr h="701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i="1" dirty="0">
                          <a:latin typeface="Calibri"/>
                          <a:cs typeface="Calibri"/>
                        </a:rPr>
                        <a:t>Внутрішні</a:t>
                      </a:r>
                      <a:r>
                        <a:rPr sz="20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джерела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(контрольовані)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Сильні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сторони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trengths)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Слабкі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сторони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2676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eaknesses)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0805" marR="200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i="1" dirty="0">
                          <a:latin typeface="Calibri"/>
                          <a:cs typeface="Calibri"/>
                        </a:rPr>
                        <a:t>Зовнішні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джерела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2000" i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онт</a:t>
                      </a:r>
                      <a:r>
                        <a:rPr sz="2000" i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2000" i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ван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Можливості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pportunities)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Загрози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hreats)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2968"/>
            <a:ext cx="8988425" cy="97281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85"/>
              </a:spcBef>
            </a:pP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SWOT-аналіз </a:t>
            </a:r>
            <a:r>
              <a:rPr spc="-10" dirty="0"/>
              <a:t>дозволяє </a:t>
            </a:r>
            <a:r>
              <a:rPr spc="-5" dirty="0"/>
              <a:t>виявити сильні </a:t>
            </a:r>
            <a:r>
              <a:rPr dirty="0"/>
              <a:t>й слабкі </a:t>
            </a:r>
            <a:r>
              <a:rPr spc="-10" dirty="0"/>
              <a:t>сторони, </a:t>
            </a:r>
            <a:r>
              <a:rPr spc="-5" dirty="0"/>
              <a:t>можливості </a:t>
            </a:r>
            <a:r>
              <a:rPr dirty="0"/>
              <a:t>й загрози </a:t>
            </a:r>
            <a:r>
              <a:rPr spc="5" dirty="0"/>
              <a:t> </a:t>
            </a:r>
            <a:r>
              <a:rPr spc="-10" dirty="0"/>
              <a:t>об’єкту/предмету дослідження, </a:t>
            </a:r>
            <a:r>
              <a:rPr dirty="0"/>
              <a:t>встановити зв'язки </a:t>
            </a:r>
            <a:r>
              <a:rPr spc="-5" dirty="0"/>
              <a:t>між ними, які </a:t>
            </a:r>
            <a:r>
              <a:rPr dirty="0"/>
              <a:t>в </a:t>
            </a:r>
            <a:r>
              <a:rPr spc="-10" dirty="0"/>
              <a:t>подальшому </a:t>
            </a:r>
            <a:r>
              <a:rPr spc="-5" dirty="0"/>
              <a:t> можуть</a:t>
            </a:r>
            <a:r>
              <a:rPr spc="-35" dirty="0"/>
              <a:t> </a:t>
            </a:r>
            <a:r>
              <a:rPr spc="-5" dirty="0"/>
              <a:t>бути</a:t>
            </a:r>
            <a:r>
              <a:rPr spc="-35" dirty="0"/>
              <a:t> </a:t>
            </a:r>
            <a:r>
              <a:rPr spc="-5" dirty="0"/>
              <a:t>використані</a:t>
            </a:r>
            <a:r>
              <a:rPr spc="-10" dirty="0"/>
              <a:t> </a:t>
            </a:r>
            <a:r>
              <a:rPr dirty="0"/>
              <a:t>для</a:t>
            </a:r>
            <a:r>
              <a:rPr spc="-10" dirty="0"/>
              <a:t> формулювання</a:t>
            </a:r>
            <a:r>
              <a:rPr spc="-25" dirty="0"/>
              <a:t> </a:t>
            </a:r>
            <a:r>
              <a:rPr spc="-5" dirty="0"/>
              <a:t>стратегії</a:t>
            </a:r>
            <a:r>
              <a:rPr spc="-25" dirty="0"/>
              <a:t> </a:t>
            </a:r>
            <a:r>
              <a:rPr spc="-10" dirty="0"/>
              <a:t>розвитку.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0635" y="3310128"/>
            <a:ext cx="5023103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207"/>
            <a:ext cx="4108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Евристичні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(пошукові)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методи: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95629"/>
            <a:ext cx="8988425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Метод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сканування. </a:t>
            </a:r>
            <a:r>
              <a:rPr sz="2000" spc="-5" dirty="0">
                <a:latin typeface="Calibri"/>
                <a:cs typeface="Calibri"/>
              </a:rPr>
              <a:t>Сформована група експертів </a:t>
            </a:r>
            <a:r>
              <a:rPr sz="2000" dirty="0">
                <a:latin typeface="Calibri"/>
                <a:cs typeface="Calibri"/>
              </a:rPr>
              <a:t>з </a:t>
            </a:r>
            <a:r>
              <a:rPr sz="2000" spc="-5" dirty="0">
                <a:latin typeface="Calibri"/>
                <a:cs typeface="Calibri"/>
              </a:rPr>
              <a:t>різних галузей </a:t>
            </a:r>
            <a:r>
              <a:rPr sz="2000" dirty="0">
                <a:latin typeface="Calibri"/>
                <a:cs typeface="Calibri"/>
              </a:rPr>
              <a:t>знань збирає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інформацію,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аналітичні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матеріали,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окреслює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предметне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проблемне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поле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із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застосуванням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методології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форсайту,</a:t>
            </a:r>
            <a:r>
              <a:rPr sz="2000" spc="-5" dirty="0">
                <a:latin typeface="Calibri"/>
                <a:cs typeface="Calibri"/>
              </a:rPr>
              <a:t> виявляє</a:t>
            </a:r>
            <a:r>
              <a:rPr sz="2000" dirty="0">
                <a:latin typeface="Calibri"/>
                <a:cs typeface="Calibri"/>
              </a:rPr>
              <a:t> нові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дотичні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до 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окресленого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Результатом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застосування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методу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є: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осмислення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проблеми,</a:t>
            </a:r>
            <a:r>
              <a:rPr sz="2000" spc="-5" dirty="0">
                <a:latin typeface="Calibri"/>
                <a:cs typeface="Calibri"/>
              </a:rPr>
              <a:t> кластеризація</a:t>
            </a:r>
            <a:r>
              <a:rPr sz="2000" dirty="0">
                <a:latin typeface="Calibri"/>
                <a:cs typeface="Calibri"/>
              </a:rPr>
              <a:t> 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генерація</a:t>
            </a:r>
            <a:r>
              <a:rPr sz="2000" dirty="0">
                <a:latin typeface="Calibri"/>
                <a:cs typeface="Calibri"/>
              </a:rPr>
              <a:t> нових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ідей,</a:t>
            </a:r>
            <a:r>
              <a:rPr sz="2000" spc="-5" dirty="0">
                <a:latin typeface="Calibri"/>
                <a:cs typeface="Calibri"/>
              </a:rPr>
              <a:t> відбір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перспективніших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ідей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 їх </a:t>
            </a:r>
            <a:r>
              <a:rPr sz="2000" spc="-10" dirty="0">
                <a:latin typeface="Calibri"/>
                <a:cs typeface="Calibri"/>
              </a:rPr>
              <a:t>подальшої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розробки.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Метод 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експертних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панелей. </a:t>
            </a:r>
            <a:r>
              <a:rPr sz="2000" dirty="0">
                <a:latin typeface="Calibri"/>
                <a:cs typeface="Calibri"/>
              </a:rPr>
              <a:t>3 </a:t>
            </a:r>
            <a:r>
              <a:rPr sz="2000" spc="-5" dirty="0">
                <a:latin typeface="Calibri"/>
                <a:cs typeface="Calibri"/>
              </a:rPr>
              <a:t>використанням матеріалів сканування </a:t>
            </a:r>
            <a:r>
              <a:rPr sz="2000" spc="-10" dirty="0">
                <a:latin typeface="Calibri"/>
                <a:cs typeface="Calibri"/>
              </a:rPr>
              <a:t>групою </a:t>
            </a:r>
            <a:r>
              <a:rPr sz="2000" spc="-5" dirty="0">
                <a:latin typeface="Calibri"/>
                <a:cs typeface="Calibri"/>
              </a:rPr>
              <a:t> експертів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(10-20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осіб)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здійснюється</a:t>
            </a:r>
            <a:r>
              <a:rPr sz="2000" dirty="0">
                <a:latin typeface="Calibri"/>
                <a:cs typeface="Calibri"/>
              </a:rPr>
              <a:t> аналітичне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обмірковування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можливих </a:t>
            </a:r>
            <a:r>
              <a:rPr sz="2000" dirty="0">
                <a:latin typeface="Calibri"/>
                <a:cs typeface="Calibri"/>
              </a:rPr>
              <a:t> варіантів </a:t>
            </a:r>
            <a:r>
              <a:rPr sz="2000" spc="-15" dirty="0">
                <a:latin typeface="Calibri"/>
                <a:cs typeface="Calibri"/>
              </a:rPr>
              <a:t>підходів до </a:t>
            </a:r>
            <a:r>
              <a:rPr sz="2000" spc="-5" dirty="0">
                <a:latin typeface="Calibri"/>
                <a:cs typeface="Calibri"/>
              </a:rPr>
              <a:t>визначеної </a:t>
            </a:r>
            <a:r>
              <a:rPr sz="2000" spc="-10" dirty="0">
                <a:latin typeface="Calibri"/>
                <a:cs typeface="Calibri"/>
              </a:rPr>
              <a:t>проблематики. </a:t>
            </a:r>
            <a:r>
              <a:rPr sz="2000" spc="-5" dirty="0">
                <a:latin typeface="Calibri"/>
                <a:cs typeface="Calibri"/>
              </a:rPr>
              <a:t>Передбачає </a:t>
            </a:r>
            <a:r>
              <a:rPr sz="2000" spc="-10" dirty="0">
                <a:latin typeface="Calibri"/>
                <a:cs typeface="Calibri"/>
              </a:rPr>
              <a:t>налагодження </a:t>
            </a:r>
            <a:r>
              <a:rPr sz="2000" spc="-5" dirty="0">
                <a:latin typeface="Calibri"/>
                <a:cs typeface="Calibri"/>
              </a:rPr>
              <a:t>тісної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взаємодії </a:t>
            </a:r>
            <a:r>
              <a:rPr sz="2000" spc="-5" dirty="0">
                <a:latin typeface="Calibri"/>
                <a:cs typeface="Calibri"/>
              </a:rPr>
              <a:t>між </a:t>
            </a:r>
            <a:r>
              <a:rPr sz="2000" spc="-10" dirty="0">
                <a:latin typeface="Calibri"/>
                <a:cs typeface="Calibri"/>
              </a:rPr>
              <a:t>представниками </a:t>
            </a:r>
            <a:r>
              <a:rPr sz="2000" spc="-5" dirty="0">
                <a:latin typeface="Calibri"/>
                <a:cs typeface="Calibri"/>
              </a:rPr>
              <a:t>різних галузей наук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5" dirty="0">
                <a:latin typeface="Calibri"/>
                <a:cs typeface="Calibri"/>
              </a:rPr>
              <a:t>сфер діяльності, відкритість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всіх </a:t>
            </a:r>
            <a:r>
              <a:rPr sz="2000" spc="-5" dirty="0">
                <a:latin typeface="Calibri"/>
                <a:cs typeface="Calibri"/>
              </a:rPr>
              <a:t>зацікавлених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суб'єктів,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т.ч.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представників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громадськості.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979545"/>
            <a:ext cx="3587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4094" algn="l"/>
                <a:tab pos="2519680" algn="l"/>
              </a:tabLst>
            </a:pP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Ме</a:t>
            </a:r>
            <a:r>
              <a:rPr sz="2100" b="1" spc="-15" dirty="0">
                <a:solidFill>
                  <a:srgbClr val="00AF50"/>
                </a:solidFill>
                <a:latin typeface="Calibri"/>
                <a:cs typeface="Calibri"/>
              </a:rPr>
              <a:t>т</a:t>
            </a:r>
            <a:r>
              <a:rPr sz="2100" b="1" spc="-50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д	</a:t>
            </a:r>
            <a:r>
              <a:rPr sz="2100" b="1" spc="-5" dirty="0">
                <a:solidFill>
                  <a:srgbClr val="00AF50"/>
                </a:solidFill>
                <a:latin typeface="Calibri"/>
                <a:cs typeface="Calibri"/>
              </a:rPr>
              <a:t>“мі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з</a:t>
            </a:r>
            <a:r>
              <a:rPr sz="2100" b="1" spc="-35" dirty="0">
                <a:solidFill>
                  <a:srgbClr val="00AF50"/>
                </a:solidFill>
                <a:latin typeface="Calibri"/>
                <a:cs typeface="Calibri"/>
              </a:rPr>
              <a:t>к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в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о</a:t>
            </a:r>
            <a:r>
              <a:rPr sz="2100" b="1" spc="-30" dirty="0">
                <a:solidFill>
                  <a:srgbClr val="00AF50"/>
                </a:solidFill>
                <a:latin typeface="Calibri"/>
                <a:cs typeface="Calibri"/>
              </a:rPr>
              <a:t>г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о	</a:t>
            </a:r>
            <a:r>
              <a:rPr sz="2100" b="1" spc="-5" dirty="0">
                <a:solidFill>
                  <a:srgbClr val="00AF50"/>
                </a:solidFill>
                <a:latin typeface="Calibri"/>
                <a:cs typeface="Calibri"/>
              </a:rPr>
              <a:t>шт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у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р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м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у</a:t>
            </a:r>
            <a:r>
              <a:rPr sz="2100" b="1" spc="-195" dirty="0">
                <a:solidFill>
                  <a:srgbClr val="00AF50"/>
                </a:solidFill>
                <a:latin typeface="Calibri"/>
                <a:cs typeface="Calibri"/>
              </a:rPr>
              <a:t>”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2801" y="3991736"/>
            <a:ext cx="4943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  <a:tab pos="2283460" algn="l"/>
                <a:tab pos="3376295" algn="l"/>
                <a:tab pos="4792345" algn="l"/>
              </a:tabLst>
            </a:pPr>
            <a:r>
              <a:rPr sz="2000" spc="-155" dirty="0">
                <a:latin typeface="Calibri"/>
                <a:cs typeface="Calibri"/>
              </a:rPr>
              <a:t>Г</a:t>
            </a:r>
            <a:r>
              <a:rPr sz="2000" spc="-2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п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ю	е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спер</a:t>
            </a:r>
            <a:r>
              <a:rPr sz="2000" spc="-1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ів	</a:t>
            </a:r>
            <a:r>
              <a:rPr sz="2000" spc="-85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б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о	вив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ається	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299965"/>
            <a:ext cx="8987790" cy="24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обговорюється кожний </a:t>
            </a:r>
            <a:r>
              <a:rPr sz="2000" dirty="0">
                <a:latin typeface="Calibri"/>
                <a:cs typeface="Calibri"/>
              </a:rPr>
              <a:t>кластер </a:t>
            </a:r>
            <a:r>
              <a:rPr sz="2000" spc="-10" dirty="0">
                <a:latin typeface="Calibri"/>
                <a:cs typeface="Calibri"/>
              </a:rPr>
              <a:t>ідей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5" dirty="0">
                <a:latin typeface="Calibri"/>
                <a:cs typeface="Calibri"/>
              </a:rPr>
              <a:t>підхід </a:t>
            </a:r>
            <a:r>
              <a:rPr sz="2000" spc="-30" dirty="0">
                <a:latin typeface="Calibri"/>
                <a:cs typeface="Calibri"/>
              </a:rPr>
              <a:t>щодо </a:t>
            </a:r>
            <a:r>
              <a:rPr sz="2000" spc="-5" dirty="0">
                <a:latin typeface="Calibri"/>
                <a:cs typeface="Calibri"/>
              </a:rPr>
              <a:t>їх реалізації. На </a:t>
            </a:r>
            <a:r>
              <a:rPr sz="2000" spc="-10" dirty="0">
                <a:latin typeface="Calibri"/>
                <a:cs typeface="Calibri"/>
              </a:rPr>
              <a:t>першому етапі </a:t>
            </a:r>
            <a:r>
              <a:rPr sz="2000" spc="-5" dirty="0">
                <a:latin typeface="Calibri"/>
                <a:cs typeface="Calibri"/>
              </a:rPr>
              <a:t> здійснюється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обговорення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проблеми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метою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збору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ідей</a:t>
            </a:r>
            <a:r>
              <a:rPr sz="2000" spc="-5" dirty="0">
                <a:latin typeface="Calibri"/>
                <a:cs typeface="Calibri"/>
              </a:rPr>
              <a:t> без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критичних </a:t>
            </a:r>
            <a:r>
              <a:rPr sz="2000" spc="-5" dirty="0">
                <a:latin typeface="Calibri"/>
                <a:cs typeface="Calibri"/>
              </a:rPr>
              <a:t> коментарів; 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другому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ретельне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обговорення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висловлених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ідей.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515"/>
              </a:lnSpc>
            </a:pPr>
            <a:r>
              <a:rPr sz="2100" b="1" spc="-15" dirty="0">
                <a:solidFill>
                  <a:srgbClr val="00AF50"/>
                </a:solidFill>
                <a:latin typeface="Calibri"/>
                <a:cs typeface="Calibri"/>
              </a:rPr>
              <a:t>Метод</a:t>
            </a:r>
            <a:r>
              <a:rPr sz="2100" b="1" spc="3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AF50"/>
                </a:solidFill>
                <a:latin typeface="Calibri"/>
                <a:cs typeface="Calibri"/>
              </a:rPr>
              <a:t>Дельфі</a:t>
            </a:r>
            <a:r>
              <a:rPr sz="2100" b="1" spc="3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(експертних</a:t>
            </a:r>
            <a:r>
              <a:rPr sz="2100" b="1" spc="3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AF50"/>
                </a:solidFill>
                <a:latin typeface="Calibri"/>
                <a:cs typeface="Calibri"/>
              </a:rPr>
              <a:t>оцінок).</a:t>
            </a:r>
            <a:r>
              <a:rPr sz="2100" b="1" spc="3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основі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лежить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експертне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опитування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складеною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анкетою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думки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кваліфікованих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науковців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фахівців</a:t>
            </a:r>
            <a:r>
              <a:rPr sz="2000" dirty="0">
                <a:latin typeface="Calibri"/>
                <a:cs typeface="Calibri"/>
              </a:rPr>
              <a:t> у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предметній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площині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проблеми.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Метод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передбачає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створення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експертних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панелей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окремими</a:t>
            </a:r>
            <a:r>
              <a:rPr sz="2000" spc="-5" dirty="0">
                <a:latin typeface="Calibri"/>
                <a:cs typeface="Calibri"/>
              </a:rPr>
              <a:t> напрямами,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перелік</a:t>
            </a:r>
            <a:r>
              <a:rPr sz="2000" spc="-5" dirty="0">
                <a:latin typeface="Calibri"/>
                <a:cs typeface="Calibri"/>
              </a:rPr>
              <a:t> потенційних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досягнень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довгостроковій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перспективі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(20-30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років).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4667504"/>
            <a:ext cx="73094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248285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Наука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це одна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з форм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суспільної свідомості,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що </a:t>
            </a:r>
            <a:r>
              <a:rPr sz="2400" b="1" i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дає об’єктивне відображення світу; система знань </a:t>
            </a:r>
            <a:r>
              <a:rPr sz="2400" b="1" i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про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закономірності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розвитку природи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суспільства </a:t>
            </a:r>
            <a:r>
              <a:rPr sz="2400" b="1" i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2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способи</a:t>
            </a:r>
            <a:r>
              <a:rPr sz="24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впливу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оточуючий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світ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(Академічний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тлумачний</a:t>
            </a:r>
            <a:r>
              <a:rPr sz="24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словник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 української</a:t>
            </a:r>
            <a:r>
              <a:rPr sz="24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мови)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850138"/>
            <a:ext cx="8269605" cy="310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Наука </a:t>
            </a:r>
            <a:r>
              <a:rPr sz="2000" i="1" dirty="0">
                <a:latin typeface="Calibri"/>
                <a:cs typeface="Calibri"/>
              </a:rPr>
              <a:t>- </a:t>
            </a:r>
            <a:r>
              <a:rPr sz="2000" spc="-15" dirty="0">
                <a:latin typeface="Calibri"/>
                <a:cs typeface="Calibri"/>
              </a:rPr>
              <a:t>це </a:t>
            </a:r>
            <a:r>
              <a:rPr sz="2000" dirty="0">
                <a:latin typeface="Calibri"/>
                <a:cs typeface="Calibri"/>
              </a:rPr>
              <a:t>соціально значуща сфера </a:t>
            </a:r>
            <a:r>
              <a:rPr sz="2000" spc="-15" dirty="0">
                <a:latin typeface="Calibri"/>
                <a:cs typeface="Calibri"/>
              </a:rPr>
              <a:t>людської </a:t>
            </a:r>
            <a:r>
              <a:rPr sz="2000" spc="-5" dirty="0">
                <a:latin typeface="Calibri"/>
                <a:cs typeface="Calibri"/>
              </a:rPr>
              <a:t>діяльності, функцією </a:t>
            </a:r>
            <a:r>
              <a:rPr sz="2000" spc="-15" dirty="0">
                <a:latin typeface="Calibri"/>
                <a:cs typeface="Calibri"/>
              </a:rPr>
              <a:t>якої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вироблення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використання</a:t>
            </a:r>
            <a:r>
              <a:rPr sz="2000" spc="-5" dirty="0">
                <a:latin typeface="Calibri"/>
                <a:cs typeface="Calibri"/>
              </a:rPr>
              <a:t> теоретично-систематизованих</a:t>
            </a:r>
            <a:r>
              <a:rPr sz="2000" dirty="0">
                <a:latin typeface="Calibri"/>
                <a:cs typeface="Calibri"/>
              </a:rPr>
              <a:t> знань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дійсність.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Наука</a:t>
            </a:r>
            <a:r>
              <a:rPr sz="2000" spc="-5" dirty="0">
                <a:latin typeface="Calibri"/>
                <a:cs typeface="Calibri"/>
              </a:rPr>
              <a:t> дає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відповідь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запитання: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Що?</a:t>
            </a:r>
            <a:r>
              <a:rPr sz="2000" b="1" spc="-5" dirty="0">
                <a:latin typeface="Calibri"/>
                <a:cs typeface="Calibri"/>
              </a:rPr>
              <a:t> Скільки?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Чому?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Які?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Як?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 запитання: </a:t>
            </a:r>
            <a:r>
              <a:rPr sz="2000" b="1" dirty="0">
                <a:latin typeface="Calibri"/>
                <a:cs typeface="Calibri"/>
              </a:rPr>
              <a:t>Як </a:t>
            </a:r>
            <a:r>
              <a:rPr sz="2000" b="1" spc="-5" dirty="0">
                <a:latin typeface="Calibri"/>
                <a:cs typeface="Calibri"/>
              </a:rPr>
              <a:t>зробити? </a:t>
            </a:r>
            <a:r>
              <a:rPr sz="2000" spc="-5" dirty="0">
                <a:latin typeface="Calibri"/>
                <a:cs typeface="Calibri"/>
              </a:rPr>
              <a:t>відповідає </a:t>
            </a:r>
            <a:r>
              <a:rPr sz="2000" spc="-20" dirty="0">
                <a:latin typeface="Calibri"/>
                <a:cs typeface="Calibri"/>
              </a:rPr>
              <a:t>методика.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запитання: </a:t>
            </a:r>
            <a:r>
              <a:rPr sz="2000" b="1" spc="-5" dirty="0">
                <a:latin typeface="Calibri"/>
                <a:cs typeface="Calibri"/>
              </a:rPr>
              <a:t>Що зробити?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практика. </a:t>
            </a:r>
            <a:r>
              <a:rPr sz="2000" dirty="0">
                <a:latin typeface="Calibri"/>
                <a:cs typeface="Calibri"/>
              </a:rPr>
              <a:t>Відповіді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ці запитання </a:t>
            </a:r>
            <a:r>
              <a:rPr sz="2000" spc="-10" dirty="0">
                <a:latin typeface="Calibri"/>
                <a:cs typeface="Calibri"/>
              </a:rPr>
              <a:t>зумовлюють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цілі 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науки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описування, </a:t>
            </a:r>
            <a:r>
              <a:rPr sz="2000" dirty="0">
                <a:latin typeface="Calibri"/>
                <a:cs typeface="Calibri"/>
              </a:rPr>
              <a:t> пояснення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передбачення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процесів</a:t>
            </a:r>
            <a:r>
              <a:rPr sz="2000" dirty="0">
                <a:latin typeface="Calibri"/>
                <a:cs typeface="Calibri"/>
              </a:rPr>
              <a:t> 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явищ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об'єктивної</a:t>
            </a:r>
            <a:r>
              <a:rPr sz="2000" dirty="0">
                <a:latin typeface="Calibri"/>
                <a:cs typeface="Calibri"/>
              </a:rPr>
              <a:t> дійсності,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що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становлять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предмет</a:t>
            </a:r>
            <a:r>
              <a:rPr sz="2000" spc="-5" dirty="0">
                <a:latin typeface="Calibri"/>
                <a:cs typeface="Calibri"/>
              </a:rPr>
              <a:t> її</a:t>
            </a:r>
            <a:r>
              <a:rPr sz="2000" dirty="0">
                <a:latin typeface="Calibri"/>
                <a:cs typeface="Calibri"/>
              </a:rPr>
              <a:t> вивчення,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широкому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значенні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це</a:t>
            </a:r>
            <a:r>
              <a:rPr sz="2000" spc="-5" dirty="0">
                <a:latin typeface="Calibri"/>
                <a:cs typeface="Calibri"/>
              </a:rPr>
              <a:t> теоретичне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відтворення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дійсності.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4234433"/>
            <a:ext cx="4006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3630" algn="l"/>
                <a:tab pos="2479675" algn="l"/>
              </a:tabLst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Метою	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наукового	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дослідження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4554473"/>
            <a:ext cx="7161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8575" algn="l"/>
                <a:tab pos="2210435" algn="l"/>
                <a:tab pos="3490595" algn="l"/>
                <a:tab pos="3924935" algn="l"/>
                <a:tab pos="5813425" algn="l"/>
                <a:tab pos="6891020" algn="l"/>
              </a:tabLst>
            </a:pPr>
            <a:r>
              <a:rPr sz="2000" dirty="0">
                <a:latin typeface="Calibri"/>
                <a:cs typeface="Calibri"/>
              </a:rPr>
              <a:t>вив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ення	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spc="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75" dirty="0">
                <a:latin typeface="Calibri"/>
                <a:cs typeface="Calibri"/>
              </a:rPr>
              <a:t>щ</a:t>
            </a:r>
            <a:r>
              <a:rPr sz="2000" dirty="0">
                <a:latin typeface="Calibri"/>
                <a:cs typeface="Calibri"/>
              </a:rPr>
              <a:t>,	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ес</a:t>
            </a:r>
            <a:r>
              <a:rPr sz="2000" spc="5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в,	</a:t>
            </a:r>
            <a:r>
              <a:rPr sz="2000" spc="-5" dirty="0">
                <a:latin typeface="Calibri"/>
                <a:cs typeface="Calibri"/>
              </a:rPr>
              <a:t>ї</a:t>
            </a:r>
            <a:r>
              <a:rPr sz="2000" dirty="0">
                <a:latin typeface="Calibri"/>
                <a:cs typeface="Calibri"/>
              </a:rPr>
              <a:t>х	</a:t>
            </a:r>
            <a:r>
              <a:rPr sz="2000" spc="-5" dirty="0">
                <a:latin typeface="Calibri"/>
                <a:cs typeface="Calibri"/>
              </a:rPr>
              <a:t>хара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ер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,	з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'язк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в	</a:t>
            </a:r>
            <a:r>
              <a:rPr sz="2000" spc="-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5997" y="4246626"/>
            <a:ext cx="4113529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276860" algn="l"/>
                <a:tab pos="1437005" algn="l"/>
                <a:tab pos="2776855" algn="l"/>
                <a:tab pos="2999105" algn="l"/>
              </a:tabLst>
            </a:pPr>
            <a:r>
              <a:rPr sz="2000" dirty="0">
                <a:latin typeface="Calibri"/>
                <a:cs typeface="Calibri"/>
              </a:rPr>
              <a:t>є	</a:t>
            </a:r>
            <a:r>
              <a:rPr sz="2000" spc="-5" dirty="0">
                <a:latin typeface="Calibri"/>
                <a:cs typeface="Calibri"/>
              </a:rPr>
              <a:t>всебічне,	об'єктивне	</a:t>
            </a:r>
            <a:r>
              <a:rPr sz="2000" dirty="0">
                <a:latin typeface="Calibri"/>
                <a:cs typeface="Calibri"/>
              </a:rPr>
              <a:t>і	</a:t>
            </a:r>
            <a:r>
              <a:rPr sz="2000" spc="-10" dirty="0">
                <a:latin typeface="Calibri"/>
                <a:cs typeface="Calibri"/>
              </a:rPr>
              <a:t>ґрунтовне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2000" spc="-5" dirty="0">
                <a:latin typeface="Calibri"/>
                <a:cs typeface="Calibri"/>
              </a:rPr>
              <a:t>підставі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4859273"/>
            <a:ext cx="8268334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розроблених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науці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принципів</a:t>
            </a:r>
            <a:r>
              <a:rPr sz="2000" dirty="0">
                <a:latin typeface="Calibri"/>
                <a:cs typeface="Calibri"/>
              </a:rPr>
              <a:t> 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методів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пізнання,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також</a:t>
            </a:r>
            <a:r>
              <a:rPr sz="2000" spc="-10" dirty="0">
                <a:latin typeface="Calibri"/>
                <a:cs typeface="Calibri"/>
              </a:rPr>
              <a:t> отримання </a:t>
            </a:r>
            <a:r>
              <a:rPr sz="2000" spc="-5" dirty="0">
                <a:latin typeface="Calibri"/>
                <a:cs typeface="Calibri"/>
              </a:rPr>
              <a:t> корисних для діяльності </a:t>
            </a:r>
            <a:r>
              <a:rPr sz="2000" spc="-15" dirty="0">
                <a:latin typeface="Calibri"/>
                <a:cs typeface="Calibri"/>
              </a:rPr>
              <a:t>людини результатів, </a:t>
            </a:r>
            <a:r>
              <a:rPr sz="2000" spc="-10" dirty="0">
                <a:latin typeface="Calibri"/>
                <a:cs typeface="Calibri"/>
              </a:rPr>
              <a:t>упровадження </a:t>
            </a:r>
            <a:r>
              <a:rPr sz="2000" spc="-5" dirty="0" err="1">
                <a:latin typeface="Calibri"/>
                <a:cs typeface="Calibri"/>
              </a:rPr>
              <a:t>їх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для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підвищення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його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ефективності.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науковому </a:t>
            </a:r>
            <a:r>
              <a:rPr sz="2000" spc="-10" dirty="0">
                <a:latin typeface="Calibri"/>
                <a:cs typeface="Calibri"/>
              </a:rPr>
              <a:t>дослідженні </a:t>
            </a:r>
            <a:r>
              <a:rPr sz="2000" dirty="0">
                <a:latin typeface="Calibri"/>
                <a:cs typeface="Calibri"/>
              </a:rPr>
              <a:t>важливо </a:t>
            </a:r>
            <a:r>
              <a:rPr sz="2000" spc="-5" dirty="0">
                <a:latin typeface="Calibri"/>
                <a:cs typeface="Calibri"/>
              </a:rPr>
              <a:t>враховувати </a:t>
            </a:r>
            <a:r>
              <a:rPr sz="2000" dirty="0">
                <a:latin typeface="Calibri"/>
                <a:cs typeface="Calibri"/>
              </a:rPr>
              <a:t>все, </a:t>
            </a:r>
            <a:r>
              <a:rPr sz="2000" spc="-10" dirty="0">
                <a:latin typeface="Calibri"/>
                <a:cs typeface="Calibri"/>
              </a:rPr>
              <a:t>концентруючи </a:t>
            </a:r>
            <a:r>
              <a:rPr sz="2000" spc="-5" dirty="0">
                <a:latin typeface="Calibri"/>
                <a:cs typeface="Calibri"/>
              </a:rPr>
              <a:t>увагу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 основних,</a:t>
            </a:r>
            <a:r>
              <a:rPr sz="2000" dirty="0">
                <a:latin typeface="Calibri"/>
                <a:cs typeface="Calibri"/>
              </a:rPr>
              <a:t> ключових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питаннях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теми.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3682" y="273177"/>
            <a:ext cx="52774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</a:tabLst>
            </a:pP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.	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1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1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1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1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ід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енн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164" y="1118361"/>
          <a:ext cx="8757919" cy="4724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4615"/>
                <a:gridCol w="6123304"/>
              </a:tblGrid>
              <a:tr h="396239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Творчі</a:t>
                      </a:r>
                      <a:r>
                        <a:rPr sz="2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ділові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якості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Основні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характеристики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i="1" dirty="0">
                          <a:latin typeface="Calibri"/>
                          <a:cs typeface="Calibri"/>
                        </a:rPr>
                        <a:t>Професійні</a:t>
                      </a:r>
                      <a:r>
                        <a:rPr sz="2000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знання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9375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Наявність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знань,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що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відповідають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вимогам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обраної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діяльності.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Обов’язкові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елементи: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високий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рівень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базової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освіти,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вміння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користуватися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комп’ютером,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знання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рідної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та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іноземної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мов.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Допитливість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064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Високий рівень внутрішнього прагнення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пізнання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істини, увага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непізнаного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і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незрозумілого,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високий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інтерес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нових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знань,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зокрема,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наукової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літератури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як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джерела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знання.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Спостережливість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Здатність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цілеспрямованого</a:t>
                      </a:r>
                      <a:r>
                        <a:rPr sz="20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сприйняття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об’єктивних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властивостей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досліджуваних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явищ, 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процесів, предметів.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Ініціативність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450975" algn="l"/>
                          <a:tab pos="2080895" algn="l"/>
                          <a:tab pos="3756025" algn="l"/>
                          <a:tab pos="493712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Здатність	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самостійних	рішень,	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внутрішнє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спонукання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до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нових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форм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діяльності.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1000" y="245109"/>
            <a:ext cx="664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Основні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якості,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що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відповідають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статусу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науковця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672" y="346075"/>
            <a:ext cx="724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/>
              <a:t>Тему</a:t>
            </a:r>
            <a:r>
              <a:rPr sz="2400" dirty="0"/>
              <a:t> </a:t>
            </a:r>
            <a:r>
              <a:rPr sz="2400" spc="-10" dirty="0"/>
              <a:t>дослідження</a:t>
            </a:r>
            <a:r>
              <a:rPr sz="2400" spc="-20" dirty="0"/>
              <a:t> </a:t>
            </a:r>
            <a:r>
              <a:rPr sz="2400" spc="-10" dirty="0"/>
              <a:t>обирають</a:t>
            </a:r>
            <a:r>
              <a:rPr sz="2400" spc="-5" dirty="0"/>
              <a:t> </a:t>
            </a:r>
            <a:r>
              <a:rPr sz="2400" dirty="0"/>
              <a:t>з</a:t>
            </a:r>
            <a:r>
              <a:rPr sz="2400" spc="-20" dirty="0"/>
              <a:t> </a:t>
            </a:r>
            <a:r>
              <a:rPr sz="2400" dirty="0"/>
              <a:t>урахуванням</a:t>
            </a:r>
            <a:r>
              <a:rPr sz="2400" spc="-5" dirty="0"/>
              <a:t> таких</a:t>
            </a:r>
            <a:r>
              <a:rPr sz="2400" dirty="0"/>
              <a:t> </a:t>
            </a:r>
            <a:r>
              <a:rPr sz="2400" i="1" spc="-5" dirty="0">
                <a:solidFill>
                  <a:srgbClr val="00AF50"/>
                </a:solidFill>
                <a:latin typeface="Calibri"/>
                <a:cs typeface="Calibri"/>
              </a:rPr>
              <a:t>умов</a:t>
            </a:r>
            <a:r>
              <a:rPr sz="2400" spc="-5" dirty="0"/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714882"/>
            <a:ext cx="7920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5639" algn="l"/>
                <a:tab pos="3599179" algn="l"/>
                <a:tab pos="5238115" algn="l"/>
                <a:tab pos="5880735" algn="l"/>
                <a:tab pos="6600190" algn="l"/>
              </a:tabLst>
            </a:pPr>
            <a:r>
              <a:rPr sz="2000" b="1" i="1" spc="-5" dirty="0">
                <a:solidFill>
                  <a:srgbClr val="00AF50"/>
                </a:solidFill>
                <a:latin typeface="Calibri"/>
                <a:cs typeface="Calibri"/>
              </a:rPr>
              <a:t>Актуальність</a:t>
            </a:r>
            <a:r>
              <a:rPr sz="2000" b="1" i="1" spc="-5" dirty="0">
                <a:latin typeface="Calibri"/>
                <a:cs typeface="Calibri"/>
              </a:rPr>
              <a:t>.	</a:t>
            </a:r>
            <a:r>
              <a:rPr sz="2000" spc="-5" dirty="0">
                <a:latin typeface="Calibri"/>
                <a:cs typeface="Calibri"/>
              </a:rPr>
              <a:t>Магістерське	</a:t>
            </a:r>
            <a:r>
              <a:rPr sz="2000" spc="-10" dirty="0">
                <a:latin typeface="Calibri"/>
                <a:cs typeface="Calibri"/>
              </a:rPr>
              <a:t>дослідження	</a:t>
            </a:r>
            <a:r>
              <a:rPr sz="2000" spc="-5" dirty="0">
                <a:latin typeface="Calibri"/>
                <a:cs typeface="Calibri"/>
              </a:rPr>
              <a:t>має	бути	скерованим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7692" y="714882"/>
            <a:ext cx="28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019377"/>
            <a:ext cx="8415655" cy="5512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розв’язання </a:t>
            </a:r>
            <a:r>
              <a:rPr sz="2000" spc="-10" dirty="0">
                <a:latin typeface="Calibri"/>
                <a:cs typeface="Calibri"/>
              </a:rPr>
              <a:t>конкретних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10" dirty="0">
                <a:latin typeface="Calibri"/>
                <a:cs typeface="Calibri"/>
              </a:rPr>
              <a:t>корисних </a:t>
            </a:r>
            <a:r>
              <a:rPr sz="2000" spc="-5" dirty="0">
                <a:latin typeface="Calibri"/>
                <a:cs typeface="Calibri"/>
              </a:rPr>
              <a:t>завдань, які </a:t>
            </a:r>
            <a:r>
              <a:rPr sz="2000" dirty="0">
                <a:latin typeface="Calibri"/>
                <a:cs typeface="Calibri"/>
              </a:rPr>
              <a:t>є </a:t>
            </a:r>
            <a:r>
              <a:rPr sz="2000" spc="-5" dirty="0">
                <a:latin typeface="Calibri"/>
                <a:cs typeface="Calibri"/>
              </a:rPr>
              <a:t>важливими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lang="uk-UA" sz="2000" spc="-10" dirty="0" smtClean="0">
                <a:latin typeface="Calibri"/>
                <a:cs typeface="Calibri"/>
              </a:rPr>
              <a:t>туристичній діяльності. </a:t>
            </a:r>
            <a:r>
              <a:rPr sz="2000" dirty="0" err="1" smtClean="0">
                <a:latin typeface="Calibri"/>
                <a:cs typeface="Calibri"/>
              </a:rPr>
              <a:t>Визначення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актуальності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теми</a:t>
            </a:r>
            <a:r>
              <a:rPr sz="2000" spc="-5" dirty="0">
                <a:latin typeface="Calibri"/>
                <a:cs typeface="Calibri"/>
              </a:rPr>
              <a:t> базується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вивченні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різних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інформаційних</a:t>
            </a:r>
            <a:r>
              <a:rPr sz="2000" spc="-10" dirty="0">
                <a:latin typeface="Calibri"/>
                <a:cs typeface="Calibri"/>
              </a:rPr>
              <a:t> джерел тощо.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i="1" spc="-5" dirty="0">
                <a:solidFill>
                  <a:srgbClr val="00AF50"/>
                </a:solidFill>
                <a:latin typeface="Calibri"/>
                <a:cs typeface="Calibri"/>
              </a:rPr>
              <a:t>Рівень інтересу </a:t>
            </a:r>
            <a:r>
              <a:rPr sz="2000" b="1" i="1" spc="-10" dirty="0">
                <a:solidFill>
                  <a:srgbClr val="00AF50"/>
                </a:solidFill>
                <a:latin typeface="Calibri"/>
                <a:cs typeface="Calibri"/>
              </a:rPr>
              <a:t>дослідника </a:t>
            </a:r>
            <a:r>
              <a:rPr sz="2000" b="1" i="1" spc="-5" dirty="0">
                <a:solidFill>
                  <a:srgbClr val="00AF50"/>
                </a:solidFill>
                <a:latin typeface="Calibri"/>
                <a:cs typeface="Calibri"/>
              </a:rPr>
              <a:t>до проблеми</a:t>
            </a:r>
            <a:r>
              <a:rPr sz="2000" b="1" i="1" spc="-5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Це </a:t>
            </a:r>
            <a:r>
              <a:rPr sz="2000" spc="-15" dirty="0">
                <a:latin typeface="Calibri"/>
                <a:cs typeface="Calibri"/>
              </a:rPr>
              <a:t>дозволяє </a:t>
            </a:r>
            <a:r>
              <a:rPr sz="2000" spc="-5" dirty="0">
                <a:latin typeface="Calibri"/>
                <a:cs typeface="Calibri"/>
              </a:rPr>
              <a:t>виявити </a:t>
            </a:r>
            <a:r>
              <a:rPr sz="2000" spc="-10" dirty="0">
                <a:latin typeface="Calibri"/>
                <a:cs typeface="Calibri"/>
              </a:rPr>
              <a:t>елементи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проблеми,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які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ще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недостатньо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розробленими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намітити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чіткий</a:t>
            </a:r>
            <a:r>
              <a:rPr sz="2000" dirty="0">
                <a:latin typeface="Calibri"/>
                <a:cs typeface="Calibri"/>
              </a:rPr>
              <a:t> план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подальшого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дослідження.</a:t>
            </a:r>
            <a:endParaRPr sz="20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00AF50"/>
                </a:solidFill>
                <a:latin typeface="Calibri"/>
                <a:cs typeface="Calibri"/>
              </a:rPr>
              <a:t>Аналітична</a:t>
            </a:r>
            <a:r>
              <a:rPr sz="20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AF50"/>
                </a:solidFill>
                <a:latin typeface="Calibri"/>
                <a:cs typeface="Calibri"/>
              </a:rPr>
              <a:t>база</a:t>
            </a:r>
            <a:r>
              <a:rPr sz="2000" b="1" i="1" spc="-5" dirty="0">
                <a:latin typeface="Calibri"/>
                <a:cs typeface="Calibri"/>
              </a:rPr>
              <a:t>.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Наявність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значного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масиву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матеріалу,</a:t>
            </a:r>
            <a:r>
              <a:rPr sz="2000" spc="-5" dirty="0">
                <a:latin typeface="Calibri"/>
                <a:cs typeface="Calibri"/>
              </a:rPr>
              <a:t> який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дозволить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зробити </a:t>
            </a:r>
            <a:r>
              <a:rPr sz="2000" spc="-10" dirty="0">
                <a:latin typeface="Calibri"/>
                <a:cs typeface="Calibri"/>
              </a:rPr>
              <a:t>ґрунтовний </a:t>
            </a:r>
            <a:r>
              <a:rPr sz="2000" dirty="0">
                <a:latin typeface="Calibri"/>
                <a:cs typeface="Calibri"/>
              </a:rPr>
              <a:t>аналіз </a:t>
            </a:r>
            <a:r>
              <a:rPr sz="2000" spc="-5" dirty="0">
                <a:latin typeface="Calibri"/>
                <a:cs typeface="Calibri"/>
              </a:rPr>
              <a:t>існуючої ситуації </a:t>
            </a:r>
            <a:r>
              <a:rPr sz="2000" dirty="0">
                <a:latin typeface="Calibri"/>
                <a:cs typeface="Calibri"/>
              </a:rPr>
              <a:t>в сфері </a:t>
            </a:r>
            <a:r>
              <a:rPr sz="2000" spc="-5" dirty="0">
                <a:latin typeface="Calibri"/>
                <a:cs typeface="Calibri"/>
              </a:rPr>
              <a:t>обраної </a:t>
            </a:r>
            <a:r>
              <a:rPr sz="2000" spc="-10" dirty="0">
                <a:latin typeface="Calibri"/>
                <a:cs typeface="Calibri"/>
              </a:rPr>
              <a:t>теми, </a:t>
            </a:r>
            <a:r>
              <a:rPr sz="2000" spc="-5" dirty="0">
                <a:latin typeface="Calibri"/>
                <a:cs typeface="Calibri"/>
              </a:rPr>
              <a:t>зробити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точні</a:t>
            </a:r>
            <a:r>
              <a:rPr sz="2000" dirty="0">
                <a:latin typeface="Calibri"/>
                <a:cs typeface="Calibri"/>
              </a:rPr>
              <a:t> вимірювання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 процесі виявлення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наявних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проблем.</a:t>
            </a:r>
            <a:endParaRPr sz="200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2000" b="1" i="1" spc="-10" dirty="0">
                <a:solidFill>
                  <a:srgbClr val="00AF50"/>
                </a:solidFill>
                <a:latin typeface="Calibri"/>
                <a:cs typeface="Calibri"/>
              </a:rPr>
              <a:t>Зацікавлені</a:t>
            </a:r>
            <a:r>
              <a:rPr sz="2000" b="1" i="1" spc="-5" dirty="0">
                <a:solidFill>
                  <a:srgbClr val="00AF50"/>
                </a:solidFill>
                <a:latin typeface="Calibri"/>
                <a:cs typeface="Calibri"/>
              </a:rPr>
              <a:t> особи</a:t>
            </a:r>
            <a:r>
              <a:rPr sz="2000" b="1" i="1" spc="-5" dirty="0">
                <a:latin typeface="Calibri"/>
                <a:cs typeface="Calibri"/>
              </a:rPr>
              <a:t>.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Необхідно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визначити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коло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організацій</a:t>
            </a:r>
            <a:r>
              <a:rPr sz="2000" dirty="0">
                <a:latin typeface="Calibri"/>
                <a:cs typeface="Calibri"/>
              </a:rPr>
              <a:t> 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осіб,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зацікавлені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результатах</a:t>
            </a:r>
            <a:r>
              <a:rPr sz="2000" spc="-10" dirty="0">
                <a:latin typeface="Calibri"/>
                <a:cs typeface="Calibri"/>
              </a:rPr>
              <a:t> магістерської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роботи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можуть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допомогти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її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виконанні.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дасть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змогу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конкретизувати</a:t>
            </a:r>
            <a:r>
              <a:rPr sz="2000" spc="-5" dirty="0">
                <a:latin typeface="Calibri"/>
                <a:cs typeface="Calibri"/>
              </a:rPr>
              <a:t> завдання</a:t>
            </a:r>
            <a:r>
              <a:rPr sz="2000" dirty="0">
                <a:latin typeface="Calibri"/>
                <a:cs typeface="Calibri"/>
              </a:rPr>
              <a:t> та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запобігти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дублюванню </a:t>
            </a:r>
            <a:r>
              <a:rPr sz="2000" spc="-5" dirty="0">
                <a:latin typeface="Calibri"/>
                <a:cs typeface="Calibri"/>
              </a:rPr>
              <a:t>(у </a:t>
            </a:r>
            <a:r>
              <a:rPr sz="2000" spc="-15" dirty="0">
                <a:latin typeface="Calibri"/>
                <a:cs typeface="Calibri"/>
              </a:rPr>
              <a:t>тому </a:t>
            </a:r>
            <a:r>
              <a:rPr sz="2000" spc="-5" dirty="0">
                <a:latin typeface="Calibri"/>
                <a:cs typeface="Calibri"/>
              </a:rPr>
              <a:t>числі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виборі </a:t>
            </a:r>
            <a:r>
              <a:rPr sz="2000" spc="-10" dirty="0">
                <a:latin typeface="Calibri"/>
                <a:cs typeface="Calibri"/>
              </a:rPr>
              <a:t>теми магістерської роботи </a:t>
            </a:r>
            <a:r>
              <a:rPr sz="2000" dirty="0">
                <a:latin typeface="Calibri"/>
                <a:cs typeface="Calibri"/>
              </a:rPr>
              <a:t>з </a:t>
            </a:r>
            <a:r>
              <a:rPr sz="2000" spc="-5" dirty="0">
                <a:latin typeface="Calibri"/>
                <a:cs typeface="Calibri"/>
              </a:rPr>
              <a:t>переліку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тем).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97790" algn="just">
              <a:lnSpc>
                <a:spcPct val="100000"/>
              </a:lnSpc>
            </a:pP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Мета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дослідження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це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кінцевий </a:t>
            </a:r>
            <a:r>
              <a:rPr sz="2000" spc="-30" dirty="0">
                <a:latin typeface="Calibri"/>
                <a:cs typeface="Calibri"/>
              </a:rPr>
              <a:t>результат,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 досягнення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якого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воно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спрямоване. </a:t>
            </a:r>
            <a:r>
              <a:rPr sz="2000" dirty="0">
                <a:latin typeface="Calibri"/>
                <a:cs typeface="Calibri"/>
              </a:rPr>
              <a:t>Вона </a:t>
            </a:r>
            <a:r>
              <a:rPr sz="2000" spc="-5" dirty="0">
                <a:latin typeface="Calibri"/>
                <a:cs typeface="Calibri"/>
              </a:rPr>
              <a:t>має адекватно </a:t>
            </a:r>
            <a:r>
              <a:rPr sz="2000" spc="-10" dirty="0">
                <a:latin typeface="Calibri"/>
                <a:cs typeface="Calibri"/>
              </a:rPr>
              <a:t>відображатись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темі роботи, </a:t>
            </a:r>
            <a:r>
              <a:rPr sz="2000" spc="-5" dirty="0">
                <a:latin typeface="Calibri"/>
                <a:cs typeface="Calibri"/>
              </a:rPr>
              <a:t>містити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узагальненому </a:t>
            </a:r>
            <a:r>
              <a:rPr sz="2000" spc="-15" dirty="0">
                <a:latin typeface="Calibri"/>
                <a:cs typeface="Calibri"/>
              </a:rPr>
              <a:t>вигляді </a:t>
            </a:r>
            <a:r>
              <a:rPr sz="2000" spc="-5" dirty="0">
                <a:latin typeface="Calibri"/>
                <a:cs typeface="Calibri"/>
              </a:rPr>
              <a:t>очікувані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наукові</a:t>
            </a:r>
            <a:r>
              <a:rPr sz="2000" spc="-5" dirty="0">
                <a:latin typeface="Calibri"/>
                <a:cs typeface="Calibri"/>
              </a:rPr>
              <a:t> завдання.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" y="277114"/>
            <a:ext cx="84112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1605" algn="l"/>
                <a:tab pos="3146425" algn="l"/>
                <a:tab pos="4385310" algn="l"/>
                <a:tab pos="5583555" algn="l"/>
                <a:tab pos="6086475" algn="l"/>
                <a:tab pos="6560820" algn="l"/>
                <a:tab pos="7096759" algn="l"/>
              </a:tabLst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Об'єктом	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дослідження	</a:t>
            </a:r>
            <a:r>
              <a:rPr spc="-10" dirty="0"/>
              <a:t>прийнято	</a:t>
            </a:r>
            <a:r>
              <a:rPr dirty="0"/>
              <a:t>називати	</a:t>
            </a:r>
            <a:r>
              <a:rPr spc="-5" dirty="0"/>
              <a:t>те,	на	</a:t>
            </a:r>
            <a:r>
              <a:rPr spc="-10" dirty="0"/>
              <a:t>що	</a:t>
            </a:r>
            <a:r>
              <a:rPr spc="-5" dirty="0"/>
              <a:t>спрямована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141" y="597153"/>
            <a:ext cx="8414385" cy="584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пізнавальна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діяльність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дослідника.</a:t>
            </a:r>
            <a:r>
              <a:rPr sz="2000" spc="-5" dirty="0">
                <a:latin typeface="Calibri"/>
                <a:cs typeface="Calibri"/>
              </a:rPr>
              <a:t> Це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процес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або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явище,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яке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породжує </a:t>
            </a:r>
            <a:r>
              <a:rPr sz="2000" spc="-10" dirty="0">
                <a:latin typeface="Calibri"/>
                <a:cs typeface="Calibri"/>
              </a:rPr>
              <a:t> проблемну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ситуацію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5" dirty="0">
                <a:latin typeface="Calibri"/>
                <a:cs typeface="Calibri"/>
              </a:rPr>
              <a:t>обране для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магістерського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Предметом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дослідження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досліджувані</a:t>
            </a:r>
            <a:r>
              <a:rPr sz="2000" spc="-5" dirty="0">
                <a:latin typeface="Calibri"/>
                <a:cs typeface="Calibri"/>
              </a:rPr>
              <a:t> властивості,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характерні</a:t>
            </a:r>
            <a:r>
              <a:rPr sz="2000" spc="-5" dirty="0">
                <a:latin typeface="Calibri"/>
                <a:cs typeface="Calibri"/>
              </a:rPr>
              <a:t> для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наукового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пізнання,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визначення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певного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“ракурсу”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</a:t>
            </a:r>
            <a:r>
              <a:rPr sz="2000" spc="-5" dirty="0">
                <a:latin typeface="Calibri"/>
                <a:cs typeface="Calibri"/>
              </a:rPr>
              <a:t> як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припущення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найсуттєвіші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вивчення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обраної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проблематики.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Під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предметом дослідження </a:t>
            </a:r>
            <a:r>
              <a:rPr sz="2000" spc="-5" dirty="0">
                <a:latin typeface="Calibri"/>
                <a:cs typeface="Calibri"/>
              </a:rPr>
              <a:t>розуміється те, </a:t>
            </a:r>
            <a:r>
              <a:rPr sz="2000" spc="-10" dirty="0">
                <a:latin typeface="Calibri"/>
                <a:cs typeface="Calibri"/>
              </a:rPr>
              <a:t>що </a:t>
            </a:r>
            <a:r>
              <a:rPr sz="2000" spc="-15" dirty="0">
                <a:latin typeface="Calibri"/>
                <a:cs typeface="Calibri"/>
              </a:rPr>
              <a:t>знаходиться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межах </a:t>
            </a:r>
            <a:r>
              <a:rPr sz="2000" spc="-5" dirty="0">
                <a:latin typeface="Calibri"/>
                <a:cs typeface="Calibri"/>
              </a:rPr>
              <a:t>об'єкта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завжди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співпадає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-5" dirty="0">
                <a:latin typeface="Calibri"/>
                <a:cs typeface="Calibri"/>
              </a:rPr>
              <a:t> темою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магістерського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Завдання</a:t>
            </a:r>
            <a:r>
              <a:rPr sz="21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полягає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визначенні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факторів,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впливають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об'єкт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дослідження,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відборі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5" dirty="0">
                <a:latin typeface="Calibri"/>
                <a:cs typeface="Calibri"/>
              </a:rPr>
              <a:t>зосередженні</a:t>
            </a:r>
            <a:r>
              <a:rPr sz="2000" dirty="0">
                <a:latin typeface="Calibri"/>
                <a:cs typeface="Calibri"/>
              </a:rPr>
              <a:t> уваги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найсуттєвіших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 </a:t>
            </a:r>
            <a:r>
              <a:rPr sz="2000" spc="-5" dirty="0">
                <a:latin typeface="Calibri"/>
                <a:cs typeface="Calibri"/>
              </a:rPr>
              <a:t>них.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i="1" spc="-20" dirty="0">
                <a:latin typeface="Calibri"/>
                <a:cs typeface="Calibri"/>
              </a:rPr>
              <a:t>Теоретичні </a:t>
            </a:r>
            <a:r>
              <a:rPr sz="2000" b="1" i="1" spc="-5" dirty="0">
                <a:latin typeface="Calibri"/>
                <a:cs typeface="Calibri"/>
              </a:rPr>
              <a:t>завдання </a:t>
            </a:r>
            <a:r>
              <a:rPr sz="2000" spc="-5" dirty="0">
                <a:latin typeface="Calibri"/>
                <a:cs typeface="Calibri"/>
              </a:rPr>
              <a:t>спрямовані на </a:t>
            </a:r>
            <a:r>
              <a:rPr sz="2000" dirty="0">
                <a:latin typeface="Calibri"/>
                <a:cs typeface="Calibri"/>
              </a:rPr>
              <a:t>вивчення і </a:t>
            </a:r>
            <a:r>
              <a:rPr sz="2000" spc="-5" dirty="0">
                <a:latin typeface="Calibri"/>
                <a:cs typeface="Calibri"/>
              </a:rPr>
              <a:t>виявлення причин, </a:t>
            </a:r>
            <a:r>
              <a:rPr sz="2000" dirty="0">
                <a:latin typeface="Calibri"/>
                <a:cs typeface="Calibri"/>
              </a:rPr>
              <a:t>зв'язків,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залежностей,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дозволяють</a:t>
            </a:r>
            <a:r>
              <a:rPr sz="2000" spc="-5" dirty="0">
                <a:latin typeface="Calibri"/>
                <a:cs typeface="Calibri"/>
              </a:rPr>
              <a:t> встановити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поведінку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об'єкта,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визначити</a:t>
            </a:r>
            <a:r>
              <a:rPr sz="2000" dirty="0">
                <a:latin typeface="Calibri"/>
                <a:cs typeface="Calibri"/>
              </a:rPr>
              <a:t> і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вивчити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його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структуру,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характеристику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основі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розроблених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науці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принципів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методів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пізнання.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Емпіричні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завдання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вирішуються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допомогою</a:t>
            </a:r>
            <a:r>
              <a:rPr sz="2000" spc="-10" dirty="0">
                <a:latin typeface="Calibri"/>
                <a:cs typeface="Calibri"/>
              </a:rPr>
              <a:t> спостереження,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експерименту,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вимірювання,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описування.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77114"/>
            <a:ext cx="5394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Завдання</a:t>
            </a:r>
            <a:r>
              <a:rPr sz="2100" b="1" i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10" dirty="0">
                <a:solidFill>
                  <a:srgbClr val="00AF50"/>
                </a:solidFill>
                <a:latin typeface="Calibri"/>
                <a:cs typeface="Calibri"/>
              </a:rPr>
              <a:t>наукового</a:t>
            </a:r>
            <a:r>
              <a:rPr sz="2100" b="1" i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00AF50"/>
                </a:solidFill>
                <a:latin typeface="Calibri"/>
                <a:cs typeface="Calibri"/>
              </a:rPr>
              <a:t>дослідження</a:t>
            </a:r>
            <a:r>
              <a:rPr sz="2100" b="1" i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pc="-10" dirty="0"/>
              <a:t>полягають</a:t>
            </a:r>
            <a:r>
              <a:rPr spc="-35" dirty="0"/>
              <a:t> </a:t>
            </a:r>
            <a:r>
              <a:rPr dirty="0"/>
              <a:t>у: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597153"/>
            <a:ext cx="5819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–</a:t>
            </a:r>
            <a:r>
              <a:rPr sz="2000" spc="5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вирішенні</a:t>
            </a:r>
            <a:r>
              <a:rPr sz="2000" i="1" spc="5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теоретичних</a:t>
            </a:r>
            <a:r>
              <a:rPr sz="2000" i="1" spc="5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питань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5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які</a:t>
            </a:r>
            <a:r>
              <a:rPr sz="2000" spc="5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пов’язані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901953"/>
            <a:ext cx="4596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2270" algn="l"/>
                <a:tab pos="3423285" algn="l"/>
              </a:tabLst>
            </a:pPr>
            <a:r>
              <a:rPr sz="2000" spc="-10" dirty="0">
                <a:latin typeface="Calibri"/>
                <a:cs typeface="Calibri"/>
              </a:rPr>
              <a:t>проблемою	дослідження	</a:t>
            </a:r>
            <a:r>
              <a:rPr sz="2000" spc="-5" dirty="0">
                <a:latin typeface="Calibri"/>
                <a:cs typeface="Calibri"/>
              </a:rPr>
              <a:t>(розкриття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206753"/>
            <a:ext cx="4794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6345" algn="l"/>
                <a:tab pos="2212975" algn="l"/>
                <a:tab pos="3368675" algn="l"/>
                <a:tab pos="3600450" algn="l"/>
              </a:tabLst>
            </a:pPr>
            <a:r>
              <a:rPr sz="200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ючових	п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я</a:t>
            </a:r>
            <a:r>
              <a:rPr sz="2000" spc="-5" dirty="0">
                <a:latin typeface="Calibri"/>
                <a:cs typeface="Calibri"/>
              </a:rPr>
              <a:t>ть</a:t>
            </a:r>
            <a:r>
              <a:rPr sz="2000" dirty="0">
                <a:latin typeface="Calibri"/>
                <a:cs typeface="Calibri"/>
              </a:rPr>
              <a:t>,	кр</a:t>
            </a:r>
            <a:r>
              <a:rPr sz="2000" spc="-10" dirty="0">
                <a:latin typeface="Calibri"/>
                <a:cs typeface="Calibri"/>
              </a:rPr>
              <a:t>ит</a:t>
            </a:r>
            <a:r>
              <a:rPr sz="2000" dirty="0">
                <a:latin typeface="Calibri"/>
                <a:cs typeface="Calibri"/>
              </a:rPr>
              <a:t>ер</a:t>
            </a:r>
            <a:r>
              <a:rPr sz="2000" spc="-15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їв	і	п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азни</a:t>
            </a:r>
            <a:r>
              <a:rPr sz="2000" spc="-1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ів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1511934"/>
            <a:ext cx="4637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2169" algn="l"/>
                <a:tab pos="2355215" algn="l"/>
                <a:tab pos="3784600" algn="l"/>
                <a:tab pos="4565650" algn="l"/>
              </a:tabLst>
            </a:pP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;	визн</a:t>
            </a:r>
            <a:r>
              <a:rPr sz="2000" spc="-2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чення	прин</a:t>
            </a:r>
            <a:r>
              <a:rPr sz="2000" spc="-10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ип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в,	</a:t>
            </a:r>
            <a:r>
              <a:rPr sz="2000" spc="-2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мо</a:t>
            </a:r>
            <a:r>
              <a:rPr sz="2000" dirty="0">
                <a:latin typeface="Calibri"/>
                <a:cs typeface="Calibri"/>
              </a:rPr>
              <a:t>в	і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0098" y="901953"/>
            <a:ext cx="9690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8265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су</a:t>
            </a:r>
            <a:r>
              <a:rPr sz="2000" spc="-5" dirty="0">
                <a:latin typeface="Calibri"/>
                <a:cs typeface="Calibri"/>
              </a:rPr>
              <a:t>тнос</a:t>
            </a:r>
            <a:r>
              <a:rPr sz="2000" spc="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і  </a:t>
            </a:r>
            <a:r>
              <a:rPr sz="2000" spc="-5" dirty="0">
                <a:latin typeface="Calibri"/>
                <a:cs typeface="Calibri"/>
              </a:rPr>
              <a:t>обраної </a:t>
            </a:r>
            <a:r>
              <a:rPr sz="2000" dirty="0">
                <a:latin typeface="Calibri"/>
                <a:cs typeface="Calibri"/>
              </a:rPr>
              <a:t> фа</a:t>
            </a:r>
            <a:r>
              <a:rPr sz="2000" spc="-10" dirty="0">
                <a:latin typeface="Calibri"/>
                <a:cs typeface="Calibri"/>
              </a:rPr>
              <a:t>к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орів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1816735"/>
            <a:ext cx="4570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застосування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окремих</a:t>
            </a:r>
            <a:r>
              <a:rPr sz="2000" spc="-20" dirty="0">
                <a:latin typeface="Calibri"/>
                <a:cs typeface="Calibri"/>
              </a:rPr>
              <a:t> методик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 </a:t>
            </a:r>
            <a:r>
              <a:rPr sz="2000" spc="-15" dirty="0">
                <a:latin typeface="Calibri"/>
                <a:cs typeface="Calibri"/>
              </a:rPr>
              <a:t>методів);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2121535"/>
            <a:ext cx="1927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2320" algn="l"/>
              </a:tabLst>
            </a:pPr>
            <a:r>
              <a:rPr sz="2000" dirty="0">
                <a:latin typeface="Calibri"/>
                <a:cs typeface="Calibri"/>
              </a:rPr>
              <a:t>–	</a:t>
            </a:r>
            <a:r>
              <a:rPr sz="2000" i="1" dirty="0">
                <a:latin typeface="Calibri"/>
                <a:cs typeface="Calibri"/>
              </a:rPr>
              <a:t>вия</a:t>
            </a:r>
            <a:r>
              <a:rPr sz="2000" i="1" spc="-2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л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dirty="0">
                <a:latin typeface="Calibri"/>
                <a:cs typeface="Calibri"/>
              </a:rPr>
              <a:t>нні,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2898" y="2121535"/>
            <a:ext cx="1424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5" dirty="0">
                <a:latin typeface="Calibri"/>
                <a:cs typeface="Calibri"/>
              </a:rPr>
              <a:t>п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5" dirty="0">
                <a:latin typeface="Calibri"/>
                <a:cs typeface="Calibri"/>
              </a:rPr>
              <a:t>г</a:t>
            </a:r>
            <a:r>
              <a:rPr sz="2000" i="1" spc="-5" dirty="0">
                <a:latin typeface="Calibri"/>
                <a:cs typeface="Calibri"/>
              </a:rPr>
              <a:t>л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spc="-25" dirty="0">
                <a:latin typeface="Calibri"/>
                <a:cs typeface="Calibri"/>
              </a:rPr>
              <a:t>б</a:t>
            </a:r>
            <a:r>
              <a:rPr sz="2000" i="1" spc="-5" dirty="0">
                <a:latin typeface="Calibri"/>
                <a:cs typeface="Calibri"/>
              </a:rPr>
              <a:t>л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dirty="0">
                <a:latin typeface="Calibri"/>
                <a:cs typeface="Calibri"/>
              </a:rPr>
              <a:t>нні,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2121535"/>
            <a:ext cx="58185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5459" algn="ctr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уточненні,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281555" algn="l"/>
                <a:tab pos="4212590" algn="l"/>
                <a:tab pos="5473065" algn="l"/>
              </a:tabLst>
            </a:pPr>
            <a:r>
              <a:rPr sz="2000" i="1" spc="-5" dirty="0">
                <a:latin typeface="Calibri"/>
                <a:cs typeface="Calibri"/>
              </a:rPr>
              <a:t>методологічному	обґрунтуванні	об’єкта</a:t>
            </a:r>
            <a:r>
              <a:rPr sz="2000" spc="-5" dirty="0">
                <a:latin typeface="Calibri"/>
                <a:cs typeface="Calibri"/>
              </a:rPr>
              <a:t>,	</a:t>
            </a:r>
            <a:r>
              <a:rPr sz="2000" spc="-25" dirty="0">
                <a:latin typeface="Calibri"/>
                <a:cs typeface="Calibri"/>
              </a:rPr>
              <a:t>що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2730830"/>
            <a:ext cx="58216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вивчається;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виявленні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тенденцій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закономірностей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3036188"/>
            <a:ext cx="4449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1915" algn="l"/>
                <a:tab pos="2411730" algn="l"/>
                <a:tab pos="3856354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есі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;	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налізі	</a:t>
            </a:r>
            <a:r>
              <a:rPr sz="2000" spc="-5" dirty="0">
                <a:latin typeface="Calibri"/>
                <a:cs typeface="Calibri"/>
              </a:rPr>
              <a:t>реа</a:t>
            </a:r>
            <a:r>
              <a:rPr sz="2000" spc="5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ь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	стану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3419" y="3036188"/>
            <a:ext cx="10744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пр</a:t>
            </a:r>
            <a:r>
              <a:rPr sz="2000" spc="-3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дм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та  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річ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67" y="3340989"/>
            <a:ext cx="44926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861185" algn="l"/>
                <a:tab pos="3327400" algn="l"/>
              </a:tabLst>
            </a:pP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-5" dirty="0">
                <a:latin typeface="Calibri"/>
                <a:cs typeface="Calibri"/>
              </a:rPr>
              <a:t>ослід</a:t>
            </a:r>
            <a:r>
              <a:rPr sz="2000" spc="-35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нам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,	вну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рішн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х  розвитку;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267" y="3950284"/>
            <a:ext cx="582168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Calibri"/>
              <a:buChar char="–"/>
              <a:tabLst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виявленні шляхів </a:t>
            </a:r>
            <a:r>
              <a:rPr sz="2000" i="1" dirty="0">
                <a:latin typeface="Calibri"/>
                <a:cs typeface="Calibri"/>
              </a:rPr>
              <a:t>і засобів </a:t>
            </a:r>
            <a:r>
              <a:rPr sz="2000" i="1" spc="-5" dirty="0">
                <a:latin typeface="Calibri"/>
                <a:cs typeface="Calibri"/>
              </a:rPr>
              <a:t>удосконалення </a:t>
            </a:r>
            <a:r>
              <a:rPr sz="2000" i="1" spc="-10" dirty="0">
                <a:latin typeface="Calibri"/>
                <a:cs typeface="Calibri"/>
              </a:rPr>
              <a:t>явища, 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процесу,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що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досліджується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(практичні</a:t>
            </a:r>
            <a:r>
              <a:rPr sz="2000" dirty="0">
                <a:latin typeface="Calibri"/>
                <a:cs typeface="Calibri"/>
              </a:rPr>
              <a:t> аспекти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роботи); обґрунтуванні системи </a:t>
            </a:r>
            <a:r>
              <a:rPr sz="2000" spc="-20" dirty="0">
                <a:latin typeface="Calibri"/>
                <a:cs typeface="Calibri"/>
              </a:rPr>
              <a:t>заходів, </a:t>
            </a:r>
            <a:r>
              <a:rPr sz="2000" spc="-10" dirty="0">
                <a:latin typeface="Calibri"/>
                <a:cs typeface="Calibri"/>
              </a:rPr>
              <a:t>необхідних </a:t>
            </a:r>
            <a:r>
              <a:rPr sz="2000" spc="-5" dirty="0">
                <a:latin typeface="Calibri"/>
                <a:cs typeface="Calibri"/>
              </a:rPr>
              <a:t> для </a:t>
            </a:r>
            <a:r>
              <a:rPr sz="2000" dirty="0">
                <a:latin typeface="Calibri"/>
                <a:cs typeface="Calibri"/>
              </a:rPr>
              <a:t>вирішення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прикладних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завдань;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Font typeface="Calibri"/>
              <a:buChar char="–"/>
              <a:tabLst>
                <a:tab pos="503555" algn="l"/>
              </a:tabLst>
            </a:pPr>
            <a:r>
              <a:rPr sz="2000" i="1" spc="-5" dirty="0">
                <a:latin typeface="Calibri"/>
                <a:cs typeface="Calibri"/>
              </a:rPr>
              <a:t>експериментальній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перевірці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розроблених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пропозицій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щодо</a:t>
            </a:r>
            <a:r>
              <a:rPr sz="2000" i="1" spc="-5" dirty="0">
                <a:latin typeface="Calibri"/>
                <a:cs typeface="Calibri"/>
              </a:rPr>
              <a:t> розв’язання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проблеми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підготовці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методичних</a:t>
            </a:r>
            <a:r>
              <a:rPr sz="2000" spc="-10" dirty="0">
                <a:latin typeface="Calibri"/>
                <a:cs typeface="Calibri"/>
              </a:rPr>
              <a:t> рекомендацій</a:t>
            </a:r>
            <a:r>
              <a:rPr sz="2000" spc="-5" dirty="0">
                <a:latin typeface="Calibri"/>
                <a:cs typeface="Calibri"/>
              </a:rPr>
              <a:t> 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їх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використання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на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практиці.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0095" y="1347548"/>
            <a:ext cx="2818456" cy="32854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813561"/>
            <a:ext cx="8755380" cy="5259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Методологія </a:t>
            </a:r>
            <a:r>
              <a:rPr sz="1900" spc="-5" dirty="0">
                <a:latin typeface="Calibri"/>
                <a:cs typeface="Calibri"/>
              </a:rPr>
              <a:t>– </a:t>
            </a:r>
            <a:r>
              <a:rPr sz="1900" spc="-10" dirty="0">
                <a:latin typeface="Calibri"/>
                <a:cs typeface="Calibri"/>
              </a:rPr>
              <a:t>це концептуальний </a:t>
            </a:r>
            <a:r>
              <a:rPr sz="1900" dirty="0">
                <a:latin typeface="Calibri"/>
                <a:cs typeface="Calibri"/>
              </a:rPr>
              <a:t>виклад </a:t>
            </a:r>
            <a:r>
              <a:rPr sz="1900" spc="-5" dirty="0">
                <a:latin typeface="Calibri"/>
                <a:cs typeface="Calibri"/>
              </a:rPr>
              <a:t>мети, </a:t>
            </a:r>
            <a:r>
              <a:rPr sz="1900" spc="-10" dirty="0">
                <a:latin typeface="Calibri"/>
                <a:cs typeface="Calibri"/>
              </a:rPr>
              <a:t>змісту, </a:t>
            </a:r>
            <a:r>
              <a:rPr sz="1900" spc="-20" dirty="0">
                <a:latin typeface="Calibri"/>
                <a:cs typeface="Calibri"/>
              </a:rPr>
              <a:t>методів </a:t>
            </a:r>
            <a:r>
              <a:rPr sz="1900" spc="-10" dirty="0">
                <a:latin typeface="Calibri"/>
                <a:cs typeface="Calibri"/>
              </a:rPr>
              <a:t>дослідження, які </a:t>
            </a:r>
            <a:r>
              <a:rPr sz="1900" spc="-5" dirty="0">
                <a:latin typeface="Calibri"/>
                <a:cs typeface="Calibri"/>
              </a:rPr>
              <a:t> забезпечують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отримання</a:t>
            </a:r>
            <a:r>
              <a:rPr sz="1900" spc="-5" dirty="0">
                <a:latin typeface="Calibri"/>
                <a:cs typeface="Calibri"/>
              </a:rPr>
              <a:t> максимально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об'єктивної,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точної,</a:t>
            </a:r>
            <a:r>
              <a:rPr sz="1900" spc="-5" dirty="0">
                <a:latin typeface="Calibri"/>
                <a:cs typeface="Calibri"/>
              </a:rPr>
              <a:t> систематизованої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інформації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про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процеси та</a:t>
            </a:r>
            <a:r>
              <a:rPr sz="1900" spc="-10" dirty="0">
                <a:latin typeface="Calibri"/>
                <a:cs typeface="Calibri"/>
              </a:rPr>
              <a:t> явища.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uk-UA" sz="1900" b="1" i="1" spc="-5" noProof="1" smtClean="0">
                <a:solidFill>
                  <a:srgbClr val="00AF50"/>
                </a:solidFill>
                <a:latin typeface="Calibri"/>
                <a:cs typeface="Calibri"/>
              </a:rPr>
              <a:t>Методологію</a:t>
            </a:r>
            <a:r>
              <a:rPr sz="1900" b="1" i="1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lang="uk-UA" sz="1900" b="1" i="1" spc="-10" dirty="0" smtClean="0">
                <a:solidFill>
                  <a:srgbClr val="00AF50"/>
                </a:solidFill>
                <a:latin typeface="Calibri"/>
                <a:cs typeface="Calibri"/>
              </a:rPr>
              <a:t>- </a:t>
            </a:r>
            <a:r>
              <a:rPr sz="1900" dirty="0" err="1" smtClean="0">
                <a:latin typeface="Calibri"/>
                <a:cs typeface="Calibri"/>
              </a:rPr>
              <a:t>не</a:t>
            </a:r>
            <a:r>
              <a:rPr sz="1900" spc="5" dirty="0" smtClean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можна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зводити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тільки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до</a:t>
            </a:r>
            <a:r>
              <a:rPr sz="1900" spc="-15" dirty="0">
                <a:latin typeface="Calibri"/>
                <a:cs typeface="Calibri"/>
              </a:rPr>
              <a:t> методів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управління,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під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якими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маються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на</a:t>
            </a:r>
            <a:r>
              <a:rPr sz="1900" spc="-5" dirty="0">
                <a:latin typeface="Calibri"/>
                <a:cs typeface="Calibri"/>
              </a:rPr>
              <a:t> увазі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способи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і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прийоми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аналізу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й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оцінки </a:t>
            </a:r>
            <a:r>
              <a:rPr sz="1900" spc="-5" dirty="0">
                <a:latin typeface="Calibri"/>
                <a:cs typeface="Calibri"/>
              </a:rPr>
              <a:t> управлінських ситуацій, </a:t>
            </a:r>
            <a:r>
              <a:rPr sz="1900" spc="-10" dirty="0">
                <a:latin typeface="Calibri"/>
                <a:cs typeface="Calibri"/>
              </a:rPr>
              <a:t>використання </a:t>
            </a:r>
            <a:r>
              <a:rPr sz="1900" spc="-5" dirty="0">
                <a:latin typeface="Calibri"/>
                <a:cs typeface="Calibri"/>
              </a:rPr>
              <a:t>правових і організаційних </a:t>
            </a:r>
            <a:r>
              <a:rPr sz="1900" dirty="0">
                <a:latin typeface="Calibri"/>
                <a:cs typeface="Calibri"/>
              </a:rPr>
              <a:t>форм, </a:t>
            </a:r>
            <a:r>
              <a:rPr sz="1900" spc="-5" dirty="0">
                <a:latin typeface="Calibri"/>
                <a:cs typeface="Calibri"/>
              </a:rPr>
              <a:t>впливу </a:t>
            </a:r>
            <a:r>
              <a:rPr sz="1900" spc="-15" dirty="0">
                <a:latin typeface="Calibri"/>
                <a:cs typeface="Calibri"/>
              </a:rPr>
              <a:t>на </a:t>
            </a:r>
            <a:r>
              <a:rPr sz="1900" spc="-10" dirty="0">
                <a:latin typeface="Calibri"/>
                <a:cs typeface="Calibri"/>
              </a:rPr>
              <a:t> свідомість</a:t>
            </a:r>
            <a:r>
              <a:rPr sz="1900" spc="-5" dirty="0">
                <a:latin typeface="Calibri"/>
                <a:cs typeface="Calibri"/>
              </a:rPr>
              <a:t> і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поведінку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людей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керованих</a:t>
            </a:r>
            <a:r>
              <a:rPr sz="1900" spc="-5" dirty="0">
                <a:latin typeface="Calibri"/>
                <a:cs typeface="Calibri"/>
              </a:rPr>
              <a:t> суспільних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процесах,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відносинах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і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зв’язках.</a:t>
            </a:r>
            <a:endParaRPr sz="19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900" spc="-15" dirty="0" err="1">
                <a:latin typeface="Calibri"/>
                <a:cs typeface="Calibri"/>
              </a:rPr>
              <a:t>Методологія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0" dirty="0" err="1" smtClean="0">
                <a:latin typeface="Calibri"/>
                <a:cs typeface="Calibri"/>
              </a:rPr>
              <a:t>являє</a:t>
            </a:r>
            <a:r>
              <a:rPr sz="1900" spc="-5" dirty="0" smtClean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собою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складну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систему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категорій, </a:t>
            </a:r>
            <a:r>
              <a:rPr sz="1900" spc="-5" dirty="0">
                <a:latin typeface="Calibri"/>
                <a:cs typeface="Calibri"/>
              </a:rPr>
              <a:t> принципів,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норм,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цінностей,</a:t>
            </a:r>
            <a:r>
              <a:rPr sz="1900" spc="-5" dirty="0">
                <a:latin typeface="Calibri"/>
                <a:cs typeface="Calibri"/>
              </a:rPr>
              <a:t> парадигм,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теорій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і</a:t>
            </a:r>
            <a:r>
              <a:rPr sz="1900" dirty="0">
                <a:latin typeface="Calibri"/>
                <a:cs typeface="Calibri"/>
              </a:rPr>
              <a:t> самих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методів,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що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забезпечує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пізнавальну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і практичну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діяльність.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900" b="1" i="1" spc="-10" dirty="0">
                <a:solidFill>
                  <a:srgbClr val="00AF50"/>
                </a:solidFill>
                <a:latin typeface="Calibri"/>
                <a:cs typeface="Calibri"/>
              </a:rPr>
              <a:t>Методика</a:t>
            </a:r>
            <a:r>
              <a:rPr sz="1900" b="1" i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—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це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алгоритм</a:t>
            </a:r>
            <a:r>
              <a:rPr sz="1900" spc="-5" dirty="0">
                <a:latin typeface="Calibri"/>
                <a:cs typeface="Calibri"/>
              </a:rPr>
              <a:t> ефективного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використання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методів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конкретних </a:t>
            </a:r>
            <a:r>
              <a:rPr sz="1900" spc="-5" dirty="0">
                <a:latin typeface="Calibri"/>
                <a:cs typeface="Calibri"/>
              </a:rPr>
              <a:t> ситуаціях </a:t>
            </a:r>
            <a:r>
              <a:rPr sz="1900" spc="-20" dirty="0">
                <a:latin typeface="Calibri"/>
                <a:cs typeface="Calibri"/>
              </a:rPr>
              <a:t>людської </a:t>
            </a:r>
            <a:r>
              <a:rPr sz="1900" spc="-5" dirty="0">
                <a:latin typeface="Calibri"/>
                <a:cs typeface="Calibri"/>
              </a:rPr>
              <a:t>діяльності. Вона не </a:t>
            </a:r>
            <a:r>
              <a:rPr sz="1900" spc="-10" dirty="0">
                <a:latin typeface="Calibri"/>
                <a:cs typeface="Calibri"/>
              </a:rPr>
              <a:t>завжди </a:t>
            </a:r>
            <a:r>
              <a:rPr sz="1900" spc="-5" dirty="0">
                <a:latin typeface="Calibri"/>
                <a:cs typeface="Calibri"/>
              </a:rPr>
              <a:t>передбачає </a:t>
            </a:r>
            <a:r>
              <a:rPr sz="1900" spc="-10" dirty="0">
                <a:latin typeface="Calibri"/>
                <a:cs typeface="Calibri"/>
              </a:rPr>
              <a:t>наукове </a:t>
            </a:r>
            <a:r>
              <a:rPr sz="1900" spc="-5" dirty="0">
                <a:latin typeface="Calibri"/>
                <a:cs typeface="Calibri"/>
              </a:rPr>
              <a:t>обґрунтування: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може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базуватися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на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досвіді</a:t>
            </a:r>
            <a:r>
              <a:rPr sz="1900" spc="-5" dirty="0">
                <a:latin typeface="Calibri"/>
                <a:cs typeface="Calibri"/>
              </a:rPr>
              <a:t> певної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групи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фахівців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чи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однієї</a:t>
            </a:r>
            <a:r>
              <a:rPr sz="1900" spc="-10" dirty="0">
                <a:latin typeface="Calibri"/>
                <a:cs typeface="Calibri"/>
              </a:rPr>
              <a:t> особи.</a:t>
            </a:r>
            <a:r>
              <a:rPr sz="1900" spc="-5" dirty="0">
                <a:latin typeface="Calibri"/>
                <a:cs typeface="Calibri"/>
              </a:rPr>
              <a:t> Пізнавальні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методики</a:t>
            </a:r>
            <a:r>
              <a:rPr sz="1900" spc="-10" dirty="0">
                <a:latin typeface="Calibri"/>
                <a:cs typeface="Calibri"/>
              </a:rPr>
              <a:t> стосуються</a:t>
            </a:r>
            <a:r>
              <a:rPr sz="1900" spc="-5" dirty="0">
                <a:latin typeface="Calibri"/>
                <a:cs typeface="Calibri"/>
              </a:rPr>
              <a:t> способу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використання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того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чи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іншого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методу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дослідження. </a:t>
            </a:r>
            <a:r>
              <a:rPr sz="1900" spc="-5" dirty="0">
                <a:latin typeface="Calibri"/>
                <a:cs typeface="Calibri"/>
              </a:rPr>
              <a:t> Обґрунтування </a:t>
            </a:r>
            <a:r>
              <a:rPr sz="1900" spc="-25" dirty="0">
                <a:latin typeface="Calibri"/>
                <a:cs typeface="Calibri"/>
              </a:rPr>
              <a:t>методу </a:t>
            </a:r>
            <a:r>
              <a:rPr sz="1900" spc="-5" dirty="0">
                <a:latin typeface="Calibri"/>
                <a:cs typeface="Calibri"/>
              </a:rPr>
              <a:t>повинно включати й </a:t>
            </a:r>
            <a:r>
              <a:rPr sz="1900" spc="-10" dirty="0">
                <a:latin typeface="Calibri"/>
                <a:cs typeface="Calibri"/>
              </a:rPr>
              <a:t>розробку </a:t>
            </a:r>
            <a:r>
              <a:rPr sz="1900" spc="-15" dirty="0">
                <a:latin typeface="Calibri"/>
                <a:cs typeface="Calibri"/>
              </a:rPr>
              <a:t>методики </a:t>
            </a:r>
            <a:r>
              <a:rPr sz="1900" spc="-10" dirty="0">
                <a:latin typeface="Calibri"/>
                <a:cs typeface="Calibri"/>
              </a:rPr>
              <a:t>його </a:t>
            </a:r>
            <a:r>
              <a:rPr sz="1900" spc="-5" dirty="0">
                <a:latin typeface="Calibri"/>
                <a:cs typeface="Calibri"/>
              </a:rPr>
              <a:t>застосування,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передбачаючи</a:t>
            </a:r>
            <a:r>
              <a:rPr sz="1900" spc="-5" dirty="0">
                <a:latin typeface="Calibri"/>
                <a:cs typeface="Calibri"/>
              </a:rPr>
              <a:t> способи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верифікації</a:t>
            </a:r>
            <a:r>
              <a:rPr sz="1900" dirty="0">
                <a:latin typeface="Calibri"/>
                <a:cs typeface="Calibri"/>
              </a:rPr>
              <a:t> (перевірки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на</a:t>
            </a:r>
            <a:r>
              <a:rPr sz="1900" spc="-5" dirty="0">
                <a:latin typeface="Calibri"/>
                <a:cs typeface="Calibri"/>
              </a:rPr>
              <a:t> істинність)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отриманих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рекомендацій.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910" y="273177"/>
            <a:ext cx="447548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100" b="1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lang="uk-UA" sz="21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lang="uk-UA" sz="2100" b="1" spc="-9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uk-UA" sz="2100" b="1" spc="-6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lang="uk-UA" sz="2100" b="1" spc="-6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lang="uk-UA" sz="2100" b="1" spc="-9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lang="uk-UA" sz="2100" b="1" spc="-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uk-UA" sz="2100" b="1" spc="-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lang="uk-UA" sz="2100" b="1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uk-UA" sz="2100" b="1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і</a:t>
            </a:r>
            <a:r>
              <a:rPr lang="uk-UA" sz="21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lang="uk-UA" sz="2100" b="1" spc="-114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uk-UA" sz="21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наукових досліджень.</a:t>
            </a:r>
            <a:endParaRPr lang="uk-UA"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2759</Words>
  <Application>Microsoft Office PowerPoint</Application>
  <PresentationFormat>Экран (4:3)</PresentationFormat>
  <Paragraphs>289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MT</vt:lpstr>
      <vt:lpstr>Calibri</vt:lpstr>
      <vt:lpstr>Times New Roman</vt:lpstr>
      <vt:lpstr>Office Theme</vt:lpstr>
      <vt:lpstr>Державний університет «Житомирська політехніка»</vt:lpstr>
      <vt:lpstr>План лекції</vt:lpstr>
      <vt:lpstr>«Наука – це одна з форм суспільної свідомості, що  дає об’єктивне відображення світу; система знань  про закономірності розвитку природи і суспільства  та способи впливу на оточуючий світ» (Академічний тлумачний словник української мови)</vt:lpstr>
      <vt:lpstr>1. Наука, науковець та наукове дослідження</vt:lpstr>
      <vt:lpstr>Основні якості, що відповідають статусу науковця</vt:lpstr>
      <vt:lpstr>Тему дослідження обирають з урахуванням таких умов:</vt:lpstr>
      <vt:lpstr>Об'єктом дослідження прийнято називати те, на що спрямована</vt:lpstr>
      <vt:lpstr>Завдання наукового дослідження полягають у:</vt:lpstr>
      <vt:lpstr>2. Методологія наукових досліджень.</vt:lpstr>
      <vt:lpstr>Функції методології</vt:lpstr>
      <vt:lpstr>Презентация PowerPoint</vt:lpstr>
      <vt:lpstr>Засади філософської та загальнонаукової методології</vt:lpstr>
      <vt:lpstr>Історичний підхід досліджує виникнення, становлення і розвиток процесів і явищ у</vt:lpstr>
      <vt:lpstr>Принципи системного підходу:</vt:lpstr>
      <vt:lpstr>– функціональності – структура системи тісно пов’язана</vt:lpstr>
      <vt:lpstr>4. Застосування методів у дослідженні процесів і явищ</vt:lpstr>
      <vt:lpstr>Методи теоретичного пізнання:</vt:lpstr>
      <vt:lpstr>Наукова ідея</vt:lpstr>
      <vt:lpstr>Методи емпіричного дослідження:</vt:lpstr>
      <vt:lpstr>Експеримент – метод вивчення предмету, за якого до нього створюються  штучні умови; здійснюється на основі певної теорії (ставить завдання і є  умовою інтерпретації результатів експерименту).</vt:lpstr>
      <vt:lpstr>Загально-логічні методи і прийоми дослідження:</vt:lpstr>
      <vt:lpstr>Науковий аналіз – спосіб пізнання об’єктивної дійсності, який становить  послідовність дій, прийомів, операцій.</vt:lpstr>
      <vt:lpstr>Спеціальні методи, які широко використовуються під час проведення соціально-економічних досліджень:</vt:lpstr>
      <vt:lpstr>Економічний аналіз – метод пізнання сутності явищ шляхом  вивчення їх</vt:lpstr>
      <vt:lpstr>Моделювання – процес постановки моделюючого експерименту. Моделі  можна класифікувати за:</vt:lpstr>
      <vt:lpstr>PEST-аналіз</vt:lpstr>
      <vt:lpstr>SWOT-аналіз дозволяє виявити сильні й слабкі сторони, можливості й загрози  об’єкту/предмету дослідження, встановити зв'язки між ними, які в подальшому  можуть бути використані для формулювання стратегії розвитку.</vt:lpstr>
      <vt:lpstr>Евристичні (пошукові) методи: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як універсальна система знань</dc:title>
  <dc:creator>Наталья</dc:creator>
  <cp:lastModifiedBy>Пользователь Windows</cp:lastModifiedBy>
  <cp:revision>2</cp:revision>
  <dcterms:created xsi:type="dcterms:W3CDTF">2022-10-07T06:38:53Z</dcterms:created>
  <dcterms:modified xsi:type="dcterms:W3CDTF">2022-10-07T08:26:45Z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2022-10-07T00:00:00Z</vt:filetime>
  </property>
</Properties>
</file>