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5" r:id="rId3"/>
    <p:sldId id="257" r:id="rId4"/>
    <p:sldId id="258" r:id="rId5"/>
    <p:sldId id="259" r:id="rId6"/>
    <p:sldId id="260" r:id="rId7"/>
    <p:sldId id="261" r:id="rId8"/>
    <p:sldId id="262" r:id="rId9"/>
    <p:sldId id="263" r:id="rId10"/>
    <p:sldId id="266" r:id="rId11"/>
    <p:sldId id="267" r:id="rId12"/>
    <p:sldId id="268" r:id="rId13"/>
    <p:sldId id="269" r:id="rId14"/>
    <p:sldId id="270" r:id="rId15"/>
    <p:sldId id="271" r:id="rId16"/>
    <p:sldId id="272" r:id="rId17"/>
    <p:sldId id="273" r:id="rId18"/>
    <p:sldId id="274"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57" d="100"/>
          <a:sy n="57" d="100"/>
        </p:scale>
        <p:origin x="67" y="71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10/12/2024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10/12/2024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10/12/2024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10/12/2024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10/12/2024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10/12/2024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10/12/2024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10/12/2024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10/12/2024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10/12/2024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10/12/2024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42A54C80-263E-416B-A8E0-580EDEADCBDC}" type="datetimeFigureOut">
              <a:rPr lang="en-US" dirty="0"/>
              <a:t>10/12/2024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10/12/2024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10/12/2024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384418" y="2901864"/>
            <a:ext cx="7336332" cy="1200329"/>
          </a:xfrm>
          <a:prstGeom prst="rect">
            <a:avLst/>
          </a:prstGeom>
        </p:spPr>
        <p:txBody>
          <a:bodyPr wrap="square">
            <a:spAutoFit/>
          </a:bodyPr>
          <a:lstStyle/>
          <a:p>
            <a:pPr algn="ctr">
              <a:spcBef>
                <a:spcPts val="1800"/>
              </a:spcBef>
              <a:spcAft>
                <a:spcPts val="2400"/>
              </a:spcAft>
            </a:pPr>
            <a:r>
              <a:rPr lang="ru-RU" sz="3600" dirty="0" err="1" smtClean="0">
                <a:latin typeface="Times New Roman" panose="02020603050405020304" pitchFamily="18" charset="0"/>
                <a:ea typeface="Malgun Gothic" panose="020B0503020000020004" pitchFamily="34" charset="-127"/>
              </a:rPr>
              <a:t>Лекція</a:t>
            </a:r>
            <a:r>
              <a:rPr lang="ru-RU" sz="3600" dirty="0" smtClean="0">
                <a:latin typeface="Times New Roman" panose="02020603050405020304" pitchFamily="18" charset="0"/>
                <a:ea typeface="Malgun Gothic" panose="020B0503020000020004" pitchFamily="34" charset="-127"/>
              </a:rPr>
              <a:t> 5. Р</a:t>
            </a:r>
            <a:r>
              <a:rPr lang="uk-UA" sz="3600" dirty="0" err="1" smtClean="0">
                <a:latin typeface="Times New Roman" panose="02020603050405020304" pitchFamily="18" charset="0"/>
                <a:ea typeface="Malgun Gothic" panose="020B0503020000020004" pitchFamily="34" charset="-127"/>
              </a:rPr>
              <a:t>обочі</a:t>
            </a:r>
            <a:r>
              <a:rPr lang="uk-UA" sz="3600" dirty="0" smtClean="0">
                <a:latin typeface="Times New Roman" panose="02020603050405020304" pitchFamily="18" charset="0"/>
                <a:ea typeface="Malgun Gothic" panose="020B0503020000020004" pitchFamily="34" charset="-127"/>
              </a:rPr>
              <a:t> процеси алмазного шліфування надтвердих матеріалів</a:t>
            </a:r>
            <a:endParaRPr lang="ru-RU" sz="3600" dirty="0">
              <a:effectLst/>
              <a:latin typeface="Times New Roman" panose="02020603050405020304" pitchFamily="18" charset="0"/>
              <a:ea typeface="Malgun Gothic" panose="020B0503020000020004" pitchFamily="34" charset="-127"/>
            </a:endParaRPr>
          </a:p>
        </p:txBody>
      </p:sp>
    </p:spTree>
    <p:extLst>
      <p:ext uri="{BB962C8B-B14F-4D97-AF65-F5344CB8AC3E}">
        <p14:creationId xmlns:p14="http://schemas.microsoft.com/office/powerpoint/2010/main" val="29909670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54182" y="462993"/>
            <a:ext cx="10967258" cy="6119945"/>
          </a:xfrm>
          <a:prstGeom prst="rect">
            <a:avLst/>
          </a:prstGeom>
        </p:spPr>
        <p:txBody>
          <a:bodyPr wrap="square">
            <a:spAutoFit/>
          </a:bodyPr>
          <a:lstStyle/>
          <a:p>
            <a:pPr indent="215900" algn="just">
              <a:lnSpc>
                <a:spcPct val="150000"/>
              </a:lnSpc>
              <a:spcAft>
                <a:spcPts val="0"/>
              </a:spcAft>
            </a:pPr>
            <a:r>
              <a:rPr lang="uk-UA" sz="2400" spc="-20" dirty="0">
                <a:latin typeface="Times New Roman" panose="02020603050405020304" pitchFamily="18" charset="0"/>
                <a:ea typeface="Times New Roman" panose="02020603050405020304" pitchFamily="18" charset="0"/>
              </a:rPr>
              <a:t>Найбільш принципові положення, що відрізняють процес алмазного шліфування НТПМ від процесів шліфування матеріалів звичайної твердості, мають загальну фізичну основу: специфічну структуру – алмазну кристалічну решітку – і унікальні фізико-механічні властивості алмазів та інших надтвердих матеріалів, що визначають їхню взаємодію з алмазним кругом.</a:t>
            </a:r>
            <a:endParaRPr lang="ru-RU" sz="2400" dirty="0">
              <a:latin typeface="Times New Roman" panose="02020603050405020304" pitchFamily="18" charset="0"/>
              <a:ea typeface="Times New Roman" panose="02020603050405020304" pitchFamily="18" charset="0"/>
            </a:endParaRPr>
          </a:p>
          <a:p>
            <a:pPr indent="215900" algn="just">
              <a:lnSpc>
                <a:spcPct val="150000"/>
              </a:lnSpc>
              <a:spcAft>
                <a:spcPts val="0"/>
              </a:spcAft>
            </a:pPr>
            <a:r>
              <a:rPr lang="uk-UA" sz="2400" dirty="0" smtClean="0">
                <a:latin typeface="Times New Roman" panose="02020603050405020304" pitchFamily="18" charset="0"/>
                <a:ea typeface="Times New Roman" panose="02020603050405020304" pitchFamily="18" charset="0"/>
              </a:rPr>
              <a:t>У силу однакової кристалічної структури, рівності твердості, міцності інтенсивність обробки НТПМ низька і не порівнянна з інтенсивністю алмазного шліфування конструкційних, інструментальних та інших матеріалів звичайної твердості. Наприклад, у сталих періодах шліфування інтенсивність знімання корундової кераміки складала 18 мм</a:t>
            </a:r>
            <a:r>
              <a:rPr lang="uk-UA" sz="2400" baseline="30000" dirty="0" smtClean="0">
                <a:latin typeface="Times New Roman" panose="02020603050405020304" pitchFamily="18" charset="0"/>
                <a:ea typeface="Times New Roman" panose="02020603050405020304" pitchFamily="18" charset="0"/>
              </a:rPr>
              <a:t>3</a:t>
            </a:r>
            <a:r>
              <a:rPr lang="uk-UA" sz="2400" dirty="0" smtClean="0">
                <a:latin typeface="Times New Roman" panose="02020603050405020304" pitchFamily="18" charset="0"/>
                <a:ea typeface="Times New Roman" panose="02020603050405020304" pitchFamily="18" charset="0"/>
              </a:rPr>
              <a:t>/с, АСП - 0,001 мм</a:t>
            </a:r>
            <a:r>
              <a:rPr lang="uk-UA" sz="2400" baseline="30000" dirty="0" smtClean="0">
                <a:latin typeface="Times New Roman" panose="02020603050405020304" pitchFamily="18" charset="0"/>
                <a:ea typeface="Times New Roman" panose="02020603050405020304" pitchFamily="18" charset="0"/>
              </a:rPr>
              <a:t>3</a:t>
            </a:r>
            <a:r>
              <a:rPr lang="uk-UA" sz="2400" dirty="0" smtClean="0">
                <a:latin typeface="Times New Roman" panose="02020603050405020304" pitchFamily="18" charset="0"/>
                <a:ea typeface="Times New Roman" panose="02020603050405020304" pitchFamily="18" charset="0"/>
              </a:rPr>
              <a:t>/с, Гексаніт-Р – 0,88 мм</a:t>
            </a:r>
            <a:r>
              <a:rPr lang="uk-UA" sz="2400" baseline="30000" dirty="0" smtClean="0">
                <a:latin typeface="Times New Roman" panose="02020603050405020304" pitchFamily="18" charset="0"/>
                <a:ea typeface="Times New Roman" panose="02020603050405020304" pitchFamily="18" charset="0"/>
              </a:rPr>
              <a:t>3</a:t>
            </a:r>
            <a:r>
              <a:rPr lang="uk-UA" sz="2400" dirty="0" smtClean="0">
                <a:latin typeface="Times New Roman" panose="02020603050405020304" pitchFamily="18" charset="0"/>
                <a:ea typeface="Times New Roman" panose="02020603050405020304" pitchFamily="18" charset="0"/>
              </a:rPr>
              <a:t>/с, у той час як витрати алмазів були на порядок більше.</a:t>
            </a:r>
            <a:endParaRPr lang="ru-RU"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1331165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65759" y="2044933"/>
            <a:ext cx="11338560" cy="2197525"/>
          </a:xfrm>
          <a:prstGeom prst="rect">
            <a:avLst/>
          </a:prstGeom>
        </p:spPr>
        <p:txBody>
          <a:bodyPr wrap="square">
            <a:spAutoFit/>
          </a:bodyPr>
          <a:lstStyle/>
          <a:p>
            <a:pPr indent="215900" algn="just">
              <a:lnSpc>
                <a:spcPct val="95000"/>
              </a:lnSpc>
              <a:spcAft>
                <a:spcPts val="0"/>
              </a:spcAft>
            </a:pPr>
            <a:r>
              <a:rPr lang="uk-UA" sz="2400" dirty="0">
                <a:latin typeface="Times New Roman" panose="02020603050405020304" pitchFamily="18" charset="0"/>
                <a:ea typeface="Times New Roman" panose="02020603050405020304" pitchFamily="18" charset="0"/>
              </a:rPr>
              <a:t>Щільне упаковування атомів у кристалічній решітці, міцність міжатомних ковалентних </a:t>
            </a:r>
            <a:r>
              <a:rPr lang="uk-UA" sz="2400" dirty="0" err="1">
                <a:latin typeface="Times New Roman" panose="02020603050405020304" pitchFamily="18" charset="0"/>
                <a:ea typeface="Times New Roman" panose="02020603050405020304" pitchFamily="18" charset="0"/>
              </a:rPr>
              <a:t>зв’язків</a:t>
            </a:r>
            <a:r>
              <a:rPr lang="uk-UA" sz="2400" dirty="0">
                <a:latin typeface="Times New Roman" panose="02020603050405020304" pitchFamily="18" charset="0"/>
                <a:ea typeface="Times New Roman" panose="02020603050405020304" pitchFamily="18" charset="0"/>
              </a:rPr>
              <a:t>, високий ступінь диспергування матеріалу, що знімається, визначають високу енергоємність алмазного шліфування НТПМ.</a:t>
            </a:r>
            <a:endParaRPr lang="ru-RU" sz="2400" dirty="0">
              <a:latin typeface="Times New Roman" panose="02020603050405020304" pitchFamily="18" charset="0"/>
              <a:ea typeface="Times New Roman" panose="02020603050405020304" pitchFamily="18" charset="0"/>
            </a:endParaRPr>
          </a:p>
          <a:p>
            <a:pPr indent="215900" algn="just">
              <a:lnSpc>
                <a:spcPct val="95000"/>
              </a:lnSpc>
              <a:spcAft>
                <a:spcPts val="0"/>
              </a:spcAft>
            </a:pPr>
            <a:r>
              <a:rPr lang="uk-UA" sz="2400" dirty="0" err="1">
                <a:latin typeface="Times New Roman" panose="02020603050405020304" pitchFamily="18" charset="0"/>
                <a:ea typeface="Times New Roman" panose="02020603050405020304" pitchFamily="18" charset="0"/>
              </a:rPr>
              <a:t>Мікроруйнування</a:t>
            </a:r>
            <a:r>
              <a:rPr lang="uk-UA" sz="2400" dirty="0">
                <a:latin typeface="Times New Roman" panose="02020603050405020304" pitchFamily="18" charset="0"/>
                <a:ea typeface="Times New Roman" panose="02020603050405020304" pitchFamily="18" charset="0"/>
              </a:rPr>
              <a:t> об’ємів, що складають припуск під обробку, обумовлюється головним чином динамічною високошвидкісною дією елементарних виступів алмазних </a:t>
            </a:r>
            <a:r>
              <a:rPr lang="uk-UA" sz="2400" dirty="0" err="1">
                <a:latin typeface="Times New Roman" panose="02020603050405020304" pitchFamily="18" charset="0"/>
                <a:ea typeface="Times New Roman" panose="02020603050405020304" pitchFamily="18" charset="0"/>
              </a:rPr>
              <a:t>зерен</a:t>
            </a:r>
            <a:r>
              <a:rPr lang="uk-UA" sz="2400" dirty="0">
                <a:latin typeface="Times New Roman" panose="02020603050405020304" pitchFamily="18" charset="0"/>
                <a:ea typeface="Times New Roman" panose="02020603050405020304" pitchFamily="18" charset="0"/>
              </a:rPr>
              <a:t> на оброблювану поверхню НТПМ.</a:t>
            </a:r>
            <a:endParaRPr lang="ru-RU"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1769735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82138" y="964276"/>
            <a:ext cx="11155680" cy="4457952"/>
          </a:xfrm>
          <a:prstGeom prst="rect">
            <a:avLst/>
          </a:prstGeom>
        </p:spPr>
        <p:txBody>
          <a:bodyPr wrap="square">
            <a:spAutoFit/>
          </a:bodyPr>
          <a:lstStyle/>
          <a:p>
            <a:pPr indent="215900" algn="just">
              <a:lnSpc>
                <a:spcPct val="150000"/>
              </a:lnSpc>
              <a:spcAft>
                <a:spcPts val="0"/>
              </a:spcAft>
            </a:pPr>
            <a:r>
              <a:rPr lang="uk-UA" sz="2400" dirty="0">
                <a:latin typeface="Times New Roman" panose="02020603050405020304" pitchFamily="18" charset="0"/>
                <a:ea typeface="Times New Roman" panose="02020603050405020304" pitchFamily="18" charset="0"/>
              </a:rPr>
              <a:t>При співударі алмазних виступів із швидкостями V&gt;10 м/с і малому часі співудару (до десятків </a:t>
            </a:r>
            <a:r>
              <a:rPr lang="uk-UA" sz="2400" dirty="0" err="1">
                <a:latin typeface="Times New Roman" panose="02020603050405020304" pitchFamily="18" charset="0"/>
                <a:ea typeface="Times New Roman" panose="02020603050405020304" pitchFamily="18" charset="0"/>
              </a:rPr>
              <a:t>наносекунд</a:t>
            </a:r>
            <a:r>
              <a:rPr lang="uk-UA" sz="2400" dirty="0">
                <a:latin typeface="Times New Roman" panose="02020603050405020304" pitchFamily="18" charset="0"/>
                <a:ea typeface="Times New Roman" panose="02020603050405020304" pitchFamily="18" charset="0"/>
              </a:rPr>
              <a:t>) у зернах алмазного круга і кристалітах НТПМ виникають ударні хвилі. Хвилясті процеси ще більш ускладнюють картину і, як показали моделюючі експерименти на спеціальній установці та аналітичні розрахунки, сприяють появі критичних напружень у точках, віддалених від поверхні контакту на відстань до 300 </a:t>
            </a:r>
            <a:r>
              <a:rPr lang="uk-UA" sz="2400" dirty="0" err="1">
                <a:latin typeface="Times New Roman" panose="02020603050405020304" pitchFamily="18" charset="0"/>
                <a:ea typeface="Times New Roman" panose="02020603050405020304" pitchFamily="18" charset="0"/>
              </a:rPr>
              <a:t>мкм</a:t>
            </a:r>
            <a:r>
              <a:rPr lang="uk-UA" sz="2400" dirty="0">
                <a:latin typeface="Times New Roman" panose="02020603050405020304" pitchFamily="18" charset="0"/>
                <a:ea typeface="Times New Roman" panose="02020603050405020304" pitchFamily="18" charset="0"/>
              </a:rPr>
              <a:t>. Ці напруги можуть породжувати дефекти типу </a:t>
            </a:r>
            <a:r>
              <a:rPr lang="uk-UA" sz="2400" dirty="0" err="1">
                <a:latin typeface="Times New Roman" panose="02020603050405020304" pitchFamily="18" charset="0"/>
                <a:ea typeface="Times New Roman" panose="02020603050405020304" pitchFamily="18" charset="0"/>
              </a:rPr>
              <a:t>тріщин</a:t>
            </a:r>
            <a:r>
              <a:rPr lang="uk-UA" sz="2400" dirty="0">
                <a:latin typeface="Times New Roman" panose="02020603050405020304" pitchFamily="18" charset="0"/>
                <a:ea typeface="Times New Roman" panose="02020603050405020304" pitchFamily="18" charset="0"/>
              </a:rPr>
              <a:t>, сприяти накопиченню дефектів при циклічному і знакозмінному навантаженні, тим самим інтенсифікувати </a:t>
            </a:r>
            <a:r>
              <a:rPr lang="uk-UA" sz="2400" dirty="0" err="1">
                <a:latin typeface="Times New Roman" panose="02020603050405020304" pitchFamily="18" charset="0"/>
                <a:ea typeface="Times New Roman" panose="02020603050405020304" pitchFamily="18" charset="0"/>
              </a:rPr>
              <a:t>мікроруйнування</a:t>
            </a:r>
            <a:r>
              <a:rPr lang="uk-UA" sz="2400" dirty="0">
                <a:latin typeface="Times New Roman" panose="02020603050405020304" pitchFamily="18" charset="0"/>
                <a:ea typeface="Times New Roman" panose="02020603050405020304" pitchFamily="18" charset="0"/>
              </a:rPr>
              <a:t>.</a:t>
            </a:r>
            <a:endParaRPr lang="ru-RU"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55266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59083" y="-399407"/>
            <a:ext cx="5735781" cy="8136348"/>
          </a:xfrm>
          <a:prstGeom prst="rect">
            <a:avLst/>
          </a:prstGeom>
        </p:spPr>
      </p:pic>
    </p:spTree>
    <p:extLst>
      <p:ext uri="{BB962C8B-B14F-4D97-AF65-F5344CB8AC3E}">
        <p14:creationId xmlns:p14="http://schemas.microsoft.com/office/powerpoint/2010/main" val="5455432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3"/>
          <p:cNvGraphicFramePr>
            <a:graphicFrameLocks noGrp="1"/>
          </p:cNvGraphicFramePr>
          <p:nvPr>
            <p:extLst>
              <p:ext uri="{D42A27DB-BD31-4B8C-83A1-F6EECF244321}">
                <p14:modId xmlns:p14="http://schemas.microsoft.com/office/powerpoint/2010/main" val="765934726"/>
              </p:ext>
            </p:extLst>
          </p:nvPr>
        </p:nvGraphicFramePr>
        <p:xfrm>
          <a:off x="1629296" y="1538654"/>
          <a:ext cx="8332388" cy="4479760"/>
        </p:xfrm>
        <a:graphic>
          <a:graphicData uri="http://schemas.openxmlformats.org/drawingml/2006/table">
            <a:tbl>
              <a:tblPr>
                <a:tableStyleId>{5C22544A-7EE6-4342-B048-85BDC9FD1C3A}</a:tableStyleId>
              </a:tblPr>
              <a:tblGrid>
                <a:gridCol w="2884078"/>
                <a:gridCol w="971883"/>
                <a:gridCol w="1168181"/>
                <a:gridCol w="1654123"/>
                <a:gridCol w="1654123"/>
              </a:tblGrid>
              <a:tr h="995502">
                <a:tc>
                  <a:txBody>
                    <a:bodyPr/>
                    <a:lstStyle/>
                    <a:p>
                      <a:pPr algn="ctr">
                        <a:spcAft>
                          <a:spcPts val="0"/>
                        </a:spcAft>
                      </a:pPr>
                      <a:r>
                        <a:rPr lang="uk-UA" sz="1800" dirty="0">
                          <a:effectLst/>
                        </a:rPr>
                        <a:t>Оброблюваний матеріал</a:t>
                      </a:r>
                      <a:endParaRPr lang="ru-RU" sz="18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uk-UA" sz="1800" dirty="0">
                          <a:effectLst/>
                        </a:rPr>
                        <a:t>НПА</a:t>
                      </a:r>
                      <a:endParaRPr lang="ru-RU" sz="18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uk-UA" sz="1800" dirty="0">
                          <a:effectLst/>
                        </a:rPr>
                        <a:t>НПНБ</a:t>
                      </a:r>
                      <a:endParaRPr lang="ru-RU" sz="18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uk-UA" sz="1800" dirty="0">
                          <a:effectLst/>
                        </a:rPr>
                        <a:t>Жароміцна сталь</a:t>
                      </a:r>
                      <a:endParaRPr lang="ru-RU" sz="18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uk-UA" sz="1800" dirty="0">
                          <a:effectLst/>
                        </a:rPr>
                        <a:t>Корундова кераміка</a:t>
                      </a:r>
                      <a:endParaRPr lang="ru-RU" sz="1800" dirty="0">
                        <a:effectLst/>
                        <a:latin typeface="Times New Roman" panose="02020603050405020304" pitchFamily="18" charset="0"/>
                        <a:ea typeface="Times New Roman" panose="02020603050405020304" pitchFamily="18" charset="0"/>
                      </a:endParaRPr>
                    </a:p>
                  </a:txBody>
                  <a:tcPr marL="68580" marR="68580" marT="0" marB="0" anchor="ctr"/>
                </a:tc>
              </a:tr>
              <a:tr h="995502">
                <a:tc>
                  <a:txBody>
                    <a:bodyPr/>
                    <a:lstStyle/>
                    <a:p>
                      <a:pPr algn="ctr">
                        <a:spcAft>
                          <a:spcPts val="0"/>
                        </a:spcAft>
                      </a:pPr>
                      <a:r>
                        <a:rPr lang="uk-UA" sz="1800">
                          <a:effectLst/>
                        </a:rPr>
                        <a:t>Продуктивність Q,</a:t>
                      </a:r>
                      <a:endParaRPr lang="ru-RU" sz="1800">
                        <a:effectLst/>
                      </a:endParaRPr>
                    </a:p>
                    <a:p>
                      <a:pPr algn="ctr">
                        <a:spcAft>
                          <a:spcPts val="0"/>
                        </a:spcAft>
                      </a:pPr>
                      <a:r>
                        <a:rPr lang="uk-UA" sz="1800">
                          <a:effectLst/>
                        </a:rPr>
                        <a:t>мм</a:t>
                      </a:r>
                      <a:r>
                        <a:rPr lang="uk-UA" sz="1800" baseline="30000">
                          <a:effectLst/>
                        </a:rPr>
                        <a:t>3</a:t>
                      </a:r>
                      <a:r>
                        <a:rPr lang="uk-UA" sz="1800">
                          <a:effectLst/>
                        </a:rPr>
                        <a:t>/с</a:t>
                      </a:r>
                      <a:endParaRPr lang="ru-RU" sz="18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uk-UA" sz="1800" dirty="0">
                          <a:effectLst/>
                        </a:rPr>
                        <a:t>0,001</a:t>
                      </a:r>
                      <a:endParaRPr lang="ru-RU" sz="18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uk-UA" sz="1800" dirty="0">
                          <a:effectLst/>
                        </a:rPr>
                        <a:t>0,88</a:t>
                      </a:r>
                      <a:endParaRPr lang="ru-RU" sz="18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uk-UA" sz="1800" dirty="0">
                          <a:effectLst/>
                        </a:rPr>
                        <a:t>14,110</a:t>
                      </a:r>
                      <a:endParaRPr lang="ru-RU" sz="18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uk-UA" sz="1800">
                          <a:effectLst/>
                        </a:rPr>
                        <a:t>18,300</a:t>
                      </a:r>
                      <a:endParaRPr lang="ru-RU" sz="1800">
                        <a:effectLst/>
                        <a:latin typeface="Times New Roman" panose="02020603050405020304" pitchFamily="18" charset="0"/>
                        <a:ea typeface="Times New Roman" panose="02020603050405020304" pitchFamily="18" charset="0"/>
                      </a:endParaRPr>
                    </a:p>
                  </a:txBody>
                  <a:tcPr marL="68580" marR="68580" marT="0" marB="0" anchor="ctr"/>
                </a:tc>
              </a:tr>
              <a:tr h="995502">
                <a:tc>
                  <a:txBody>
                    <a:bodyPr/>
                    <a:lstStyle/>
                    <a:p>
                      <a:pPr algn="ctr">
                        <a:spcAft>
                          <a:spcPts val="0"/>
                        </a:spcAft>
                      </a:pPr>
                      <a:r>
                        <a:rPr lang="uk-UA" sz="1800">
                          <a:effectLst/>
                        </a:rPr>
                        <a:t>Питома витрата алмазів q, мг/мм</a:t>
                      </a:r>
                      <a:r>
                        <a:rPr lang="uk-UA" sz="1800" baseline="30000">
                          <a:effectLst/>
                        </a:rPr>
                        <a:t>3</a:t>
                      </a:r>
                      <a:endParaRPr lang="ru-RU" sz="18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uk-UA" sz="1800">
                          <a:effectLst/>
                        </a:rPr>
                        <a:t>16,0–18,0</a:t>
                      </a:r>
                      <a:endParaRPr lang="ru-RU" sz="18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uk-UA" sz="1800">
                          <a:effectLst/>
                        </a:rPr>
                        <a:t>1,7–2,0</a:t>
                      </a:r>
                      <a:endParaRPr lang="ru-RU" sz="18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uk-UA" sz="1800" dirty="0">
                          <a:effectLst/>
                        </a:rPr>
                        <a:t>0,05</a:t>
                      </a:r>
                      <a:endParaRPr lang="ru-RU" sz="18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uk-UA" sz="1800" dirty="0">
                          <a:effectLst/>
                        </a:rPr>
                        <a:t>0,01</a:t>
                      </a:r>
                      <a:endParaRPr lang="ru-RU" sz="1800" dirty="0">
                        <a:effectLst/>
                        <a:latin typeface="Times New Roman" panose="02020603050405020304" pitchFamily="18" charset="0"/>
                        <a:ea typeface="Times New Roman" panose="02020603050405020304" pitchFamily="18" charset="0"/>
                      </a:endParaRPr>
                    </a:p>
                  </a:txBody>
                  <a:tcPr marL="68580" marR="68580" marT="0" marB="0" anchor="ctr"/>
                </a:tc>
              </a:tr>
              <a:tr h="1493254">
                <a:tc>
                  <a:txBody>
                    <a:bodyPr/>
                    <a:lstStyle/>
                    <a:p>
                      <a:pPr algn="ctr">
                        <a:spcAft>
                          <a:spcPts val="0"/>
                        </a:spcAft>
                      </a:pPr>
                      <a:r>
                        <a:rPr lang="uk-UA" sz="1800">
                          <a:effectLst/>
                        </a:rPr>
                        <a:t>Енергоємність </a:t>
                      </a:r>
                      <a:br>
                        <a:rPr lang="uk-UA" sz="1800">
                          <a:effectLst/>
                        </a:rPr>
                      </a:br>
                      <a:r>
                        <a:rPr lang="uk-UA" sz="1800">
                          <a:effectLst/>
                        </a:rPr>
                        <a:t>В, Дж/мм</a:t>
                      </a:r>
                      <a:r>
                        <a:rPr lang="uk-UA" sz="1800" baseline="30000">
                          <a:effectLst/>
                        </a:rPr>
                        <a:t>3</a:t>
                      </a:r>
                      <a:endParaRPr lang="ru-RU" sz="18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uk-UA" sz="1800" spc="-10">
                          <a:effectLst/>
                        </a:rPr>
                        <a:t>6000</a:t>
                      </a:r>
                      <a:r>
                        <a:rPr lang="uk-UA" sz="1800">
                          <a:effectLst/>
                        </a:rPr>
                        <a:t>–</a:t>
                      </a:r>
                      <a:r>
                        <a:rPr lang="uk-UA" sz="1800" spc="-10">
                          <a:effectLst/>
                        </a:rPr>
                        <a:t>10000</a:t>
                      </a:r>
                      <a:endParaRPr lang="ru-RU" sz="18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uk-UA" sz="1800">
                          <a:effectLst/>
                        </a:rPr>
                        <a:t>900–1200</a:t>
                      </a:r>
                      <a:endParaRPr lang="ru-RU" sz="18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uk-UA" sz="1800" dirty="0">
                          <a:effectLst/>
                        </a:rPr>
                        <a:t>150-170</a:t>
                      </a:r>
                      <a:endParaRPr lang="ru-RU" sz="18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uk-UA" sz="1800" dirty="0">
                          <a:effectLst/>
                        </a:rPr>
                        <a:t>130</a:t>
                      </a:r>
                      <a:endParaRPr lang="ru-RU" sz="1800" dirty="0">
                        <a:effectLst/>
                        <a:latin typeface="Times New Roman" panose="02020603050405020304" pitchFamily="18" charset="0"/>
                        <a:ea typeface="Times New Roman" panose="02020603050405020304" pitchFamily="18" charset="0"/>
                      </a:endParaRPr>
                    </a:p>
                  </a:txBody>
                  <a:tcPr marL="68580" marR="68580" marT="0" marB="0" anchor="ctr"/>
                </a:tc>
              </a:tr>
            </a:tbl>
          </a:graphicData>
        </a:graphic>
      </p:graphicFrame>
      <p:sp>
        <p:nvSpPr>
          <p:cNvPr id="5" name="Rectangle 2"/>
          <p:cNvSpPr>
            <a:spLocks noChangeArrowheads="1"/>
          </p:cNvSpPr>
          <p:nvPr/>
        </p:nvSpPr>
        <p:spPr bwMode="auto">
          <a:xfrm>
            <a:off x="3049588" y="3414713"/>
            <a:ext cx="18701262" cy="8676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ru-RU"/>
          </a:p>
        </p:txBody>
      </p:sp>
      <p:sp>
        <p:nvSpPr>
          <p:cNvPr id="6" name="Прямоугольник 5"/>
          <p:cNvSpPr/>
          <p:nvPr/>
        </p:nvSpPr>
        <p:spPr>
          <a:xfrm>
            <a:off x="3367857" y="733891"/>
            <a:ext cx="4192751" cy="369332"/>
          </a:xfrm>
          <a:prstGeom prst="rect">
            <a:avLst/>
          </a:prstGeom>
        </p:spPr>
        <p:txBody>
          <a:bodyPr wrap="none">
            <a:spAutoFit/>
          </a:bodyPr>
          <a:lstStyle/>
          <a:p>
            <a:r>
              <a:rPr lang="uk-UA" dirty="0">
                <a:latin typeface="Times New Roman" panose="02020603050405020304" pitchFamily="18" charset="0"/>
                <a:ea typeface="Times New Roman" panose="02020603050405020304" pitchFamily="18" charset="0"/>
              </a:rPr>
              <a:t>Вихідні характеристики оброблюваності</a:t>
            </a:r>
            <a:endParaRPr lang="ru-RU" dirty="0"/>
          </a:p>
        </p:txBody>
      </p:sp>
    </p:spTree>
    <p:extLst>
      <p:ext uri="{BB962C8B-B14F-4D97-AF65-F5344CB8AC3E}">
        <p14:creationId xmlns:p14="http://schemas.microsoft.com/office/powerpoint/2010/main" val="12201358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15297" y="1871529"/>
            <a:ext cx="10407379" cy="3349956"/>
          </a:xfrm>
          <a:prstGeom prst="rect">
            <a:avLst/>
          </a:prstGeom>
        </p:spPr>
        <p:txBody>
          <a:bodyPr wrap="square">
            <a:spAutoFit/>
          </a:bodyPr>
          <a:lstStyle/>
          <a:p>
            <a:pPr indent="215900" algn="just">
              <a:lnSpc>
                <a:spcPct val="150000"/>
              </a:lnSpc>
              <a:spcAft>
                <a:spcPts val="0"/>
              </a:spcAft>
            </a:pPr>
            <a:r>
              <a:rPr lang="uk-UA" sz="2400" dirty="0">
                <a:latin typeface="Times New Roman" panose="02020603050405020304" pitchFamily="18" charset="0"/>
                <a:ea typeface="Times New Roman" panose="02020603050405020304" pitchFamily="18" charset="0"/>
              </a:rPr>
              <a:t>Свій внесок в інтенсифікацію знімання оброблюваного матеріалу можуть вносити </a:t>
            </a:r>
            <a:r>
              <a:rPr lang="uk-UA" sz="2400" dirty="0" err="1">
                <a:latin typeface="Times New Roman" panose="02020603050405020304" pitchFamily="18" charset="0"/>
                <a:ea typeface="Times New Roman" panose="02020603050405020304" pitchFamily="18" charset="0"/>
              </a:rPr>
              <a:t>термоактивовані</a:t>
            </a:r>
            <a:r>
              <a:rPr lang="uk-UA" sz="2400" dirty="0">
                <a:latin typeface="Times New Roman" panose="02020603050405020304" pitchFamily="18" charset="0"/>
                <a:ea typeface="Times New Roman" panose="02020603050405020304" pitchFamily="18" charset="0"/>
              </a:rPr>
              <a:t> процеси – окислювання, графітизація, анізотропія теплової деформації кристалітів складових фаз, зміна теплофізичних характеристик НТПМ. Нашими дослідженнями показано, що нагрів до 600-800 К у кілька разів знижує вихідну теплопровідність, а це сприяє концентрації тепла в поверхнях, що контактують. </a:t>
            </a:r>
            <a:endParaRPr lang="ru-RU"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0571785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06451" y="1208093"/>
            <a:ext cx="10787641" cy="4457695"/>
          </a:xfrm>
          <a:prstGeom prst="rect">
            <a:avLst/>
          </a:prstGeom>
        </p:spPr>
        <p:txBody>
          <a:bodyPr wrap="square">
            <a:spAutoFit/>
          </a:bodyPr>
          <a:lstStyle/>
          <a:p>
            <a:pPr>
              <a:lnSpc>
                <a:spcPct val="150000"/>
              </a:lnSpc>
            </a:pPr>
            <a:r>
              <a:rPr lang="uk-UA" sz="2400" dirty="0" smtClean="0">
                <a:latin typeface="Times New Roman" panose="02020603050405020304" pitchFamily="18" charset="0"/>
                <a:ea typeface="Times New Roman" panose="02020603050405020304" pitchFamily="18" charset="0"/>
              </a:rPr>
              <a:t>Алмазне </a:t>
            </a:r>
            <a:r>
              <a:rPr lang="uk-UA" sz="2400" dirty="0">
                <a:latin typeface="Times New Roman" panose="02020603050405020304" pitchFamily="18" charset="0"/>
                <a:ea typeface="Times New Roman" panose="02020603050405020304" pitchFamily="18" charset="0"/>
              </a:rPr>
              <a:t>шліфування НТПМ представляє собою комплексний вплив на видалені об’єми заготовки сукупності чинників – механічних, хімічних, теплових, спроможних при визначеному сполученні обумовити технологічно прийнятну й економічно доцільну інтенсивність руйнації </a:t>
            </a:r>
            <a:r>
              <a:rPr lang="uk-UA" sz="2400" dirty="0" err="1">
                <a:latin typeface="Times New Roman" panose="02020603050405020304" pitchFamily="18" charset="0"/>
                <a:ea typeface="Times New Roman" panose="02020603050405020304" pitchFamily="18" charset="0"/>
              </a:rPr>
              <a:t>мікрооб’ємів</a:t>
            </a:r>
            <a:r>
              <a:rPr lang="uk-UA" sz="2400" dirty="0">
                <a:latin typeface="Times New Roman" panose="02020603050405020304" pitchFamily="18" charset="0"/>
                <a:ea typeface="Times New Roman" panose="02020603050405020304" pitchFamily="18" charset="0"/>
              </a:rPr>
              <a:t> полікристалів. Особливість даного процесу на відміну від алмазного шліфування матеріалів звичайної твердості (тобто неалмазних структур) полягає в тому, що ці чинники варто розглядати як руйнуючі і для алмазних </a:t>
            </a:r>
            <a:r>
              <a:rPr lang="uk-UA" sz="2400" dirty="0" err="1">
                <a:latin typeface="Times New Roman" panose="02020603050405020304" pitchFamily="18" charset="0"/>
                <a:ea typeface="Times New Roman" panose="02020603050405020304" pitchFamily="18" charset="0"/>
              </a:rPr>
              <a:t>зерен</a:t>
            </a:r>
            <a:r>
              <a:rPr lang="uk-UA" sz="2400" dirty="0">
                <a:latin typeface="Times New Roman" panose="02020603050405020304" pitchFamily="18" charset="0"/>
                <a:ea typeface="Times New Roman" panose="02020603050405020304" pitchFamily="18" charset="0"/>
              </a:rPr>
              <a:t> шліфувального круга, і для алмазного полікристала, що шліфується. </a:t>
            </a:r>
            <a:endParaRPr lang="ru-RU" sz="2400" dirty="0"/>
          </a:p>
        </p:txBody>
      </p:sp>
    </p:spTree>
    <p:extLst>
      <p:ext uri="{BB962C8B-B14F-4D97-AF65-F5344CB8AC3E}">
        <p14:creationId xmlns:p14="http://schemas.microsoft.com/office/powerpoint/2010/main" val="27179720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35693" y="2392823"/>
            <a:ext cx="8101413" cy="2241960"/>
          </a:xfrm>
          <a:prstGeom prst="rect">
            <a:avLst/>
          </a:prstGeom>
        </p:spPr>
        <p:txBody>
          <a:bodyPr wrap="square">
            <a:spAutoFit/>
          </a:bodyPr>
          <a:lstStyle/>
          <a:p>
            <a:pPr indent="215900" algn="just">
              <a:lnSpc>
                <a:spcPct val="150000"/>
              </a:lnSpc>
              <a:spcAft>
                <a:spcPts val="0"/>
              </a:spcAft>
            </a:pPr>
            <a:r>
              <a:rPr lang="uk-UA" sz="2400" dirty="0">
                <a:latin typeface="Times New Roman" panose="02020603050405020304" pitchFamily="18" charset="0"/>
                <a:ea typeface="Times New Roman" panose="02020603050405020304" pitchFamily="18" charset="0"/>
              </a:rPr>
              <a:t>Все викладене вказує на те, що є ряд фізичних передумов, реалізація яких дозволить інтенсифікувати керовану руйнацію НТПМ і створити ефективні засоби алмазного шліфування цієї групи важкооброблюваних матеріалів.</a:t>
            </a:r>
            <a:endParaRPr lang="ru-RU"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5557445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27801" y="801531"/>
            <a:ext cx="10318865" cy="5632311"/>
          </a:xfrm>
          <a:prstGeom prst="rect">
            <a:avLst/>
          </a:prstGeom>
        </p:spPr>
        <p:txBody>
          <a:bodyPr wrap="square">
            <a:spAutoFit/>
          </a:bodyPr>
          <a:lstStyle/>
          <a:p>
            <a:pPr indent="215900" algn="just">
              <a:spcAft>
                <a:spcPts val="0"/>
              </a:spcAft>
            </a:pPr>
            <a:r>
              <a:rPr lang="uk-UA" sz="2400" i="1" dirty="0">
                <a:latin typeface="Times New Roman" panose="02020603050405020304" pitchFamily="18" charset="0"/>
                <a:ea typeface="Times New Roman" panose="02020603050405020304" pitchFamily="18" charset="0"/>
              </a:rPr>
              <a:t>Запропоновано новий підхід у теорії різання, який базується на:</a:t>
            </a:r>
            <a:endParaRPr lang="ru-RU" sz="24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tabLst>
                <a:tab pos="228600" algn="l"/>
              </a:tabLst>
            </a:pPr>
            <a:r>
              <a:rPr lang="uk-UA" sz="2400" i="1" dirty="0">
                <a:latin typeface="Times New Roman" panose="02020603050405020304" pitchFamily="18" charset="0"/>
                <a:ea typeface="Times New Roman" panose="02020603050405020304" pitchFamily="18" charset="0"/>
              </a:rPr>
              <a:t>фізичному уявленні про те, що основне видалення НТПМ, що шліфується, здійснюється не в результаті заглиблення в нього алмазних </a:t>
            </a:r>
            <a:r>
              <a:rPr lang="uk-UA" sz="2400" i="1" dirty="0" err="1">
                <a:latin typeface="Times New Roman" panose="02020603050405020304" pitchFamily="18" charset="0"/>
                <a:ea typeface="Times New Roman" panose="02020603050405020304" pitchFamily="18" charset="0"/>
              </a:rPr>
              <a:t>зерен</a:t>
            </a:r>
            <a:r>
              <a:rPr lang="uk-UA" sz="2400" i="1" dirty="0">
                <a:latin typeface="Times New Roman" panose="02020603050405020304" pitchFamily="18" charset="0"/>
                <a:ea typeface="Times New Roman" panose="02020603050405020304" pitchFamily="18" charset="0"/>
              </a:rPr>
              <a:t> та їхнього відносного переміщення, а переважно внаслідок крихкого </a:t>
            </a:r>
            <a:r>
              <a:rPr lang="uk-UA" sz="2400" i="1" dirty="0" err="1">
                <a:latin typeface="Times New Roman" panose="02020603050405020304" pitchFamily="18" charset="0"/>
                <a:ea typeface="Times New Roman" panose="02020603050405020304" pitchFamily="18" charset="0"/>
              </a:rPr>
              <a:t>мікроруйнування</a:t>
            </a:r>
            <a:r>
              <a:rPr lang="uk-UA" sz="2400" i="1" dirty="0">
                <a:latin typeface="Times New Roman" panose="02020603050405020304" pitchFamily="18" charset="0"/>
                <a:ea typeface="Times New Roman" panose="02020603050405020304" pitchFamily="18" charset="0"/>
              </a:rPr>
              <a:t> в процесі масового високошвидкісного впливу </a:t>
            </a:r>
            <a:r>
              <a:rPr lang="uk-UA" sz="2400" i="1" dirty="0" err="1">
                <a:latin typeface="Times New Roman" panose="02020603050405020304" pitchFamily="18" charset="0"/>
                <a:ea typeface="Times New Roman" panose="02020603050405020304" pitchFamily="18" charset="0"/>
              </a:rPr>
              <a:t>субмікрокромок</a:t>
            </a:r>
            <a:r>
              <a:rPr lang="uk-UA" sz="2400" i="1" dirty="0">
                <a:latin typeface="Times New Roman" panose="02020603050405020304" pitchFamily="18" charset="0"/>
                <a:ea typeface="Times New Roman" panose="02020603050405020304" pitchFamily="18" charset="0"/>
              </a:rPr>
              <a:t> алмазних </a:t>
            </a:r>
            <a:r>
              <a:rPr lang="uk-UA" sz="2400" i="1" dirty="0" err="1">
                <a:latin typeface="Times New Roman" panose="02020603050405020304" pitchFamily="18" charset="0"/>
                <a:ea typeface="Times New Roman" panose="02020603050405020304" pitchFamily="18" charset="0"/>
              </a:rPr>
              <a:t>зерен</a:t>
            </a:r>
            <a:r>
              <a:rPr lang="uk-UA" sz="2400" i="1" dirty="0">
                <a:latin typeface="Times New Roman" panose="02020603050405020304" pitchFamily="18" charset="0"/>
                <a:ea typeface="Times New Roman" panose="02020603050405020304" pitchFamily="18" charset="0"/>
              </a:rPr>
              <a:t> круга та створення в локальних об’ємах, які примикають до плям пружного контакту, напружень, що перевищують межу міцності, а також унаслідок хвилястих процесів і циклічних навантажень;</a:t>
            </a:r>
            <a:endParaRPr lang="ru-RU" sz="24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tabLst>
                <a:tab pos="228600" algn="l"/>
              </a:tabLst>
            </a:pPr>
            <a:r>
              <a:rPr lang="uk-UA" sz="2400" i="1" dirty="0">
                <a:latin typeface="Times New Roman" panose="02020603050405020304" pitchFamily="18" charset="0"/>
                <a:ea typeface="Times New Roman" panose="02020603050405020304" pitchFamily="18" charset="0"/>
              </a:rPr>
              <a:t>на уявленні про специфічність функціонування сукупності елементів “НТПМ, що шліфується – алмазне зерно – зв’язка круга” як єдиної системи;</a:t>
            </a:r>
            <a:endParaRPr lang="ru-RU" sz="24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tabLst>
                <a:tab pos="228600" algn="l"/>
              </a:tabLst>
            </a:pPr>
            <a:r>
              <a:rPr lang="uk-UA" sz="2400" i="1" dirty="0">
                <a:latin typeface="Times New Roman" panose="02020603050405020304" pitchFamily="18" charset="0"/>
                <a:ea typeface="Times New Roman" panose="02020603050405020304" pitchFamily="18" charset="0"/>
              </a:rPr>
              <a:t>на визначенні алмазного шліфування як структурно-чутливого процесу керованого взаємного </a:t>
            </a:r>
            <a:r>
              <a:rPr lang="uk-UA" sz="2400" i="1" dirty="0" err="1">
                <a:latin typeface="Times New Roman" panose="02020603050405020304" pitchFamily="18" charset="0"/>
                <a:ea typeface="Times New Roman" panose="02020603050405020304" pitchFamily="18" charset="0"/>
              </a:rPr>
              <a:t>мікроруйнування</a:t>
            </a:r>
            <a:r>
              <a:rPr lang="uk-UA" sz="2400" i="1" dirty="0">
                <a:latin typeface="Times New Roman" panose="02020603050405020304" pitchFamily="18" charset="0"/>
                <a:ea typeface="Times New Roman" panose="02020603050405020304" pitchFamily="18" charset="0"/>
              </a:rPr>
              <a:t> оброблюваного НТПМ та алмазних </a:t>
            </a:r>
            <a:r>
              <a:rPr lang="uk-UA" sz="2400" i="1" dirty="0" err="1">
                <a:latin typeface="Times New Roman" panose="02020603050405020304" pitchFamily="18" charset="0"/>
                <a:ea typeface="Times New Roman" panose="02020603050405020304" pitchFamily="18" charset="0"/>
              </a:rPr>
              <a:t>зерен</a:t>
            </a:r>
            <a:r>
              <a:rPr lang="uk-UA" sz="2400" i="1" dirty="0">
                <a:latin typeface="Times New Roman" panose="02020603050405020304" pitchFamily="18" charset="0"/>
                <a:ea typeface="Times New Roman" panose="02020603050405020304" pitchFamily="18" charset="0"/>
              </a:rPr>
              <a:t> круга.</a:t>
            </a:r>
            <a:endParaRPr lang="ru-RU"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5106794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97279" y="814648"/>
            <a:ext cx="9609513" cy="4524315"/>
          </a:xfrm>
          <a:prstGeom prst="rect">
            <a:avLst/>
          </a:prstGeom>
        </p:spPr>
        <p:txBody>
          <a:bodyPr wrap="square">
            <a:spAutoFit/>
          </a:bodyPr>
          <a:lstStyle/>
          <a:p>
            <a:pPr indent="215900" algn="just">
              <a:lnSpc>
                <a:spcPct val="150000"/>
              </a:lnSpc>
              <a:spcAft>
                <a:spcPts val="0"/>
              </a:spcAft>
            </a:pPr>
            <a:r>
              <a:rPr lang="uk-UA" sz="2400" i="1" dirty="0">
                <a:solidFill>
                  <a:srgbClr val="002060"/>
                </a:solidFill>
                <a:latin typeface="Times New Roman" panose="02020603050405020304" pitchFamily="18" charset="0"/>
                <a:ea typeface="Times New Roman" panose="02020603050405020304" pitchFamily="18" charset="0"/>
              </a:rPr>
              <a:t>Введення надтвердих зносостійких інструментів у технологічні процеси обробки найбільш різноманітних матеріалів дозволило досягти принципово нового високого рівня точності, шорсткості і стану матеріалу поверхневого шару виробів</a:t>
            </a:r>
            <a:r>
              <a:rPr lang="uk-UA" sz="2400" dirty="0">
                <a:solidFill>
                  <a:srgbClr val="002060"/>
                </a:solidFill>
                <a:latin typeface="Times New Roman" panose="02020603050405020304" pitchFamily="18" charset="0"/>
                <a:ea typeface="Times New Roman" panose="02020603050405020304" pitchFamily="18" charset="0"/>
              </a:rPr>
              <a:t>. </a:t>
            </a:r>
            <a:r>
              <a:rPr lang="uk-UA" sz="2400" dirty="0">
                <a:latin typeface="Times New Roman" panose="02020603050405020304" pitchFamily="18" charset="0"/>
                <a:ea typeface="Times New Roman" panose="02020603050405020304" pitchFamily="18" charset="0"/>
              </a:rPr>
              <a:t>Створення й організація масового виробництва інструмента й інших виробів із надтвердих полікристалічних матеріалів (НТПМ) вимагало вивчення їхньої структури, властивостей, вишукування високопродуктивних методів та сучасної технології обробки.</a:t>
            </a:r>
            <a:endParaRPr lang="ru-RU"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6502988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81891" y="548640"/>
            <a:ext cx="10424159" cy="6431569"/>
          </a:xfrm>
          <a:prstGeom prst="rect">
            <a:avLst/>
          </a:prstGeom>
        </p:spPr>
        <p:txBody>
          <a:bodyPr wrap="square">
            <a:spAutoFit/>
          </a:bodyPr>
          <a:lstStyle/>
          <a:p>
            <a:pPr indent="215900" algn="just">
              <a:lnSpc>
                <a:spcPct val="150000"/>
              </a:lnSpc>
              <a:spcAft>
                <a:spcPts val="0"/>
              </a:spcAft>
            </a:pPr>
            <a:r>
              <a:rPr lang="uk-UA" sz="2400" i="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Володіючи найвищою в природі твердістю, жорсткістю, </a:t>
            </a:r>
            <a:r>
              <a:rPr lang="uk-UA" sz="2400" i="1" dirty="0" err="1">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зносо</a:t>
            </a:r>
            <a:r>
              <a:rPr lang="uk-UA" sz="2400" i="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 та теплостійкістю, ці матеріали складають особливу групу важкооброблюваних. Тому ступінь реалізації унікальних властивостей НТПМ у виробах різноманітних галузей народного господарства багато в чому визначається вирішенням проблеми їхньої оброблюваності</a:t>
            </a:r>
            <a:r>
              <a:rPr lang="uk-UA" sz="2400" i="1" dirty="0" smtClean="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a:t>
            </a:r>
          </a:p>
          <a:p>
            <a:pPr indent="215900" algn="just">
              <a:lnSpc>
                <a:spcPct val="150000"/>
              </a:lnSpc>
            </a:pPr>
            <a:r>
              <a:rPr lang="uk-UA" sz="2400" dirty="0">
                <a:latin typeface="Times New Roman" panose="02020603050405020304" pitchFamily="18" charset="0"/>
                <a:cs typeface="Times New Roman" panose="02020603050405020304" pitchFamily="18" charset="0"/>
              </a:rPr>
              <a:t>Мова йде про підвищення ефективності та розширення областей застосування </a:t>
            </a:r>
            <a:r>
              <a:rPr lang="uk-UA" sz="2400" dirty="0" err="1">
                <a:latin typeface="Times New Roman" panose="02020603050405020304" pitchFamily="18" charset="0"/>
                <a:cs typeface="Times New Roman" panose="02020603050405020304" pitchFamily="18" charset="0"/>
              </a:rPr>
              <a:t>лезових</a:t>
            </a:r>
            <a:r>
              <a:rPr lang="uk-UA" sz="2400" dirty="0">
                <a:latin typeface="Times New Roman" panose="02020603050405020304" pitchFamily="18" charset="0"/>
                <a:cs typeface="Times New Roman" panose="02020603050405020304" pitchFamily="18" charset="0"/>
              </a:rPr>
              <a:t> ріжучих інструментів та інших виробів з синтетичних надтвердих полікристалічних матеріалів, забезпечення </a:t>
            </a:r>
            <a:r>
              <a:rPr lang="uk-UA" sz="2400" dirty="0" err="1">
                <a:latin typeface="Times New Roman" panose="02020603050405020304" pitchFamily="18" charset="0"/>
                <a:cs typeface="Times New Roman" panose="02020603050405020304" pitchFamily="18" charset="0"/>
              </a:rPr>
              <a:t>конкурентноспроможного</a:t>
            </a:r>
            <a:r>
              <a:rPr lang="uk-UA" sz="2400" dirty="0">
                <a:latin typeface="Times New Roman" panose="02020603050405020304" pitchFamily="18" charset="0"/>
                <a:cs typeface="Times New Roman" panose="02020603050405020304" pitchFamily="18" charset="0"/>
              </a:rPr>
              <a:t> рівня їхніх функціональних властивостей на базі створення наукових основ оброблюваності НТПМ алмазним шліфуванням та розширення його технологічних можливостей.</a:t>
            </a:r>
            <a:endParaRPr lang="ru-RU" sz="2400" dirty="0">
              <a:latin typeface="Times New Roman" panose="02020603050405020304" pitchFamily="18" charset="0"/>
              <a:cs typeface="Times New Roman" panose="02020603050405020304" pitchFamily="18" charset="0"/>
            </a:endParaRPr>
          </a:p>
          <a:p>
            <a:pPr indent="215900" algn="just">
              <a:lnSpc>
                <a:spcPts val="1800"/>
              </a:lnSpc>
              <a:spcAft>
                <a:spcPts val="0"/>
              </a:spcAft>
            </a:pPr>
            <a:endParaRPr lang="ru-RU"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2947703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81891" y="947651"/>
            <a:ext cx="10690167" cy="5078313"/>
          </a:xfrm>
          <a:prstGeom prst="rect">
            <a:avLst/>
          </a:prstGeom>
        </p:spPr>
        <p:txBody>
          <a:bodyPr wrap="square">
            <a:spAutoFit/>
          </a:bodyPr>
          <a:lstStyle/>
          <a:p>
            <a:pPr indent="215900" algn="just">
              <a:lnSpc>
                <a:spcPct val="150000"/>
              </a:lnSpc>
              <a:spcAft>
                <a:spcPts val="0"/>
              </a:spcAft>
            </a:pPr>
            <a:r>
              <a:rPr lang="uk-UA" sz="2400" i="1" dirty="0">
                <a:latin typeface="Times New Roman" panose="02020603050405020304" pitchFamily="18" charset="0"/>
                <a:ea typeface="Times New Roman" panose="02020603050405020304" pitchFamily="18" charset="0"/>
              </a:rPr>
              <a:t>Робочий процес високої технології створений на базі вперше виконаного комплексного системного дослідження оброблюваності особливої групи надтвердих полікристалічних матеріалів на основі алмазу та щільних модифікацій нітридів бора алмазним шліфуванням. Принципово відмінною рисою його є відсутність необхідного перевищення твердості матеріалу інструмента над твердістю оброблюваного матеріалу, що в поєднанні з особливостями алмазної структури НТПМ зумовлює специфіку його сутності, яке не віддзеркалюється закономірностями, встановленими для шліфування матеріалів звичайної твердості</a:t>
            </a:r>
            <a:endParaRPr lang="ru-RU" sz="2400" i="1"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4579452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31520" y="1978430"/>
            <a:ext cx="10939549" cy="2677656"/>
          </a:xfrm>
          <a:prstGeom prst="rect">
            <a:avLst/>
          </a:prstGeom>
        </p:spPr>
        <p:txBody>
          <a:bodyPr wrap="square">
            <a:spAutoFit/>
          </a:bodyPr>
          <a:lstStyle/>
          <a:p>
            <a:pPr indent="215900" algn="just">
              <a:spcAft>
                <a:spcPts val="0"/>
              </a:spcAft>
            </a:pPr>
            <a:r>
              <a:rPr lang="uk-UA" sz="2400" i="1" spc="40" dirty="0">
                <a:latin typeface="Times New Roman" panose="02020603050405020304" pitchFamily="18" charset="0"/>
                <a:ea typeface="Times New Roman" panose="02020603050405020304" pitchFamily="18" charset="0"/>
              </a:rPr>
              <a:t>До особливої групи надтвердих відносять матеріали переважно з ковалентними спрямованими зв’язками і мікротвердістю більше 20,0 </a:t>
            </a:r>
            <a:r>
              <a:rPr lang="uk-UA" sz="2400" i="1" spc="40" dirty="0" err="1">
                <a:latin typeface="Times New Roman" panose="02020603050405020304" pitchFamily="18" charset="0"/>
                <a:ea typeface="Times New Roman" panose="02020603050405020304" pitchFamily="18" charset="0"/>
              </a:rPr>
              <a:t>ГПа</a:t>
            </a:r>
            <a:r>
              <a:rPr lang="uk-UA" sz="2400" i="1" spc="40" dirty="0">
                <a:latin typeface="Times New Roman" panose="02020603050405020304" pitchFamily="18" charset="0"/>
                <a:ea typeface="Times New Roman" panose="02020603050405020304" pitchFamily="18" charset="0"/>
              </a:rPr>
              <a:t>.</a:t>
            </a:r>
            <a:r>
              <a:rPr lang="uk-UA" sz="2400" spc="40" dirty="0">
                <a:latin typeface="Times New Roman" panose="02020603050405020304" pitchFamily="18" charset="0"/>
                <a:ea typeface="Times New Roman" panose="02020603050405020304" pitchFamily="18" charset="0"/>
              </a:rPr>
              <a:t> Під це визначення підпадають десятки речовин, але найбільший інтерес викликають полікристалічні матеріали на основі алмазу та щільних модифікацій нітридів бору, що істотно перевищують за твердістю всі інші.</a:t>
            </a:r>
            <a:endParaRPr lang="ru-RU" sz="2400" dirty="0">
              <a:latin typeface="Times New Roman" panose="02020603050405020304" pitchFamily="18" charset="0"/>
              <a:ea typeface="Times New Roman" panose="02020603050405020304" pitchFamily="18" charset="0"/>
            </a:endParaRPr>
          </a:p>
          <a:p>
            <a:pPr indent="215900" algn="just">
              <a:spcAft>
                <a:spcPts val="0"/>
              </a:spcAft>
            </a:pPr>
            <a:r>
              <a:rPr lang="uk-UA" sz="2400" spc="40" dirty="0">
                <a:latin typeface="Times New Roman" panose="02020603050405020304" pitchFamily="18" charset="0"/>
                <a:ea typeface="Times New Roman" panose="02020603050405020304" pitchFamily="18" charset="0"/>
              </a:rPr>
              <a:t>До теперішнього часу різноманітними фірмами США, Японії, країн ЄС і СНД створена велика кількість різновидів НТПМ.</a:t>
            </a:r>
            <a:endParaRPr lang="ru-RU"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1866820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48393" y="889844"/>
            <a:ext cx="10839796" cy="5262979"/>
          </a:xfrm>
          <a:prstGeom prst="rect">
            <a:avLst/>
          </a:prstGeom>
        </p:spPr>
        <p:txBody>
          <a:bodyPr wrap="square">
            <a:spAutoFit/>
          </a:bodyPr>
          <a:lstStyle/>
          <a:p>
            <a:pPr indent="215900" algn="just">
              <a:spcAft>
                <a:spcPts val="0"/>
              </a:spcAft>
            </a:pPr>
            <a:r>
              <a:rPr lang="uk-UA" sz="2400" spc="40" dirty="0" smtClean="0">
                <a:latin typeface="Times New Roman" panose="02020603050405020304" pitchFamily="18" charset="0"/>
                <a:ea typeface="Times New Roman" panose="02020603050405020304" pitchFamily="18" charset="0"/>
              </a:rPr>
              <a:t>Всі </a:t>
            </a:r>
            <a:r>
              <a:rPr lang="uk-UA" sz="2400" spc="40" dirty="0">
                <a:latin typeface="Times New Roman" panose="02020603050405020304" pitchFamily="18" charset="0"/>
                <a:ea typeface="Times New Roman" panose="02020603050405020304" pitchFamily="18" charset="0"/>
              </a:rPr>
              <a:t>НТПМ розподілені на п’ять груп:</a:t>
            </a:r>
            <a:endParaRPr lang="ru-RU" sz="2400" dirty="0">
              <a:latin typeface="Times New Roman" panose="02020603050405020304" pitchFamily="18" charset="0"/>
              <a:ea typeface="Times New Roman" panose="02020603050405020304" pitchFamily="18" charset="0"/>
            </a:endParaRPr>
          </a:p>
          <a:p>
            <a:pPr indent="215900" algn="just">
              <a:spcAft>
                <a:spcPts val="0"/>
              </a:spcAft>
            </a:pPr>
            <a:r>
              <a:rPr lang="uk-UA" sz="2400" spc="40" dirty="0">
                <a:latin typeface="Times New Roman" panose="02020603050405020304" pitchFamily="18" charset="0"/>
                <a:ea typeface="Times New Roman" panose="02020603050405020304" pitchFamily="18" charset="0"/>
              </a:rPr>
              <a:t>I група – надтверді полікристалічні матеріали на основі алмазу (АСБ, АСП, СВ, СКМ-Р – СНД; </a:t>
            </a:r>
            <a:r>
              <a:rPr lang="uk-UA" sz="2400" spc="40" dirty="0" err="1">
                <a:latin typeface="Times New Roman" panose="02020603050405020304" pitchFamily="18" charset="0"/>
                <a:ea typeface="Times New Roman" panose="02020603050405020304" pitchFamily="18" charset="0"/>
              </a:rPr>
              <a:t>Мегадаймонд</a:t>
            </a:r>
            <a:r>
              <a:rPr lang="uk-UA" sz="2400" spc="40" dirty="0">
                <a:latin typeface="Times New Roman" panose="02020603050405020304" pitchFamily="18" charset="0"/>
                <a:ea typeface="Times New Roman" panose="02020603050405020304" pitchFamily="18" charset="0"/>
              </a:rPr>
              <a:t> – США; </a:t>
            </a:r>
            <a:r>
              <a:rPr lang="uk-UA" sz="2400" spc="40" dirty="0" err="1">
                <a:latin typeface="Times New Roman" panose="02020603050405020304" pitchFamily="18" charset="0"/>
                <a:ea typeface="Times New Roman" panose="02020603050405020304" pitchFamily="18" charset="0"/>
              </a:rPr>
              <a:t>Новотипс</a:t>
            </a:r>
            <a:r>
              <a:rPr lang="uk-UA" sz="2400" spc="40" dirty="0">
                <a:latin typeface="Times New Roman" panose="02020603050405020304" pitchFamily="18" charset="0"/>
                <a:ea typeface="Times New Roman" panose="02020603050405020304" pitchFamily="18" charset="0"/>
              </a:rPr>
              <a:t> – ФРН);</a:t>
            </a:r>
            <a:endParaRPr lang="ru-RU" sz="2400" dirty="0">
              <a:latin typeface="Times New Roman" panose="02020603050405020304" pitchFamily="18" charset="0"/>
              <a:ea typeface="Times New Roman" panose="02020603050405020304" pitchFamily="18" charset="0"/>
            </a:endParaRPr>
          </a:p>
          <a:p>
            <a:pPr indent="215900" algn="just">
              <a:spcAft>
                <a:spcPts val="0"/>
              </a:spcAft>
            </a:pPr>
            <a:r>
              <a:rPr lang="uk-UA" sz="2400" spc="40" dirty="0">
                <a:latin typeface="Times New Roman" panose="02020603050405020304" pitchFamily="18" charset="0"/>
                <a:ea typeface="Times New Roman" panose="02020603050405020304" pitchFamily="18" charset="0"/>
              </a:rPr>
              <a:t>II група – надтверді полікристалічні матеріали на основі щільних модифікацій нітридів бору (Ельбор-Р, Гексаніт-Р, </a:t>
            </a:r>
            <a:r>
              <a:rPr lang="uk-UA" sz="2400" spc="40" dirty="0" err="1">
                <a:latin typeface="Times New Roman" panose="02020603050405020304" pitchFamily="18" charset="0"/>
                <a:ea typeface="Times New Roman" panose="02020603050405020304" pitchFamily="18" charset="0"/>
              </a:rPr>
              <a:t>киборит</a:t>
            </a:r>
            <a:r>
              <a:rPr lang="uk-UA" sz="2400" spc="40" dirty="0">
                <a:latin typeface="Times New Roman" panose="02020603050405020304" pitchFamily="18" charset="0"/>
                <a:ea typeface="Times New Roman" panose="02020603050405020304" pitchFamily="18" charset="0"/>
              </a:rPr>
              <a:t>, </a:t>
            </a:r>
            <a:r>
              <a:rPr lang="uk-UA" sz="2400" spc="40" dirty="0" err="1">
                <a:latin typeface="Times New Roman" panose="02020603050405020304" pitchFamily="18" charset="0"/>
                <a:ea typeface="Times New Roman" panose="02020603050405020304" pitchFamily="18" charset="0"/>
              </a:rPr>
              <a:t>Белбор</a:t>
            </a:r>
            <a:r>
              <a:rPr lang="uk-UA" sz="2400" spc="40" dirty="0">
                <a:latin typeface="Times New Roman" panose="02020603050405020304" pitchFamily="18" charset="0"/>
                <a:ea typeface="Times New Roman" panose="02020603050405020304" pitchFamily="18" charset="0"/>
              </a:rPr>
              <a:t>, ПТНБ – СНД; </a:t>
            </a:r>
            <a:r>
              <a:rPr lang="uk-UA" sz="2400" spc="40" dirty="0" err="1">
                <a:latin typeface="Times New Roman" panose="02020603050405020304" pitchFamily="18" charset="0"/>
                <a:ea typeface="Times New Roman" panose="02020603050405020304" pitchFamily="18" charset="0"/>
              </a:rPr>
              <a:t>амборит</a:t>
            </a:r>
            <a:r>
              <a:rPr lang="uk-UA" sz="2400" spc="40" dirty="0">
                <a:latin typeface="Times New Roman" panose="02020603050405020304" pitchFamily="18" charset="0"/>
                <a:ea typeface="Times New Roman" panose="02020603050405020304" pitchFamily="18" charset="0"/>
              </a:rPr>
              <a:t> –ПАР);</a:t>
            </a:r>
            <a:endParaRPr lang="ru-RU" sz="2400" dirty="0">
              <a:latin typeface="Times New Roman" panose="02020603050405020304" pitchFamily="18" charset="0"/>
              <a:ea typeface="Times New Roman" panose="02020603050405020304" pitchFamily="18" charset="0"/>
            </a:endParaRPr>
          </a:p>
          <a:p>
            <a:pPr indent="215900" algn="just">
              <a:spcAft>
                <a:spcPts val="0"/>
              </a:spcAft>
            </a:pPr>
            <a:r>
              <a:rPr lang="uk-UA" sz="2400" spc="40" dirty="0">
                <a:latin typeface="Times New Roman" panose="02020603050405020304" pitchFamily="18" charset="0"/>
                <a:ea typeface="Times New Roman" panose="02020603050405020304" pitchFamily="18" charset="0"/>
              </a:rPr>
              <a:t>III група – надтверді полікристалічні композиційні матеріали (СВАБ – СНД; компакт – Японія);</a:t>
            </a:r>
            <a:endParaRPr lang="ru-RU" sz="2400" dirty="0">
              <a:latin typeface="Times New Roman" panose="02020603050405020304" pitchFamily="18" charset="0"/>
              <a:ea typeface="Times New Roman" panose="02020603050405020304" pitchFamily="18" charset="0"/>
            </a:endParaRPr>
          </a:p>
          <a:p>
            <a:pPr indent="215900" algn="just">
              <a:spcAft>
                <a:spcPts val="0"/>
              </a:spcAft>
            </a:pPr>
            <a:r>
              <a:rPr lang="uk-UA" sz="2400" spc="40" dirty="0">
                <a:latin typeface="Times New Roman" panose="02020603050405020304" pitchFamily="18" charset="0"/>
                <a:ea typeface="Times New Roman" panose="02020603050405020304" pitchFamily="18" charset="0"/>
              </a:rPr>
              <a:t>IV група – синтетичні полікристалічні двошарові композиційні матеріали з робочим шаром із алмазу (ДАП, АТП, </a:t>
            </a:r>
            <a:r>
              <a:rPr lang="uk-UA" sz="2400" spc="40" dirty="0" err="1">
                <a:latin typeface="Times New Roman" panose="02020603050405020304" pitchFamily="18" charset="0"/>
                <a:ea typeface="Times New Roman" panose="02020603050405020304" pitchFamily="18" charset="0"/>
              </a:rPr>
              <a:t>діамет</a:t>
            </a:r>
            <a:r>
              <a:rPr lang="uk-UA" sz="2400" spc="40" dirty="0">
                <a:latin typeface="Times New Roman" panose="02020603050405020304" pitchFamily="18" charset="0"/>
                <a:ea typeface="Times New Roman" panose="02020603050405020304" pitchFamily="18" charset="0"/>
              </a:rPr>
              <a:t> – СНД; </a:t>
            </a:r>
            <a:r>
              <a:rPr lang="uk-UA" sz="2400" spc="40" dirty="0" err="1">
                <a:latin typeface="Times New Roman" panose="02020603050405020304" pitchFamily="18" charset="0"/>
                <a:ea typeface="Times New Roman" panose="02020603050405020304" pitchFamily="18" charset="0"/>
              </a:rPr>
              <a:t>компакс</a:t>
            </a:r>
            <a:r>
              <a:rPr lang="uk-UA" sz="2400" spc="40" dirty="0">
                <a:latin typeface="Times New Roman" panose="02020603050405020304" pitchFamily="18" charset="0"/>
                <a:ea typeface="Times New Roman" panose="02020603050405020304" pitchFamily="18" charset="0"/>
              </a:rPr>
              <a:t>, </a:t>
            </a:r>
            <a:r>
              <a:rPr lang="uk-UA" sz="2400" spc="40" dirty="0" err="1">
                <a:latin typeface="Times New Roman" panose="02020603050405020304" pitchFamily="18" charset="0"/>
                <a:ea typeface="Times New Roman" panose="02020603050405020304" pitchFamily="18" charset="0"/>
              </a:rPr>
              <a:t>стратопакс</a:t>
            </a:r>
            <a:r>
              <a:rPr lang="uk-UA" sz="2400" spc="40" dirty="0">
                <a:latin typeface="Times New Roman" panose="02020603050405020304" pitchFamily="18" charset="0"/>
                <a:ea typeface="Times New Roman" panose="02020603050405020304" pitchFamily="18" charset="0"/>
              </a:rPr>
              <a:t> –– США; </a:t>
            </a:r>
            <a:r>
              <a:rPr lang="uk-UA" sz="2400" spc="40" dirty="0" err="1">
                <a:latin typeface="Times New Roman" panose="02020603050405020304" pitchFamily="18" charset="0"/>
                <a:ea typeface="Times New Roman" panose="02020603050405020304" pitchFamily="18" charset="0"/>
              </a:rPr>
              <a:t>поліблок</a:t>
            </a:r>
            <a:r>
              <a:rPr lang="uk-UA" sz="2400" spc="40" dirty="0">
                <a:latin typeface="Times New Roman" panose="02020603050405020304" pitchFamily="18" charset="0"/>
                <a:ea typeface="Times New Roman" panose="02020603050405020304" pitchFamily="18" charset="0"/>
              </a:rPr>
              <a:t> – ФРН; </a:t>
            </a:r>
            <a:r>
              <a:rPr lang="uk-UA" sz="2400" spc="40" dirty="0" err="1">
                <a:latin typeface="Times New Roman" panose="02020603050405020304" pitchFamily="18" charset="0"/>
                <a:ea typeface="Times New Roman" panose="02020603050405020304" pitchFamily="18" charset="0"/>
              </a:rPr>
              <a:t>синдит</a:t>
            </a:r>
            <a:r>
              <a:rPr lang="uk-UA" sz="2400" spc="40" dirty="0">
                <a:latin typeface="Times New Roman" panose="02020603050405020304" pitchFamily="18" charset="0"/>
                <a:ea typeface="Times New Roman" panose="02020603050405020304" pitchFamily="18" charset="0"/>
              </a:rPr>
              <a:t> – ПАР);</a:t>
            </a:r>
            <a:endParaRPr lang="ru-RU" sz="2400" dirty="0">
              <a:latin typeface="Times New Roman" panose="02020603050405020304" pitchFamily="18" charset="0"/>
              <a:ea typeface="Times New Roman" panose="02020603050405020304" pitchFamily="18" charset="0"/>
            </a:endParaRPr>
          </a:p>
          <a:p>
            <a:pPr indent="215900" algn="just">
              <a:spcAft>
                <a:spcPts val="0"/>
              </a:spcAft>
            </a:pPr>
            <a:r>
              <a:rPr lang="uk-UA" sz="2400" spc="40" dirty="0">
                <a:latin typeface="Times New Roman" panose="02020603050405020304" pitchFamily="18" charset="0"/>
                <a:ea typeface="Times New Roman" panose="02020603050405020304" pitchFamily="18" charset="0"/>
              </a:rPr>
              <a:t>V група – синтетичні полікристалічні двошарові композиційні матеріали з робочим шаром з щільних модифікацій нітридів бору (</a:t>
            </a:r>
            <a:r>
              <a:rPr lang="uk-UA" sz="2400" spc="40" dirty="0" err="1">
                <a:latin typeface="Times New Roman" panose="02020603050405020304" pitchFamily="18" charset="0"/>
                <a:ea typeface="Times New Roman" panose="02020603050405020304" pitchFamily="18" charset="0"/>
              </a:rPr>
              <a:t>суміборон</a:t>
            </a:r>
            <a:r>
              <a:rPr lang="uk-UA" sz="2400" spc="40" dirty="0">
                <a:latin typeface="Times New Roman" panose="02020603050405020304" pitchFamily="18" charset="0"/>
                <a:ea typeface="Times New Roman" panose="02020603050405020304" pitchFamily="18" charset="0"/>
              </a:rPr>
              <a:t> –Японія; </a:t>
            </a:r>
            <a:r>
              <a:rPr lang="uk-UA" sz="2400" spc="40" dirty="0" err="1">
                <a:latin typeface="Times New Roman" panose="02020603050405020304" pitchFamily="18" charset="0"/>
                <a:ea typeface="Times New Roman" panose="02020603050405020304" pitchFamily="18" charset="0"/>
              </a:rPr>
              <a:t>амборит</a:t>
            </a:r>
            <a:r>
              <a:rPr lang="uk-UA" sz="2400" spc="40" dirty="0">
                <a:latin typeface="Times New Roman" panose="02020603050405020304" pitchFamily="18" charset="0"/>
                <a:ea typeface="Times New Roman" panose="02020603050405020304" pitchFamily="18" charset="0"/>
              </a:rPr>
              <a:t> – ПАР, </a:t>
            </a:r>
            <a:r>
              <a:rPr lang="uk-UA" sz="2400" spc="40" dirty="0" err="1">
                <a:latin typeface="Times New Roman" panose="02020603050405020304" pitchFamily="18" charset="0"/>
                <a:ea typeface="Times New Roman" panose="02020603050405020304" pitchFamily="18" charset="0"/>
              </a:rPr>
              <a:t>томал</a:t>
            </a:r>
            <a:r>
              <a:rPr lang="uk-UA" sz="2400" spc="40" dirty="0">
                <a:latin typeface="Times New Roman" panose="02020603050405020304" pitchFamily="18" charset="0"/>
                <a:ea typeface="Times New Roman" panose="02020603050405020304" pitchFamily="18" charset="0"/>
              </a:rPr>
              <a:t> – СНД).</a:t>
            </a:r>
            <a:endParaRPr lang="ru-RU"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5982756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715491" y="2158184"/>
            <a:ext cx="6096000" cy="1569660"/>
          </a:xfrm>
          <a:prstGeom prst="rect">
            <a:avLst/>
          </a:prstGeom>
        </p:spPr>
        <p:txBody>
          <a:bodyPr>
            <a:spAutoFit/>
          </a:bodyPr>
          <a:lstStyle/>
          <a:p>
            <a:pPr algn="ctr"/>
            <a:r>
              <a:rPr lang="uk-UA" sz="3200" dirty="0">
                <a:latin typeface="Times New Roman" panose="02020603050405020304" pitchFamily="18" charset="0"/>
                <a:ea typeface="Times New Roman" panose="02020603050405020304" pitchFamily="18" charset="0"/>
              </a:rPr>
              <a:t>Фізичні передумови ефективності процесу алмазного шліфування НТПМ</a:t>
            </a:r>
            <a:endParaRPr lang="ru-RU" sz="3200" dirty="0"/>
          </a:p>
        </p:txBody>
      </p:sp>
    </p:spTree>
    <p:extLst>
      <p:ext uri="{BB962C8B-B14F-4D97-AF65-F5344CB8AC3E}">
        <p14:creationId xmlns:p14="http://schemas.microsoft.com/office/powerpoint/2010/main" val="12736348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14153" y="1429790"/>
            <a:ext cx="9842269" cy="3416320"/>
          </a:xfrm>
          <a:prstGeom prst="rect">
            <a:avLst/>
          </a:prstGeom>
        </p:spPr>
        <p:txBody>
          <a:bodyPr wrap="square">
            <a:spAutoFit/>
          </a:bodyPr>
          <a:lstStyle/>
          <a:p>
            <a:pPr indent="215900" algn="just">
              <a:spcAft>
                <a:spcPts val="0"/>
              </a:spcAft>
            </a:pPr>
            <a:r>
              <a:rPr lang="uk-UA" sz="2400" dirty="0">
                <a:latin typeface="Times New Roman" panose="02020603050405020304" pitchFamily="18" charset="0"/>
                <a:ea typeface="Times New Roman" panose="02020603050405020304" pitchFamily="18" charset="0"/>
              </a:rPr>
              <a:t>Проблема оброблюваності надтвердих матеріалів своїми початками іде в глибоку старовину, коли по крупинках накопичувався досвід огранки кристалів природних алмазів у брильянти. У залежності від того, який руйнуючий вплив переважав у дослідженнях, створені концепції механічної, термохімічної, хімічної, дифузійної, </a:t>
            </a:r>
            <a:r>
              <a:rPr lang="uk-UA" sz="2400" dirty="0" err="1">
                <a:latin typeface="Times New Roman" panose="02020603050405020304" pitchFamily="18" charset="0"/>
                <a:ea typeface="Times New Roman" panose="02020603050405020304" pitchFamily="18" charset="0"/>
              </a:rPr>
              <a:t>адгезійної</a:t>
            </a:r>
            <a:r>
              <a:rPr lang="uk-UA" sz="2400" dirty="0">
                <a:latin typeface="Times New Roman" panose="02020603050405020304" pitchFamily="18" charset="0"/>
                <a:ea typeface="Times New Roman" panose="02020603050405020304" pitchFamily="18" charset="0"/>
              </a:rPr>
              <a:t> та інших руйнацій алмазів. Масове виробництво синтетичних полікристалічних алмазів та інших надтвердих матеріалів вимагало відходу від традиційної технології, що базується на процесі огранювання за допомогою чавунних дисків, шаржованих алмазним порошком.</a:t>
            </a:r>
            <a:endParaRPr lang="ru-RU"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4592010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54181" y="0"/>
            <a:ext cx="10601498" cy="6673943"/>
          </a:xfrm>
          <a:prstGeom prst="rect">
            <a:avLst/>
          </a:prstGeom>
        </p:spPr>
        <p:txBody>
          <a:bodyPr wrap="square">
            <a:spAutoFit/>
          </a:bodyPr>
          <a:lstStyle/>
          <a:p>
            <a:pPr indent="215900" algn="just">
              <a:lnSpc>
                <a:spcPct val="150000"/>
              </a:lnSpc>
              <a:spcAft>
                <a:spcPts val="0"/>
              </a:spcAft>
            </a:pPr>
            <a:r>
              <a:rPr lang="uk-UA" sz="2400" i="1" dirty="0">
                <a:latin typeface="Times New Roman" panose="02020603050405020304" pitchFamily="18" charset="0"/>
                <a:ea typeface="Times New Roman" panose="02020603050405020304" pitchFamily="18" charset="0"/>
              </a:rPr>
              <a:t>Існуючі засоби обробки НТПМ не відповідають критеріям вимог, запропонованих щодо продуктивності, собівартості, усталеності, рівню сил різання та температури, якості. Це потребує створення нового робочого процесу, спроможного забезпечити необхідні функціональні, економічні, естетичні та екологічні властивості виробів з НТПМ.</a:t>
            </a:r>
            <a:endParaRPr lang="ru-RU" sz="2400" i="1" dirty="0">
              <a:latin typeface="Times New Roman" panose="02020603050405020304" pitchFamily="18" charset="0"/>
              <a:ea typeface="Times New Roman" panose="02020603050405020304" pitchFamily="18" charset="0"/>
            </a:endParaRPr>
          </a:p>
          <a:p>
            <a:pPr indent="215900" algn="just">
              <a:lnSpc>
                <a:spcPct val="150000"/>
              </a:lnSpc>
              <a:spcAft>
                <a:spcPts val="0"/>
              </a:spcAft>
            </a:pPr>
            <a:r>
              <a:rPr lang="uk-UA" sz="2400" i="1" dirty="0">
                <a:latin typeface="Times New Roman" panose="02020603050405020304" pitchFamily="18" charset="0"/>
                <a:ea typeface="Times New Roman" panose="02020603050405020304" pitchFamily="18" charset="0"/>
              </a:rPr>
              <a:t>Виходячи з потреб багатосерійного та масового виробництв інструмента і того факту, що технології інструментального виробництва базуються на операціях шліфування, а також результатів проведеного порівняння сутності та вихідних показників різноманітних методів обробки НТПМ та природних алмазів, за базовий процес для вивчення їхньої оброблюваності та пошуку на цій основі високоефективних засобів обробки доцільно прийняти алмазне шліфування як таке, що має найбільші технологічні можливості.</a:t>
            </a:r>
            <a:endParaRPr lang="ru-RU" sz="2400" i="1"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155729801"/>
      </p:ext>
    </p:extLst>
  </p:cSld>
  <p:clrMapOvr>
    <a:masterClrMapping/>
  </p:clrMapOvr>
</p:sld>
</file>

<file path=ppt/theme/theme1.xml><?xml version="1.0" encoding="utf-8"?>
<a:theme xmlns:a="http://schemas.openxmlformats.org/drawingml/2006/main" name="Грань">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39</TotalTime>
  <Words>1024</Words>
  <Application>Microsoft Office PowerPoint</Application>
  <PresentationFormat>Широкоэкранный</PresentationFormat>
  <Paragraphs>51</Paragraphs>
  <Slides>18</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18</vt:i4>
      </vt:variant>
    </vt:vector>
  </HeadingPairs>
  <TitlesOfParts>
    <vt:vector size="25" baseType="lpstr">
      <vt:lpstr>Malgun Gothic</vt:lpstr>
      <vt:lpstr>Arial</vt:lpstr>
      <vt:lpstr>Symbol</vt:lpstr>
      <vt:lpstr>Times New Roman</vt:lpstr>
      <vt:lpstr>Trebuchet MS</vt:lpstr>
      <vt:lpstr>Wingdings 3</vt:lpstr>
      <vt:lpstr>Грань</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Пользователь Windows</dc:creator>
  <cp:lastModifiedBy>Пользователь Windows</cp:lastModifiedBy>
  <cp:revision>6</cp:revision>
  <dcterms:created xsi:type="dcterms:W3CDTF">2021-03-15T18:08:00Z</dcterms:created>
  <dcterms:modified xsi:type="dcterms:W3CDTF">2024-10-12T15:21:53Z</dcterms:modified>
</cp:coreProperties>
</file>