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281" r:id="rId6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336"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ru-RU"/>
              <a:t>Образец заголовка</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9DBC5405-CEBE-47BC-A1D2-9CD296509A71}" type="datetimeFigureOut">
              <a:rPr lang="uk-UA" smtClean="0"/>
              <a:t>04.03.2025</a:t>
            </a:fld>
            <a:endParaRPr lang="uk-UA"/>
          </a:p>
        </p:txBody>
      </p:sp>
      <p:sp>
        <p:nvSpPr>
          <p:cNvPr id="5" name="Footer Placeholder 4"/>
          <p:cNvSpPr>
            <a:spLocks noGrp="1"/>
          </p:cNvSpPr>
          <p:nvPr>
            <p:ph type="ftr" sz="quarter" idx="11"/>
          </p:nvPr>
        </p:nvSpPr>
        <p:spPr>
          <a:xfrm>
            <a:off x="1371600" y="4323845"/>
            <a:ext cx="6400800" cy="365125"/>
          </a:xfrm>
        </p:spPr>
        <p:txBody>
          <a:bodyPr/>
          <a:lstStyle/>
          <a:p>
            <a:endParaRPr lang="uk-UA"/>
          </a:p>
        </p:txBody>
      </p:sp>
      <p:sp>
        <p:nvSpPr>
          <p:cNvPr id="6" name="Slide Number Placeholder 5"/>
          <p:cNvSpPr>
            <a:spLocks noGrp="1"/>
          </p:cNvSpPr>
          <p:nvPr>
            <p:ph type="sldNum" sz="quarter" idx="12"/>
          </p:nvPr>
        </p:nvSpPr>
        <p:spPr>
          <a:xfrm>
            <a:off x="8077200" y="1430866"/>
            <a:ext cx="2743200" cy="365125"/>
          </a:xfrm>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702884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9DBC5405-CEBE-47BC-A1D2-9CD296509A71}"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3228113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9DBC5405-CEBE-47BC-A1D2-9CD296509A71}" type="datetimeFigureOut">
              <a:rPr lang="uk-UA" smtClean="0"/>
              <a:t>04.03.2025</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3610661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9DBC5405-CEBE-47BC-A1D2-9CD296509A71}" type="datetimeFigureOut">
              <a:rPr lang="uk-UA" smtClean="0"/>
              <a:t>04.03.2025</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8F3195F7-D51D-4291-ACDF-7E0F898AB59A}" type="slidenum">
              <a:rPr lang="uk-UA" smtClean="0"/>
              <a:t>‹№›</a:t>
            </a:fld>
            <a:endParaRPr lang="uk-UA"/>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7770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9DBC5405-CEBE-47BC-A1D2-9CD296509A71}" type="datetimeFigureOut">
              <a:rPr lang="uk-UA" smtClean="0"/>
              <a:t>04.03.2025</a:t>
            </a:fld>
            <a:endParaRPr lang="uk-UA"/>
          </a:p>
        </p:txBody>
      </p:sp>
      <p:sp>
        <p:nvSpPr>
          <p:cNvPr id="6" name="Footer Placeholder 5"/>
          <p:cNvSpPr>
            <a:spLocks noGrp="1"/>
          </p:cNvSpPr>
          <p:nvPr>
            <p:ph type="ftr" sz="quarter" idx="11"/>
          </p:nvPr>
        </p:nvSpPr>
        <p:spPr>
          <a:xfrm>
            <a:off x="685800" y="378883"/>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4973141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ru-RU"/>
              <a:t>Образец заголовка</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9DBC5405-CEBE-47BC-A1D2-9CD296509A71}" type="datetimeFigureOut">
              <a:rPr lang="uk-UA" smtClean="0"/>
              <a:t>04.03.2025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803992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9DBC5405-CEBE-47BC-A1D2-9CD296509A71}" type="datetimeFigureOut">
              <a:rPr lang="uk-UA" smtClean="0"/>
              <a:t>04.03.2025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25426377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DBC5405-CEBE-47BC-A1D2-9CD296509A71}"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26166028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9DBC5405-CEBE-47BC-A1D2-9CD296509A71}" type="datetimeFigureOut">
              <a:rPr lang="uk-UA" smtClean="0"/>
              <a:t>04.03.2025</a:t>
            </a:fld>
            <a:endParaRPr lang="uk-UA"/>
          </a:p>
        </p:txBody>
      </p:sp>
      <p:sp>
        <p:nvSpPr>
          <p:cNvPr id="5" name="Footer Placeholder 4"/>
          <p:cNvSpPr>
            <a:spLocks noGrp="1"/>
          </p:cNvSpPr>
          <p:nvPr>
            <p:ph type="ftr" sz="quarter" idx="11"/>
          </p:nvPr>
        </p:nvSpPr>
        <p:spPr>
          <a:xfrm>
            <a:off x="685800" y="381000"/>
            <a:ext cx="6991492" cy="36512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2112638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DBC5405-CEBE-47BC-A1D2-9CD296509A71}"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4225887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ru-RU"/>
              <a:t>Образец заголовка</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9DBC5405-CEBE-47BC-A1D2-9CD296509A71}" type="datetimeFigureOut">
              <a:rPr lang="uk-UA" smtClean="0"/>
              <a:t>04.03.2025</a:t>
            </a:fld>
            <a:endParaRPr lang="uk-UA"/>
          </a:p>
        </p:txBody>
      </p:sp>
      <p:sp>
        <p:nvSpPr>
          <p:cNvPr id="5" name="Footer Placeholder 4"/>
          <p:cNvSpPr>
            <a:spLocks noGrp="1"/>
          </p:cNvSpPr>
          <p:nvPr>
            <p:ph type="ftr" sz="quarter" idx="11"/>
          </p:nvPr>
        </p:nvSpPr>
        <p:spPr>
          <a:xfrm>
            <a:off x="685800" y="381001"/>
            <a:ext cx="6991492" cy="36406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569107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DBC5405-CEBE-47BC-A1D2-9CD296509A71}"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3585920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ru-RU"/>
              <a:t>Образец заголовка</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5800" y="3132666"/>
            <a:ext cx="5311775" cy="308601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3132666"/>
            <a:ext cx="5334000" cy="308601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DBC5405-CEBE-47BC-A1D2-9CD296509A71}" type="datetimeFigureOut">
              <a:rPr lang="uk-UA" smtClean="0"/>
              <a:t>04.03.2025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2371283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9DBC5405-CEBE-47BC-A1D2-9CD296509A71}" type="datetimeFigureOut">
              <a:rPr lang="uk-UA" smtClean="0"/>
              <a:t>04.03.2025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1931295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BC5405-CEBE-47BC-A1D2-9CD296509A71}" type="datetimeFigureOut">
              <a:rPr lang="uk-UA" smtClean="0"/>
              <a:t>04.03.2025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1808967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ru-RU"/>
              <a:t>Образец заголовка</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9DBC5405-CEBE-47BC-A1D2-9CD296509A71}"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70175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9DBC5405-CEBE-47BC-A1D2-9CD296509A71}"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F3195F7-D51D-4291-ACDF-7E0F898AB59A}" type="slidenum">
              <a:rPr lang="uk-UA" smtClean="0"/>
              <a:t>‹№›</a:t>
            </a:fld>
            <a:endParaRPr lang="uk-UA"/>
          </a:p>
        </p:txBody>
      </p:sp>
    </p:spTree>
    <p:extLst>
      <p:ext uri="{BB962C8B-B14F-4D97-AF65-F5344CB8AC3E}">
        <p14:creationId xmlns:p14="http://schemas.microsoft.com/office/powerpoint/2010/main" val="2464520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BC5405-CEBE-47BC-A1D2-9CD296509A71}" type="datetimeFigureOut">
              <a:rPr lang="uk-UA" smtClean="0"/>
              <a:t>04.03.2025</a:t>
            </a:fld>
            <a:endParaRPr lang="uk-UA"/>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F3195F7-D51D-4291-ACDF-7E0F898AB59A}" type="slidenum">
              <a:rPr lang="uk-UA" smtClean="0"/>
              <a:t>‹№›</a:t>
            </a:fld>
            <a:endParaRPr lang="uk-UA"/>
          </a:p>
        </p:txBody>
      </p:sp>
    </p:spTree>
    <p:extLst>
      <p:ext uri="{BB962C8B-B14F-4D97-AF65-F5344CB8AC3E}">
        <p14:creationId xmlns:p14="http://schemas.microsoft.com/office/powerpoint/2010/main" val="81326109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0A5689-FE4C-4BA5-A221-34C16355E9C7}"/>
              </a:ext>
            </a:extLst>
          </p:cNvPr>
          <p:cNvSpPr>
            <a:spLocks noGrp="1"/>
          </p:cNvSpPr>
          <p:nvPr>
            <p:ph type="ctrTitle"/>
          </p:nvPr>
        </p:nvSpPr>
        <p:spPr/>
        <p:txBody>
          <a:bodyPr>
            <a:normAutofit fontScale="90000"/>
          </a:bodyPr>
          <a:lstStyle/>
          <a:p>
            <a:r>
              <a:rPr lang="uk-UA" dirty="0"/>
              <a:t>РИНОК </a:t>
            </a:r>
            <a:r>
              <a:rPr lang="uk-UA" dirty="0" smtClean="0"/>
              <a:t>ПОСЛУГ та конкуренція на ньому</a:t>
            </a:r>
            <a:endParaRPr lang="uk-UA" dirty="0"/>
          </a:p>
        </p:txBody>
      </p:sp>
      <p:sp>
        <p:nvSpPr>
          <p:cNvPr id="3" name="Подзаголовок 2">
            <a:extLst>
              <a:ext uri="{FF2B5EF4-FFF2-40B4-BE49-F238E27FC236}">
                <a16:creationId xmlns:a16="http://schemas.microsoft.com/office/drawing/2014/main" id="{ACFCE632-9A2A-476C-88D1-B0A97621C83A}"/>
              </a:ext>
            </a:extLst>
          </p:cNvPr>
          <p:cNvSpPr>
            <a:spLocks noGrp="1"/>
          </p:cNvSpPr>
          <p:nvPr>
            <p:ph type="subTitle" idx="1"/>
          </p:nvPr>
        </p:nvSpPr>
        <p:spPr/>
        <p:txBody>
          <a:bodyPr>
            <a:normAutofit fontScale="92500" lnSpcReduction="10000"/>
          </a:bodyPr>
          <a:lstStyle/>
          <a:p>
            <a:r>
              <a:rPr lang="uk-UA" dirty="0"/>
              <a:t>ЛЕКЦІЯ З НАВЧАЛЬНОЇ ДИСЦИПЛІНИ </a:t>
            </a:r>
          </a:p>
          <a:p>
            <a:r>
              <a:rPr lang="uk-UA" dirty="0"/>
              <a:t>«ПІДПРИЄМНИЦТВО У СФЕРІ ПОСЛУГ»</a:t>
            </a:r>
          </a:p>
        </p:txBody>
      </p:sp>
    </p:spTree>
    <p:extLst>
      <p:ext uri="{BB962C8B-B14F-4D97-AF65-F5344CB8AC3E}">
        <p14:creationId xmlns:p14="http://schemas.microsoft.com/office/powerpoint/2010/main" val="773499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2E9961A-05EE-4C77-93A0-30FFAE11CF2A}"/>
              </a:ext>
            </a:extLst>
          </p:cNvPr>
          <p:cNvSpPr/>
          <p:nvPr/>
        </p:nvSpPr>
        <p:spPr>
          <a:xfrm>
            <a:off x="942679" y="1102320"/>
            <a:ext cx="10482607" cy="5355312"/>
          </a:xfrm>
          <a:prstGeom prst="rect">
            <a:avLst/>
          </a:prstGeom>
        </p:spPr>
        <p:txBody>
          <a:bodyPr wrap="square">
            <a:spAutoFit/>
          </a:bodyPr>
          <a:lstStyle/>
          <a:p>
            <a:pPr algn="ctr"/>
            <a:r>
              <a:rPr lang="uk-UA" b="1" dirty="0"/>
              <a:t>Особливості ринку послуг</a:t>
            </a:r>
          </a:p>
          <a:p>
            <a:r>
              <a:rPr lang="uk-UA" dirty="0"/>
              <a:t>Ринок послуг існує в єдності з товарним ринком і є одним з його різновидів. Поряд з тим він має низку специфічних рис, які зумовлюють особливий підхід до підприємницької діяльності на цьому ринку.</a:t>
            </a:r>
          </a:p>
          <a:p>
            <a:r>
              <a:rPr lang="uk-UA" dirty="0"/>
              <a:t>До головних відмінностей ринку послуг належать:</a:t>
            </a:r>
          </a:p>
          <a:p>
            <a:r>
              <a:rPr lang="uk-UA" dirty="0"/>
              <a:t>1) висока динаміка ринкових процесів, пов'язана з динамікою попиту та пропозиції на послуги;</a:t>
            </a:r>
          </a:p>
          <a:p>
            <a:r>
              <a:rPr lang="uk-UA" dirty="0"/>
              <a:t>2) локальний характер, зумовлений локальністю обслуговування сервісного підприємства;</a:t>
            </a:r>
          </a:p>
          <a:p>
            <a:r>
              <a:rPr lang="uk-UA" dirty="0"/>
              <a:t>3) висока швидкість обороту коштів, що є наслідком короткого виробничого циклу у сфері послуг;</a:t>
            </a:r>
          </a:p>
          <a:p>
            <a:r>
              <a:rPr lang="uk-UA" dirty="0"/>
              <a:t>4) висока чутливість до змін ринкової кон'юнктури, зумовлена особливостями самих послуг;</a:t>
            </a:r>
          </a:p>
          <a:p>
            <a:r>
              <a:rPr lang="uk-UA" dirty="0"/>
              <a:t>5) специфіка організації виробництва послуг - це мобільні малі та середні підприємства;</a:t>
            </a:r>
          </a:p>
          <a:p>
            <a:r>
              <a:rPr lang="uk-UA" dirty="0"/>
              <a:t>6) специфіка процесу надання послуги - обумовлена особистим контактом із споживачем;</a:t>
            </a:r>
          </a:p>
          <a:p>
            <a:r>
              <a:rPr lang="uk-UA" dirty="0"/>
              <a:t>7) високий рівень диференціації послуг, який виходить з персоніфікації та індивідуалізації попиту.</a:t>
            </a:r>
          </a:p>
        </p:txBody>
      </p:sp>
    </p:spTree>
    <p:extLst>
      <p:ext uri="{BB962C8B-B14F-4D97-AF65-F5344CB8AC3E}">
        <p14:creationId xmlns:p14="http://schemas.microsoft.com/office/powerpoint/2010/main" val="2235421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309A290-1C02-4188-8EDD-228CFF63219B}"/>
              </a:ext>
            </a:extLst>
          </p:cNvPr>
          <p:cNvSpPr/>
          <p:nvPr/>
        </p:nvSpPr>
        <p:spPr>
          <a:xfrm>
            <a:off x="1527142" y="2085583"/>
            <a:ext cx="8927183" cy="2031325"/>
          </a:xfrm>
          <a:prstGeom prst="rect">
            <a:avLst/>
          </a:prstGeom>
        </p:spPr>
        <p:txBody>
          <a:bodyPr wrap="square">
            <a:spAutoFit/>
          </a:bodyPr>
          <a:lstStyle/>
          <a:p>
            <a:r>
              <a:rPr lang="uk-UA" dirty="0"/>
              <a:t>Ринок у різних галузях сфери послуг розвинутий неоднаково. У системі побутового обслуговування, громадського харчування, торгівлі, рекреаційній сфері ринкові відношення отримали найбільший розвиток. Але в таких галузях, як культура, охорона здоров'я, освіта, ринкові відносини мають не тільки свою специфіку, але й обмежені можливості. У цих галузях присутній значний неринковий сектор, у тому числі державні організації та установи. Більше того, саме тут вони домінують.</a:t>
            </a:r>
          </a:p>
        </p:txBody>
      </p:sp>
    </p:spTree>
    <p:extLst>
      <p:ext uri="{BB962C8B-B14F-4D97-AF65-F5344CB8AC3E}">
        <p14:creationId xmlns:p14="http://schemas.microsoft.com/office/powerpoint/2010/main" val="1587464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2B93A5E-1BC1-4A37-8B00-BF7E59AA8A93}"/>
              </a:ext>
            </a:extLst>
          </p:cNvPr>
          <p:cNvSpPr/>
          <p:nvPr/>
        </p:nvSpPr>
        <p:spPr>
          <a:xfrm>
            <a:off x="1472152" y="1794817"/>
            <a:ext cx="9247695" cy="3416320"/>
          </a:xfrm>
          <a:prstGeom prst="rect">
            <a:avLst/>
          </a:prstGeom>
        </p:spPr>
        <p:txBody>
          <a:bodyPr wrap="square">
            <a:spAutoFit/>
          </a:bodyPr>
          <a:lstStyle/>
          <a:p>
            <a:r>
              <a:rPr lang="uk-UA" dirty="0"/>
              <a:t>Територіальні особливості ринку послуг тісно пов'язані з територіальним розміщенням населення, тобто його розселенням. Існують два типи розселення: компактне та дисперсне. Компактний тип розселення являє собою щільну мережу поселень, пов'язаних між собою системою шляхів, інфраструктурою, транспортом. Для дисперсного типу характерне існування невеличких поселень, які знаходяться на значній відстані одне від одного, і взаємодія між ними ускладнена.</a:t>
            </a:r>
          </a:p>
          <a:p>
            <a:endParaRPr lang="uk-UA" dirty="0"/>
          </a:p>
          <a:p>
            <a:r>
              <a:rPr lang="uk-UA" dirty="0"/>
              <a:t>Виходячи з цього, виокремлюють два типи ринку послуг компактний та дисперсний. Вони вирізняються за принципом територіального (географічного) сегментування. Таким чином, територіальне сегментування набуло на ринку послуг ключового значення.</a:t>
            </a:r>
          </a:p>
        </p:txBody>
      </p:sp>
    </p:spTree>
    <p:extLst>
      <p:ext uri="{BB962C8B-B14F-4D97-AF65-F5344CB8AC3E}">
        <p14:creationId xmlns:p14="http://schemas.microsoft.com/office/powerpoint/2010/main" val="4114185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25DE826-C969-4254-9A35-635DBF441B8C}"/>
              </a:ext>
            </a:extLst>
          </p:cNvPr>
          <p:cNvSpPr/>
          <p:nvPr/>
        </p:nvSpPr>
        <p:spPr>
          <a:xfrm>
            <a:off x="1721963" y="1896327"/>
            <a:ext cx="8748074" cy="2862322"/>
          </a:xfrm>
          <a:prstGeom prst="rect">
            <a:avLst/>
          </a:prstGeom>
        </p:spPr>
        <p:txBody>
          <a:bodyPr wrap="square">
            <a:spAutoFit/>
          </a:bodyPr>
          <a:lstStyle/>
          <a:p>
            <a:r>
              <a:rPr lang="ru-RU" b="1" dirty="0" err="1"/>
              <a:t>Компактний</a:t>
            </a:r>
            <a:r>
              <a:rPr lang="ru-RU" b="1" dirty="0"/>
              <a:t> </a:t>
            </a:r>
            <a:r>
              <a:rPr lang="ru-RU" b="1" dirty="0" err="1"/>
              <a:t>ринок</a:t>
            </a:r>
            <a:r>
              <a:rPr lang="ru-RU" b="1" dirty="0"/>
              <a:t> </a:t>
            </a:r>
            <a:r>
              <a:rPr lang="ru-RU" b="1" dirty="0" err="1"/>
              <a:t>послуг</a:t>
            </a:r>
            <a:r>
              <a:rPr lang="ru-RU" b="1" dirty="0"/>
              <a:t>. </a:t>
            </a:r>
            <a:r>
              <a:rPr lang="ru-RU" dirty="0"/>
              <a:t>В </a:t>
            </a:r>
            <a:r>
              <a:rPr lang="ru-RU" dirty="0" err="1"/>
              <a:t>умовах</a:t>
            </a:r>
            <a:r>
              <a:rPr lang="ru-RU" dirty="0"/>
              <a:t> компактного ринку сфера </a:t>
            </a:r>
            <a:r>
              <a:rPr lang="ru-RU" dirty="0" err="1"/>
              <a:t>діяльності</a:t>
            </a:r>
            <a:r>
              <a:rPr lang="ru-RU" dirty="0"/>
              <a:t> </a:t>
            </a:r>
            <a:r>
              <a:rPr lang="ru-RU" dirty="0" err="1"/>
              <a:t>підприємства</a:t>
            </a:r>
            <a:r>
              <a:rPr lang="ru-RU" dirty="0"/>
              <a:t> </a:t>
            </a:r>
            <a:r>
              <a:rPr lang="ru-RU" dirty="0" err="1"/>
              <a:t>послуг</a:t>
            </a:r>
            <a:r>
              <a:rPr lang="ru-RU" dirty="0"/>
              <a:t> </a:t>
            </a:r>
            <a:r>
              <a:rPr lang="ru-RU" dirty="0" err="1"/>
              <a:t>має</a:t>
            </a:r>
            <a:r>
              <a:rPr lang="ru-RU" dirty="0"/>
              <a:t> </a:t>
            </a:r>
            <a:r>
              <a:rPr lang="ru-RU" dirty="0" err="1"/>
              <a:t>чітку</a:t>
            </a:r>
            <a:r>
              <a:rPr lang="ru-RU" dirty="0"/>
              <a:t> </a:t>
            </a:r>
            <a:r>
              <a:rPr lang="ru-RU" dirty="0" err="1"/>
              <a:t>просторову</a:t>
            </a:r>
            <a:r>
              <a:rPr lang="ru-RU" dirty="0"/>
              <a:t> </a:t>
            </a:r>
            <a:r>
              <a:rPr lang="ru-RU" dirty="0" err="1"/>
              <a:t>визначеність</a:t>
            </a:r>
            <a:r>
              <a:rPr lang="ru-RU" dirty="0"/>
              <a:t>. Вона </a:t>
            </a:r>
            <a:r>
              <a:rPr lang="ru-RU" dirty="0" err="1"/>
              <a:t>може</a:t>
            </a:r>
            <a:r>
              <a:rPr lang="ru-RU" dirty="0"/>
              <a:t> </a:t>
            </a:r>
            <a:r>
              <a:rPr lang="ru-RU" dirty="0" err="1"/>
              <a:t>здійснюватися</a:t>
            </a:r>
            <a:r>
              <a:rPr lang="ru-RU" dirty="0"/>
              <a:t> у межах </a:t>
            </a:r>
            <a:r>
              <a:rPr lang="ru-RU" dirty="0" err="1"/>
              <a:t>міського</a:t>
            </a:r>
            <a:r>
              <a:rPr lang="ru-RU" dirty="0"/>
              <a:t> району, </a:t>
            </a:r>
            <a:r>
              <a:rPr lang="ru-RU" dirty="0" err="1"/>
              <a:t>міста</a:t>
            </a:r>
            <a:r>
              <a:rPr lang="ru-RU" dirty="0"/>
              <a:t>, селища </a:t>
            </a:r>
            <a:r>
              <a:rPr lang="ru-RU" dirty="0" err="1"/>
              <a:t>або</a:t>
            </a:r>
            <a:r>
              <a:rPr lang="ru-RU" dirty="0"/>
              <a:t> ряду селищ. </a:t>
            </a:r>
            <a:r>
              <a:rPr lang="ru-RU" dirty="0" err="1"/>
              <a:t>Товарна</a:t>
            </a:r>
            <a:r>
              <a:rPr lang="ru-RU" dirty="0"/>
              <a:t> </a:t>
            </a:r>
            <a:r>
              <a:rPr lang="ru-RU" dirty="0" err="1"/>
              <a:t>політика</a:t>
            </a:r>
            <a:r>
              <a:rPr lang="ru-RU" dirty="0"/>
              <a:t> на компактному ринку </a:t>
            </a:r>
            <a:r>
              <a:rPr lang="ru-RU" dirty="0" err="1"/>
              <a:t>включає</a:t>
            </a:r>
            <a:r>
              <a:rPr lang="ru-RU" dirty="0"/>
              <a:t> </a:t>
            </a:r>
            <a:r>
              <a:rPr lang="ru-RU" dirty="0" err="1"/>
              <a:t>розробку</a:t>
            </a:r>
            <a:r>
              <a:rPr lang="ru-RU" dirty="0"/>
              <a:t> та </a:t>
            </a:r>
            <a:r>
              <a:rPr lang="ru-RU" dirty="0" err="1"/>
              <a:t>надання</a:t>
            </a:r>
            <a:r>
              <a:rPr lang="ru-RU" dirty="0"/>
              <a:t> </a:t>
            </a:r>
            <a:r>
              <a:rPr lang="ru-RU" dirty="0" err="1"/>
              <a:t>послуг</a:t>
            </a:r>
            <a:r>
              <a:rPr lang="ru-RU" dirty="0"/>
              <a:t> </a:t>
            </a:r>
            <a:r>
              <a:rPr lang="ru-RU" dirty="0" err="1"/>
              <a:t>стаціонарними</a:t>
            </a:r>
            <a:r>
              <a:rPr lang="ru-RU" dirty="0"/>
              <a:t> </a:t>
            </a:r>
            <a:r>
              <a:rPr lang="ru-RU" dirty="0" err="1"/>
              <a:t>підприємствами</a:t>
            </a:r>
            <a:r>
              <a:rPr lang="ru-RU" dirty="0"/>
              <a:t> </a:t>
            </a:r>
            <a:r>
              <a:rPr lang="ru-RU" dirty="0" err="1"/>
              <a:t>послуг</a:t>
            </a:r>
            <a:r>
              <a:rPr lang="ru-RU" dirty="0"/>
              <a:t>. В </a:t>
            </a:r>
            <a:r>
              <a:rPr lang="ru-RU" dirty="0" err="1"/>
              <a:t>основі</a:t>
            </a:r>
            <a:r>
              <a:rPr lang="ru-RU" dirty="0"/>
              <a:t> </a:t>
            </a:r>
            <a:r>
              <a:rPr lang="ru-RU" dirty="0" err="1"/>
              <a:t>розробки</a:t>
            </a:r>
            <a:r>
              <a:rPr lang="ru-RU" dirty="0"/>
              <a:t> </a:t>
            </a:r>
            <a:r>
              <a:rPr lang="ru-RU" dirty="0" err="1"/>
              <a:t>товарної</a:t>
            </a:r>
            <a:r>
              <a:rPr lang="ru-RU" dirty="0"/>
              <a:t> </a:t>
            </a:r>
            <a:r>
              <a:rPr lang="ru-RU" dirty="0" err="1"/>
              <a:t>політики</a:t>
            </a:r>
            <a:r>
              <a:rPr lang="ru-RU" dirty="0"/>
              <a:t> </a:t>
            </a:r>
            <a:r>
              <a:rPr lang="ru-RU" dirty="0" err="1"/>
              <a:t>знаходиться</a:t>
            </a:r>
            <a:r>
              <a:rPr lang="ru-RU" dirty="0"/>
              <a:t> </a:t>
            </a:r>
            <a:r>
              <a:rPr lang="ru-RU" dirty="0" err="1"/>
              <a:t>вивчення</a:t>
            </a:r>
            <a:r>
              <a:rPr lang="ru-RU" dirty="0"/>
              <a:t> </a:t>
            </a:r>
            <a:r>
              <a:rPr lang="ru-RU" dirty="0" err="1"/>
              <a:t>попиту</a:t>
            </a:r>
            <a:r>
              <a:rPr lang="ru-RU" dirty="0"/>
              <a:t> на </a:t>
            </a:r>
            <a:r>
              <a:rPr lang="ru-RU" dirty="0" err="1"/>
              <a:t>послуги</a:t>
            </a:r>
            <a:r>
              <a:rPr lang="ru-RU" dirty="0"/>
              <a:t>, </a:t>
            </a:r>
            <a:r>
              <a:rPr lang="ru-RU" dirty="0" err="1"/>
              <a:t>характерні</a:t>
            </a:r>
            <a:r>
              <a:rPr lang="ru-RU" dirty="0"/>
              <a:t> для </a:t>
            </a:r>
            <a:r>
              <a:rPr lang="ru-RU" dirty="0" err="1"/>
              <a:t>цієї</a:t>
            </a:r>
            <a:r>
              <a:rPr lang="ru-RU" dirty="0"/>
              <a:t> </a:t>
            </a:r>
            <a:r>
              <a:rPr lang="ru-RU" dirty="0" err="1"/>
              <a:t>території</a:t>
            </a:r>
            <a:r>
              <a:rPr lang="ru-RU" dirty="0"/>
              <a:t>. </a:t>
            </a:r>
            <a:r>
              <a:rPr lang="ru-RU" dirty="0" err="1"/>
              <a:t>Територіальне</a:t>
            </a:r>
            <a:r>
              <a:rPr lang="ru-RU" dirty="0"/>
              <a:t> </a:t>
            </a:r>
            <a:r>
              <a:rPr lang="ru-RU" dirty="0" err="1"/>
              <a:t>сегментування</a:t>
            </a:r>
            <a:r>
              <a:rPr lang="ru-RU" dirty="0"/>
              <a:t> </a:t>
            </a:r>
            <a:r>
              <a:rPr lang="ru-RU" dirty="0" err="1"/>
              <a:t>доповнюється</a:t>
            </a:r>
            <a:r>
              <a:rPr lang="ru-RU" dirty="0"/>
              <a:t> </a:t>
            </a:r>
            <a:r>
              <a:rPr lang="ru-RU" dirty="0" err="1"/>
              <a:t>демографічними</a:t>
            </a:r>
            <a:r>
              <a:rPr lang="ru-RU" dirty="0"/>
              <a:t>, </a:t>
            </a:r>
            <a:r>
              <a:rPr lang="ru-RU" dirty="0" err="1"/>
              <a:t>соціальними</a:t>
            </a:r>
            <a:r>
              <a:rPr lang="ru-RU" dirty="0"/>
              <a:t> та </a:t>
            </a:r>
            <a:r>
              <a:rPr lang="ru-RU" dirty="0" err="1"/>
              <a:t>іншими</a:t>
            </a:r>
            <a:r>
              <a:rPr lang="ru-RU" dirty="0"/>
              <a:t> </a:t>
            </a:r>
            <a:r>
              <a:rPr lang="ru-RU" dirty="0" err="1"/>
              <a:t>критеріями</a:t>
            </a:r>
            <a:r>
              <a:rPr lang="ru-RU" dirty="0"/>
              <a:t>. </a:t>
            </a:r>
            <a:r>
              <a:rPr lang="ru-RU" dirty="0" err="1"/>
              <a:t>Процес</a:t>
            </a:r>
            <a:r>
              <a:rPr lang="ru-RU" dirty="0"/>
              <a:t> </a:t>
            </a:r>
            <a:r>
              <a:rPr lang="ru-RU" dirty="0" err="1"/>
              <a:t>виробництва</a:t>
            </a:r>
            <a:r>
              <a:rPr lang="ru-RU" dirty="0"/>
              <a:t> та </a:t>
            </a:r>
            <a:r>
              <a:rPr lang="ru-RU" dirty="0" err="1"/>
              <a:t>збуту</a:t>
            </a:r>
            <a:r>
              <a:rPr lang="ru-RU" dirty="0"/>
              <a:t> </a:t>
            </a:r>
            <a:r>
              <a:rPr lang="ru-RU" dirty="0" err="1"/>
              <a:t>послуг</a:t>
            </a:r>
            <a:r>
              <a:rPr lang="ru-RU" dirty="0"/>
              <a:t> на компактному ринку </a:t>
            </a:r>
            <a:r>
              <a:rPr lang="ru-RU" dirty="0" err="1"/>
              <a:t>змінюється</a:t>
            </a:r>
            <a:r>
              <a:rPr lang="ru-RU" dirty="0"/>
              <a:t> </a:t>
            </a:r>
            <a:r>
              <a:rPr lang="ru-RU" dirty="0" err="1"/>
              <a:t>залежно</a:t>
            </a:r>
            <a:r>
              <a:rPr lang="ru-RU" dirty="0"/>
              <a:t> </a:t>
            </a:r>
            <a:r>
              <a:rPr lang="ru-RU" dirty="0" err="1"/>
              <a:t>від</a:t>
            </a:r>
            <a:r>
              <a:rPr lang="ru-RU" dirty="0"/>
              <a:t> </a:t>
            </a:r>
            <a:r>
              <a:rPr lang="ru-RU" dirty="0" err="1"/>
              <a:t>густоти</a:t>
            </a:r>
            <a:r>
              <a:rPr lang="ru-RU" dirty="0"/>
              <a:t> </a:t>
            </a:r>
            <a:r>
              <a:rPr lang="ru-RU" dirty="0" err="1"/>
              <a:t>населення</a:t>
            </a:r>
            <a:r>
              <a:rPr lang="ru-RU" dirty="0"/>
              <a:t> </a:t>
            </a:r>
            <a:r>
              <a:rPr lang="ru-RU" dirty="0" err="1"/>
              <a:t>території</a:t>
            </a:r>
            <a:r>
              <a:rPr lang="ru-RU" dirty="0"/>
              <a:t>.</a:t>
            </a:r>
            <a:endParaRPr lang="uk-UA" dirty="0"/>
          </a:p>
        </p:txBody>
      </p:sp>
    </p:spTree>
    <p:extLst>
      <p:ext uri="{BB962C8B-B14F-4D97-AF65-F5344CB8AC3E}">
        <p14:creationId xmlns:p14="http://schemas.microsoft.com/office/powerpoint/2010/main" val="592276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05BF12C-DA23-4570-926B-DF83E8F936E4}"/>
              </a:ext>
            </a:extLst>
          </p:cNvPr>
          <p:cNvSpPr/>
          <p:nvPr/>
        </p:nvSpPr>
        <p:spPr>
          <a:xfrm>
            <a:off x="1354317" y="1720840"/>
            <a:ext cx="9483365" cy="3416320"/>
          </a:xfrm>
          <a:prstGeom prst="rect">
            <a:avLst/>
          </a:prstGeom>
        </p:spPr>
        <p:txBody>
          <a:bodyPr wrap="square">
            <a:spAutoFit/>
          </a:bodyPr>
          <a:lstStyle/>
          <a:p>
            <a:r>
              <a:rPr lang="uk-UA" dirty="0"/>
              <a:t>Густота населення будь-якого поселення має відцентровий характер. Густота центральних районів зменшується з віддаленням від центру. У районах з високою густотою населення виробництво і збут послуг організується у місцях з найбільшою концентрацією постійного населення. Крім того, слід враховувати не тільки постійне, але й, що більш важливо, тимчасове населення, котре формується внаслідок внутрішньої територіальної міграції. Концентрація населення в окремих "пунктах" обумовлена, як правило, не стільки кількістю постійного населення, скільки людськими потоками до місць роботи, адміністративних центрів і т. ін.</a:t>
            </a:r>
          </a:p>
          <a:p>
            <a:r>
              <a:rPr lang="uk-UA" dirty="0"/>
              <a:t>Просування послуг на компактному ринку має свої особливості. Найраціональніше використовувати локальні комунікативно-інформаційні мережі, особисті контакти зі споживачами.</a:t>
            </a:r>
          </a:p>
        </p:txBody>
      </p:sp>
    </p:spTree>
    <p:extLst>
      <p:ext uri="{BB962C8B-B14F-4D97-AF65-F5344CB8AC3E}">
        <p14:creationId xmlns:p14="http://schemas.microsoft.com/office/powerpoint/2010/main" val="3452325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C0B004B-DFD4-4DAB-8D65-DA407E9566DA}"/>
              </a:ext>
            </a:extLst>
          </p:cNvPr>
          <p:cNvSpPr/>
          <p:nvPr/>
        </p:nvSpPr>
        <p:spPr>
          <a:xfrm>
            <a:off x="1932495" y="1616427"/>
            <a:ext cx="7946796" cy="3139321"/>
          </a:xfrm>
          <a:prstGeom prst="rect">
            <a:avLst/>
          </a:prstGeom>
        </p:spPr>
        <p:txBody>
          <a:bodyPr wrap="square">
            <a:spAutoFit/>
          </a:bodyPr>
          <a:lstStyle/>
          <a:p>
            <a:r>
              <a:rPr lang="ru-RU" b="1" dirty="0" err="1"/>
              <a:t>Дисперсний</a:t>
            </a:r>
            <a:r>
              <a:rPr lang="ru-RU" b="1" dirty="0"/>
              <a:t> </a:t>
            </a:r>
            <a:r>
              <a:rPr lang="ru-RU" b="1" dirty="0" err="1"/>
              <a:t>ринок</a:t>
            </a:r>
            <a:r>
              <a:rPr lang="ru-RU" b="1" dirty="0"/>
              <a:t> </a:t>
            </a:r>
            <a:r>
              <a:rPr lang="ru-RU" b="1" dirty="0" err="1"/>
              <a:t>послуг</a:t>
            </a:r>
            <a:r>
              <a:rPr lang="ru-RU" b="1" dirty="0"/>
              <a:t>. </a:t>
            </a:r>
            <a:r>
              <a:rPr lang="ru-RU" dirty="0"/>
              <a:t>На дисперсному ринку </a:t>
            </a:r>
            <a:r>
              <a:rPr lang="ru-RU" dirty="0" err="1"/>
              <a:t>процес</a:t>
            </a:r>
            <a:r>
              <a:rPr lang="ru-RU" dirty="0"/>
              <a:t> </a:t>
            </a:r>
            <a:r>
              <a:rPr lang="ru-RU" dirty="0" err="1"/>
              <a:t>задоволення</a:t>
            </a:r>
            <a:r>
              <a:rPr lang="ru-RU" dirty="0"/>
              <a:t> </a:t>
            </a:r>
            <a:r>
              <a:rPr lang="ru-RU" dirty="0" err="1"/>
              <a:t>попиту</a:t>
            </a:r>
            <a:r>
              <a:rPr lang="ru-RU" dirty="0"/>
              <a:t> на </a:t>
            </a:r>
            <a:r>
              <a:rPr lang="ru-RU" dirty="0" err="1"/>
              <a:t>послуги</a:t>
            </a:r>
            <a:r>
              <a:rPr lang="ru-RU" dirty="0"/>
              <a:t> </a:t>
            </a:r>
            <a:r>
              <a:rPr lang="ru-RU" dirty="0" err="1"/>
              <a:t>значно</a:t>
            </a:r>
            <a:r>
              <a:rPr lang="ru-RU" dirty="0"/>
              <a:t> </a:t>
            </a:r>
            <a:r>
              <a:rPr lang="ru-RU" dirty="0" err="1"/>
              <a:t>ускладнюється</a:t>
            </a:r>
            <a:r>
              <a:rPr lang="ru-RU" dirty="0"/>
              <a:t>. </a:t>
            </a:r>
            <a:r>
              <a:rPr lang="ru-RU" dirty="0" err="1"/>
              <a:t>Необхідним</a:t>
            </a:r>
            <a:r>
              <a:rPr lang="ru-RU" dirty="0"/>
              <a:t> є </a:t>
            </a:r>
            <a:r>
              <a:rPr lang="ru-RU" dirty="0" err="1"/>
              <a:t>орієнтація</a:t>
            </a:r>
            <a:r>
              <a:rPr lang="ru-RU" dirty="0"/>
              <a:t> на </a:t>
            </a:r>
            <a:r>
              <a:rPr lang="ru-RU" dirty="0" err="1"/>
              <a:t>особливі</a:t>
            </a:r>
            <a:r>
              <a:rPr lang="ru-RU" dirty="0"/>
              <a:t> </a:t>
            </a:r>
            <a:r>
              <a:rPr lang="ru-RU" dirty="0" err="1"/>
              <a:t>форми</a:t>
            </a:r>
            <a:r>
              <a:rPr lang="ru-RU" dirty="0"/>
              <a:t> </a:t>
            </a:r>
            <a:r>
              <a:rPr lang="ru-RU" dirty="0" err="1"/>
              <a:t>надання</a:t>
            </a:r>
            <a:r>
              <a:rPr lang="ru-RU" dirty="0"/>
              <a:t> </a:t>
            </a:r>
            <a:r>
              <a:rPr lang="ru-RU" dirty="0" err="1"/>
              <a:t>послуг</a:t>
            </a:r>
            <a:r>
              <a:rPr lang="ru-RU" dirty="0"/>
              <a:t>. </a:t>
            </a:r>
            <a:r>
              <a:rPr lang="ru-RU" dirty="0" err="1"/>
              <a:t>Товарний</a:t>
            </a:r>
            <a:r>
              <a:rPr lang="ru-RU" dirty="0"/>
              <a:t> ряд </a:t>
            </a:r>
            <a:r>
              <a:rPr lang="ru-RU" dirty="0" err="1"/>
              <a:t>розроблюється</a:t>
            </a:r>
            <a:r>
              <a:rPr lang="ru-RU" dirty="0"/>
              <a:t> на </a:t>
            </a:r>
            <a:r>
              <a:rPr lang="ru-RU" dirty="0" err="1"/>
              <a:t>основі</a:t>
            </a:r>
            <a:r>
              <a:rPr lang="ru-RU" dirty="0"/>
              <a:t> так </a:t>
            </a:r>
            <a:r>
              <a:rPr lang="ru-RU" dirty="0" err="1"/>
              <a:t>званих</a:t>
            </a:r>
            <a:r>
              <a:rPr lang="ru-RU" dirty="0"/>
              <a:t> "</a:t>
            </a:r>
            <a:r>
              <a:rPr lang="ru-RU" dirty="0" err="1"/>
              <a:t>виїзних</a:t>
            </a:r>
            <a:r>
              <a:rPr lang="ru-RU" dirty="0"/>
              <a:t> </a:t>
            </a:r>
            <a:r>
              <a:rPr lang="ru-RU" dirty="0" err="1"/>
              <a:t>послуг</a:t>
            </a:r>
            <a:r>
              <a:rPr lang="ru-RU" dirty="0"/>
              <a:t>", </a:t>
            </a:r>
            <a:r>
              <a:rPr lang="ru-RU" dirty="0" err="1"/>
              <a:t>які</a:t>
            </a:r>
            <a:r>
              <a:rPr lang="ru-RU" dirty="0"/>
              <a:t> </a:t>
            </a:r>
            <a:r>
              <a:rPr lang="ru-RU" dirty="0" err="1"/>
              <a:t>надаються</a:t>
            </a:r>
            <a:r>
              <a:rPr lang="ru-RU" dirty="0"/>
              <a:t> </a:t>
            </a:r>
            <a:r>
              <a:rPr lang="ru-RU" dirty="0" err="1"/>
              <a:t>споживачеві</a:t>
            </a:r>
            <a:r>
              <a:rPr lang="ru-RU" dirty="0"/>
              <a:t> у </a:t>
            </a:r>
            <a:r>
              <a:rPr lang="ru-RU" dirty="0" err="1"/>
              <a:t>певні</a:t>
            </a:r>
            <a:r>
              <a:rPr lang="ru-RU" dirty="0"/>
              <a:t> </a:t>
            </a:r>
            <a:r>
              <a:rPr lang="ru-RU" dirty="0" err="1"/>
              <a:t>періоди</a:t>
            </a:r>
            <a:r>
              <a:rPr lang="ru-RU" dirty="0"/>
              <a:t> часу. Номенклатура таких </a:t>
            </a:r>
            <a:r>
              <a:rPr lang="ru-RU" dirty="0" err="1"/>
              <a:t>послуг</a:t>
            </a:r>
            <a:r>
              <a:rPr lang="ru-RU" dirty="0"/>
              <a:t> </a:t>
            </a:r>
            <a:r>
              <a:rPr lang="ru-RU" dirty="0" err="1"/>
              <a:t>обмежена</a:t>
            </a:r>
            <a:r>
              <a:rPr lang="ru-RU" dirty="0"/>
              <a:t>, але </a:t>
            </a:r>
            <a:r>
              <a:rPr lang="ru-RU" dirty="0" err="1"/>
              <a:t>дозволяє</a:t>
            </a:r>
            <a:r>
              <a:rPr lang="ru-RU" dirty="0"/>
              <a:t> </a:t>
            </a:r>
            <a:r>
              <a:rPr lang="ru-RU" dirty="0" err="1"/>
              <a:t>забезпечити</a:t>
            </a:r>
            <a:r>
              <a:rPr lang="ru-RU" dirty="0"/>
              <a:t> </a:t>
            </a:r>
            <a:r>
              <a:rPr lang="ru-RU" dirty="0" err="1"/>
              <a:t>головні</a:t>
            </a:r>
            <a:r>
              <a:rPr lang="ru-RU" dirty="0"/>
              <a:t> потреби </a:t>
            </a:r>
            <a:r>
              <a:rPr lang="ru-RU" dirty="0" err="1"/>
              <a:t>населення</a:t>
            </a:r>
            <a:r>
              <a:rPr lang="ru-RU" dirty="0"/>
              <a:t>. </a:t>
            </a:r>
            <a:r>
              <a:rPr lang="ru-RU" dirty="0" err="1"/>
              <a:t>Наприклад</a:t>
            </a:r>
            <a:r>
              <a:rPr lang="ru-RU" dirty="0"/>
              <a:t>, попит на </a:t>
            </a:r>
            <a:r>
              <a:rPr lang="ru-RU" dirty="0" err="1"/>
              <a:t>послуги</a:t>
            </a:r>
            <a:r>
              <a:rPr lang="ru-RU" dirty="0"/>
              <a:t> </a:t>
            </a:r>
            <a:r>
              <a:rPr lang="ru-RU" dirty="0" err="1"/>
              <a:t>освіти</a:t>
            </a:r>
            <a:r>
              <a:rPr lang="ru-RU" dirty="0"/>
              <a:t> </a:t>
            </a:r>
            <a:r>
              <a:rPr lang="ru-RU" dirty="0" err="1"/>
              <a:t>можна</a:t>
            </a:r>
            <a:r>
              <a:rPr lang="ru-RU" dirty="0"/>
              <a:t> </a:t>
            </a:r>
            <a:r>
              <a:rPr lang="ru-RU" dirty="0" err="1"/>
              <a:t>задовольнити</a:t>
            </a:r>
            <a:r>
              <a:rPr lang="ru-RU" dirty="0"/>
              <a:t> за </a:t>
            </a:r>
            <a:r>
              <a:rPr lang="ru-RU" dirty="0" err="1"/>
              <a:t>рахунок</a:t>
            </a:r>
            <a:r>
              <a:rPr lang="ru-RU" dirty="0"/>
              <a:t> </a:t>
            </a:r>
            <a:r>
              <a:rPr lang="ru-RU" dirty="0" err="1"/>
              <a:t>організації</a:t>
            </a:r>
            <a:r>
              <a:rPr lang="ru-RU" dirty="0"/>
              <a:t> </a:t>
            </a:r>
            <a:r>
              <a:rPr lang="ru-RU" dirty="0" err="1"/>
              <a:t>короткострокових</a:t>
            </a:r>
            <a:r>
              <a:rPr lang="ru-RU" dirty="0"/>
              <a:t> </a:t>
            </a:r>
            <a:r>
              <a:rPr lang="ru-RU" dirty="0" err="1"/>
              <a:t>курсів</a:t>
            </a:r>
            <a:r>
              <a:rPr lang="ru-RU" dirty="0"/>
              <a:t> за </a:t>
            </a:r>
            <a:r>
              <a:rPr lang="ru-RU" dirty="0" err="1"/>
              <a:t>напрямками</a:t>
            </a:r>
            <a:r>
              <a:rPr lang="ru-RU" dirty="0"/>
              <a:t>, </a:t>
            </a:r>
            <a:r>
              <a:rPr lang="ru-RU" dirty="0" err="1"/>
              <a:t>які</a:t>
            </a:r>
            <a:r>
              <a:rPr lang="ru-RU" dirty="0"/>
              <a:t> </a:t>
            </a:r>
            <a:r>
              <a:rPr lang="ru-RU" dirty="0" err="1"/>
              <a:t>відповідають</a:t>
            </a:r>
            <a:r>
              <a:rPr lang="ru-RU" dirty="0"/>
              <a:t> </a:t>
            </a:r>
            <a:r>
              <a:rPr lang="ru-RU" dirty="0" err="1"/>
              <a:t>специфіці</a:t>
            </a:r>
            <a:r>
              <a:rPr lang="ru-RU" dirty="0"/>
              <a:t> </a:t>
            </a:r>
            <a:r>
              <a:rPr lang="ru-RU" dirty="0" err="1"/>
              <a:t>роботи</a:t>
            </a:r>
            <a:r>
              <a:rPr lang="ru-RU" dirty="0"/>
              <a:t> </a:t>
            </a:r>
            <a:r>
              <a:rPr lang="ru-RU" dirty="0" err="1"/>
              <a:t>споживачів</a:t>
            </a:r>
            <a:r>
              <a:rPr lang="ru-RU" dirty="0"/>
              <a:t>. Попит на </a:t>
            </a:r>
            <a:r>
              <a:rPr lang="ru-RU" dirty="0" err="1"/>
              <a:t>послуги</a:t>
            </a:r>
            <a:r>
              <a:rPr lang="ru-RU" dirty="0"/>
              <a:t> в </a:t>
            </a:r>
            <a:r>
              <a:rPr lang="ru-RU" dirty="0" err="1"/>
              <a:t>галузі</a:t>
            </a:r>
            <a:r>
              <a:rPr lang="ru-RU" dirty="0"/>
              <a:t> </a:t>
            </a:r>
            <a:r>
              <a:rPr lang="ru-RU" dirty="0" err="1"/>
              <a:t>культури</a:t>
            </a:r>
            <a:r>
              <a:rPr lang="ru-RU" dirty="0"/>
              <a:t> </a:t>
            </a:r>
            <a:r>
              <a:rPr lang="ru-RU" dirty="0" err="1"/>
              <a:t>можна</a:t>
            </a:r>
            <a:r>
              <a:rPr lang="ru-RU" dirty="0"/>
              <a:t> </a:t>
            </a:r>
            <a:r>
              <a:rPr lang="ru-RU" dirty="0" err="1"/>
              <a:t>задовольнити</a:t>
            </a:r>
            <a:r>
              <a:rPr lang="ru-RU" dirty="0"/>
              <a:t> за </a:t>
            </a:r>
            <a:r>
              <a:rPr lang="ru-RU" dirty="0" err="1"/>
              <a:t>допомогою</a:t>
            </a:r>
            <a:r>
              <a:rPr lang="ru-RU" dirty="0"/>
              <a:t> </a:t>
            </a:r>
            <a:r>
              <a:rPr lang="ru-RU" dirty="0" err="1"/>
              <a:t>виступів</a:t>
            </a:r>
            <a:r>
              <a:rPr lang="ru-RU" dirty="0"/>
              <a:t>, </a:t>
            </a:r>
            <a:r>
              <a:rPr lang="ru-RU" dirty="0" err="1"/>
              <a:t>демонстрацій</a:t>
            </a:r>
            <a:r>
              <a:rPr lang="ru-RU" dirty="0"/>
              <a:t>, </a:t>
            </a:r>
            <a:r>
              <a:rPr lang="ru-RU" dirty="0" err="1"/>
              <a:t>виставок</a:t>
            </a:r>
            <a:r>
              <a:rPr lang="ru-RU" dirty="0"/>
              <a:t> </a:t>
            </a:r>
            <a:r>
              <a:rPr lang="ru-RU" dirty="0" err="1"/>
              <a:t>тимчасового</a:t>
            </a:r>
            <a:r>
              <a:rPr lang="ru-RU" dirty="0"/>
              <a:t> характеру.</a:t>
            </a:r>
            <a:endParaRPr lang="uk-UA" dirty="0"/>
          </a:p>
        </p:txBody>
      </p:sp>
    </p:spTree>
    <p:extLst>
      <p:ext uri="{BB962C8B-B14F-4D97-AF65-F5344CB8AC3E}">
        <p14:creationId xmlns:p14="http://schemas.microsoft.com/office/powerpoint/2010/main" val="2649973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C44AB17-3D88-4035-AF01-9C715E130877}"/>
              </a:ext>
            </a:extLst>
          </p:cNvPr>
          <p:cNvSpPr/>
          <p:nvPr/>
        </p:nvSpPr>
        <p:spPr>
          <a:xfrm>
            <a:off x="1508289" y="1625135"/>
            <a:ext cx="8889476" cy="3416320"/>
          </a:xfrm>
          <a:prstGeom prst="rect">
            <a:avLst/>
          </a:prstGeom>
        </p:spPr>
        <p:txBody>
          <a:bodyPr wrap="square">
            <a:spAutoFit/>
          </a:bodyPr>
          <a:lstStyle/>
          <a:p>
            <a:r>
              <a:rPr lang="uk-UA" dirty="0"/>
              <a:t>Попит на послуги пов'язаний зі способом життя, який характерний для конкретного ринку. Дисперсний ринок відрізняється складністю і цього показника. Цей ринок складається з кількох локальних ринків, розміщених на значній відстані один від одного, він відрізняється великою різноманітністю поведінкових типів. На локальних ринках невеличких поселень існує, як правило, особливий стиль споживчої поведінки. Це утруднює роботу підприємства, котре повинно пристосовувати свою діяльність до широкої диференціації попиту. Складності транспортних </a:t>
            </a:r>
            <a:r>
              <a:rPr lang="uk-UA" dirty="0" err="1"/>
              <a:t>зв'язків</a:t>
            </a:r>
            <a:r>
              <a:rPr lang="uk-UA" dirty="0"/>
              <a:t> неодмінно позначаються на рівні забезпечення потреб споживачів дисперсного ринку. Він, як правило, відстає від рівня компактного ринку. а дефіцит і монополія на виробництво послуг - звичайні явища на дисперсному ринку.</a:t>
            </a:r>
          </a:p>
        </p:txBody>
      </p:sp>
    </p:spTree>
    <p:extLst>
      <p:ext uri="{BB962C8B-B14F-4D97-AF65-F5344CB8AC3E}">
        <p14:creationId xmlns:p14="http://schemas.microsoft.com/office/powerpoint/2010/main" val="2369795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592A92A-8B54-4EEE-B1A0-18F4EBE72089}"/>
              </a:ext>
            </a:extLst>
          </p:cNvPr>
          <p:cNvSpPr/>
          <p:nvPr/>
        </p:nvSpPr>
        <p:spPr>
          <a:xfrm>
            <a:off x="1439158" y="2012352"/>
            <a:ext cx="9313683" cy="3139321"/>
          </a:xfrm>
          <a:prstGeom prst="rect">
            <a:avLst/>
          </a:prstGeom>
        </p:spPr>
        <p:txBody>
          <a:bodyPr wrap="square">
            <a:spAutoFit/>
          </a:bodyPr>
          <a:lstStyle/>
          <a:p>
            <a:r>
              <a:rPr lang="uk-UA" dirty="0"/>
              <a:t>На початковому етапі освоєння дисперсного ринку існує комплекс умов, які сприяють підприємництву у сфері послуг:</a:t>
            </a:r>
          </a:p>
          <a:p>
            <a:r>
              <a:rPr lang="uk-UA" dirty="0"/>
              <a:t>- значний незабезпечений попит;</a:t>
            </a:r>
          </a:p>
          <a:p>
            <a:r>
              <a:rPr lang="uk-UA" dirty="0"/>
              <a:t>- зручність пошуку "ніші ринку";</a:t>
            </a:r>
          </a:p>
          <a:p>
            <a:r>
              <a:rPr lang="uk-UA" dirty="0"/>
              <a:t>- низький рівень конкуренції;</a:t>
            </a:r>
          </a:p>
          <a:p>
            <a:pPr marL="285750" indent="-285750">
              <a:buFontTx/>
              <a:buChar char="-"/>
            </a:pPr>
            <a:r>
              <a:rPr lang="uk-UA" dirty="0"/>
              <a:t>низький рівень витрат на стимулювання збуту і т. ін.</a:t>
            </a:r>
          </a:p>
          <a:p>
            <a:pPr marL="285750" indent="-285750">
              <a:buFontTx/>
              <a:buChar char="-"/>
            </a:pPr>
            <a:endParaRPr lang="uk-UA" dirty="0"/>
          </a:p>
          <a:p>
            <a:r>
              <a:rPr lang="uk-UA" dirty="0"/>
              <a:t>Але з насиченням ринку вплив цих факторів слабшає і підприємницька діяльність обмежується у розвитку. Однак, якщо швидкість розвитку транспортної інфраструктури буде адекватною швидкості насичення ринку, то вплив стримуючих факторів може бути компенсованим.</a:t>
            </a:r>
          </a:p>
        </p:txBody>
      </p:sp>
    </p:spTree>
    <p:extLst>
      <p:ext uri="{BB962C8B-B14F-4D97-AF65-F5344CB8AC3E}">
        <p14:creationId xmlns:p14="http://schemas.microsoft.com/office/powerpoint/2010/main" val="24998267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17D8526-93EF-4E47-BDAC-8BFACAF83477}"/>
              </a:ext>
            </a:extLst>
          </p:cNvPr>
          <p:cNvSpPr/>
          <p:nvPr/>
        </p:nvSpPr>
        <p:spPr>
          <a:xfrm>
            <a:off x="1451728" y="1292985"/>
            <a:ext cx="8889476" cy="4524315"/>
          </a:xfrm>
          <a:prstGeom prst="rect">
            <a:avLst/>
          </a:prstGeom>
        </p:spPr>
        <p:txBody>
          <a:bodyPr wrap="square">
            <a:spAutoFit/>
          </a:bodyPr>
          <a:lstStyle/>
          <a:p>
            <a:pPr algn="ctr"/>
            <a:r>
              <a:rPr lang="uk-UA" b="1" dirty="0"/>
              <a:t>3. Інфраструктура ринку послуг</a:t>
            </a:r>
          </a:p>
          <a:p>
            <a:endParaRPr lang="uk-UA" dirty="0"/>
          </a:p>
          <a:p>
            <a:r>
              <a:rPr lang="uk-UA" dirty="0"/>
              <a:t>Обов'язковим компонентом будь-якої цілісної економічної системи є інфраструктура. Вона не тільки організовує ділові відносини, сприяє реалізації її учасниками інтересів, а й зумовлює спеціалізацію суб'єктів економіки на основі диференціації зайнятих ними ринкових ніш, спрощує юридичний та екологічний контроль, державне і громадське регулювання ділової практики.</a:t>
            </a:r>
          </a:p>
          <a:p>
            <a:endParaRPr lang="uk-UA" dirty="0"/>
          </a:p>
          <a:p>
            <a:r>
              <a:rPr lang="uk-UA" dirty="0"/>
              <a:t>Інфраструктурна діяльність забезпечує єдність і нерозривність відокремлених у просторі і часі процесів виробництва матеріальних компонентів суспільного продукту.</a:t>
            </a:r>
          </a:p>
          <a:p>
            <a:endParaRPr lang="uk-UA" dirty="0"/>
          </a:p>
          <a:p>
            <a:r>
              <a:rPr lang="uk-UA" dirty="0"/>
              <a:t>Інфраструктура - сукупність галузей, підгалузей і служб, які створюють загальні умови для ефективного функціонування всього відтворювального процесу і відтворення робочої сили.</a:t>
            </a:r>
          </a:p>
        </p:txBody>
      </p:sp>
    </p:spTree>
    <p:extLst>
      <p:ext uri="{BB962C8B-B14F-4D97-AF65-F5344CB8AC3E}">
        <p14:creationId xmlns:p14="http://schemas.microsoft.com/office/powerpoint/2010/main" val="2125671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3E93814-E948-40E7-95D0-6CDE8E7EE3E0}"/>
              </a:ext>
            </a:extLst>
          </p:cNvPr>
          <p:cNvSpPr/>
          <p:nvPr/>
        </p:nvSpPr>
        <p:spPr>
          <a:xfrm>
            <a:off x="1611983" y="1811486"/>
            <a:ext cx="8286161" cy="2585323"/>
          </a:xfrm>
          <a:prstGeom prst="rect">
            <a:avLst/>
          </a:prstGeom>
        </p:spPr>
        <p:txBody>
          <a:bodyPr wrap="square">
            <a:spAutoFit/>
          </a:bodyPr>
          <a:lstStyle/>
          <a:p>
            <a:r>
              <a:rPr lang="uk-UA" dirty="0"/>
              <a:t>Найважливішим її завданням є поступове звільнення основних видів діяльності від виконання функцій обслуговування виробництва, зосередження їх уваги і зусиль на основній діяльності.</a:t>
            </a:r>
          </a:p>
          <a:p>
            <a:endParaRPr lang="uk-UA" dirty="0"/>
          </a:p>
          <a:p>
            <a:r>
              <a:rPr lang="uk-UA" dirty="0"/>
              <a:t>Виникнення і розвиток інфраструктури пов'язані з суспільним поділом та кооперацією праці, розвитком суспільного характеру виробництва. Сформувалася вона в результаті тривалої еволюції ділових відносна і є сукупністю організаційно-правових форм, що опосередковують ці відносини і пов'язують їх в єдине ціле.</a:t>
            </a:r>
          </a:p>
        </p:txBody>
      </p:sp>
    </p:spTree>
    <p:extLst>
      <p:ext uri="{BB962C8B-B14F-4D97-AF65-F5344CB8AC3E}">
        <p14:creationId xmlns:p14="http://schemas.microsoft.com/office/powerpoint/2010/main" val="3530511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71BE092-74B2-4EAE-86E3-39D873C50C8E}"/>
              </a:ext>
            </a:extLst>
          </p:cNvPr>
          <p:cNvSpPr/>
          <p:nvPr/>
        </p:nvSpPr>
        <p:spPr>
          <a:xfrm>
            <a:off x="2859464" y="2228671"/>
            <a:ext cx="6934986" cy="2862322"/>
          </a:xfrm>
          <a:prstGeom prst="rect">
            <a:avLst/>
          </a:prstGeom>
        </p:spPr>
        <p:txBody>
          <a:bodyPr wrap="square">
            <a:spAutoFit/>
          </a:bodyPr>
          <a:lstStyle/>
          <a:p>
            <a:pPr algn="ctr"/>
            <a:r>
              <a:rPr lang="ru-RU" dirty="0"/>
              <a:t>ПЛАН</a:t>
            </a:r>
          </a:p>
          <a:p>
            <a:pPr algn="ctr"/>
            <a:endParaRPr lang="ru-RU" dirty="0"/>
          </a:p>
          <a:p>
            <a:pPr marL="342900" indent="-342900">
              <a:buAutoNum type="arabicPeriod"/>
            </a:pPr>
            <a:r>
              <a:rPr lang="ru-RU" dirty="0" err="1"/>
              <a:t>Теоретичні</a:t>
            </a:r>
            <a:r>
              <a:rPr lang="ru-RU" dirty="0"/>
              <a:t> засади </a:t>
            </a:r>
            <a:r>
              <a:rPr lang="ru-RU" dirty="0" err="1"/>
              <a:t>функціонування</a:t>
            </a:r>
            <a:r>
              <a:rPr lang="ru-RU" dirty="0"/>
              <a:t> ринку </a:t>
            </a:r>
            <a:r>
              <a:rPr lang="ru-RU" dirty="0" err="1"/>
              <a:t>послуг</a:t>
            </a:r>
            <a:endParaRPr lang="ru-RU" dirty="0"/>
          </a:p>
          <a:p>
            <a:r>
              <a:rPr lang="ru-RU" dirty="0"/>
              <a:t>2. </a:t>
            </a:r>
            <a:r>
              <a:rPr lang="ru-RU" dirty="0" err="1"/>
              <a:t>Особливості</a:t>
            </a:r>
            <a:r>
              <a:rPr lang="ru-RU" dirty="0"/>
              <a:t> ринку </a:t>
            </a:r>
            <a:r>
              <a:rPr lang="ru-RU" dirty="0" err="1"/>
              <a:t>послуг</a:t>
            </a:r>
            <a:endParaRPr lang="ru-RU" dirty="0"/>
          </a:p>
          <a:p>
            <a:r>
              <a:rPr lang="ru-RU" dirty="0"/>
              <a:t>3. </a:t>
            </a:r>
            <a:r>
              <a:rPr lang="ru-RU" dirty="0" err="1"/>
              <a:t>Інфраструктура</a:t>
            </a:r>
            <a:r>
              <a:rPr lang="ru-RU" dirty="0"/>
              <a:t> ринку </a:t>
            </a:r>
            <a:r>
              <a:rPr lang="ru-RU" dirty="0" err="1" smtClean="0"/>
              <a:t>послуг</a:t>
            </a:r>
            <a:endParaRPr lang="ru-RU" dirty="0" smtClean="0"/>
          </a:p>
          <a:p>
            <a:r>
              <a:rPr lang="uk-UA" dirty="0" smtClean="0"/>
              <a:t>4. </a:t>
            </a:r>
            <a:r>
              <a:rPr lang="uk-UA" dirty="0"/>
              <a:t>Сутність конкуренції на ринку послуг</a:t>
            </a:r>
          </a:p>
          <a:p>
            <a:r>
              <a:rPr lang="uk-UA" dirty="0" smtClean="0"/>
              <a:t>5. </a:t>
            </a:r>
            <a:r>
              <a:rPr lang="uk-UA" dirty="0"/>
              <a:t>Особливості формування конкурентних переваг у сфері послуг</a:t>
            </a:r>
          </a:p>
          <a:p>
            <a:r>
              <a:rPr lang="uk-UA" dirty="0" smtClean="0"/>
              <a:t>6. </a:t>
            </a:r>
            <a:r>
              <a:rPr lang="uk-UA" dirty="0"/>
              <a:t>Комплекс маркетингу сервісного підприємства</a:t>
            </a:r>
          </a:p>
          <a:p>
            <a:endParaRPr lang="uk-UA" dirty="0"/>
          </a:p>
        </p:txBody>
      </p:sp>
    </p:spTree>
    <p:extLst>
      <p:ext uri="{BB962C8B-B14F-4D97-AF65-F5344CB8AC3E}">
        <p14:creationId xmlns:p14="http://schemas.microsoft.com/office/powerpoint/2010/main" val="1762396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E06462C-A3C7-4DBC-BB05-B4732CBED5FD}"/>
              </a:ext>
            </a:extLst>
          </p:cNvPr>
          <p:cNvSpPr/>
          <p:nvPr/>
        </p:nvSpPr>
        <p:spPr>
          <a:xfrm>
            <a:off x="857839" y="1333650"/>
            <a:ext cx="10218655" cy="4801314"/>
          </a:xfrm>
          <a:prstGeom prst="rect">
            <a:avLst/>
          </a:prstGeom>
        </p:spPr>
        <p:txBody>
          <a:bodyPr wrap="square">
            <a:spAutoFit/>
          </a:bodyPr>
          <a:lstStyle/>
          <a:p>
            <a:r>
              <a:rPr lang="uk-UA" dirty="0"/>
              <a:t>Розрізняють основні та обслуговуючі підприємства, що надають послуги основним галузям народного господарства. На галузевому рівні функціональне призначення багатьох видів діяльності матеріального виробництва полягає у створенні умов для основної галузі, тобто є інфраструктурною діяльністю. Наприклад, під час надання послуг з індивідуального пошиття одягу деякі підприємства сфери побуту є інфраструктурними, зокрема підприємства паливної промисловості, енергетики, пасажирський транспорт тощо.</a:t>
            </a:r>
          </a:p>
          <a:p>
            <a:endParaRPr lang="uk-UA" dirty="0"/>
          </a:p>
          <a:p>
            <a:r>
              <a:rPr lang="uk-UA" dirty="0"/>
              <a:t>На галузевому рівні, для уникнення надто широкого тлумачення інфраструктури до її складу відносять тільки ті галузі, підгалузі, служби, які безпосередньо створюють загальні умови для основного виробництва і надання послуг. З огляду на це легку, паливну промисловість, енергетику та деякі інші види діяльності не можна вважати інфраструктурними. При віднесенні конкретного підрозділу до інфраструктури також враховують його організаційний статус. Інфраструктурні підрозділи повинні бути організаційно відокремленими. Якщо вони перебувають у складі окремого підприємства і мають технологічне призначення, то інфраструктурними вважати їх не можна.</a:t>
            </a:r>
          </a:p>
        </p:txBody>
      </p:sp>
    </p:spTree>
    <p:extLst>
      <p:ext uri="{BB962C8B-B14F-4D97-AF65-F5344CB8AC3E}">
        <p14:creationId xmlns:p14="http://schemas.microsoft.com/office/powerpoint/2010/main" val="486988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00984CD-8C1C-4936-A5E9-4D0BDDFFB785}"/>
              </a:ext>
            </a:extLst>
          </p:cNvPr>
          <p:cNvSpPr/>
          <p:nvPr/>
        </p:nvSpPr>
        <p:spPr>
          <a:xfrm>
            <a:off x="1203489" y="1412685"/>
            <a:ext cx="9785022" cy="4801314"/>
          </a:xfrm>
          <a:prstGeom prst="rect">
            <a:avLst/>
          </a:prstGeom>
        </p:spPr>
        <p:txBody>
          <a:bodyPr wrap="square">
            <a:spAutoFit/>
          </a:bodyPr>
          <a:lstStyle/>
          <a:p>
            <a:r>
              <a:rPr lang="uk-UA" dirty="0"/>
              <a:t>Формування інфраструктурних комплексів у межах суспільного поділу праці відбувається за рахунок "традиційних" видів виробничої діяльності (будівництво, транспорт тощо), а також у процесі розвитку продуктивних сил суспільства, поглиблення диференціації суспільної праці, внаслідок чого виникають принципово нові інфраструктурні елементи (наприклад, наукове та інформаційне виробництво).</a:t>
            </a:r>
          </a:p>
          <a:p>
            <a:endParaRPr lang="uk-UA" dirty="0"/>
          </a:p>
          <a:p>
            <a:r>
              <a:rPr lang="uk-UA" dirty="0"/>
              <a:t>Таким чином, інфраструктура сфери послуг є невід'ємним компонентом ділових відносин суб'єктів бізнесу. Вона є сукупністю організаційно-правових форм, що опосередковують ділові відносини і пов'язують їх в єдине ціле.</a:t>
            </a:r>
          </a:p>
          <a:p>
            <a:endParaRPr lang="uk-UA" dirty="0"/>
          </a:p>
          <a:p>
            <a:r>
              <a:rPr lang="uk-UA" dirty="0"/>
              <a:t>Інфраструктура сфери послуг має особливості, головними з яких є специфічне функціональне призначення; допоміжний характер; поєднання споживання корисного ефекту з процесом виробництва в основних галузях; багатоцільовий характер; висока </a:t>
            </a:r>
            <a:r>
              <a:rPr lang="uk-UA" dirty="0" err="1"/>
              <a:t>фондо</a:t>
            </a:r>
            <a:r>
              <a:rPr lang="uk-UA" dirty="0"/>
              <a:t>- і капіталомісткість. Класифікацію її здійснюють залежно від об'єктів обслуговування, рівня функціонування, співвідношення розвитку основного виробництва та інфраструктури</a:t>
            </a:r>
          </a:p>
        </p:txBody>
      </p:sp>
    </p:spTree>
    <p:extLst>
      <p:ext uri="{BB962C8B-B14F-4D97-AF65-F5344CB8AC3E}">
        <p14:creationId xmlns:p14="http://schemas.microsoft.com/office/powerpoint/2010/main" val="1467205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30F6287-19D8-44DC-B767-34FC9EAA3537}"/>
              </a:ext>
            </a:extLst>
          </p:cNvPr>
          <p:cNvSpPr/>
          <p:nvPr/>
        </p:nvSpPr>
        <p:spPr>
          <a:xfrm>
            <a:off x="3403076" y="889844"/>
            <a:ext cx="5740924" cy="4801314"/>
          </a:xfrm>
          <a:prstGeom prst="rect">
            <a:avLst/>
          </a:prstGeom>
        </p:spPr>
        <p:txBody>
          <a:bodyPr wrap="square">
            <a:spAutoFit/>
          </a:bodyPr>
          <a:lstStyle/>
          <a:p>
            <a:r>
              <a:rPr lang="uk-UA" dirty="0"/>
              <a:t>За об’єктами обслуговування</a:t>
            </a:r>
          </a:p>
          <a:p>
            <a:r>
              <a:rPr lang="uk-UA" dirty="0"/>
              <a:t>- виробнича;</a:t>
            </a:r>
          </a:p>
          <a:p>
            <a:r>
              <a:rPr lang="uk-UA" dirty="0"/>
              <a:t>- соціальна;</a:t>
            </a:r>
          </a:p>
          <a:p>
            <a:r>
              <a:rPr lang="uk-UA" dirty="0"/>
              <a:t>- інституціональна</a:t>
            </a:r>
          </a:p>
          <a:p>
            <a:endParaRPr lang="uk-UA" dirty="0"/>
          </a:p>
          <a:p>
            <a:r>
              <a:rPr lang="uk-UA" dirty="0"/>
              <a:t>За рівнем функціонування</a:t>
            </a:r>
          </a:p>
          <a:p>
            <a:r>
              <a:rPr lang="uk-UA" dirty="0"/>
              <a:t>- міжнародна;</a:t>
            </a:r>
          </a:p>
          <a:p>
            <a:r>
              <a:rPr lang="uk-UA" dirty="0"/>
              <a:t>- народногосподарська;</a:t>
            </a:r>
          </a:p>
          <a:p>
            <a:r>
              <a:rPr lang="uk-UA" dirty="0"/>
              <a:t>- галузева;</a:t>
            </a:r>
          </a:p>
          <a:p>
            <a:r>
              <a:rPr lang="uk-UA" dirty="0"/>
              <a:t>- регіональна;</a:t>
            </a:r>
          </a:p>
          <a:p>
            <a:r>
              <a:rPr lang="uk-UA" dirty="0"/>
              <a:t>- локальна</a:t>
            </a:r>
          </a:p>
          <a:p>
            <a:endParaRPr lang="uk-UA" dirty="0"/>
          </a:p>
          <a:p>
            <a:r>
              <a:rPr lang="uk-UA" dirty="0"/>
              <a:t>За співвідношенням розвитку основного виробництва та інфраструктури</a:t>
            </a:r>
          </a:p>
          <a:p>
            <a:r>
              <a:rPr lang="uk-UA" dirty="0"/>
              <a:t>- випереджуюча;</a:t>
            </a:r>
          </a:p>
          <a:p>
            <a:r>
              <a:rPr lang="uk-UA" dirty="0"/>
              <a:t>- одночасна;</a:t>
            </a:r>
          </a:p>
          <a:p>
            <a:r>
              <a:rPr lang="uk-UA" dirty="0"/>
              <a:t>- запізніла</a:t>
            </a:r>
          </a:p>
        </p:txBody>
      </p:sp>
    </p:spTree>
    <p:extLst>
      <p:ext uri="{BB962C8B-B14F-4D97-AF65-F5344CB8AC3E}">
        <p14:creationId xmlns:p14="http://schemas.microsoft.com/office/powerpoint/2010/main" val="10831695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B1FDEAE-34D1-4159-9908-323116C40A10}"/>
              </a:ext>
            </a:extLst>
          </p:cNvPr>
          <p:cNvSpPr/>
          <p:nvPr/>
        </p:nvSpPr>
        <p:spPr>
          <a:xfrm>
            <a:off x="1753385" y="1928230"/>
            <a:ext cx="8144759" cy="2585323"/>
          </a:xfrm>
          <a:prstGeom prst="rect">
            <a:avLst/>
          </a:prstGeom>
        </p:spPr>
        <p:txBody>
          <a:bodyPr wrap="square">
            <a:spAutoFit/>
          </a:bodyPr>
          <a:lstStyle/>
          <a:p>
            <a:r>
              <a:rPr lang="uk-UA" dirty="0"/>
              <a:t>Відособленими видами інфраструктури ринку послуг є виробнича інфраструктура ринку послуг (галузі народного господарства, що забезпечують виробничо-технічне обслуговування відтворювального процесу); соціальна інфраструктура ринку послуг (галузі народного господарства, що створюють загальні умови відтворення трудового потенціалу країни, регіону); інституціональна інфраструктура ринку послуг (галузі народного господарства, що забезпечують політико-правове і соціально-економічне функціонування суб'єктів сфери послуг).</a:t>
            </a:r>
          </a:p>
        </p:txBody>
      </p:sp>
    </p:spTree>
    <p:extLst>
      <p:ext uri="{BB962C8B-B14F-4D97-AF65-F5344CB8AC3E}">
        <p14:creationId xmlns:p14="http://schemas.microsoft.com/office/powerpoint/2010/main" val="19388085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4162D20-2BF0-4385-AF93-96E66F785C52}"/>
              </a:ext>
            </a:extLst>
          </p:cNvPr>
          <p:cNvSpPr/>
          <p:nvPr/>
        </p:nvSpPr>
        <p:spPr>
          <a:xfrm>
            <a:off x="1677972" y="1679511"/>
            <a:ext cx="8672659" cy="2862322"/>
          </a:xfrm>
          <a:prstGeom prst="rect">
            <a:avLst/>
          </a:prstGeom>
        </p:spPr>
        <p:txBody>
          <a:bodyPr wrap="square">
            <a:spAutoFit/>
          </a:bodyPr>
          <a:lstStyle/>
          <a:p>
            <a:r>
              <a:rPr lang="uk-UA" dirty="0"/>
              <a:t>Головними елементами інфраструктури ринку послуг є кредитна та емісійна системи; комерційні банки; податкова система; митна система; система регулювання зайнятості населення; система вищої і середньої економічної освіти; інформаційні технології та засоби ділової комунікації; система страхування; торгові палати; організаційно оформлене посередництво на товарних, сировинних, фондових і валютних біржах; аукціони, ярмарки та інші форми організованого небіржового посередництва; комерційно-виставкові комплекси; консалтингові компанії; аудиторські компанії; професійні спілки найманих працівників.</a:t>
            </a:r>
          </a:p>
        </p:txBody>
      </p:sp>
    </p:spTree>
    <p:extLst>
      <p:ext uri="{BB962C8B-B14F-4D97-AF65-F5344CB8AC3E}">
        <p14:creationId xmlns:p14="http://schemas.microsoft.com/office/powerpoint/2010/main" val="240613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917E3F1-10DB-426A-923A-6882E74CB91F}"/>
              </a:ext>
            </a:extLst>
          </p:cNvPr>
          <p:cNvSpPr/>
          <p:nvPr/>
        </p:nvSpPr>
        <p:spPr>
          <a:xfrm>
            <a:off x="1951349" y="1651231"/>
            <a:ext cx="7880808" cy="3416320"/>
          </a:xfrm>
          <a:prstGeom prst="rect">
            <a:avLst/>
          </a:prstGeom>
        </p:spPr>
        <p:txBody>
          <a:bodyPr wrap="square">
            <a:spAutoFit/>
          </a:bodyPr>
          <a:lstStyle/>
          <a:p>
            <a:r>
              <a:rPr lang="uk-UA" dirty="0"/>
              <a:t>Функціями інфраструктури ринку послуг є:</a:t>
            </a:r>
          </a:p>
          <a:p>
            <a:endParaRPr lang="uk-UA" dirty="0"/>
          </a:p>
          <a:p>
            <a:r>
              <a:rPr lang="uk-UA" dirty="0"/>
              <a:t>- формування суб'єктів ринку;</a:t>
            </a:r>
          </a:p>
          <a:p>
            <a:r>
              <a:rPr lang="uk-UA" dirty="0"/>
              <a:t>- спрощення процесу реалізації учасниками ділових відносин їхніх підприємницьких проектів;</a:t>
            </a:r>
          </a:p>
          <a:p>
            <a:r>
              <a:rPr lang="uk-UA" dirty="0"/>
              <a:t>- спеціалізація діяльності суб'єктів ринку послуг;</a:t>
            </a:r>
          </a:p>
          <a:p>
            <a:r>
              <a:rPr lang="uk-UA" dirty="0"/>
              <a:t>- підвищення оперативності та ефективності діяльності суб'єктів бізнесу на основі диференціації зайнятих ними ринкових ніш;</a:t>
            </a:r>
          </a:p>
          <a:p>
            <a:r>
              <a:rPr lang="uk-UA" dirty="0"/>
              <a:t>- вдосконалення форм юридичного та економічного контролю, державного і суспільного регулювання ділової практики;</a:t>
            </a:r>
          </a:p>
          <a:p>
            <a:r>
              <a:rPr lang="uk-UA" dirty="0"/>
              <a:t>- встановлення господарських та інтеграційних </a:t>
            </a:r>
            <a:r>
              <a:rPr lang="uk-UA" dirty="0" err="1"/>
              <a:t>зв'язків</a:t>
            </a:r>
            <a:r>
              <a:rPr lang="uk-UA" dirty="0"/>
              <a:t> між суб'єктами ринку послуг.</a:t>
            </a:r>
          </a:p>
        </p:txBody>
      </p:sp>
    </p:spTree>
    <p:extLst>
      <p:ext uri="{BB962C8B-B14F-4D97-AF65-F5344CB8AC3E}">
        <p14:creationId xmlns:p14="http://schemas.microsoft.com/office/powerpoint/2010/main" val="5495352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2136339"/>
            <a:ext cx="6096000" cy="2585323"/>
          </a:xfrm>
          <a:prstGeom prst="rect">
            <a:avLst/>
          </a:prstGeom>
        </p:spPr>
        <p:txBody>
          <a:bodyPr>
            <a:spAutoFit/>
          </a:bodyPr>
          <a:lstStyle/>
          <a:p>
            <a:pPr algn="ctr"/>
            <a:r>
              <a:rPr lang="ru-RU" b="1" dirty="0" smtClean="0"/>
              <a:t>4. </a:t>
            </a:r>
            <a:r>
              <a:rPr lang="ru-RU" b="1" dirty="0" err="1" smtClean="0"/>
              <a:t>Сутність</a:t>
            </a:r>
            <a:r>
              <a:rPr lang="ru-RU" b="1" dirty="0" smtClean="0"/>
              <a:t> </a:t>
            </a:r>
            <a:r>
              <a:rPr lang="ru-RU" b="1" dirty="0" err="1"/>
              <a:t>конкуренції</a:t>
            </a:r>
            <a:r>
              <a:rPr lang="ru-RU" b="1" dirty="0"/>
              <a:t> на ринку </a:t>
            </a:r>
            <a:r>
              <a:rPr lang="ru-RU" b="1" dirty="0" err="1"/>
              <a:t>послуг</a:t>
            </a:r>
            <a:endParaRPr lang="ru-RU" b="1" dirty="0"/>
          </a:p>
          <a:p>
            <a:endParaRPr lang="uk-UA" dirty="0"/>
          </a:p>
          <a:p>
            <a:r>
              <a:rPr lang="uk-UA" b="1" dirty="0"/>
              <a:t>Конкуренція</a:t>
            </a:r>
            <a:r>
              <a:rPr lang="uk-UA" dirty="0"/>
              <a:t> - економічний механізм взаємодії і боротьби між підприємствами, що функціонують на ринку з метою одержання прибутку через задоволення різноманітних потреб споживачів.</a:t>
            </a:r>
          </a:p>
          <a:p>
            <a:endParaRPr lang="uk-UA" dirty="0"/>
          </a:p>
          <a:p>
            <a:r>
              <a:rPr lang="uk-UA" dirty="0"/>
              <a:t>Конкуренція є головною рушійною силою ринку, а сам продукт є знаряддям конкурентної боротьби.</a:t>
            </a:r>
            <a:endParaRPr lang="uk-UA" dirty="0"/>
          </a:p>
        </p:txBody>
      </p:sp>
    </p:spTree>
    <p:extLst>
      <p:ext uri="{BB962C8B-B14F-4D97-AF65-F5344CB8AC3E}">
        <p14:creationId xmlns:p14="http://schemas.microsoft.com/office/powerpoint/2010/main" val="7989788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852246" y="2231465"/>
            <a:ext cx="8581292" cy="2862322"/>
          </a:xfrm>
          <a:prstGeom prst="rect">
            <a:avLst/>
          </a:prstGeom>
        </p:spPr>
        <p:txBody>
          <a:bodyPr wrap="square">
            <a:spAutoFit/>
          </a:bodyPr>
          <a:lstStyle/>
          <a:p>
            <a:r>
              <a:rPr lang="ru-RU" b="1" dirty="0" err="1"/>
              <a:t>Конкурентний</a:t>
            </a:r>
            <a:r>
              <a:rPr lang="ru-RU" b="1" dirty="0"/>
              <a:t> статус </a:t>
            </a:r>
            <a:r>
              <a:rPr lang="ru-RU" b="1" dirty="0" err="1"/>
              <a:t>сервісного</a:t>
            </a:r>
            <a:r>
              <a:rPr lang="ru-RU" b="1" dirty="0"/>
              <a:t> </a:t>
            </a:r>
            <a:r>
              <a:rPr lang="ru-RU" b="1" dirty="0" err="1"/>
              <a:t>підприємства</a:t>
            </a:r>
            <a:r>
              <a:rPr lang="ru-RU" b="1" dirty="0"/>
              <a:t> </a:t>
            </a:r>
            <a:r>
              <a:rPr lang="ru-RU" dirty="0"/>
              <a:t>- </a:t>
            </a:r>
            <a:r>
              <a:rPr lang="ru-RU" dirty="0" err="1"/>
              <a:t>це</a:t>
            </a:r>
            <a:r>
              <a:rPr lang="ru-RU" dirty="0"/>
              <a:t> </a:t>
            </a:r>
            <a:r>
              <a:rPr lang="ru-RU" dirty="0" err="1"/>
              <a:t>його</a:t>
            </a:r>
            <a:r>
              <a:rPr lang="ru-RU" dirty="0"/>
              <a:t> </a:t>
            </a:r>
            <a:r>
              <a:rPr lang="ru-RU" dirty="0" err="1"/>
              <a:t>позиція</a:t>
            </a:r>
            <a:r>
              <a:rPr lang="ru-RU" dirty="0"/>
              <a:t> в </a:t>
            </a:r>
            <a:r>
              <a:rPr lang="ru-RU" dirty="0" err="1"/>
              <a:t>конкурентній</a:t>
            </a:r>
            <a:r>
              <a:rPr lang="ru-RU" dirty="0"/>
              <a:t> </a:t>
            </a:r>
            <a:r>
              <a:rPr lang="ru-RU" dirty="0" err="1"/>
              <a:t>боротьбі</a:t>
            </a:r>
            <a:r>
              <a:rPr lang="ru-RU" dirty="0"/>
              <a:t>, </a:t>
            </a:r>
            <a:r>
              <a:rPr lang="ru-RU" dirty="0" err="1"/>
              <a:t>своєрідний</a:t>
            </a:r>
            <a:r>
              <a:rPr lang="ru-RU" dirty="0"/>
              <a:t> </a:t>
            </a:r>
            <a:r>
              <a:rPr lang="ru-RU" dirty="0" err="1"/>
              <a:t>показник</a:t>
            </a:r>
            <a:r>
              <a:rPr lang="ru-RU" dirty="0"/>
              <a:t> </a:t>
            </a:r>
            <a:r>
              <a:rPr lang="ru-RU" dirty="0" err="1"/>
              <a:t>його</a:t>
            </a:r>
            <a:r>
              <a:rPr lang="ru-RU" dirty="0"/>
              <a:t> </a:t>
            </a:r>
            <a:r>
              <a:rPr lang="ru-RU" dirty="0" err="1"/>
              <a:t>положення</a:t>
            </a:r>
            <a:r>
              <a:rPr lang="ru-RU" dirty="0"/>
              <a:t> на ринку. У </a:t>
            </a:r>
            <a:r>
              <a:rPr lang="ru-RU" dirty="0" err="1"/>
              <a:t>цьому</a:t>
            </a:r>
            <a:r>
              <a:rPr lang="ru-RU" dirty="0"/>
              <a:t> </a:t>
            </a:r>
            <a:r>
              <a:rPr lang="ru-RU" dirty="0" err="1"/>
              <a:t>розумінні</a:t>
            </a:r>
            <a:r>
              <a:rPr lang="ru-RU" dirty="0"/>
              <a:t> </a:t>
            </a:r>
            <a:r>
              <a:rPr lang="ru-RU" dirty="0" err="1"/>
              <a:t>конкурентний</a:t>
            </a:r>
            <a:r>
              <a:rPr lang="ru-RU" dirty="0"/>
              <a:t> статус </a:t>
            </a:r>
            <a:r>
              <a:rPr lang="ru-RU" dirty="0" err="1"/>
              <a:t>використовується</a:t>
            </a:r>
            <a:r>
              <a:rPr lang="ru-RU" dirty="0"/>
              <a:t> для </a:t>
            </a:r>
            <a:r>
              <a:rPr lang="ru-RU" dirty="0" err="1"/>
              <a:t>визначення</a:t>
            </a:r>
            <a:r>
              <a:rPr lang="ru-RU" dirty="0"/>
              <a:t> </a:t>
            </a:r>
            <a:r>
              <a:rPr lang="ru-RU" dirty="0" err="1"/>
              <a:t>порівняльних</a:t>
            </a:r>
            <a:r>
              <a:rPr lang="ru-RU" dirty="0"/>
              <a:t> </a:t>
            </a:r>
            <a:r>
              <a:rPr lang="ru-RU" dirty="0" err="1"/>
              <a:t>конкурентних</a:t>
            </a:r>
            <a:r>
              <a:rPr lang="ru-RU" dirty="0"/>
              <a:t> </a:t>
            </a:r>
            <a:r>
              <a:rPr lang="ru-RU" dirty="0" err="1"/>
              <a:t>позицій</a:t>
            </a:r>
            <a:r>
              <a:rPr lang="ru-RU" dirty="0"/>
              <a:t> </a:t>
            </a:r>
            <a:r>
              <a:rPr lang="ru-RU" dirty="0" err="1"/>
              <a:t>підприємств</a:t>
            </a:r>
            <a:r>
              <a:rPr lang="ru-RU" dirty="0"/>
              <a:t> на ринку.</a:t>
            </a:r>
          </a:p>
          <a:p>
            <a:endParaRPr lang="ru-RU" dirty="0"/>
          </a:p>
          <a:p>
            <a:r>
              <a:rPr lang="ru-RU" b="1" dirty="0" err="1"/>
              <a:t>Конкурентоспроможність</a:t>
            </a:r>
            <a:r>
              <a:rPr lang="ru-RU" dirty="0"/>
              <a:t> - </a:t>
            </a:r>
            <a:r>
              <a:rPr lang="ru-RU" dirty="0" err="1"/>
              <a:t>це</a:t>
            </a:r>
            <a:r>
              <a:rPr lang="ru-RU" dirty="0"/>
              <a:t> </a:t>
            </a:r>
            <a:r>
              <a:rPr lang="ru-RU" dirty="0" err="1"/>
              <a:t>здатність</a:t>
            </a:r>
            <a:r>
              <a:rPr lang="ru-RU" dirty="0"/>
              <a:t> </a:t>
            </a:r>
            <a:r>
              <a:rPr lang="ru-RU" dirty="0" err="1"/>
              <a:t>об'єкта</a:t>
            </a:r>
            <a:r>
              <a:rPr lang="ru-RU" dirty="0"/>
              <a:t>, </a:t>
            </a:r>
            <a:r>
              <a:rPr lang="ru-RU" dirty="0" err="1"/>
              <a:t>що</a:t>
            </a:r>
            <a:r>
              <a:rPr lang="ru-RU" dirty="0"/>
              <a:t> </a:t>
            </a:r>
            <a:r>
              <a:rPr lang="ru-RU" dirty="0" err="1"/>
              <a:t>характеризується</a:t>
            </a:r>
            <a:r>
              <a:rPr lang="ru-RU" dirty="0"/>
              <a:t> </a:t>
            </a:r>
            <a:r>
              <a:rPr lang="ru-RU" dirty="0" err="1"/>
              <a:t>ступенем</a:t>
            </a:r>
            <a:r>
              <a:rPr lang="ru-RU" dirty="0"/>
              <a:t> реального </a:t>
            </a:r>
            <a:r>
              <a:rPr lang="ru-RU" dirty="0" err="1"/>
              <a:t>чи</a:t>
            </a:r>
            <a:r>
              <a:rPr lang="ru-RU" dirty="0"/>
              <a:t> </a:t>
            </a:r>
            <a:r>
              <a:rPr lang="ru-RU" dirty="0" err="1"/>
              <a:t>потенційного</a:t>
            </a:r>
            <a:r>
              <a:rPr lang="ru-RU" dirty="0"/>
              <a:t> </a:t>
            </a:r>
            <a:r>
              <a:rPr lang="ru-RU" dirty="0" err="1"/>
              <a:t>задоволення</a:t>
            </a:r>
            <a:r>
              <a:rPr lang="ru-RU" dirty="0"/>
              <a:t> ним </a:t>
            </a:r>
            <a:r>
              <a:rPr lang="ru-RU" dirty="0" err="1"/>
              <a:t>певної</a:t>
            </a:r>
            <a:r>
              <a:rPr lang="ru-RU" dirty="0"/>
              <a:t> потреби у </a:t>
            </a:r>
            <a:r>
              <a:rPr lang="ru-RU" dirty="0" err="1"/>
              <a:t>порівнянні</a:t>
            </a:r>
            <a:r>
              <a:rPr lang="ru-RU" dirty="0"/>
              <a:t> з </a:t>
            </a:r>
            <a:r>
              <a:rPr lang="ru-RU" dirty="0" err="1"/>
              <a:t>аналогічними</a:t>
            </a:r>
            <a:r>
              <a:rPr lang="ru-RU" dirty="0"/>
              <a:t> </a:t>
            </a:r>
            <a:r>
              <a:rPr lang="ru-RU" dirty="0" err="1"/>
              <a:t>об'єктами</a:t>
            </a:r>
            <a:r>
              <a:rPr lang="ru-RU" dirty="0"/>
              <a:t>, </a:t>
            </a:r>
            <a:r>
              <a:rPr lang="ru-RU" dirty="0" err="1"/>
              <a:t>представленими</a:t>
            </a:r>
            <a:r>
              <a:rPr lang="ru-RU" dirty="0"/>
              <a:t> на </a:t>
            </a:r>
            <a:r>
              <a:rPr lang="ru-RU" dirty="0" err="1"/>
              <a:t>певному</a:t>
            </a:r>
            <a:r>
              <a:rPr lang="ru-RU" dirty="0"/>
              <a:t> ринку. </a:t>
            </a:r>
            <a:r>
              <a:rPr lang="ru-RU" dirty="0" err="1"/>
              <a:t>Конкурентоспроможність</a:t>
            </a:r>
            <a:r>
              <a:rPr lang="ru-RU" dirty="0"/>
              <a:t> </a:t>
            </a:r>
            <a:r>
              <a:rPr lang="ru-RU" dirty="0" err="1"/>
              <a:t>визначає</a:t>
            </a:r>
            <a:r>
              <a:rPr lang="ru-RU" dirty="0"/>
              <a:t> </a:t>
            </a:r>
            <a:r>
              <a:rPr lang="ru-RU" dirty="0" err="1"/>
              <a:t>здатність</a:t>
            </a:r>
            <a:r>
              <a:rPr lang="ru-RU" dirty="0"/>
              <a:t> </a:t>
            </a:r>
            <a:r>
              <a:rPr lang="ru-RU" dirty="0" err="1"/>
              <a:t>витримати</a:t>
            </a:r>
            <a:r>
              <a:rPr lang="ru-RU" dirty="0"/>
              <a:t> </a:t>
            </a:r>
            <a:r>
              <a:rPr lang="ru-RU" dirty="0" err="1"/>
              <a:t>конкуренцію</a:t>
            </a:r>
            <a:r>
              <a:rPr lang="ru-RU" dirty="0"/>
              <a:t> у </a:t>
            </a:r>
            <a:r>
              <a:rPr lang="ru-RU" dirty="0" err="1"/>
              <a:t>порівнянні</a:t>
            </a:r>
            <a:r>
              <a:rPr lang="ru-RU" dirty="0"/>
              <a:t> з </a:t>
            </a:r>
            <a:r>
              <a:rPr lang="ru-RU" dirty="0" err="1"/>
              <a:t>аналогічними</a:t>
            </a:r>
            <a:r>
              <a:rPr lang="ru-RU" dirty="0"/>
              <a:t> </a:t>
            </a:r>
            <a:r>
              <a:rPr lang="ru-RU" dirty="0" err="1"/>
              <a:t>об'єктами</a:t>
            </a:r>
            <a:r>
              <a:rPr lang="ru-RU" dirty="0"/>
              <a:t>.</a:t>
            </a:r>
            <a:endParaRPr lang="uk-UA" dirty="0"/>
          </a:p>
        </p:txBody>
      </p:sp>
    </p:spTree>
    <p:extLst>
      <p:ext uri="{BB962C8B-B14F-4D97-AF65-F5344CB8AC3E}">
        <p14:creationId xmlns:p14="http://schemas.microsoft.com/office/powerpoint/2010/main" val="8589093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676400" y="1785153"/>
            <a:ext cx="8991599" cy="4247317"/>
          </a:xfrm>
          <a:prstGeom prst="rect">
            <a:avLst/>
          </a:prstGeom>
        </p:spPr>
        <p:txBody>
          <a:bodyPr wrap="square">
            <a:spAutoFit/>
          </a:bodyPr>
          <a:lstStyle/>
          <a:p>
            <a:r>
              <a:rPr lang="uk-UA" dirty="0"/>
              <a:t>В стратегічному управлінні найчастіше конкурентоспроможність розглядається в двох аспектах.</a:t>
            </a:r>
          </a:p>
          <a:p>
            <a:endParaRPr lang="uk-UA" dirty="0"/>
          </a:p>
          <a:p>
            <a:r>
              <a:rPr lang="uk-UA" dirty="0"/>
              <a:t>1) конкурентоспроможність продукту, тобто ступінь його відповідності на певний момент вимогам цільових груп споживачів або обраного ринку за найважливішими характеристиками: технічними, економічними, екологічними тощо.</a:t>
            </a:r>
          </a:p>
          <a:p>
            <a:endParaRPr lang="uk-UA" dirty="0"/>
          </a:p>
          <a:p>
            <a:r>
              <a:rPr lang="uk-UA" dirty="0"/>
              <a:t>2) конкурентоспроможність підприємства - це рівень його компетенції відносно інших підприємств-конкурентів у нагромадженні та використанні виробничого потенціалу певної спрямованості, а також його окремих складових: технології, ресурсів, менеджменту (особливо - стратегічного поточного планування), навичок і знань персоналу тощо, що знаходить вираження в таких підсумкових показниках, як якість продукції, прибутковість, продуктивність тощо.</a:t>
            </a:r>
            <a:endParaRPr lang="uk-UA" dirty="0"/>
          </a:p>
        </p:txBody>
      </p:sp>
    </p:spTree>
    <p:extLst>
      <p:ext uri="{BB962C8B-B14F-4D97-AF65-F5344CB8AC3E}">
        <p14:creationId xmlns:p14="http://schemas.microsoft.com/office/powerpoint/2010/main" val="35763384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946031" y="2509299"/>
            <a:ext cx="8557847" cy="1754326"/>
          </a:xfrm>
          <a:prstGeom prst="rect">
            <a:avLst/>
          </a:prstGeom>
        </p:spPr>
        <p:txBody>
          <a:bodyPr wrap="square">
            <a:spAutoFit/>
          </a:bodyPr>
          <a:lstStyle/>
          <a:p>
            <a:r>
              <a:rPr lang="uk-UA" dirty="0"/>
              <a:t>Потрібно розрізняти параметри та показники конкурентоспроможності Параметри конкурентоспроможності - це найчастіше кількісні характеристики властивостей послуги, які враховують галузеві особливості оцінки її конкурентоспроможності. Розрізняють окремі групи параметрів конкурентоспроможності: технічні, економічні, нормативні (різних типів).</a:t>
            </a:r>
            <a:endParaRPr lang="uk-UA" dirty="0"/>
          </a:p>
        </p:txBody>
      </p:sp>
    </p:spTree>
    <p:extLst>
      <p:ext uri="{BB962C8B-B14F-4D97-AF65-F5344CB8AC3E}">
        <p14:creationId xmlns:p14="http://schemas.microsoft.com/office/powerpoint/2010/main" val="381315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05DE733-2A03-4F0F-8C29-2CA14E175751}"/>
              </a:ext>
            </a:extLst>
          </p:cNvPr>
          <p:cNvSpPr/>
          <p:nvPr/>
        </p:nvSpPr>
        <p:spPr>
          <a:xfrm>
            <a:off x="1677971" y="1582341"/>
            <a:ext cx="8418136" cy="3139321"/>
          </a:xfrm>
          <a:prstGeom prst="rect">
            <a:avLst/>
          </a:prstGeom>
        </p:spPr>
        <p:txBody>
          <a:bodyPr wrap="square">
            <a:spAutoFit/>
          </a:bodyPr>
          <a:lstStyle/>
          <a:p>
            <a:pPr algn="ctr"/>
            <a:r>
              <a:rPr lang="uk-UA" b="1" dirty="0"/>
              <a:t>1. Теоретичні засади функціонування ринку послуг</a:t>
            </a:r>
          </a:p>
          <a:p>
            <a:endParaRPr lang="uk-UA" dirty="0"/>
          </a:p>
          <a:p>
            <a:r>
              <a:rPr lang="uk-UA" dirty="0"/>
              <a:t>Ринок послуг є складною системою відносин між виробниками та споживачами послуг, їх господарських </a:t>
            </a:r>
            <a:r>
              <a:rPr lang="uk-UA" dirty="0" err="1"/>
              <a:t>зв'язків</a:t>
            </a:r>
            <a:r>
              <a:rPr lang="uk-UA" dirty="0"/>
              <a:t>, соціально-економічних контактів з різними цільовими аудиторіями в процесі організації купівлі-продажу послуг. За товарно-грошових ринкових відносин пріоритетне значення мають зворотні зв'язки, які надають необхідну інформацію з попиту, реакцію споживачів на ціни, дають змогу за допомогою механізму ринкового регулювання впливати на технологію і організацію надання послуг, економічну поведінку їх продавців і покупців.</a:t>
            </a:r>
          </a:p>
        </p:txBody>
      </p:sp>
    </p:spTree>
    <p:extLst>
      <p:ext uri="{BB962C8B-B14F-4D97-AF65-F5344CB8AC3E}">
        <p14:creationId xmlns:p14="http://schemas.microsoft.com/office/powerpoint/2010/main" val="42204989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887415" y="2215387"/>
            <a:ext cx="8417170" cy="2862322"/>
          </a:xfrm>
          <a:prstGeom prst="rect">
            <a:avLst/>
          </a:prstGeom>
        </p:spPr>
        <p:txBody>
          <a:bodyPr wrap="square">
            <a:spAutoFit/>
          </a:bodyPr>
          <a:lstStyle/>
          <a:p>
            <a:r>
              <a:rPr lang="ru-RU" dirty="0" err="1"/>
              <a:t>Технічні</a:t>
            </a:r>
            <a:r>
              <a:rPr lang="ru-RU" dirty="0"/>
              <a:t> </a:t>
            </a:r>
            <a:r>
              <a:rPr lang="ru-RU" dirty="0" err="1"/>
              <a:t>параметри</a:t>
            </a:r>
            <a:r>
              <a:rPr lang="ru-RU" dirty="0"/>
              <a:t> є характеристикою </a:t>
            </a:r>
            <a:r>
              <a:rPr lang="ru-RU" dirty="0" err="1"/>
              <a:t>технічних</a:t>
            </a:r>
            <a:r>
              <a:rPr lang="ru-RU" dirty="0"/>
              <a:t> і </a:t>
            </a:r>
            <a:r>
              <a:rPr lang="ru-RU" dirty="0" err="1"/>
              <a:t>фізичних</a:t>
            </a:r>
            <a:r>
              <a:rPr lang="ru-RU" dirty="0"/>
              <a:t> </a:t>
            </a:r>
            <a:r>
              <a:rPr lang="ru-RU" dirty="0" err="1"/>
              <a:t>властивостей</a:t>
            </a:r>
            <a:r>
              <a:rPr lang="ru-RU" dirty="0"/>
              <a:t> </a:t>
            </a:r>
            <a:r>
              <a:rPr lang="ru-RU" dirty="0" err="1"/>
              <a:t>послуг</a:t>
            </a:r>
            <a:r>
              <a:rPr lang="ru-RU" dirty="0"/>
              <a:t>, </a:t>
            </a:r>
            <a:r>
              <a:rPr lang="ru-RU" dirty="0" err="1"/>
              <a:t>що</a:t>
            </a:r>
            <a:r>
              <a:rPr lang="ru-RU" dirty="0"/>
              <a:t> </a:t>
            </a:r>
            <a:r>
              <a:rPr lang="ru-RU" dirty="0" err="1"/>
              <a:t>визначають</a:t>
            </a:r>
            <a:r>
              <a:rPr lang="ru-RU" dirty="0"/>
              <a:t> </a:t>
            </a:r>
            <a:r>
              <a:rPr lang="ru-RU" dirty="0" err="1"/>
              <a:t>особливості</a:t>
            </a:r>
            <a:r>
              <a:rPr lang="ru-RU" dirty="0"/>
              <a:t> </a:t>
            </a:r>
            <a:r>
              <a:rPr lang="ru-RU" dirty="0" err="1"/>
              <a:t>галузі</a:t>
            </a:r>
            <a:r>
              <a:rPr lang="ru-RU" dirty="0"/>
              <a:t> та </a:t>
            </a:r>
            <a:r>
              <a:rPr lang="ru-RU" dirty="0" err="1"/>
              <a:t>способи</a:t>
            </a:r>
            <a:r>
              <a:rPr lang="ru-RU" dirty="0"/>
              <a:t> </a:t>
            </a:r>
            <a:r>
              <a:rPr lang="ru-RU" dirty="0" err="1"/>
              <a:t>їх</a:t>
            </a:r>
            <a:r>
              <a:rPr lang="ru-RU" dirty="0"/>
              <a:t> </a:t>
            </a:r>
            <a:r>
              <a:rPr lang="ru-RU" dirty="0" err="1"/>
              <a:t>виробництва</a:t>
            </a:r>
            <a:r>
              <a:rPr lang="ru-RU" dirty="0"/>
              <a:t>, а </a:t>
            </a:r>
            <a:r>
              <a:rPr lang="ru-RU" dirty="0" err="1"/>
              <a:t>також</a:t>
            </a:r>
            <a:r>
              <a:rPr lang="ru-RU" dirty="0"/>
              <a:t> </a:t>
            </a:r>
            <a:r>
              <a:rPr lang="ru-RU" dirty="0" err="1"/>
              <a:t>функції</a:t>
            </a:r>
            <a:r>
              <a:rPr lang="ru-RU" dirty="0"/>
              <a:t>, </a:t>
            </a:r>
            <a:r>
              <a:rPr lang="ru-RU" dirty="0" err="1"/>
              <a:t>які</a:t>
            </a:r>
            <a:r>
              <a:rPr lang="ru-RU" dirty="0"/>
              <a:t> </a:t>
            </a:r>
            <a:r>
              <a:rPr lang="ru-RU" dirty="0" err="1"/>
              <a:t>виконує</a:t>
            </a:r>
            <a:r>
              <a:rPr lang="ru-RU" dirty="0"/>
              <a:t> </a:t>
            </a:r>
            <a:r>
              <a:rPr lang="ru-RU" dirty="0" err="1"/>
              <a:t>послуга</a:t>
            </a:r>
            <a:r>
              <a:rPr lang="ru-RU" dirty="0"/>
              <a:t> у </a:t>
            </a:r>
            <a:r>
              <a:rPr lang="ru-RU" dirty="0" err="1"/>
              <a:t>процесі</a:t>
            </a:r>
            <a:r>
              <a:rPr lang="ru-RU" dirty="0"/>
              <a:t> </a:t>
            </a:r>
            <a:r>
              <a:rPr lang="ru-RU" dirty="0" err="1"/>
              <a:t>її</a:t>
            </a:r>
            <a:r>
              <a:rPr lang="ru-RU" dirty="0"/>
              <a:t> </a:t>
            </a:r>
            <a:r>
              <a:rPr lang="ru-RU" dirty="0" err="1"/>
              <a:t>надання</a:t>
            </a:r>
            <a:r>
              <a:rPr lang="ru-RU" dirty="0"/>
              <a:t>.</a:t>
            </a:r>
          </a:p>
          <a:p>
            <a:endParaRPr lang="ru-RU" dirty="0"/>
          </a:p>
          <a:p>
            <a:r>
              <a:rPr lang="ru-RU" dirty="0" err="1"/>
              <a:t>Економічні</a:t>
            </a:r>
            <a:r>
              <a:rPr lang="ru-RU" dirty="0"/>
              <a:t> </a:t>
            </a:r>
            <a:r>
              <a:rPr lang="ru-RU" dirty="0" err="1"/>
              <a:t>параметри</a:t>
            </a:r>
            <a:r>
              <a:rPr lang="ru-RU" dirty="0"/>
              <a:t> </a:t>
            </a:r>
            <a:r>
              <a:rPr lang="ru-RU" dirty="0" err="1"/>
              <a:t>визначають</a:t>
            </a:r>
            <a:r>
              <a:rPr lang="ru-RU" dirty="0"/>
              <a:t> </a:t>
            </a:r>
            <a:r>
              <a:rPr lang="ru-RU" dirty="0" err="1"/>
              <a:t>рівень</a:t>
            </a:r>
            <a:r>
              <a:rPr lang="ru-RU" dirty="0"/>
              <a:t> </a:t>
            </a:r>
            <a:r>
              <a:rPr lang="ru-RU" dirty="0" err="1"/>
              <a:t>витрат</a:t>
            </a:r>
            <a:r>
              <a:rPr lang="ru-RU" dirty="0"/>
              <a:t> на </a:t>
            </a:r>
            <a:r>
              <a:rPr lang="ru-RU" dirty="0" err="1"/>
              <a:t>виробництво</a:t>
            </a:r>
            <a:r>
              <a:rPr lang="ru-RU" dirty="0"/>
              <a:t> </a:t>
            </a:r>
            <a:r>
              <a:rPr lang="ru-RU" dirty="0" err="1"/>
              <a:t>послуги</a:t>
            </a:r>
            <a:r>
              <a:rPr lang="ru-RU" dirty="0"/>
              <a:t> та </a:t>
            </a:r>
            <a:r>
              <a:rPr lang="ru-RU" dirty="0" err="1"/>
              <a:t>ціни</a:t>
            </a:r>
            <a:r>
              <a:rPr lang="ru-RU" dirty="0"/>
              <a:t> </a:t>
            </a:r>
            <a:r>
              <a:rPr lang="ru-RU" dirty="0" err="1"/>
              <a:t>споживання</a:t>
            </a:r>
            <a:r>
              <a:rPr lang="ru-RU" dirty="0"/>
              <a:t>.</a:t>
            </a:r>
          </a:p>
          <a:p>
            <a:endParaRPr lang="ru-RU" dirty="0"/>
          </a:p>
          <a:p>
            <a:r>
              <a:rPr lang="ru-RU" dirty="0" err="1"/>
              <a:t>Нормативні</a:t>
            </a:r>
            <a:r>
              <a:rPr lang="ru-RU" dirty="0"/>
              <a:t> </a:t>
            </a:r>
            <a:r>
              <a:rPr lang="ru-RU" dirty="0" err="1"/>
              <a:t>параметри</a:t>
            </a:r>
            <a:r>
              <a:rPr lang="ru-RU" dirty="0"/>
              <a:t> </a:t>
            </a:r>
            <a:r>
              <a:rPr lang="ru-RU" dirty="0" err="1"/>
              <a:t>визначають</a:t>
            </a:r>
            <a:r>
              <a:rPr lang="ru-RU" dirty="0"/>
              <a:t> </a:t>
            </a:r>
            <a:r>
              <a:rPr lang="ru-RU" dirty="0" err="1"/>
              <a:t>відповідність</a:t>
            </a:r>
            <a:r>
              <a:rPr lang="ru-RU" dirty="0"/>
              <a:t> </a:t>
            </a:r>
            <a:r>
              <a:rPr lang="ru-RU" dirty="0" err="1"/>
              <a:t>послуги</a:t>
            </a:r>
            <a:r>
              <a:rPr lang="ru-RU" dirty="0"/>
              <a:t> </a:t>
            </a:r>
            <a:r>
              <a:rPr lang="ru-RU" dirty="0" err="1"/>
              <a:t>встановленим</a:t>
            </a:r>
            <a:r>
              <a:rPr lang="ru-RU" dirty="0"/>
              <a:t> нормам, стандартам і </a:t>
            </a:r>
            <a:r>
              <a:rPr lang="ru-RU" dirty="0" err="1"/>
              <a:t>вимогам</a:t>
            </a:r>
            <a:r>
              <a:rPr lang="ru-RU" dirty="0"/>
              <a:t>, </a:t>
            </a:r>
            <a:r>
              <a:rPr lang="ru-RU" dirty="0" err="1"/>
              <a:t>що</a:t>
            </a:r>
            <a:r>
              <a:rPr lang="ru-RU" dirty="0"/>
              <a:t> </a:t>
            </a:r>
            <a:r>
              <a:rPr lang="ru-RU" dirty="0" err="1"/>
              <a:t>обумовлені</a:t>
            </a:r>
            <a:r>
              <a:rPr lang="ru-RU" dirty="0"/>
              <a:t> </a:t>
            </a:r>
            <a:r>
              <a:rPr lang="ru-RU" dirty="0" err="1"/>
              <a:t>законодавством</a:t>
            </a:r>
            <a:r>
              <a:rPr lang="ru-RU" dirty="0"/>
              <a:t> та </a:t>
            </a:r>
            <a:r>
              <a:rPr lang="ru-RU" dirty="0" err="1"/>
              <a:t>іншими</a:t>
            </a:r>
            <a:r>
              <a:rPr lang="ru-RU" dirty="0"/>
              <a:t> </a:t>
            </a:r>
            <a:r>
              <a:rPr lang="ru-RU" dirty="0" err="1"/>
              <a:t>нормативними</a:t>
            </a:r>
            <a:r>
              <a:rPr lang="ru-RU" dirty="0"/>
              <a:t> документами.</a:t>
            </a:r>
            <a:endParaRPr lang="uk-UA" dirty="0"/>
          </a:p>
        </p:txBody>
      </p:sp>
    </p:spTree>
    <p:extLst>
      <p:ext uri="{BB962C8B-B14F-4D97-AF65-F5344CB8AC3E}">
        <p14:creationId xmlns:p14="http://schemas.microsoft.com/office/powerpoint/2010/main" val="16167611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192215" y="1997839"/>
            <a:ext cx="8135815" cy="2031325"/>
          </a:xfrm>
          <a:prstGeom prst="rect">
            <a:avLst/>
          </a:prstGeom>
        </p:spPr>
        <p:txBody>
          <a:bodyPr wrap="square">
            <a:spAutoFit/>
          </a:bodyPr>
          <a:lstStyle/>
          <a:p>
            <a:r>
              <a:rPr lang="ru-RU" dirty="0" err="1"/>
              <a:t>Показники</a:t>
            </a:r>
            <a:r>
              <a:rPr lang="ru-RU" dirty="0"/>
              <a:t> </a:t>
            </a:r>
            <a:r>
              <a:rPr lang="ru-RU" dirty="0" err="1"/>
              <a:t>конкурентоспроможності</a:t>
            </a:r>
            <a:r>
              <a:rPr lang="ru-RU" dirty="0"/>
              <a:t> - </a:t>
            </a:r>
            <a:r>
              <a:rPr lang="ru-RU" dirty="0" err="1"/>
              <a:t>це</a:t>
            </a:r>
            <a:r>
              <a:rPr lang="ru-RU" dirty="0"/>
              <a:t> </a:t>
            </a:r>
            <a:r>
              <a:rPr lang="ru-RU" dirty="0" err="1"/>
              <a:t>сукупність</a:t>
            </a:r>
            <a:r>
              <a:rPr lang="ru-RU" dirty="0"/>
              <a:t> </a:t>
            </a:r>
            <a:r>
              <a:rPr lang="ru-RU" dirty="0" err="1"/>
              <a:t>системних</a:t>
            </a:r>
            <a:r>
              <a:rPr lang="ru-RU" dirty="0"/>
              <a:t> </a:t>
            </a:r>
            <a:r>
              <a:rPr lang="ru-RU" dirty="0" err="1"/>
              <a:t>критеріїв</a:t>
            </a:r>
            <a:r>
              <a:rPr lang="ru-RU" dirty="0"/>
              <a:t> </a:t>
            </a:r>
            <a:r>
              <a:rPr lang="ru-RU" dirty="0" err="1"/>
              <a:t>кількісної</a:t>
            </a:r>
            <a:r>
              <a:rPr lang="ru-RU" dirty="0"/>
              <a:t> </a:t>
            </a:r>
            <a:r>
              <a:rPr lang="ru-RU" dirty="0" err="1"/>
              <a:t>оцінки</a:t>
            </a:r>
            <a:r>
              <a:rPr lang="ru-RU" dirty="0"/>
              <a:t> </a:t>
            </a:r>
            <a:r>
              <a:rPr lang="ru-RU" dirty="0" err="1"/>
              <a:t>рівня</a:t>
            </a:r>
            <a:r>
              <a:rPr lang="ru-RU" dirty="0"/>
              <a:t> </a:t>
            </a:r>
            <a:r>
              <a:rPr lang="ru-RU" dirty="0" err="1"/>
              <a:t>конкурентоспроможності</a:t>
            </a:r>
            <a:r>
              <a:rPr lang="ru-RU" dirty="0"/>
              <a:t> </a:t>
            </a:r>
            <a:r>
              <a:rPr lang="ru-RU" dirty="0" err="1"/>
              <a:t>послуги</a:t>
            </a:r>
            <a:r>
              <a:rPr lang="ru-RU" dirty="0"/>
              <a:t>, </a:t>
            </a:r>
            <a:r>
              <a:rPr lang="ru-RU" dirty="0" err="1"/>
              <a:t>які</a:t>
            </a:r>
            <a:r>
              <a:rPr lang="ru-RU" dirty="0"/>
              <a:t> </a:t>
            </a:r>
            <a:r>
              <a:rPr lang="ru-RU" dirty="0" err="1"/>
              <a:t>базуються</a:t>
            </a:r>
            <a:r>
              <a:rPr lang="ru-RU" dirty="0"/>
              <a:t> на параметрах </a:t>
            </a:r>
            <a:r>
              <a:rPr lang="ru-RU" dirty="0" err="1"/>
              <a:t>конкурентоспроможності</a:t>
            </a:r>
            <a:r>
              <a:rPr lang="ru-RU" dirty="0"/>
              <a:t>.</a:t>
            </a:r>
          </a:p>
          <a:p>
            <a:endParaRPr lang="ru-RU" dirty="0"/>
          </a:p>
          <a:p>
            <a:r>
              <a:rPr lang="ru-RU" dirty="0" err="1"/>
              <a:t>Перелік</a:t>
            </a:r>
            <a:r>
              <a:rPr lang="ru-RU" dirty="0"/>
              <a:t> </a:t>
            </a:r>
            <a:r>
              <a:rPr lang="ru-RU" dirty="0" err="1"/>
              <a:t>показників</a:t>
            </a:r>
            <a:r>
              <a:rPr lang="ru-RU" dirty="0"/>
              <a:t> </a:t>
            </a:r>
            <a:r>
              <a:rPr lang="ru-RU" dirty="0" err="1"/>
              <a:t>конкурентоспроможності</a:t>
            </a:r>
            <a:r>
              <a:rPr lang="ru-RU" dirty="0"/>
              <a:t> </a:t>
            </a:r>
            <a:r>
              <a:rPr lang="ru-RU" dirty="0" err="1"/>
              <a:t>залежить</a:t>
            </a:r>
            <a:r>
              <a:rPr lang="ru-RU" dirty="0"/>
              <a:t> </a:t>
            </a:r>
            <a:r>
              <a:rPr lang="ru-RU" dirty="0" err="1"/>
              <a:t>від</a:t>
            </a:r>
            <a:r>
              <a:rPr lang="ru-RU" dirty="0"/>
              <a:t> </a:t>
            </a:r>
            <a:r>
              <a:rPr lang="ru-RU" dirty="0" err="1"/>
              <a:t>об'єкта</a:t>
            </a:r>
            <a:r>
              <a:rPr lang="ru-RU" dirty="0"/>
              <a:t> </a:t>
            </a:r>
            <a:r>
              <a:rPr lang="ru-RU" dirty="0" err="1"/>
              <a:t>досліджень</a:t>
            </a:r>
            <a:r>
              <a:rPr lang="ru-RU" dirty="0"/>
              <a:t>, а </a:t>
            </a:r>
            <a:r>
              <a:rPr lang="ru-RU" dirty="0" err="1"/>
              <a:t>також</a:t>
            </a:r>
            <a:r>
              <a:rPr lang="ru-RU" dirty="0"/>
              <a:t> </a:t>
            </a:r>
            <a:r>
              <a:rPr lang="ru-RU" dirty="0" err="1"/>
              <a:t>від</a:t>
            </a:r>
            <a:r>
              <a:rPr lang="ru-RU" dirty="0"/>
              <a:t> </a:t>
            </a:r>
            <a:r>
              <a:rPr lang="ru-RU" dirty="0" err="1"/>
              <a:t>обраної</a:t>
            </a:r>
            <a:r>
              <a:rPr lang="ru-RU" dirty="0"/>
              <a:t> методики </a:t>
            </a:r>
            <a:r>
              <a:rPr lang="ru-RU" dirty="0" err="1"/>
              <a:t>визначення</a:t>
            </a:r>
            <a:r>
              <a:rPr lang="ru-RU" dirty="0"/>
              <a:t> </a:t>
            </a:r>
            <a:r>
              <a:rPr lang="ru-RU" dirty="0" err="1"/>
              <a:t>конкурентоспроможності</a:t>
            </a:r>
            <a:r>
              <a:rPr lang="ru-RU" dirty="0"/>
              <a:t>.</a:t>
            </a:r>
            <a:endParaRPr lang="uk-UA" dirty="0"/>
          </a:p>
        </p:txBody>
      </p:sp>
    </p:spTree>
    <p:extLst>
      <p:ext uri="{BB962C8B-B14F-4D97-AF65-F5344CB8AC3E}">
        <p14:creationId xmlns:p14="http://schemas.microsoft.com/office/powerpoint/2010/main" val="36049519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625969" y="2655166"/>
            <a:ext cx="7233138" cy="1200329"/>
          </a:xfrm>
          <a:prstGeom prst="rect">
            <a:avLst/>
          </a:prstGeom>
        </p:spPr>
        <p:txBody>
          <a:bodyPr wrap="square">
            <a:spAutoFit/>
          </a:bodyPr>
          <a:lstStyle/>
          <a:p>
            <a:r>
              <a:rPr lang="uk-UA" dirty="0"/>
              <a:t>В економічній літературі, як правило, можна зустріти чотири основні функції конкуренції: регуляційну, мотиваційну, розподільчу, контролюючу. Розглянемо особливості їх виконання на ринку послуг</a:t>
            </a:r>
            <a:endParaRPr lang="uk-UA" dirty="0"/>
          </a:p>
        </p:txBody>
      </p:sp>
    </p:spTree>
    <p:extLst>
      <p:ext uri="{BB962C8B-B14F-4D97-AF65-F5344CB8AC3E}">
        <p14:creationId xmlns:p14="http://schemas.microsoft.com/office/powerpoint/2010/main" val="42107124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286000" y="2274838"/>
            <a:ext cx="7748954" cy="1754326"/>
          </a:xfrm>
          <a:prstGeom prst="rect">
            <a:avLst/>
          </a:prstGeom>
        </p:spPr>
        <p:txBody>
          <a:bodyPr wrap="square">
            <a:spAutoFit/>
          </a:bodyPr>
          <a:lstStyle/>
          <a:p>
            <a:r>
              <a:rPr lang="uk-UA" dirty="0"/>
              <a:t>Регуляційна функція конкуренції на ринку послуг. Намагаючись досягти все нових конкурентних переваг, суб'єкти бізнесу повинні і змушені дбати про пріоритети й інтереси споживачів, поважати незалежність їх вибору. З огляду на це вони спрямовують фактори виробництва та реалізації послуг у галузі сфери, які мають найбільшу потребу в них.</a:t>
            </a:r>
            <a:endParaRPr lang="uk-UA" dirty="0"/>
          </a:p>
        </p:txBody>
      </p:sp>
    </p:spTree>
    <p:extLst>
      <p:ext uri="{BB962C8B-B14F-4D97-AF65-F5344CB8AC3E}">
        <p14:creationId xmlns:p14="http://schemas.microsoft.com/office/powerpoint/2010/main" val="27919963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875692" y="2145048"/>
            <a:ext cx="8569569" cy="2585323"/>
          </a:xfrm>
          <a:prstGeom prst="rect">
            <a:avLst/>
          </a:prstGeom>
        </p:spPr>
        <p:txBody>
          <a:bodyPr wrap="square">
            <a:spAutoFit/>
          </a:bodyPr>
          <a:lstStyle/>
          <a:p>
            <a:r>
              <a:rPr lang="uk-UA" dirty="0"/>
              <a:t>Мотиваційна функція конкуренції на ринку послуг. Суб'єкти бізнесу, які пропонують якісніші послуги чи вищий рівень обслуговування, часто змушені збільшувати виробничі і торговельні витрати, однак нерідко це приносить їм значно вищі прибутки (позитивні санкції), що стимулює їх подальші старання, а значить, і технічний прогрес. Натомість підприємства, що ігнорують інтереси та потреби клієнтів або здійснюють бізнес із порушенням правил конкуренції, часто зазнають збитків, їх витісняють з ринку (негативні санкції) конкуренти, які місією своєї діяльності вважають задоволення потреб споживачів.</a:t>
            </a:r>
            <a:endParaRPr lang="uk-UA" dirty="0"/>
          </a:p>
        </p:txBody>
      </p:sp>
    </p:spTree>
    <p:extLst>
      <p:ext uri="{BB962C8B-B14F-4D97-AF65-F5344CB8AC3E}">
        <p14:creationId xmlns:p14="http://schemas.microsoft.com/office/powerpoint/2010/main" val="34400504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2274838"/>
            <a:ext cx="6096000" cy="2308324"/>
          </a:xfrm>
          <a:prstGeom prst="rect">
            <a:avLst/>
          </a:prstGeom>
        </p:spPr>
        <p:txBody>
          <a:bodyPr>
            <a:spAutoFit/>
          </a:bodyPr>
          <a:lstStyle/>
          <a:p>
            <a:r>
              <a:rPr lang="uk-UA" dirty="0"/>
              <a:t>Розподільча функція конкуренції на ринку послуг. Конкуренція не тільки стимулює підвищення продуктивності праці, але й сприяє розподілу доходу серед суб'єктів бізнесу і домашніх господарств відповідно до ефективності їхнього внеску. Це відповідає одному з принципів конкурентної боротьби - принципу винагороди за результатами.</a:t>
            </a:r>
            <a:endParaRPr lang="uk-UA" dirty="0"/>
          </a:p>
        </p:txBody>
      </p:sp>
    </p:spTree>
    <p:extLst>
      <p:ext uri="{BB962C8B-B14F-4D97-AF65-F5344CB8AC3E}">
        <p14:creationId xmlns:p14="http://schemas.microsoft.com/office/powerpoint/2010/main" val="40706524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997839"/>
            <a:ext cx="6096000" cy="2862322"/>
          </a:xfrm>
          <a:prstGeom prst="rect">
            <a:avLst/>
          </a:prstGeom>
        </p:spPr>
        <p:txBody>
          <a:bodyPr>
            <a:spAutoFit/>
          </a:bodyPr>
          <a:lstStyle/>
          <a:p>
            <a:r>
              <a:rPr lang="uk-UA" dirty="0"/>
              <a:t>Контролююча функція конкуренції на ринку послуг. Конкуренція обмежує і контролює економічну силу кожного суб'єкта бізнесу. Наприклад, підприємство, маючи певні інтереси, встановлює ціну на послуги, які воно реалізує, однак конкуренція надає покупцю змогу вибирати послуги кількох продавців (нерідко за іншими цінами). Тому від досконалості конкуренції, як правило, прямо </a:t>
            </a:r>
            <a:r>
              <a:rPr lang="uk-UA" dirty="0" err="1"/>
              <a:t>пропорційно</a:t>
            </a:r>
            <a:r>
              <a:rPr lang="uk-UA" dirty="0"/>
              <a:t> залежить ціна послуги.</a:t>
            </a:r>
            <a:endParaRPr lang="uk-UA" dirty="0"/>
          </a:p>
        </p:txBody>
      </p:sp>
    </p:spTree>
    <p:extLst>
      <p:ext uri="{BB962C8B-B14F-4D97-AF65-F5344CB8AC3E}">
        <p14:creationId xmlns:p14="http://schemas.microsoft.com/office/powerpoint/2010/main" val="10552351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166843"/>
            <a:ext cx="6096000" cy="4524315"/>
          </a:xfrm>
          <a:prstGeom prst="rect">
            <a:avLst/>
          </a:prstGeom>
        </p:spPr>
        <p:txBody>
          <a:bodyPr>
            <a:spAutoFit/>
          </a:bodyPr>
          <a:lstStyle/>
          <a:p>
            <a:r>
              <a:rPr lang="uk-UA" dirty="0"/>
              <a:t>Основними методами конкурентної боротьби на ринку послуг є поліпшення якості, дизайну послуг, швидке оновлення асортименту, надання гарантій і </a:t>
            </a:r>
            <a:r>
              <a:rPr lang="uk-UA" dirty="0" err="1"/>
              <a:t>післяпродажних</a:t>
            </a:r>
            <a:r>
              <a:rPr lang="uk-UA" dirty="0"/>
              <a:t> послуг, тимчасове зниження цін, умов оплати, впровадження заходів інноваційної політики, ефективне рекламування послуг тощо. Поряд з цим, використовуються "мирні" методи обмеження конкуренції: таємні угоди про єдину політику цін і поділ ринків збуту, реалізацію великих науково-технічних проектів, обмін інформацією з різних питань наукової, технічної, ринкової стратегії. Серед неекономічних методів конкурентної боротьби - фінансові махінації та спекуляції цінними паперами, промислове шпигунство, підкуп чиновників державного апарату з метою отримання урядових контрактів, субсидій тощо.</a:t>
            </a:r>
            <a:endParaRPr lang="uk-UA" dirty="0"/>
          </a:p>
        </p:txBody>
      </p:sp>
    </p:spTree>
    <p:extLst>
      <p:ext uri="{BB962C8B-B14F-4D97-AF65-F5344CB8AC3E}">
        <p14:creationId xmlns:p14="http://schemas.microsoft.com/office/powerpoint/2010/main" val="15485700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2413338"/>
            <a:ext cx="6096000" cy="2031325"/>
          </a:xfrm>
          <a:prstGeom prst="rect">
            <a:avLst/>
          </a:prstGeom>
        </p:spPr>
        <p:txBody>
          <a:bodyPr>
            <a:spAutoFit/>
          </a:bodyPr>
          <a:lstStyle/>
          <a:p>
            <a:r>
              <a:rPr lang="uk-UA" dirty="0"/>
              <a:t>Особливістю сучасної конкуренції є те, що вона ведеться не без допомоги держави (на міжнародному рівні) і регулюється механізмом антимонопольного законодавства. Отже, конкуренція є найефективнішим засобом координації взаємних дій суб'єктів ринку без централізованого втручання в їх діяльність.</a:t>
            </a:r>
            <a:endParaRPr lang="uk-UA" dirty="0"/>
          </a:p>
        </p:txBody>
      </p:sp>
    </p:spTree>
    <p:extLst>
      <p:ext uri="{BB962C8B-B14F-4D97-AF65-F5344CB8AC3E}">
        <p14:creationId xmlns:p14="http://schemas.microsoft.com/office/powerpoint/2010/main" val="10481401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2551837"/>
            <a:ext cx="6096000" cy="1754326"/>
          </a:xfrm>
          <a:prstGeom prst="rect">
            <a:avLst/>
          </a:prstGeom>
        </p:spPr>
        <p:txBody>
          <a:bodyPr>
            <a:spAutoFit/>
          </a:bodyPr>
          <a:lstStyle/>
          <a:p>
            <a:r>
              <a:rPr lang="ru-RU" dirty="0" err="1"/>
              <a:t>Конкуренція</a:t>
            </a:r>
            <a:r>
              <a:rPr lang="ru-RU" dirty="0"/>
              <a:t> </a:t>
            </a:r>
            <a:r>
              <a:rPr lang="ru-RU" dirty="0" err="1"/>
              <a:t>породжує</a:t>
            </a:r>
            <a:r>
              <a:rPr lang="ru-RU" dirty="0"/>
              <a:t> </a:t>
            </a:r>
            <a:r>
              <a:rPr lang="ru-RU" dirty="0" err="1"/>
              <a:t>конкурентне</a:t>
            </a:r>
            <a:r>
              <a:rPr lang="ru-RU" dirty="0"/>
              <a:t> </a:t>
            </a:r>
            <a:r>
              <a:rPr lang="ru-RU" dirty="0" err="1"/>
              <a:t>середовище</a:t>
            </a:r>
            <a:r>
              <a:rPr lang="ru-RU" dirty="0"/>
              <a:t>. </a:t>
            </a:r>
            <a:r>
              <a:rPr lang="ru-RU" dirty="0" err="1"/>
              <a:t>Конкурентне</a:t>
            </a:r>
            <a:r>
              <a:rPr lang="ru-RU" dirty="0"/>
              <a:t> </a:t>
            </a:r>
            <a:r>
              <a:rPr lang="ru-RU" dirty="0" err="1"/>
              <a:t>середовище</a:t>
            </a:r>
            <a:r>
              <a:rPr lang="ru-RU" dirty="0"/>
              <a:t> </a:t>
            </a:r>
            <a:r>
              <a:rPr lang="ru-RU" dirty="0" err="1"/>
              <a:t>представлене</a:t>
            </a:r>
            <a:r>
              <a:rPr lang="ru-RU" dirty="0"/>
              <a:t> </a:t>
            </a:r>
            <a:r>
              <a:rPr lang="ru-RU" dirty="0" err="1"/>
              <a:t>значною</a:t>
            </a:r>
            <a:r>
              <a:rPr lang="ru-RU" dirty="0"/>
              <a:t> </a:t>
            </a:r>
            <a:r>
              <a:rPr lang="ru-RU" dirty="0" err="1"/>
              <a:t>кількістю</a:t>
            </a:r>
            <a:r>
              <a:rPr lang="ru-RU" dirty="0"/>
              <a:t> </a:t>
            </a:r>
            <a:r>
              <a:rPr lang="ru-RU" dirty="0" err="1"/>
              <a:t>самостійних</a:t>
            </a:r>
            <a:r>
              <a:rPr lang="ru-RU" dirty="0"/>
              <a:t> (</a:t>
            </a:r>
            <a:r>
              <a:rPr lang="ru-RU" dirty="0" err="1"/>
              <a:t>незалежних</a:t>
            </a:r>
            <a:r>
              <a:rPr lang="ru-RU" dirty="0"/>
              <a:t>) </a:t>
            </a:r>
            <a:r>
              <a:rPr lang="ru-RU" dirty="0" err="1"/>
              <a:t>організацій</a:t>
            </a:r>
            <a:r>
              <a:rPr lang="ru-RU" dirty="0"/>
              <a:t>, </a:t>
            </a:r>
            <a:r>
              <a:rPr lang="ru-RU" dirty="0" err="1"/>
              <a:t>які</a:t>
            </a:r>
            <a:r>
              <a:rPr lang="ru-RU" dirty="0"/>
              <a:t> </a:t>
            </a:r>
            <a:r>
              <a:rPr lang="ru-RU" dirty="0" err="1"/>
              <a:t>прагнуть</a:t>
            </a:r>
            <a:r>
              <a:rPr lang="ru-RU" dirty="0"/>
              <a:t> </a:t>
            </a:r>
            <a:r>
              <a:rPr lang="ru-RU" dirty="0" err="1"/>
              <a:t>зміцнити</a:t>
            </a:r>
            <a:r>
              <a:rPr lang="ru-RU" dirty="0"/>
              <a:t> </a:t>
            </a:r>
            <a:r>
              <a:rPr lang="ru-RU" dirty="0" err="1"/>
              <a:t>своє</a:t>
            </a:r>
            <a:r>
              <a:rPr lang="ru-RU" dirty="0"/>
              <a:t> </a:t>
            </a:r>
            <a:r>
              <a:rPr lang="ru-RU" dirty="0" err="1"/>
              <a:t>економічне</a:t>
            </a:r>
            <a:r>
              <a:rPr lang="ru-RU" dirty="0"/>
              <a:t> становище, </a:t>
            </a:r>
            <a:r>
              <a:rPr lang="ru-RU" dirty="0" err="1"/>
              <a:t>залучаючи</a:t>
            </a:r>
            <a:r>
              <a:rPr lang="ru-RU" dirty="0"/>
              <a:t> </a:t>
            </a:r>
            <a:r>
              <a:rPr lang="ru-RU" dirty="0" err="1"/>
              <a:t>покупців</a:t>
            </a:r>
            <a:r>
              <a:rPr lang="ru-RU" dirty="0"/>
              <a:t> </a:t>
            </a:r>
            <a:r>
              <a:rPr lang="ru-RU" dirty="0" err="1"/>
              <a:t>завдяки</a:t>
            </a:r>
            <a:r>
              <a:rPr lang="ru-RU" dirty="0"/>
              <a:t> </a:t>
            </a:r>
            <a:r>
              <a:rPr lang="ru-RU" dirty="0" err="1"/>
              <a:t>пропозиції</a:t>
            </a:r>
            <a:r>
              <a:rPr lang="ru-RU" dirty="0"/>
              <a:t> </a:t>
            </a:r>
            <a:r>
              <a:rPr lang="ru-RU" dirty="0" err="1"/>
              <a:t>кращих</a:t>
            </a:r>
            <a:r>
              <a:rPr lang="ru-RU" dirty="0"/>
              <a:t> умов продажу </a:t>
            </a:r>
            <a:r>
              <a:rPr lang="ru-RU" dirty="0" err="1"/>
              <a:t>порівняно</a:t>
            </a:r>
            <a:r>
              <a:rPr lang="ru-RU" dirty="0"/>
              <a:t> з конкурентами.</a:t>
            </a:r>
            <a:endParaRPr lang="uk-UA" dirty="0"/>
          </a:p>
        </p:txBody>
      </p:sp>
    </p:spTree>
    <p:extLst>
      <p:ext uri="{BB962C8B-B14F-4D97-AF65-F5344CB8AC3E}">
        <p14:creationId xmlns:p14="http://schemas.microsoft.com/office/powerpoint/2010/main" val="3892933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4C096B3-C27F-4385-BA84-3B148C7EEBF6}"/>
              </a:ext>
            </a:extLst>
          </p:cNvPr>
          <p:cNvSpPr/>
          <p:nvPr/>
        </p:nvSpPr>
        <p:spPr>
          <a:xfrm>
            <a:off x="2254577" y="2401008"/>
            <a:ext cx="7682845" cy="1477328"/>
          </a:xfrm>
          <a:prstGeom prst="rect">
            <a:avLst/>
          </a:prstGeom>
        </p:spPr>
        <p:txBody>
          <a:bodyPr wrap="square">
            <a:spAutoFit/>
          </a:bodyPr>
          <a:lstStyle/>
          <a:p>
            <a:r>
              <a:rPr lang="uk-UA" b="1" dirty="0"/>
              <a:t>Ринок послуг </a:t>
            </a:r>
            <a:r>
              <a:rPr lang="uk-UA" dirty="0"/>
              <a:t>- сукупність динамічних у часі і локалізованих у просторі соціально-економічних відносин, що формуються і реалізуються в процесі задоволення платоспроможного попиту реальних і потенційних споживачів пропозицією послуг, забезпечують пропорційність їх відтворення.</a:t>
            </a:r>
          </a:p>
        </p:txBody>
      </p:sp>
    </p:spTree>
    <p:extLst>
      <p:ext uri="{BB962C8B-B14F-4D97-AF65-F5344CB8AC3E}">
        <p14:creationId xmlns:p14="http://schemas.microsoft.com/office/powerpoint/2010/main" val="39825983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859340"/>
            <a:ext cx="6096000" cy="3139321"/>
          </a:xfrm>
          <a:prstGeom prst="rect">
            <a:avLst/>
          </a:prstGeom>
        </p:spPr>
        <p:txBody>
          <a:bodyPr>
            <a:spAutoFit/>
          </a:bodyPr>
          <a:lstStyle/>
          <a:p>
            <a:pPr algn="ctr"/>
            <a:r>
              <a:rPr lang="ru-RU" b="1" dirty="0" smtClean="0"/>
              <a:t>5. </a:t>
            </a:r>
            <a:r>
              <a:rPr lang="ru-RU" b="1" dirty="0" err="1" smtClean="0"/>
              <a:t>Особливості</a:t>
            </a:r>
            <a:r>
              <a:rPr lang="ru-RU" b="1" dirty="0" smtClean="0"/>
              <a:t> </a:t>
            </a:r>
            <a:r>
              <a:rPr lang="ru-RU" b="1" dirty="0" err="1"/>
              <a:t>формування</a:t>
            </a:r>
            <a:r>
              <a:rPr lang="ru-RU" b="1" dirty="0"/>
              <a:t> </a:t>
            </a:r>
            <a:r>
              <a:rPr lang="ru-RU" b="1" dirty="0" err="1"/>
              <a:t>конкурентних</a:t>
            </a:r>
            <a:r>
              <a:rPr lang="ru-RU" b="1" dirty="0"/>
              <a:t> </a:t>
            </a:r>
            <a:r>
              <a:rPr lang="ru-RU" b="1" dirty="0" err="1"/>
              <a:t>переваг</a:t>
            </a:r>
            <a:r>
              <a:rPr lang="ru-RU" b="1" dirty="0"/>
              <a:t> у </a:t>
            </a:r>
            <a:r>
              <a:rPr lang="ru-RU" b="1" dirty="0" err="1"/>
              <a:t>сфері</a:t>
            </a:r>
            <a:r>
              <a:rPr lang="ru-RU" b="1" dirty="0"/>
              <a:t> </a:t>
            </a:r>
            <a:r>
              <a:rPr lang="ru-RU" b="1" dirty="0" err="1"/>
              <a:t>послуг</a:t>
            </a:r>
            <a:endParaRPr lang="ru-RU" b="1" dirty="0"/>
          </a:p>
          <a:p>
            <a:endParaRPr lang="ru-RU" dirty="0"/>
          </a:p>
          <a:p>
            <a:r>
              <a:rPr lang="ru-RU" dirty="0" err="1"/>
              <a:t>Конкурентні</a:t>
            </a:r>
            <a:r>
              <a:rPr lang="ru-RU" dirty="0"/>
              <a:t> </a:t>
            </a:r>
            <a:r>
              <a:rPr lang="ru-RU" dirty="0" err="1"/>
              <a:t>переваги</a:t>
            </a:r>
            <a:r>
              <a:rPr lang="ru-RU" dirty="0"/>
              <a:t> - </a:t>
            </a:r>
            <a:r>
              <a:rPr lang="ru-RU" dirty="0" err="1"/>
              <a:t>це</a:t>
            </a:r>
            <a:r>
              <a:rPr lang="ru-RU" dirty="0"/>
              <a:t> характеристики, </a:t>
            </a:r>
            <a:r>
              <a:rPr lang="ru-RU" dirty="0" err="1"/>
              <a:t>властивості</a:t>
            </a:r>
            <a:r>
              <a:rPr lang="ru-RU" dirty="0"/>
              <a:t> </a:t>
            </a:r>
            <a:r>
              <a:rPr lang="ru-RU" dirty="0" err="1"/>
              <a:t>послуги</a:t>
            </a:r>
            <a:r>
              <a:rPr lang="ru-RU" dirty="0"/>
              <a:t> </a:t>
            </a:r>
            <a:r>
              <a:rPr lang="ru-RU" dirty="0" err="1"/>
              <a:t>або</a:t>
            </a:r>
            <a:r>
              <a:rPr lang="ru-RU" dirty="0"/>
              <a:t> </a:t>
            </a:r>
            <a:r>
              <a:rPr lang="ru-RU" dirty="0" err="1"/>
              <a:t>торгової</a:t>
            </a:r>
            <a:r>
              <a:rPr lang="ru-RU" dirty="0"/>
              <a:t> марки, </a:t>
            </a:r>
            <a:r>
              <a:rPr lang="ru-RU" dirty="0" err="1"/>
              <a:t>які</a:t>
            </a:r>
            <a:r>
              <a:rPr lang="ru-RU" dirty="0"/>
              <a:t> </a:t>
            </a:r>
            <a:r>
              <a:rPr lang="ru-RU" dirty="0" err="1"/>
              <a:t>створюють</a:t>
            </a:r>
            <a:r>
              <a:rPr lang="ru-RU" dirty="0"/>
              <a:t> для </a:t>
            </a:r>
            <a:r>
              <a:rPr lang="ru-RU" dirty="0" err="1"/>
              <a:t>підприємства</a:t>
            </a:r>
            <a:r>
              <a:rPr lang="ru-RU" dirty="0"/>
              <a:t> </a:t>
            </a:r>
            <a:r>
              <a:rPr lang="ru-RU" dirty="0" err="1"/>
              <a:t>певні</a:t>
            </a:r>
            <a:r>
              <a:rPr lang="ru-RU" dirty="0"/>
              <a:t> </a:t>
            </a:r>
            <a:r>
              <a:rPr lang="ru-RU" dirty="0" err="1"/>
              <a:t>переваги</a:t>
            </a:r>
            <a:r>
              <a:rPr lang="ru-RU" dirty="0"/>
              <a:t> над </a:t>
            </a:r>
            <a:r>
              <a:rPr lang="ru-RU" dirty="0" err="1"/>
              <a:t>прямими</a:t>
            </a:r>
            <a:r>
              <a:rPr lang="ru-RU" dirty="0"/>
              <a:t> конкурентами. </a:t>
            </a:r>
            <a:r>
              <a:rPr lang="ru-RU" dirty="0" err="1"/>
              <a:t>Ці</a:t>
            </a:r>
            <a:r>
              <a:rPr lang="ru-RU" dirty="0"/>
              <a:t> характеристики (</a:t>
            </a:r>
            <a:r>
              <a:rPr lang="ru-RU" dirty="0" err="1"/>
              <a:t>атрибути</a:t>
            </a:r>
            <a:r>
              <a:rPr lang="ru-RU" dirty="0"/>
              <a:t>) </a:t>
            </a:r>
            <a:r>
              <a:rPr lang="ru-RU" dirty="0" err="1"/>
              <a:t>можуть</a:t>
            </a:r>
            <a:r>
              <a:rPr lang="ru-RU" dirty="0"/>
              <a:t> бути </a:t>
            </a:r>
            <a:r>
              <a:rPr lang="ru-RU" dirty="0" err="1"/>
              <a:t>найрізноманітнішими</a:t>
            </a:r>
            <a:r>
              <a:rPr lang="ru-RU" dirty="0"/>
              <a:t> і </a:t>
            </a:r>
            <a:r>
              <a:rPr lang="ru-RU" dirty="0" err="1"/>
              <a:t>відноситися</a:t>
            </a:r>
            <a:r>
              <a:rPr lang="ru-RU" dirty="0"/>
              <a:t> як до самого продукту (</a:t>
            </a:r>
            <a:r>
              <a:rPr lang="ru-RU" dirty="0" err="1"/>
              <a:t>базової</a:t>
            </a:r>
            <a:r>
              <a:rPr lang="ru-RU" dirty="0"/>
              <a:t> </a:t>
            </a:r>
            <a:r>
              <a:rPr lang="ru-RU" dirty="0" err="1"/>
              <a:t>послуги</a:t>
            </a:r>
            <a:r>
              <a:rPr lang="ru-RU" dirty="0"/>
              <a:t>), так і до </a:t>
            </a:r>
            <a:r>
              <a:rPr lang="ru-RU" dirty="0" err="1"/>
              <a:t>додаткових</a:t>
            </a:r>
            <a:r>
              <a:rPr lang="ru-RU" dirty="0"/>
              <a:t> </a:t>
            </a:r>
            <a:r>
              <a:rPr lang="ru-RU" dirty="0" err="1"/>
              <a:t>товарів</a:t>
            </a:r>
            <a:r>
              <a:rPr lang="ru-RU" dirty="0"/>
              <a:t> </a:t>
            </a:r>
            <a:r>
              <a:rPr lang="ru-RU" dirty="0" err="1"/>
              <a:t>чи</a:t>
            </a:r>
            <a:r>
              <a:rPr lang="ru-RU" dirty="0"/>
              <a:t> </a:t>
            </a:r>
            <a:r>
              <a:rPr lang="ru-RU" dirty="0" err="1"/>
              <a:t>послуг</a:t>
            </a:r>
            <a:r>
              <a:rPr lang="ru-RU" dirty="0"/>
              <a:t>, </a:t>
            </a:r>
            <a:r>
              <a:rPr lang="ru-RU" dirty="0" err="1"/>
              <a:t>що</a:t>
            </a:r>
            <a:r>
              <a:rPr lang="ru-RU" dirty="0"/>
              <a:t> </a:t>
            </a:r>
            <a:r>
              <a:rPr lang="ru-RU" dirty="0" err="1"/>
              <a:t>супроводжують</a:t>
            </a:r>
            <a:r>
              <a:rPr lang="ru-RU" dirty="0"/>
              <a:t> </a:t>
            </a:r>
            <a:r>
              <a:rPr lang="ru-RU" dirty="0" err="1"/>
              <a:t>базову</a:t>
            </a:r>
            <a:r>
              <a:rPr lang="ru-RU" dirty="0"/>
              <a:t>.</a:t>
            </a:r>
            <a:endParaRPr lang="uk-UA" dirty="0"/>
          </a:p>
        </p:txBody>
      </p:sp>
    </p:spTree>
    <p:extLst>
      <p:ext uri="{BB962C8B-B14F-4D97-AF65-F5344CB8AC3E}">
        <p14:creationId xmlns:p14="http://schemas.microsoft.com/office/powerpoint/2010/main" val="7478586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239106" y="1000036"/>
            <a:ext cx="9847385" cy="646331"/>
          </a:xfrm>
          <a:prstGeom prst="rect">
            <a:avLst/>
          </a:prstGeom>
        </p:spPr>
        <p:txBody>
          <a:bodyPr wrap="square">
            <a:spAutoFit/>
          </a:bodyPr>
          <a:lstStyle/>
          <a:p>
            <a:r>
              <a:rPr lang="ru-RU" dirty="0" err="1"/>
              <a:t>Забезпечення</a:t>
            </a:r>
            <a:r>
              <a:rPr lang="ru-RU" dirty="0"/>
              <a:t> </a:t>
            </a:r>
            <a:r>
              <a:rPr lang="ru-RU" dirty="0" err="1"/>
              <a:t>конкурентних</a:t>
            </a:r>
            <a:r>
              <a:rPr lang="ru-RU" dirty="0"/>
              <a:t> </a:t>
            </a:r>
            <a:r>
              <a:rPr lang="ru-RU" dirty="0" err="1"/>
              <a:t>переваг</a:t>
            </a:r>
            <a:r>
              <a:rPr lang="ru-RU" dirty="0"/>
              <a:t> </a:t>
            </a:r>
            <a:r>
              <a:rPr lang="ru-RU" dirty="0" err="1"/>
              <a:t>послуг</a:t>
            </a:r>
            <a:r>
              <a:rPr lang="ru-RU" dirty="0"/>
              <a:t> </a:t>
            </a:r>
            <a:r>
              <a:rPr lang="ru-RU" dirty="0" err="1"/>
              <a:t>вимагає</a:t>
            </a:r>
            <a:r>
              <a:rPr lang="ru-RU" dirty="0"/>
              <a:t> </a:t>
            </a:r>
            <a:r>
              <a:rPr lang="ru-RU" dirty="0" err="1"/>
              <a:t>врахування</a:t>
            </a:r>
            <a:r>
              <a:rPr lang="ru-RU" dirty="0"/>
              <a:t> ряду </a:t>
            </a:r>
            <a:r>
              <a:rPr lang="ru-RU" dirty="0" err="1"/>
              <a:t>наступних</a:t>
            </a:r>
            <a:r>
              <a:rPr lang="ru-RU" dirty="0"/>
              <a:t> </a:t>
            </a:r>
            <a:r>
              <a:rPr lang="ru-RU" dirty="0" err="1"/>
              <a:t>важливих</a:t>
            </a:r>
            <a:r>
              <a:rPr lang="ru-RU" dirty="0"/>
              <a:t> </a:t>
            </a:r>
            <a:r>
              <a:rPr lang="ru-RU" dirty="0" err="1"/>
              <a:t>моментів</a:t>
            </a:r>
            <a:r>
              <a:rPr lang="ru-RU" dirty="0"/>
              <a:t>, </a:t>
            </a:r>
            <a:r>
              <a:rPr lang="ru-RU" dirty="0" err="1"/>
              <a:t>які</a:t>
            </a:r>
            <a:r>
              <a:rPr lang="ru-RU" dirty="0"/>
              <a:t> </a:t>
            </a:r>
            <a:r>
              <a:rPr lang="ru-RU" dirty="0" err="1"/>
              <a:t>можна</a:t>
            </a:r>
            <a:r>
              <a:rPr lang="ru-RU" dirty="0"/>
              <a:t> </a:t>
            </a:r>
            <a:r>
              <a:rPr lang="ru-RU" dirty="0" err="1"/>
              <a:t>розглядати</a:t>
            </a:r>
            <a:r>
              <a:rPr lang="ru-RU" dirty="0"/>
              <a:t> як </a:t>
            </a:r>
            <a:r>
              <a:rPr lang="ru-RU" dirty="0" err="1"/>
              <a:t>умови</a:t>
            </a:r>
            <a:r>
              <a:rPr lang="ru-RU" dirty="0"/>
              <a:t> </a:t>
            </a:r>
            <a:r>
              <a:rPr lang="ru-RU" dirty="0" err="1"/>
              <a:t>їх</a:t>
            </a:r>
            <a:r>
              <a:rPr lang="ru-RU" dirty="0"/>
              <a:t> </a:t>
            </a:r>
            <a:r>
              <a:rPr lang="ru-RU" dirty="0" err="1"/>
              <a:t>формування</a:t>
            </a:r>
            <a:endParaRPr lang="uk-UA" dirty="0"/>
          </a:p>
        </p:txBody>
      </p:sp>
      <p:pic>
        <p:nvPicPr>
          <p:cNvPr id="3" name="Рисунок 2">
            <a:extLst>
              <a:ext uri="{FF2B5EF4-FFF2-40B4-BE49-F238E27FC236}">
                <a16:creationId xmlns:a16="http://schemas.microsoft.com/office/drawing/2014/main" id="{AF518505-EBBA-4E3C-B2BA-A518147D78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9106" y="1818873"/>
            <a:ext cx="7858445" cy="5039127"/>
          </a:xfrm>
          <a:prstGeom prst="rect">
            <a:avLst/>
          </a:prstGeom>
        </p:spPr>
      </p:pic>
    </p:spTree>
    <p:extLst>
      <p:ext uri="{BB962C8B-B14F-4D97-AF65-F5344CB8AC3E}">
        <p14:creationId xmlns:p14="http://schemas.microsoft.com/office/powerpoint/2010/main" val="32882427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582341"/>
            <a:ext cx="6096000" cy="3693319"/>
          </a:xfrm>
          <a:prstGeom prst="rect">
            <a:avLst/>
          </a:prstGeom>
        </p:spPr>
        <p:txBody>
          <a:bodyPr>
            <a:spAutoFit/>
          </a:bodyPr>
          <a:lstStyle/>
          <a:p>
            <a:r>
              <a:rPr lang="ru-RU" dirty="0"/>
              <a:t>Головною </a:t>
            </a:r>
            <a:r>
              <a:rPr lang="ru-RU" dirty="0" err="1"/>
              <a:t>умовою</a:t>
            </a:r>
            <a:r>
              <a:rPr lang="ru-RU" dirty="0"/>
              <a:t> </a:t>
            </a:r>
            <a:r>
              <a:rPr lang="ru-RU" dirty="0" err="1"/>
              <a:t>формування</a:t>
            </a:r>
            <a:r>
              <a:rPr lang="ru-RU" dirty="0"/>
              <a:t> </a:t>
            </a:r>
            <a:r>
              <a:rPr lang="ru-RU" dirty="0" err="1"/>
              <a:t>конкурентних</a:t>
            </a:r>
            <a:r>
              <a:rPr lang="ru-RU" dirty="0"/>
              <a:t> </a:t>
            </a:r>
            <a:r>
              <a:rPr lang="ru-RU" dirty="0" err="1"/>
              <a:t>переваг</a:t>
            </a:r>
            <a:r>
              <a:rPr lang="ru-RU" dirty="0"/>
              <a:t> на ринку </a:t>
            </a:r>
            <a:r>
              <a:rPr lang="ru-RU" dirty="0" err="1"/>
              <a:t>сервісного</a:t>
            </a:r>
            <a:r>
              <a:rPr lang="ru-RU" dirty="0"/>
              <a:t> </a:t>
            </a:r>
            <a:r>
              <a:rPr lang="ru-RU" dirty="0" err="1"/>
              <a:t>обслуговування</a:t>
            </a:r>
            <a:r>
              <a:rPr lang="ru-RU" dirty="0"/>
              <a:t> є </a:t>
            </a:r>
            <a:r>
              <a:rPr lang="ru-RU" dirty="0" err="1"/>
              <a:t>цінність</a:t>
            </a:r>
            <a:r>
              <a:rPr lang="ru-RU" dirty="0"/>
              <a:t> </a:t>
            </a:r>
            <a:r>
              <a:rPr lang="ru-RU" dirty="0" err="1"/>
              <a:t>послуги</a:t>
            </a:r>
            <a:r>
              <a:rPr lang="ru-RU" dirty="0"/>
              <a:t>. </a:t>
            </a:r>
            <a:r>
              <a:rPr lang="ru-RU" dirty="0" err="1"/>
              <a:t>Цінність</a:t>
            </a:r>
            <a:r>
              <a:rPr lang="ru-RU" dirty="0"/>
              <a:t> </a:t>
            </a:r>
            <a:r>
              <a:rPr lang="ru-RU" dirty="0" err="1"/>
              <a:t>послуги</a:t>
            </a:r>
            <a:r>
              <a:rPr lang="ru-RU" dirty="0"/>
              <a:t> є результатом </a:t>
            </a:r>
            <a:r>
              <a:rPr lang="ru-RU" dirty="0" err="1"/>
              <a:t>відношення</a:t>
            </a:r>
            <a:r>
              <a:rPr lang="ru-RU" dirty="0"/>
              <a:t> до </a:t>
            </a:r>
            <a:r>
              <a:rPr lang="ru-RU" dirty="0" err="1"/>
              <a:t>неї</a:t>
            </a:r>
            <a:r>
              <a:rPr lang="ru-RU" dirty="0"/>
              <a:t> </a:t>
            </a:r>
            <a:r>
              <a:rPr lang="ru-RU" dirty="0" err="1"/>
              <a:t>споживачів</a:t>
            </a:r>
            <a:r>
              <a:rPr lang="ru-RU" dirty="0"/>
              <a:t>, </a:t>
            </a:r>
            <a:r>
              <a:rPr lang="ru-RU" dirty="0" err="1"/>
              <a:t>що</a:t>
            </a:r>
            <a:r>
              <a:rPr lang="ru-RU" dirty="0"/>
              <a:t> </a:t>
            </a:r>
            <a:r>
              <a:rPr lang="ru-RU" dirty="0" err="1"/>
              <a:t>визначається</a:t>
            </a:r>
            <a:r>
              <a:rPr lang="ru-RU" dirty="0"/>
              <a:t> через </a:t>
            </a:r>
            <a:r>
              <a:rPr lang="ru-RU" dirty="0" err="1"/>
              <a:t>їх</a:t>
            </a:r>
            <a:r>
              <a:rPr lang="ru-RU" dirty="0"/>
              <a:t> </a:t>
            </a:r>
            <a:r>
              <a:rPr lang="ru-RU" dirty="0" err="1"/>
              <a:t>специфічний</a:t>
            </a:r>
            <a:r>
              <a:rPr lang="ru-RU" dirty="0"/>
              <a:t> </a:t>
            </a:r>
            <a:r>
              <a:rPr lang="ru-RU" dirty="0" err="1"/>
              <a:t>досвід</a:t>
            </a:r>
            <a:r>
              <a:rPr lang="ru-RU" dirty="0"/>
              <a:t>, статус, </a:t>
            </a:r>
            <a:r>
              <a:rPr lang="ru-RU" dirty="0" err="1"/>
              <a:t>споживчі</a:t>
            </a:r>
            <a:r>
              <a:rPr lang="ru-RU" dirty="0"/>
              <a:t> </a:t>
            </a:r>
            <a:r>
              <a:rPr lang="ru-RU" dirty="0" err="1"/>
              <a:t>вимоги</a:t>
            </a:r>
            <a:r>
              <a:rPr lang="ru-RU" dirty="0"/>
              <a:t>. Тому </a:t>
            </a:r>
            <a:r>
              <a:rPr lang="ru-RU" dirty="0" err="1"/>
              <a:t>важливим</a:t>
            </a:r>
            <a:r>
              <a:rPr lang="ru-RU" dirty="0"/>
              <a:t> моментом для </a:t>
            </a:r>
            <a:r>
              <a:rPr lang="ru-RU" dirty="0" err="1"/>
              <a:t>появи</a:t>
            </a:r>
            <a:r>
              <a:rPr lang="ru-RU" dirty="0"/>
              <a:t> </a:t>
            </a:r>
            <a:r>
              <a:rPr lang="ru-RU" dirty="0" err="1"/>
              <a:t>конкурентної</a:t>
            </a:r>
            <a:r>
              <a:rPr lang="ru-RU" dirty="0"/>
              <a:t> </a:t>
            </a:r>
            <a:r>
              <a:rPr lang="ru-RU" dirty="0" err="1"/>
              <a:t>переваги</a:t>
            </a:r>
            <a:r>
              <a:rPr lang="ru-RU" dirty="0"/>
              <a:t> </a:t>
            </a:r>
            <a:r>
              <a:rPr lang="ru-RU" dirty="0" err="1"/>
              <a:t>послуги</a:t>
            </a:r>
            <a:r>
              <a:rPr lang="ru-RU" dirty="0"/>
              <a:t> є не просто </a:t>
            </a:r>
            <a:r>
              <a:rPr lang="ru-RU" dirty="0" err="1"/>
              <a:t>наявність</a:t>
            </a:r>
            <a:r>
              <a:rPr lang="ru-RU" dirty="0"/>
              <a:t> </a:t>
            </a:r>
            <a:r>
              <a:rPr lang="ru-RU" dirty="0" err="1"/>
              <a:t>певної</a:t>
            </a:r>
            <a:r>
              <a:rPr lang="ru-RU" dirty="0"/>
              <a:t> </a:t>
            </a:r>
            <a:r>
              <a:rPr lang="ru-RU" dirty="0" err="1"/>
              <a:t>особливості</a:t>
            </a:r>
            <a:r>
              <a:rPr lang="ru-RU" dirty="0"/>
              <a:t> </a:t>
            </a:r>
            <a:r>
              <a:rPr lang="ru-RU" dirty="0" err="1"/>
              <a:t>властивої</a:t>
            </a:r>
            <a:r>
              <a:rPr lang="ru-RU" dirty="0"/>
              <a:t> </a:t>
            </a:r>
            <a:r>
              <a:rPr lang="ru-RU" dirty="0" err="1"/>
              <a:t>послузі</a:t>
            </a:r>
            <a:r>
              <a:rPr lang="ru-RU" dirty="0"/>
              <a:t>, а </a:t>
            </a:r>
            <a:r>
              <a:rPr lang="ru-RU" dirty="0" err="1"/>
              <a:t>її</a:t>
            </a:r>
            <a:r>
              <a:rPr lang="ru-RU" dirty="0"/>
              <a:t> </a:t>
            </a:r>
            <a:r>
              <a:rPr lang="ru-RU" dirty="0" err="1"/>
              <a:t>відповідність</a:t>
            </a:r>
            <a:r>
              <a:rPr lang="ru-RU" dirty="0"/>
              <a:t> потребам конкретного сегмента ринку. </a:t>
            </a:r>
            <a:r>
              <a:rPr lang="ru-RU" dirty="0" err="1"/>
              <a:t>Більше</a:t>
            </a:r>
            <a:r>
              <a:rPr lang="ru-RU" dirty="0"/>
              <a:t> того, </a:t>
            </a:r>
            <a:r>
              <a:rPr lang="ru-RU" dirty="0" err="1"/>
              <a:t>найчастіше</a:t>
            </a:r>
            <a:r>
              <a:rPr lang="ru-RU" dirty="0"/>
              <a:t> </a:t>
            </a:r>
            <a:r>
              <a:rPr lang="ru-RU" dirty="0" err="1"/>
              <a:t>конкурентна</a:t>
            </a:r>
            <a:r>
              <a:rPr lang="ru-RU" dirty="0"/>
              <a:t> </a:t>
            </a:r>
            <a:r>
              <a:rPr lang="ru-RU" dirty="0" err="1"/>
              <a:t>перевага</a:t>
            </a:r>
            <a:r>
              <a:rPr lang="ru-RU" dirty="0"/>
              <a:t> </a:t>
            </a:r>
            <a:r>
              <a:rPr lang="ru-RU" dirty="0" err="1"/>
              <a:t>послуги</a:t>
            </a:r>
            <a:r>
              <a:rPr lang="ru-RU" dirty="0"/>
              <a:t> в межах одного </a:t>
            </a:r>
            <a:r>
              <a:rPr lang="ru-RU" dirty="0" err="1"/>
              <a:t>споживчого</a:t>
            </a:r>
            <a:r>
              <a:rPr lang="ru-RU" dirty="0"/>
              <a:t> сегмента </a:t>
            </a:r>
            <a:r>
              <a:rPr lang="ru-RU" dirty="0" err="1"/>
              <a:t>робить</a:t>
            </a:r>
            <a:r>
              <a:rPr lang="ru-RU" dirty="0"/>
              <a:t> </a:t>
            </a:r>
            <a:r>
              <a:rPr lang="ru-RU" dirty="0" err="1"/>
              <a:t>цю</a:t>
            </a:r>
            <a:r>
              <a:rPr lang="ru-RU" dirty="0"/>
              <a:t> </a:t>
            </a:r>
            <a:r>
              <a:rPr lang="ru-RU" dirty="0" err="1"/>
              <a:t>послугу</a:t>
            </a:r>
            <a:r>
              <a:rPr lang="ru-RU" dirty="0"/>
              <a:t> </a:t>
            </a:r>
            <a:r>
              <a:rPr lang="ru-RU" dirty="0" err="1"/>
              <a:t>неприйнятною</a:t>
            </a:r>
            <a:r>
              <a:rPr lang="ru-RU" dirty="0"/>
              <a:t> для </a:t>
            </a:r>
            <a:r>
              <a:rPr lang="ru-RU" dirty="0" err="1"/>
              <a:t>іншого</a:t>
            </a:r>
            <a:r>
              <a:rPr lang="ru-RU" dirty="0"/>
              <a:t>.</a:t>
            </a:r>
            <a:endParaRPr lang="uk-UA" dirty="0"/>
          </a:p>
        </p:txBody>
      </p:sp>
    </p:spTree>
    <p:extLst>
      <p:ext uri="{BB962C8B-B14F-4D97-AF65-F5344CB8AC3E}">
        <p14:creationId xmlns:p14="http://schemas.microsoft.com/office/powerpoint/2010/main" val="40051800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2413338"/>
            <a:ext cx="6096000" cy="2031325"/>
          </a:xfrm>
          <a:prstGeom prst="rect">
            <a:avLst/>
          </a:prstGeom>
        </p:spPr>
        <p:txBody>
          <a:bodyPr>
            <a:spAutoFit/>
          </a:bodyPr>
          <a:lstStyle/>
          <a:p>
            <a:r>
              <a:rPr lang="uk-UA" dirty="0"/>
              <a:t>Конкурентна перевага з'являється, як правило, лише за умови "нормального" рівня виробництва й надання послуг. Лише в дуже обмежених випадках пропозиції унікальних характеристик споживач може змиритися з погіршенням якості надання послуги (її падінням нижче звичного рівня, визнаного нормальним).</a:t>
            </a:r>
            <a:endParaRPr lang="uk-UA" dirty="0"/>
          </a:p>
        </p:txBody>
      </p:sp>
    </p:spTree>
    <p:extLst>
      <p:ext uri="{BB962C8B-B14F-4D97-AF65-F5344CB8AC3E}">
        <p14:creationId xmlns:p14="http://schemas.microsoft.com/office/powerpoint/2010/main" val="30112115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443841"/>
            <a:ext cx="6096000" cy="3970318"/>
          </a:xfrm>
          <a:prstGeom prst="rect">
            <a:avLst/>
          </a:prstGeom>
        </p:spPr>
        <p:txBody>
          <a:bodyPr>
            <a:spAutoFit/>
          </a:bodyPr>
          <a:lstStyle/>
          <a:p>
            <a:r>
              <a:rPr lang="uk-UA" dirty="0"/>
              <a:t>Конкурентні переваги можуть бути створені в кожному з елементів комплексу маркетингу послуг (безпосередньо у самій послузі, ціноутворенні, методах і способах просування, місці надання). При цьому необхідно враховувати і використовувати особливі властивості послуг як товару.</a:t>
            </a:r>
          </a:p>
          <a:p>
            <a:endParaRPr lang="uk-UA" dirty="0"/>
          </a:p>
          <a:p>
            <a:r>
              <a:rPr lang="uk-UA" dirty="0"/>
              <a:t>Важливою конкурентною перевагою підприємств у сфері обслуговування є високий професійний рівень їх продавців. Покупець найчастіше розглядає продавця послуг як експерта, довіряючи його компетенції. У цьому сенсі майже завжди продавець послуги є її невід'ємною частиною.</a:t>
            </a:r>
            <a:endParaRPr lang="uk-UA" dirty="0"/>
          </a:p>
        </p:txBody>
      </p:sp>
    </p:spTree>
    <p:extLst>
      <p:ext uri="{BB962C8B-B14F-4D97-AF65-F5344CB8AC3E}">
        <p14:creationId xmlns:p14="http://schemas.microsoft.com/office/powerpoint/2010/main" val="18877483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2274838"/>
            <a:ext cx="6096000" cy="2308324"/>
          </a:xfrm>
          <a:prstGeom prst="rect">
            <a:avLst/>
          </a:prstGeom>
        </p:spPr>
        <p:txBody>
          <a:bodyPr>
            <a:spAutoFit/>
          </a:bodyPr>
          <a:lstStyle/>
          <a:p>
            <a:r>
              <a:rPr lang="uk-UA" dirty="0"/>
              <a:t>Управління конкурентоспроможністю послуг є безперервним процесом, який пов'язаний з необхідністю вчасно реагувати на зниження будь-якого з показників конкурентоспроможності, із вживанням відповідних заходів, здатних попередити втрати ринкових позицій й фінансових засобів, наприклад, припиненням виробництва, модернізацією послуги, зміною сегменту ринку.</a:t>
            </a:r>
            <a:endParaRPr lang="uk-UA" dirty="0"/>
          </a:p>
        </p:txBody>
      </p:sp>
    </p:spTree>
    <p:extLst>
      <p:ext uri="{BB962C8B-B14F-4D97-AF65-F5344CB8AC3E}">
        <p14:creationId xmlns:p14="http://schemas.microsoft.com/office/powerpoint/2010/main" val="36709922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969477" y="1720840"/>
            <a:ext cx="8827477" cy="2585323"/>
          </a:xfrm>
          <a:prstGeom prst="rect">
            <a:avLst/>
          </a:prstGeom>
        </p:spPr>
        <p:txBody>
          <a:bodyPr wrap="square">
            <a:spAutoFit/>
          </a:bodyPr>
          <a:lstStyle/>
          <a:p>
            <a:r>
              <a:rPr lang="uk-UA" dirty="0"/>
              <a:t>Отже, </a:t>
            </a:r>
            <a:r>
              <a:rPr lang="uk-UA" b="1" dirty="0"/>
              <a:t>конкурентна перевага сервісного підприємства </a:t>
            </a:r>
            <a:r>
              <a:rPr lang="uk-UA" dirty="0"/>
              <a:t>- це особлива характеристика або деяке особливе сполучення характеристик його ресурсного потенціалу, що забезпечують динамічну підтримку конкурентоспроможності вироблених послуг. Ресурсний потенціал охоплює відчутні й невловимі активи організації, сформовані як у зовнішнім середовищі - на ринку (наприклад, імідж, місце розташування, відносини з постачальниками), так і у внутрішнім середовищі - на підприємстві (наприклад, навички працівників і оригінальні технології виробництва й збуту).</a:t>
            </a:r>
            <a:endParaRPr lang="uk-UA" dirty="0"/>
          </a:p>
        </p:txBody>
      </p:sp>
    </p:spTree>
    <p:extLst>
      <p:ext uri="{BB962C8B-B14F-4D97-AF65-F5344CB8AC3E}">
        <p14:creationId xmlns:p14="http://schemas.microsoft.com/office/powerpoint/2010/main" val="29762653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997839"/>
            <a:ext cx="6096000" cy="2862322"/>
          </a:xfrm>
          <a:prstGeom prst="rect">
            <a:avLst/>
          </a:prstGeom>
        </p:spPr>
        <p:txBody>
          <a:bodyPr>
            <a:spAutoFit/>
          </a:bodyPr>
          <a:lstStyle/>
          <a:p>
            <a:r>
              <a:rPr lang="ru-RU" dirty="0"/>
              <a:t>В </a:t>
            </a:r>
            <a:r>
              <a:rPr lang="ru-RU" dirty="0" err="1"/>
              <a:t>сучасній</a:t>
            </a:r>
            <a:r>
              <a:rPr lang="ru-RU" dirty="0"/>
              <a:t> </a:t>
            </a:r>
            <a:r>
              <a:rPr lang="ru-RU" dirty="0" err="1"/>
              <a:t>практиці</a:t>
            </a:r>
            <a:r>
              <a:rPr lang="ru-RU" dirty="0"/>
              <a:t> </a:t>
            </a:r>
            <a:r>
              <a:rPr lang="ru-RU" dirty="0" err="1"/>
              <a:t>конкурентної</a:t>
            </a:r>
            <a:r>
              <a:rPr lang="ru-RU" dirty="0"/>
              <a:t> </a:t>
            </a:r>
            <a:r>
              <a:rPr lang="ru-RU" dirty="0" err="1"/>
              <a:t>боротьби</a:t>
            </a:r>
            <a:r>
              <a:rPr lang="ru-RU" dirty="0"/>
              <a:t> </a:t>
            </a:r>
            <a:r>
              <a:rPr lang="ru-RU" dirty="0" err="1"/>
              <a:t>технологія</a:t>
            </a:r>
            <a:r>
              <a:rPr lang="ru-RU" dirty="0"/>
              <a:t> </a:t>
            </a:r>
            <a:r>
              <a:rPr lang="ru-RU" dirty="0" err="1"/>
              <a:t>формування</a:t>
            </a:r>
            <a:r>
              <a:rPr lang="ru-RU" dirty="0"/>
              <a:t> </a:t>
            </a:r>
            <a:r>
              <a:rPr lang="ru-RU" dirty="0" err="1"/>
              <a:t>конкурентних</a:t>
            </a:r>
            <a:r>
              <a:rPr lang="ru-RU" dirty="0"/>
              <a:t> </a:t>
            </a:r>
            <a:r>
              <a:rPr lang="ru-RU" dirty="0" err="1"/>
              <a:t>переваг</a:t>
            </a:r>
            <a:r>
              <a:rPr lang="ru-RU" dirty="0"/>
              <a:t> </a:t>
            </a:r>
            <a:r>
              <a:rPr lang="ru-RU" dirty="0" err="1"/>
              <a:t>сервісного</a:t>
            </a:r>
            <a:r>
              <a:rPr lang="ru-RU" dirty="0"/>
              <a:t> </a:t>
            </a:r>
            <a:r>
              <a:rPr lang="ru-RU" dirty="0" err="1"/>
              <a:t>підприємства</a:t>
            </a:r>
            <a:r>
              <a:rPr lang="ru-RU" dirty="0"/>
              <a:t> </a:t>
            </a:r>
            <a:r>
              <a:rPr lang="ru-RU" dirty="0" err="1"/>
              <a:t>ґрунтується</a:t>
            </a:r>
            <a:r>
              <a:rPr lang="ru-RU" dirty="0"/>
              <a:t> на </a:t>
            </a:r>
            <a:r>
              <a:rPr lang="ru-RU" dirty="0" err="1"/>
              <a:t>використанні</a:t>
            </a:r>
            <a:r>
              <a:rPr lang="ru-RU" dirty="0"/>
              <a:t> методу </a:t>
            </a:r>
            <a:r>
              <a:rPr lang="ru-RU" dirty="0" err="1"/>
              <a:t>бенчмаркінга</a:t>
            </a:r>
            <a:r>
              <a:rPr lang="ru-RU" dirty="0"/>
              <a:t>.</a:t>
            </a:r>
          </a:p>
          <a:p>
            <a:endParaRPr lang="ru-RU" dirty="0"/>
          </a:p>
          <a:p>
            <a:r>
              <a:rPr lang="ru-RU" b="1" i="1" dirty="0" err="1"/>
              <a:t>Бенчмаркінг</a:t>
            </a:r>
            <a:r>
              <a:rPr lang="ru-RU" b="1" i="1" dirty="0"/>
              <a:t> </a:t>
            </a:r>
            <a:r>
              <a:rPr lang="ru-RU" i="1" dirty="0"/>
              <a:t>- </a:t>
            </a:r>
            <a:r>
              <a:rPr lang="ru-RU" i="1" dirty="0" err="1"/>
              <a:t>це</a:t>
            </a:r>
            <a:r>
              <a:rPr lang="ru-RU" i="1" dirty="0"/>
              <a:t> </a:t>
            </a:r>
            <a:r>
              <a:rPr lang="ru-RU" i="1" dirty="0" err="1"/>
              <a:t>безперервний</a:t>
            </a:r>
            <a:r>
              <a:rPr lang="ru-RU" i="1" dirty="0"/>
              <a:t> </a:t>
            </a:r>
            <a:r>
              <a:rPr lang="ru-RU" i="1" dirty="0" err="1"/>
              <a:t>процес</a:t>
            </a:r>
            <a:r>
              <a:rPr lang="ru-RU" i="1" dirty="0"/>
              <a:t> </a:t>
            </a:r>
            <a:r>
              <a:rPr lang="ru-RU" i="1" dirty="0" err="1"/>
              <a:t>порівняння</a:t>
            </a:r>
            <a:r>
              <a:rPr lang="ru-RU" i="1" dirty="0"/>
              <a:t> </a:t>
            </a:r>
            <a:r>
              <a:rPr lang="ru-RU" i="1" dirty="0" err="1"/>
              <a:t>товарів</a:t>
            </a:r>
            <a:r>
              <a:rPr lang="ru-RU" i="1" dirty="0"/>
              <a:t> (</a:t>
            </a:r>
            <a:r>
              <a:rPr lang="ru-RU" i="1" dirty="0" err="1"/>
              <a:t>робіт</a:t>
            </a:r>
            <a:r>
              <a:rPr lang="ru-RU" i="1" dirty="0"/>
              <a:t>, </a:t>
            </a:r>
            <a:r>
              <a:rPr lang="ru-RU" i="1" dirty="0" err="1"/>
              <a:t>послуг</a:t>
            </a:r>
            <a:r>
              <a:rPr lang="ru-RU" i="1" dirty="0"/>
              <a:t>), </a:t>
            </a:r>
            <a:r>
              <a:rPr lang="ru-RU" i="1" dirty="0" err="1"/>
              <a:t>виробничих</a:t>
            </a:r>
            <a:r>
              <a:rPr lang="ru-RU" i="1" dirty="0"/>
              <a:t> </a:t>
            </a:r>
            <a:r>
              <a:rPr lang="ru-RU" i="1" dirty="0" err="1"/>
              <a:t>процесів</a:t>
            </a:r>
            <a:r>
              <a:rPr lang="ru-RU" i="1" dirty="0"/>
              <a:t>, </a:t>
            </a:r>
            <a:r>
              <a:rPr lang="ru-RU" i="1" dirty="0" err="1"/>
              <a:t>методів</a:t>
            </a:r>
            <a:r>
              <a:rPr lang="ru-RU" i="1" dirty="0"/>
              <a:t> та </a:t>
            </a:r>
            <a:r>
              <a:rPr lang="ru-RU" i="1" dirty="0" err="1"/>
              <a:t>інших</a:t>
            </a:r>
            <a:r>
              <a:rPr lang="ru-RU" i="1" dirty="0"/>
              <a:t> </a:t>
            </a:r>
            <a:r>
              <a:rPr lang="ru-RU" i="1" dirty="0" err="1"/>
              <a:t>параметрів</a:t>
            </a:r>
            <a:r>
              <a:rPr lang="ru-RU" i="1" dirty="0"/>
              <a:t> </a:t>
            </a:r>
            <a:r>
              <a:rPr lang="ru-RU" i="1" dirty="0" err="1"/>
              <a:t>підприємства</a:t>
            </a:r>
            <a:r>
              <a:rPr lang="ru-RU" i="1" dirty="0"/>
              <a:t> з </a:t>
            </a:r>
            <a:r>
              <a:rPr lang="ru-RU" i="1" dirty="0" err="1"/>
              <a:t>аналогічними</a:t>
            </a:r>
            <a:r>
              <a:rPr lang="ru-RU" i="1" dirty="0"/>
              <a:t> </a:t>
            </a:r>
            <a:r>
              <a:rPr lang="ru-RU" i="1" dirty="0" err="1"/>
              <a:t>об'єктами</a:t>
            </a:r>
            <a:r>
              <a:rPr lang="ru-RU" i="1" dirty="0"/>
              <a:t> </a:t>
            </a:r>
            <a:r>
              <a:rPr lang="ru-RU" i="1" dirty="0" err="1"/>
              <a:t>інших</a:t>
            </a:r>
            <a:r>
              <a:rPr lang="ru-RU" i="1" dirty="0"/>
              <a:t> </a:t>
            </a:r>
            <a:r>
              <a:rPr lang="ru-RU" i="1" dirty="0" err="1"/>
              <a:t>підприємств</a:t>
            </a:r>
            <a:r>
              <a:rPr lang="ru-RU" i="1" dirty="0"/>
              <a:t>.</a:t>
            </a:r>
            <a:endParaRPr lang="uk-UA" dirty="0"/>
          </a:p>
        </p:txBody>
      </p:sp>
    </p:spTree>
    <p:extLst>
      <p:ext uri="{BB962C8B-B14F-4D97-AF65-F5344CB8AC3E}">
        <p14:creationId xmlns:p14="http://schemas.microsoft.com/office/powerpoint/2010/main" val="41239421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720840"/>
            <a:ext cx="6096000" cy="3416320"/>
          </a:xfrm>
          <a:prstGeom prst="rect">
            <a:avLst/>
          </a:prstGeom>
        </p:spPr>
        <p:txBody>
          <a:bodyPr>
            <a:spAutoFit/>
          </a:bodyPr>
          <a:lstStyle/>
          <a:p>
            <a:r>
              <a:rPr lang="uk-UA" dirty="0"/>
              <a:t>Завданнями </a:t>
            </a:r>
            <a:r>
              <a:rPr lang="uk-UA" dirty="0" err="1"/>
              <a:t>бенчмаркінгу</a:t>
            </a:r>
            <a:r>
              <a:rPr lang="uk-UA" dirty="0"/>
              <a:t> є:</a:t>
            </a:r>
          </a:p>
          <a:p>
            <a:endParaRPr lang="uk-UA" dirty="0"/>
          </a:p>
          <a:p>
            <a:r>
              <a:rPr lang="uk-UA" dirty="0"/>
              <a:t>- встановлення керівництвом сервісного підприємства ключових сфер, що потребують вдосконалювання;</a:t>
            </a:r>
          </a:p>
          <a:p>
            <a:endParaRPr lang="uk-UA" dirty="0"/>
          </a:p>
          <a:p>
            <a:r>
              <a:rPr lang="uk-UA" dirty="0"/>
              <a:t>- ідентифікацію з найкращою практикою інших підприємств у визначених сферах та її дослідження;</a:t>
            </a:r>
          </a:p>
          <a:p>
            <a:endParaRPr lang="uk-UA" dirty="0"/>
          </a:p>
          <a:p>
            <a:r>
              <a:rPr lang="uk-UA" dirty="0"/>
              <a:t>- впровадження нових процесів і систем, що забезпечують зростання виробництва і якості.</a:t>
            </a:r>
            <a:endParaRPr lang="uk-UA" dirty="0"/>
          </a:p>
        </p:txBody>
      </p:sp>
    </p:spTree>
    <p:extLst>
      <p:ext uri="{BB962C8B-B14F-4D97-AF65-F5344CB8AC3E}">
        <p14:creationId xmlns:p14="http://schemas.microsoft.com/office/powerpoint/2010/main" val="37232024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582341"/>
            <a:ext cx="6096000" cy="3693319"/>
          </a:xfrm>
          <a:prstGeom prst="rect">
            <a:avLst/>
          </a:prstGeom>
        </p:spPr>
        <p:txBody>
          <a:bodyPr>
            <a:spAutoFit/>
          </a:bodyPr>
          <a:lstStyle/>
          <a:p>
            <a:r>
              <a:rPr lang="uk-UA" dirty="0" err="1"/>
              <a:t>Бенчмаркінг</a:t>
            </a:r>
            <a:r>
              <a:rPr lang="uk-UA" dirty="0"/>
              <a:t> має на меті знайти відповідь на запитання: чому інші працюють успішніше, ніж ми? За допомогою цього методу можна визначити цільові параметри діяльності підприємства, яких слід додержувати, щоб забезпечити його стабільну конкурентоспроможність.</a:t>
            </a:r>
          </a:p>
          <a:p>
            <a:endParaRPr lang="uk-UA" dirty="0"/>
          </a:p>
          <a:p>
            <a:r>
              <a:rPr lang="uk-UA" dirty="0"/>
              <a:t>Розрізняють три види </a:t>
            </a:r>
            <a:r>
              <a:rPr lang="uk-UA" dirty="0" err="1"/>
              <a:t>бенчмаркінгу</a:t>
            </a:r>
            <a:r>
              <a:rPr lang="uk-UA" dirty="0"/>
              <a:t>:</a:t>
            </a:r>
          </a:p>
          <a:p>
            <a:endParaRPr lang="uk-UA" dirty="0"/>
          </a:p>
          <a:p>
            <a:r>
              <a:rPr lang="uk-UA" dirty="0"/>
              <a:t>1. Внутрішній </a:t>
            </a:r>
            <a:r>
              <a:rPr lang="uk-UA" dirty="0" err="1"/>
              <a:t>бенчмаркінг</a:t>
            </a:r>
            <a:r>
              <a:rPr lang="uk-UA" dirty="0"/>
              <a:t>, який зводиться до аналізу та порівняння показників діяльності різних структурних підрозділів одного й того самого підприємства.</a:t>
            </a:r>
            <a:endParaRPr lang="uk-UA" dirty="0"/>
          </a:p>
        </p:txBody>
      </p:sp>
    </p:spTree>
    <p:extLst>
      <p:ext uri="{BB962C8B-B14F-4D97-AF65-F5344CB8AC3E}">
        <p14:creationId xmlns:p14="http://schemas.microsoft.com/office/powerpoint/2010/main" val="849916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E20BFCB-8E1F-4D83-B236-2CF76CA99DDB}"/>
              </a:ext>
            </a:extLst>
          </p:cNvPr>
          <p:cNvSpPr/>
          <p:nvPr/>
        </p:nvSpPr>
        <p:spPr>
          <a:xfrm>
            <a:off x="1527142" y="1224123"/>
            <a:ext cx="8870623" cy="5078313"/>
          </a:xfrm>
          <a:prstGeom prst="rect">
            <a:avLst/>
          </a:prstGeom>
        </p:spPr>
        <p:txBody>
          <a:bodyPr wrap="square">
            <a:spAutoFit/>
          </a:bodyPr>
          <a:lstStyle/>
          <a:p>
            <a:r>
              <a:rPr lang="uk-UA" dirty="0"/>
              <a:t>Швидкий розвиток і розширення ринку послуг викликані цілою низкою факторів головними з яких є:</a:t>
            </a:r>
          </a:p>
          <a:p>
            <a:endParaRPr lang="uk-UA" dirty="0"/>
          </a:p>
          <a:p>
            <a:r>
              <a:rPr lang="uk-UA" dirty="0"/>
              <a:t>1. Досягнення багатьма країнами світу високого життєвого рівня населення. Як свідчить практика індустріально розвинутих країн, із зростанням життєвого рівня населення і рівня пропозиції товарів у першу чергу зростає попит на послуги.</a:t>
            </a:r>
          </a:p>
          <a:p>
            <a:endParaRPr lang="uk-UA" dirty="0"/>
          </a:p>
          <a:p>
            <a:r>
              <a:rPr lang="uk-UA" dirty="0"/>
              <a:t>2. Глобалізація бізнесу та розвиток транснаціональних корпорацій призвели до зростання попиту на послуги у сфері розподілу товарів: транспортні, фрахтові, страхові, банківські, послуги зв'язку.</a:t>
            </a:r>
          </a:p>
          <a:p>
            <a:endParaRPr lang="uk-UA" dirty="0"/>
          </a:p>
          <a:p>
            <a:r>
              <a:rPr lang="uk-UA" dirty="0"/>
              <a:t>3. Вплив науково-технічного прогресу виявився в ускладненні виробництва та самих товарів, що призвело до зростання попиту на виробничі (монтаж, інжиніринг, лізинг) та </a:t>
            </a:r>
            <a:r>
              <a:rPr lang="uk-UA" dirty="0" err="1"/>
              <a:t>післяпродажні</a:t>
            </a:r>
            <a:r>
              <a:rPr lang="uk-UA" dirty="0"/>
              <a:t> послуги (кредит, ремонт).</a:t>
            </a:r>
          </a:p>
          <a:p>
            <a:endParaRPr lang="uk-UA" dirty="0"/>
          </a:p>
          <a:p>
            <a:r>
              <a:rPr lang="uk-UA" dirty="0"/>
              <a:t>4. Зростання конкуренції призвело до зростання попиту на послуги з просування товару, маркетингові дослідження, управлінський консалтинг.</a:t>
            </a:r>
          </a:p>
        </p:txBody>
      </p:sp>
    </p:spTree>
    <p:extLst>
      <p:ext uri="{BB962C8B-B14F-4D97-AF65-F5344CB8AC3E}">
        <p14:creationId xmlns:p14="http://schemas.microsoft.com/office/powerpoint/2010/main" val="8475459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859340"/>
            <a:ext cx="6096000" cy="3139321"/>
          </a:xfrm>
          <a:prstGeom prst="rect">
            <a:avLst/>
          </a:prstGeom>
        </p:spPr>
        <p:txBody>
          <a:bodyPr>
            <a:spAutoFit/>
          </a:bodyPr>
          <a:lstStyle/>
          <a:p>
            <a:r>
              <a:rPr lang="uk-UA" dirty="0"/>
              <a:t>2. </a:t>
            </a:r>
            <a:r>
              <a:rPr lang="uk-UA" dirty="0" err="1"/>
              <a:t>Бенчмаркінг</a:t>
            </a:r>
            <a:r>
              <a:rPr lang="uk-UA" dirty="0"/>
              <a:t>, зорієнтований на конкурентів, - сконцентрований на порівняльному аналізі товарів (робіт, послуг), продуктивності виробничих процесів та інших параметрів досліджуваного підприємства з аналогічними характеристиками підприємств-конкурентів. Вважається, що найпридатнішим аналогом для порівняння є "ринковий лідер". Ідентифікація факторів, які призводять до відставання досліджуваного підприємства від лідера, дає змогу розробити рекомендації щодо скорочення відставання.</a:t>
            </a:r>
            <a:endParaRPr lang="uk-UA" dirty="0"/>
          </a:p>
        </p:txBody>
      </p:sp>
    </p:spTree>
    <p:extLst>
      <p:ext uri="{BB962C8B-B14F-4D97-AF65-F5344CB8AC3E}">
        <p14:creationId xmlns:p14="http://schemas.microsoft.com/office/powerpoint/2010/main" val="11661345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997839"/>
            <a:ext cx="6096000" cy="2862322"/>
          </a:xfrm>
          <a:prstGeom prst="rect">
            <a:avLst/>
          </a:prstGeom>
        </p:spPr>
        <p:txBody>
          <a:bodyPr>
            <a:spAutoFit/>
          </a:bodyPr>
          <a:lstStyle/>
          <a:p>
            <a:r>
              <a:rPr lang="uk-UA" dirty="0"/>
              <a:t>3. Функціональний </a:t>
            </a:r>
            <a:r>
              <a:rPr lang="uk-UA" dirty="0" err="1"/>
              <a:t>бенчмаркінг</a:t>
            </a:r>
            <a:r>
              <a:rPr lang="uk-UA" dirty="0"/>
              <a:t>, що має на меті проаналізувати окремі процеси, функції, методи й технології в порівнянні з іншими підприємствами, які не є конкурентами. Підприємства, що застосовують схожі методи, прийоми чи технології і не є конкурентами, охоче йдуть на взаємний обмін первинною інформацією та зацікавлені в реалізації спільних проектів, спрямованих на вдосконалення тих чи інших порівнюваних операцій.</a:t>
            </a:r>
            <a:endParaRPr lang="uk-UA" dirty="0"/>
          </a:p>
        </p:txBody>
      </p:sp>
    </p:spTree>
    <p:extLst>
      <p:ext uri="{BB962C8B-B14F-4D97-AF65-F5344CB8AC3E}">
        <p14:creationId xmlns:p14="http://schemas.microsoft.com/office/powerpoint/2010/main" val="25843723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2136339"/>
            <a:ext cx="6096000" cy="2585323"/>
          </a:xfrm>
          <a:prstGeom prst="rect">
            <a:avLst/>
          </a:prstGeom>
        </p:spPr>
        <p:txBody>
          <a:bodyPr>
            <a:spAutoFit/>
          </a:bodyPr>
          <a:lstStyle/>
          <a:p>
            <a:pPr algn="ctr"/>
            <a:r>
              <a:rPr lang="uk-UA" b="1" dirty="0" smtClean="0"/>
              <a:t>6. Позиціонування </a:t>
            </a:r>
            <a:r>
              <a:rPr lang="uk-UA" b="1" dirty="0"/>
              <a:t>послуг на ринку</a:t>
            </a:r>
          </a:p>
          <a:p>
            <a:pPr algn="ctr"/>
            <a:endParaRPr lang="uk-UA" dirty="0"/>
          </a:p>
          <a:p>
            <a:pPr algn="just"/>
            <a:r>
              <a:rPr lang="uk-UA" dirty="0"/>
              <a:t>Концепція позиціонування полягає у створенні та підтримці відчутних різниць, що будуть помічені й оцінені клієнтами, з якими фірма хотіла б розвивати довгострокові відносини. Успішне позиціонування потребує від менеджерів розуміння як уподобань їх цільових клієнтів, так і основних характеристик пропозицій конкурентів.</a:t>
            </a:r>
            <a:endParaRPr lang="uk-UA" dirty="0"/>
          </a:p>
        </p:txBody>
      </p:sp>
    </p:spTree>
    <p:extLst>
      <p:ext uri="{BB962C8B-B14F-4D97-AF65-F5344CB8AC3E}">
        <p14:creationId xmlns:p14="http://schemas.microsoft.com/office/powerpoint/2010/main" val="22262330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715108" y="1464781"/>
            <a:ext cx="11101753" cy="5078313"/>
          </a:xfrm>
          <a:prstGeom prst="rect">
            <a:avLst/>
          </a:prstGeom>
        </p:spPr>
        <p:txBody>
          <a:bodyPr wrap="square">
            <a:spAutoFit/>
          </a:bodyPr>
          <a:lstStyle/>
          <a:p>
            <a:r>
              <a:rPr lang="uk-UA" dirty="0"/>
              <a:t>Розуміння концепції позиціонування - ключ до створення ефективної конкурентної позиції. Позиціонування допомагає менеджерам послуг оцінити існуючі пропозиції підприємства і знайти конкретні відповіді на такі питання:</a:t>
            </a:r>
          </a:p>
          <a:p>
            <a:endParaRPr lang="uk-UA" dirty="0"/>
          </a:p>
          <a:p>
            <a:r>
              <a:rPr lang="en-US" dirty="0"/>
              <a:t>o </a:t>
            </a:r>
            <a:r>
              <a:rPr lang="uk-UA" dirty="0"/>
              <a:t>Яке становище наразі посідає підприємство у свідомості наявних і потенційних клієнтів?</a:t>
            </a:r>
          </a:p>
          <a:p>
            <a:endParaRPr lang="uk-UA" dirty="0"/>
          </a:p>
          <a:p>
            <a:r>
              <a:rPr lang="en-US" dirty="0"/>
              <a:t>o </a:t>
            </a:r>
            <a:r>
              <a:rPr lang="uk-UA" dirty="0"/>
              <a:t>Яких клієнтів ми зараз обслуговуємо і яких хотіли б залучити в майбутньому?</a:t>
            </a:r>
          </a:p>
          <a:p>
            <a:endParaRPr lang="uk-UA" dirty="0"/>
          </a:p>
          <a:p>
            <a:r>
              <a:rPr lang="en-US" dirty="0"/>
              <a:t>o </a:t>
            </a:r>
            <a:r>
              <a:rPr lang="uk-UA" dirty="0"/>
              <a:t>Які характеристики властиві послугам, що їх ми нині надаємо (основні продукти й супутні додаткові елементи послуг), і на які ринкові сегменти розрахована кожна з них?</a:t>
            </a:r>
          </a:p>
          <a:p>
            <a:endParaRPr lang="uk-UA" dirty="0"/>
          </a:p>
          <a:p>
            <a:r>
              <a:rPr lang="en-US" dirty="0"/>
              <a:t>o </a:t>
            </a:r>
            <a:r>
              <a:rPr lang="uk-UA" dirty="0"/>
              <a:t>Чим саме запропоновані нами послуги відрізняються від аналогічних послуг конкурентів?</a:t>
            </a:r>
          </a:p>
          <a:p>
            <a:endParaRPr lang="uk-UA" dirty="0"/>
          </a:p>
          <a:p>
            <a:r>
              <a:rPr lang="en-US" dirty="0"/>
              <a:t>o </a:t>
            </a:r>
            <a:r>
              <a:rPr lang="uk-UA" dirty="0"/>
              <a:t>Наскільки добре клієнти обраного нами цільового сегмента сприймають кожну з наших послуг; чи цілком задовольняють ці послуги їхні потреби?</a:t>
            </a:r>
          </a:p>
          <a:p>
            <a:endParaRPr lang="uk-UA" dirty="0"/>
          </a:p>
          <a:p>
            <a:r>
              <a:rPr lang="en-US" dirty="0"/>
              <a:t>o </a:t>
            </a:r>
            <a:r>
              <a:rPr lang="uk-UA" dirty="0"/>
              <a:t>Що нам необхідно змінити в нашій пропозиції, аби зміцнити конкурентну позицію в певному сегменті (сегментах) ринку, який цікавий для нашої організації?</a:t>
            </a:r>
            <a:endParaRPr lang="uk-UA" dirty="0"/>
          </a:p>
        </p:txBody>
      </p:sp>
    </p:spTree>
    <p:extLst>
      <p:ext uri="{BB962C8B-B14F-4D97-AF65-F5344CB8AC3E}">
        <p14:creationId xmlns:p14="http://schemas.microsoft.com/office/powerpoint/2010/main" val="38756150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582341"/>
            <a:ext cx="6096000" cy="3416320"/>
          </a:xfrm>
          <a:prstGeom prst="rect">
            <a:avLst/>
          </a:prstGeom>
        </p:spPr>
        <p:txBody>
          <a:bodyPr>
            <a:spAutoFit/>
          </a:bodyPr>
          <a:lstStyle/>
          <a:p>
            <a:r>
              <a:rPr lang="ru-RU" dirty="0" err="1"/>
              <a:t>Позиціонування</a:t>
            </a:r>
            <a:r>
              <a:rPr lang="ru-RU" dirty="0"/>
              <a:t> - </a:t>
            </a:r>
            <a:r>
              <a:rPr lang="ru-RU" dirty="0" err="1"/>
              <a:t>забезпечення</a:t>
            </a:r>
            <a:r>
              <a:rPr lang="ru-RU" dirty="0"/>
              <a:t> </a:t>
            </a:r>
            <a:r>
              <a:rPr lang="ru-RU" dirty="0" err="1"/>
              <a:t>послузі</a:t>
            </a:r>
            <a:r>
              <a:rPr lang="ru-RU" dirty="0"/>
              <a:t> особливого </a:t>
            </a:r>
            <a:r>
              <a:rPr lang="ru-RU" dirty="0" err="1"/>
              <a:t>положення</a:t>
            </a:r>
            <a:r>
              <a:rPr lang="ru-RU" dirty="0"/>
              <a:t> на ринку, </a:t>
            </a:r>
            <a:r>
              <a:rPr lang="ru-RU" dirty="0" err="1" smtClean="0"/>
              <a:t>що</a:t>
            </a:r>
            <a:r>
              <a:rPr lang="ru-RU" dirty="0" smtClean="0"/>
              <a:t> </a:t>
            </a:r>
            <a:r>
              <a:rPr lang="ru-RU" dirty="0" err="1"/>
              <a:t>відрізняє</a:t>
            </a:r>
            <a:r>
              <a:rPr lang="ru-RU" dirty="0"/>
              <a:t> </a:t>
            </a:r>
            <a:r>
              <a:rPr lang="ru-RU" dirty="0" err="1"/>
              <a:t>її</a:t>
            </a:r>
            <a:r>
              <a:rPr lang="ru-RU" dirty="0"/>
              <a:t> </a:t>
            </a:r>
            <a:r>
              <a:rPr lang="ru-RU" dirty="0" err="1"/>
              <a:t>від</a:t>
            </a:r>
            <a:r>
              <a:rPr lang="ru-RU" dirty="0"/>
              <a:t> </a:t>
            </a:r>
            <a:r>
              <a:rPr lang="ru-RU" dirty="0" err="1"/>
              <a:t>інших</a:t>
            </a:r>
            <a:r>
              <a:rPr lang="ru-RU" dirty="0"/>
              <a:t>, </a:t>
            </a:r>
            <a:r>
              <a:rPr lang="ru-RU" dirty="0" err="1"/>
              <a:t>пропонованих</a:t>
            </a:r>
            <a:r>
              <a:rPr lang="ru-RU" dirty="0"/>
              <a:t> конкурентами </a:t>
            </a:r>
            <a:r>
              <a:rPr lang="ru-RU" dirty="0" err="1"/>
              <a:t>послуг</a:t>
            </a:r>
            <a:r>
              <a:rPr lang="ru-RU" dirty="0"/>
              <a:t>.</a:t>
            </a:r>
          </a:p>
          <a:p>
            <a:endParaRPr lang="ru-RU" dirty="0"/>
          </a:p>
          <a:p>
            <a:r>
              <a:rPr lang="ru-RU" dirty="0"/>
              <a:t>Для </a:t>
            </a:r>
            <a:r>
              <a:rPr lang="ru-RU" dirty="0" err="1"/>
              <a:t>успішного</a:t>
            </a:r>
            <a:r>
              <a:rPr lang="ru-RU" dirty="0"/>
              <a:t> </a:t>
            </a:r>
            <a:r>
              <a:rPr lang="ru-RU" dirty="0" err="1"/>
              <a:t>позиціонування</a:t>
            </a:r>
            <a:r>
              <a:rPr lang="ru-RU" dirty="0"/>
              <a:t> </a:t>
            </a:r>
            <a:r>
              <a:rPr lang="ru-RU" dirty="0" err="1"/>
              <a:t>послуг</a:t>
            </a:r>
            <a:r>
              <a:rPr lang="ru-RU" dirty="0"/>
              <a:t> в конкурентному </a:t>
            </a:r>
            <a:r>
              <a:rPr lang="ru-RU" dirty="0" err="1"/>
              <a:t>середовищі</a:t>
            </a:r>
            <a:r>
              <a:rPr lang="ru-RU" dirty="0"/>
              <a:t>, в першу </a:t>
            </a:r>
            <a:r>
              <a:rPr lang="ru-RU" dirty="0" err="1"/>
              <a:t>чергу</a:t>
            </a:r>
            <a:r>
              <a:rPr lang="ru-RU" dirty="0"/>
              <a:t>, </a:t>
            </a:r>
            <a:r>
              <a:rPr lang="ru-RU" dirty="0" err="1"/>
              <a:t>необхідно</a:t>
            </a:r>
            <a:r>
              <a:rPr lang="ru-RU" dirty="0"/>
              <a:t> </a:t>
            </a:r>
            <a:r>
              <a:rPr lang="ru-RU" dirty="0" err="1"/>
              <a:t>визначитися</a:t>
            </a:r>
            <a:r>
              <a:rPr lang="ru-RU" dirty="0"/>
              <a:t> з </a:t>
            </a:r>
            <a:r>
              <a:rPr lang="ru-RU" dirty="0" err="1"/>
              <a:t>цільовим</a:t>
            </a:r>
            <a:r>
              <a:rPr lang="ru-RU" dirty="0"/>
              <a:t> сегментом ринку на </a:t>
            </a:r>
            <a:r>
              <a:rPr lang="ru-RU" dirty="0" err="1"/>
              <a:t>який</a:t>
            </a:r>
            <a:r>
              <a:rPr lang="ru-RU" dirty="0"/>
              <a:t> буде направлено </a:t>
            </a:r>
            <a:r>
              <a:rPr lang="ru-RU" dirty="0" err="1"/>
              <a:t>виробництво</a:t>
            </a:r>
            <a:r>
              <a:rPr lang="ru-RU" dirty="0"/>
              <a:t> </a:t>
            </a:r>
            <a:r>
              <a:rPr lang="ru-RU" dirty="0" err="1"/>
              <a:t>конкретних</a:t>
            </a:r>
            <a:r>
              <a:rPr lang="ru-RU" dirty="0"/>
              <a:t> </a:t>
            </a:r>
            <a:r>
              <a:rPr lang="ru-RU" dirty="0" err="1"/>
              <a:t>послуг</a:t>
            </a:r>
            <a:r>
              <a:rPr lang="ru-RU" dirty="0"/>
              <a:t>. </a:t>
            </a:r>
            <a:r>
              <a:rPr lang="ru-RU" dirty="0" err="1"/>
              <a:t>Ринковий</a:t>
            </a:r>
            <a:r>
              <a:rPr lang="ru-RU" dirty="0"/>
              <a:t> сегмент </a:t>
            </a:r>
            <a:r>
              <a:rPr lang="ru-RU" dirty="0" err="1"/>
              <a:t>складається</a:t>
            </a:r>
            <a:r>
              <a:rPr lang="ru-RU" dirty="0"/>
              <a:t> з </a:t>
            </a:r>
            <a:r>
              <a:rPr lang="ru-RU" dirty="0" err="1"/>
              <a:t>груп</a:t>
            </a:r>
            <a:r>
              <a:rPr lang="ru-RU" dirty="0"/>
              <a:t> </a:t>
            </a:r>
            <a:r>
              <a:rPr lang="ru-RU" dirty="0" err="1"/>
              <a:t>покупців</a:t>
            </a:r>
            <a:r>
              <a:rPr lang="ru-RU" dirty="0"/>
              <a:t>, </a:t>
            </a:r>
            <a:r>
              <a:rPr lang="ru-RU" dirty="0" err="1"/>
              <a:t>які</a:t>
            </a:r>
            <a:r>
              <a:rPr lang="ru-RU" dirty="0"/>
              <a:t> </a:t>
            </a:r>
            <a:r>
              <a:rPr lang="ru-RU" dirty="0" err="1"/>
              <a:t>мають</a:t>
            </a:r>
            <a:r>
              <a:rPr lang="ru-RU" dirty="0"/>
              <a:t> </a:t>
            </a:r>
            <a:r>
              <a:rPr lang="ru-RU" dirty="0" err="1"/>
              <a:t>спільні</a:t>
            </a:r>
            <a:r>
              <a:rPr lang="ru-RU" dirty="0"/>
              <a:t> характеристики, потреби, схожу </a:t>
            </a:r>
            <a:r>
              <a:rPr lang="ru-RU" dirty="0" err="1"/>
              <a:t>купівельну</a:t>
            </a:r>
            <a:r>
              <a:rPr lang="ru-RU" dirty="0"/>
              <a:t> </a:t>
            </a:r>
            <a:r>
              <a:rPr lang="ru-RU" dirty="0" err="1"/>
              <a:t>поведінку</a:t>
            </a:r>
            <a:r>
              <a:rPr lang="ru-RU" dirty="0"/>
              <a:t> </a:t>
            </a:r>
            <a:r>
              <a:rPr lang="ru-RU" dirty="0" err="1"/>
              <a:t>або</a:t>
            </a:r>
            <a:r>
              <a:rPr lang="ru-RU" dirty="0"/>
              <a:t> характер </a:t>
            </a:r>
            <a:r>
              <a:rPr lang="ru-RU" dirty="0" err="1"/>
              <a:t>споживання</a:t>
            </a:r>
            <a:r>
              <a:rPr lang="ru-RU" dirty="0"/>
              <a:t>.</a:t>
            </a:r>
            <a:endParaRPr lang="uk-UA" dirty="0"/>
          </a:p>
        </p:txBody>
      </p:sp>
    </p:spTree>
    <p:extLst>
      <p:ext uri="{BB962C8B-B14F-4D97-AF65-F5344CB8AC3E}">
        <p14:creationId xmlns:p14="http://schemas.microsoft.com/office/powerpoint/2010/main" val="13054282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582341"/>
            <a:ext cx="6096000" cy="3693319"/>
          </a:xfrm>
          <a:prstGeom prst="rect">
            <a:avLst/>
          </a:prstGeom>
        </p:spPr>
        <p:txBody>
          <a:bodyPr>
            <a:spAutoFit/>
          </a:bodyPr>
          <a:lstStyle/>
          <a:p>
            <a:r>
              <a:rPr lang="uk-UA" dirty="0"/>
              <a:t>Ринок послуг, як правило, поділяють на географічний, демографічний, соціальний та поведінковий сегменти. Ефективна сегментація надає можливість групувати покупців у сегменти таким чином, щоб у результаті була виявлена максимальна кількість подібних рис, при цьому підкреслювалася відмінність між сегментами.</a:t>
            </a:r>
          </a:p>
          <a:p>
            <a:endParaRPr lang="uk-UA" dirty="0"/>
          </a:p>
          <a:p>
            <a:r>
              <a:rPr lang="uk-UA" dirty="0"/>
              <a:t>Визначивши потреби споживачів і згрупувавши їх у сегменти цільових ринків слід розробити відповідний комплекс маркетингу, що складається з чотирьох основних елементів: послуга, місце, просування, ціна.</a:t>
            </a:r>
            <a:endParaRPr lang="uk-UA" dirty="0"/>
          </a:p>
        </p:txBody>
      </p:sp>
    </p:spTree>
    <p:extLst>
      <p:ext uri="{BB962C8B-B14F-4D97-AF65-F5344CB8AC3E}">
        <p14:creationId xmlns:p14="http://schemas.microsoft.com/office/powerpoint/2010/main" val="32020177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997839"/>
            <a:ext cx="6096000" cy="2862322"/>
          </a:xfrm>
          <a:prstGeom prst="rect">
            <a:avLst/>
          </a:prstGeom>
        </p:spPr>
        <p:txBody>
          <a:bodyPr>
            <a:spAutoFit/>
          </a:bodyPr>
          <a:lstStyle/>
          <a:p>
            <a:r>
              <a:rPr lang="uk-UA" dirty="0"/>
              <a:t>"Послуга" - елемент комплексу маркетингу, який розглядає характеристики і переваги послуг та шляхи їх вдосконалення, щоб кожна послуга, що надається, мала для споживачів суттєву відмінність. Обслуговування споживачів - це важлива сфера діяльності і, нерідко, коли конкуруючі фірми надають майже однакові послуги, більший обсяг реалізації буває у тієї фірми, послуги якої вигідно відрізняються від послуг конкурентів.</a:t>
            </a:r>
            <a:endParaRPr lang="uk-UA" dirty="0"/>
          </a:p>
        </p:txBody>
      </p:sp>
    </p:spTree>
    <p:extLst>
      <p:ext uri="{BB962C8B-B14F-4D97-AF65-F5344CB8AC3E}">
        <p14:creationId xmlns:p14="http://schemas.microsoft.com/office/powerpoint/2010/main" val="15635598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2136339"/>
            <a:ext cx="6096000" cy="2585323"/>
          </a:xfrm>
          <a:prstGeom prst="rect">
            <a:avLst/>
          </a:prstGeom>
        </p:spPr>
        <p:txBody>
          <a:bodyPr>
            <a:spAutoFit/>
          </a:bodyPr>
          <a:lstStyle/>
          <a:p>
            <a:r>
              <a:rPr lang="uk-UA" dirty="0"/>
              <a:t>"Місце" - елемент розглядає процес реалізації послуг споживачам (канали розподілу та обслуговування). У бізнесі головним є виручка. Кошти на придбання сировини, виплату зарплати та інші витрати можна мати, лише отримавши виручку від реалізації послуг. На кожному підприємстві має бути ретельно продуманий ефективний план реалізації послуг, у тому числі з використанням дистрибутивної мережі.</a:t>
            </a:r>
            <a:endParaRPr lang="uk-UA" dirty="0"/>
          </a:p>
        </p:txBody>
      </p:sp>
    </p:spTree>
    <p:extLst>
      <p:ext uri="{BB962C8B-B14F-4D97-AF65-F5344CB8AC3E}">
        <p14:creationId xmlns:p14="http://schemas.microsoft.com/office/powerpoint/2010/main" val="91469463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859340"/>
            <a:ext cx="6096000" cy="3139321"/>
          </a:xfrm>
          <a:prstGeom prst="rect">
            <a:avLst/>
          </a:prstGeom>
        </p:spPr>
        <p:txBody>
          <a:bodyPr>
            <a:spAutoFit/>
          </a:bodyPr>
          <a:lstStyle/>
          <a:p>
            <a:r>
              <a:rPr lang="uk-UA" dirty="0"/>
              <a:t>"Просування" - аналізується, як найкращим чином повідомити клієнтам чи потенційним споживачам про переваги пропонованої послуги. Створення позитивного іміджу підприємства, його послуг і брендів є мистецтвом. Завдяки якісному просуванню послуг на ринок з використанням реклами, постійного зв'язку зі споживачем і реалізації нових пропозицій за спеціальними цінами, можна посилити позитивний імідж бренду, а це дозволить збільшити обсяги реалізації і отримати більший прибуток.</a:t>
            </a:r>
            <a:endParaRPr lang="uk-UA" dirty="0"/>
          </a:p>
        </p:txBody>
      </p:sp>
    </p:spTree>
    <p:extLst>
      <p:ext uri="{BB962C8B-B14F-4D97-AF65-F5344CB8AC3E}">
        <p14:creationId xmlns:p14="http://schemas.microsoft.com/office/powerpoint/2010/main" val="23029193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48000" y="1997839"/>
            <a:ext cx="6096000" cy="2862322"/>
          </a:xfrm>
          <a:prstGeom prst="rect">
            <a:avLst/>
          </a:prstGeom>
        </p:spPr>
        <p:txBody>
          <a:bodyPr>
            <a:spAutoFit/>
          </a:bodyPr>
          <a:lstStyle/>
          <a:p>
            <a:r>
              <a:rPr lang="ru-RU" dirty="0"/>
              <a:t>"</a:t>
            </a:r>
            <a:r>
              <a:rPr lang="ru-RU" dirty="0" err="1"/>
              <a:t>Ціна</a:t>
            </a:r>
            <a:r>
              <a:rPr lang="ru-RU" dirty="0"/>
              <a:t>" - </a:t>
            </a:r>
            <a:r>
              <a:rPr lang="ru-RU" dirty="0" err="1"/>
              <a:t>розглядає</a:t>
            </a:r>
            <a:r>
              <a:rPr lang="ru-RU" dirty="0"/>
              <a:t> шляхи правильного </a:t>
            </a:r>
            <a:r>
              <a:rPr lang="ru-RU" dirty="0" err="1"/>
              <a:t>визначення</a:t>
            </a:r>
            <a:r>
              <a:rPr lang="ru-RU" dirty="0"/>
              <a:t> </a:t>
            </a:r>
            <a:r>
              <a:rPr lang="ru-RU" dirty="0" err="1"/>
              <a:t>ціни</a:t>
            </a:r>
            <a:r>
              <a:rPr lang="ru-RU" dirty="0"/>
              <a:t> (</a:t>
            </a:r>
            <a:r>
              <a:rPr lang="ru-RU" dirty="0" err="1"/>
              <a:t>вартості</a:t>
            </a:r>
            <a:r>
              <a:rPr lang="ru-RU" dirty="0"/>
              <a:t>, </a:t>
            </a:r>
            <a:r>
              <a:rPr lang="ru-RU" dirty="0" err="1"/>
              <a:t>тарифів</a:t>
            </a:r>
            <a:r>
              <a:rPr lang="ru-RU" dirty="0"/>
              <a:t>) на </a:t>
            </a:r>
            <a:r>
              <a:rPr lang="ru-RU" dirty="0" err="1"/>
              <a:t>послугу</a:t>
            </a:r>
            <a:r>
              <a:rPr lang="ru-RU" dirty="0"/>
              <a:t>. </a:t>
            </a:r>
            <a:r>
              <a:rPr lang="ru-RU" dirty="0" err="1"/>
              <a:t>Підприємства</a:t>
            </a:r>
            <a:r>
              <a:rPr lang="ru-RU" dirty="0"/>
              <a:t> </a:t>
            </a:r>
            <a:r>
              <a:rPr lang="ru-RU" dirty="0" err="1"/>
              <a:t>мають</a:t>
            </a:r>
            <a:r>
              <a:rPr lang="ru-RU" dirty="0"/>
              <a:t> </a:t>
            </a:r>
            <a:r>
              <a:rPr lang="ru-RU" dirty="0" err="1"/>
              <a:t>встановлювати</a:t>
            </a:r>
            <a:r>
              <a:rPr lang="ru-RU" dirty="0"/>
              <a:t> </a:t>
            </a:r>
            <a:r>
              <a:rPr lang="ru-RU" dirty="0" err="1"/>
              <a:t>таку</a:t>
            </a:r>
            <a:r>
              <a:rPr lang="ru-RU" dirty="0"/>
              <a:t> </a:t>
            </a:r>
            <a:r>
              <a:rPr lang="ru-RU" dirty="0" err="1"/>
              <a:t>ціну</a:t>
            </a:r>
            <a:r>
              <a:rPr lang="ru-RU" dirty="0"/>
              <a:t> на </a:t>
            </a:r>
            <a:r>
              <a:rPr lang="ru-RU" dirty="0" err="1"/>
              <a:t>послугу</a:t>
            </a:r>
            <a:r>
              <a:rPr lang="ru-RU" dirty="0"/>
              <a:t>, за </a:t>
            </a:r>
            <a:r>
              <a:rPr lang="ru-RU" dirty="0" err="1"/>
              <a:t>якою</a:t>
            </a:r>
            <a:r>
              <a:rPr lang="ru-RU" dirty="0"/>
              <a:t> </a:t>
            </a:r>
            <a:r>
              <a:rPr lang="ru-RU" dirty="0" err="1"/>
              <a:t>її</a:t>
            </a:r>
            <a:r>
              <a:rPr lang="ru-RU" dirty="0"/>
              <a:t> </a:t>
            </a:r>
            <a:r>
              <a:rPr lang="ru-RU" dirty="0" err="1"/>
              <a:t>можна</a:t>
            </a:r>
            <a:r>
              <a:rPr lang="ru-RU" dirty="0"/>
              <a:t> </a:t>
            </a:r>
            <a:r>
              <a:rPr lang="ru-RU" dirty="0" err="1"/>
              <a:t>реалізувати</a:t>
            </a:r>
            <a:r>
              <a:rPr lang="ru-RU" dirty="0"/>
              <a:t> на ринку, а не </a:t>
            </a:r>
            <a:r>
              <a:rPr lang="ru-RU" dirty="0" err="1"/>
              <a:t>таку</a:t>
            </a:r>
            <a:r>
              <a:rPr lang="ru-RU" dirty="0"/>
              <a:t>, </a:t>
            </a:r>
            <a:r>
              <a:rPr lang="ru-RU" dirty="0" err="1"/>
              <a:t>щоб</a:t>
            </a:r>
            <a:r>
              <a:rPr lang="ru-RU" dirty="0"/>
              <a:t> </a:t>
            </a:r>
            <a:r>
              <a:rPr lang="ru-RU" dirty="0" err="1"/>
              <a:t>лише</a:t>
            </a:r>
            <a:r>
              <a:rPr lang="ru-RU" dirty="0"/>
              <a:t> </a:t>
            </a:r>
            <a:r>
              <a:rPr lang="ru-RU" dirty="0" err="1"/>
              <a:t>покрити</a:t>
            </a:r>
            <a:r>
              <a:rPr lang="ru-RU" dirty="0"/>
              <a:t> </a:t>
            </a:r>
            <a:r>
              <a:rPr lang="ru-RU" dirty="0" err="1"/>
              <a:t>витрати</a:t>
            </a:r>
            <a:r>
              <a:rPr lang="ru-RU" dirty="0"/>
              <a:t>. </a:t>
            </a:r>
            <a:r>
              <a:rPr lang="ru-RU" dirty="0" err="1"/>
              <a:t>Встановлювати</a:t>
            </a:r>
            <a:r>
              <a:rPr lang="ru-RU" dirty="0"/>
              <a:t> </a:t>
            </a:r>
            <a:r>
              <a:rPr lang="ru-RU" dirty="0" err="1"/>
              <a:t>ціну</a:t>
            </a:r>
            <a:r>
              <a:rPr lang="ru-RU" dirty="0"/>
              <a:t> на </a:t>
            </a:r>
            <a:r>
              <a:rPr lang="ru-RU" dirty="0" err="1"/>
              <a:t>послугу</a:t>
            </a:r>
            <a:r>
              <a:rPr lang="ru-RU" dirty="0"/>
              <a:t> </a:t>
            </a:r>
            <a:r>
              <a:rPr lang="ru-RU" dirty="0" err="1"/>
              <a:t>необхідно</a:t>
            </a:r>
            <a:r>
              <a:rPr lang="ru-RU" dirty="0"/>
              <a:t> у </a:t>
            </a:r>
            <a:r>
              <a:rPr lang="ru-RU" dirty="0" err="1"/>
              <a:t>відповідності</a:t>
            </a:r>
            <a:r>
              <a:rPr lang="ru-RU" dirty="0"/>
              <a:t> до </a:t>
            </a:r>
            <a:r>
              <a:rPr lang="ru-RU" dirty="0" err="1"/>
              <a:t>стратегічних</a:t>
            </a:r>
            <a:r>
              <a:rPr lang="ru-RU" dirty="0"/>
              <a:t> </a:t>
            </a:r>
            <a:r>
              <a:rPr lang="ru-RU" dirty="0" err="1"/>
              <a:t>цілей</a:t>
            </a:r>
            <a:r>
              <a:rPr lang="ru-RU" dirty="0"/>
              <a:t> </a:t>
            </a:r>
            <a:r>
              <a:rPr lang="ru-RU" dirty="0" err="1"/>
              <a:t>підприємства</a:t>
            </a:r>
            <a:r>
              <a:rPr lang="ru-RU" dirty="0"/>
              <a:t>, з </a:t>
            </a:r>
            <a:r>
              <a:rPr lang="ru-RU" dirty="0" err="1"/>
              <a:t>урахуванням</a:t>
            </a:r>
            <a:r>
              <a:rPr lang="ru-RU" dirty="0"/>
              <a:t> </a:t>
            </a:r>
            <a:r>
              <a:rPr lang="ru-RU" dirty="0" err="1"/>
              <a:t>життєвого</a:t>
            </a:r>
            <a:r>
              <a:rPr lang="ru-RU" dirty="0"/>
              <a:t> циклу </a:t>
            </a:r>
            <a:r>
              <a:rPr lang="ru-RU" dirty="0" err="1"/>
              <a:t>послуги</a:t>
            </a:r>
            <a:r>
              <a:rPr lang="ru-RU" dirty="0"/>
              <a:t>, </a:t>
            </a:r>
            <a:r>
              <a:rPr lang="ru-RU" dirty="0" err="1"/>
              <a:t>особливостей</a:t>
            </a:r>
            <a:r>
              <a:rPr lang="ru-RU" dirty="0"/>
              <a:t> портфеля </a:t>
            </a:r>
            <a:r>
              <a:rPr lang="ru-RU" dirty="0" err="1"/>
              <a:t>замовлень</a:t>
            </a:r>
            <a:r>
              <a:rPr lang="ru-RU" dirty="0"/>
              <a:t>, </a:t>
            </a:r>
            <a:r>
              <a:rPr lang="ru-RU" dirty="0" err="1"/>
              <a:t>бажаних</a:t>
            </a:r>
            <a:r>
              <a:rPr lang="ru-RU" dirty="0"/>
              <a:t> </a:t>
            </a:r>
            <a:r>
              <a:rPr lang="ru-RU" dirty="0" err="1"/>
              <a:t>обсягів</a:t>
            </a:r>
            <a:r>
              <a:rPr lang="ru-RU" dirty="0"/>
              <a:t> </a:t>
            </a:r>
            <a:r>
              <a:rPr lang="ru-RU" dirty="0" err="1"/>
              <a:t>реалізації</a:t>
            </a:r>
            <a:r>
              <a:rPr lang="ru-RU" dirty="0"/>
              <a:t> і </a:t>
            </a:r>
            <a:r>
              <a:rPr lang="ru-RU" dirty="0" err="1"/>
              <a:t>частки</a:t>
            </a:r>
            <a:r>
              <a:rPr lang="ru-RU" dirty="0"/>
              <a:t> </a:t>
            </a:r>
            <a:r>
              <a:rPr lang="ru-RU" dirty="0" err="1"/>
              <a:t>підприємства</a:t>
            </a:r>
            <a:r>
              <a:rPr lang="ru-RU" dirty="0"/>
              <a:t> на </a:t>
            </a:r>
            <a:r>
              <a:rPr lang="ru-RU" dirty="0" err="1"/>
              <a:t>певному</a:t>
            </a:r>
            <a:r>
              <a:rPr lang="ru-RU" dirty="0"/>
              <a:t> ринку.</a:t>
            </a:r>
            <a:endParaRPr lang="uk-UA" dirty="0"/>
          </a:p>
        </p:txBody>
      </p:sp>
    </p:spTree>
    <p:extLst>
      <p:ext uri="{BB962C8B-B14F-4D97-AF65-F5344CB8AC3E}">
        <p14:creationId xmlns:p14="http://schemas.microsoft.com/office/powerpoint/2010/main" val="593549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BF5CD42-B583-4FEC-A8F3-9A9331DF056B}"/>
              </a:ext>
            </a:extLst>
          </p:cNvPr>
          <p:cNvSpPr/>
          <p:nvPr/>
        </p:nvSpPr>
        <p:spPr>
          <a:xfrm>
            <a:off x="1291472" y="1409782"/>
            <a:ext cx="9049732" cy="5078313"/>
          </a:xfrm>
          <a:prstGeom prst="rect">
            <a:avLst/>
          </a:prstGeom>
        </p:spPr>
        <p:txBody>
          <a:bodyPr wrap="square">
            <a:spAutoFit/>
          </a:bodyPr>
          <a:lstStyle/>
          <a:p>
            <a:r>
              <a:rPr lang="ru-RU" dirty="0" err="1"/>
              <a:t>Ринок</a:t>
            </a:r>
            <a:r>
              <a:rPr lang="ru-RU" dirty="0"/>
              <a:t> </a:t>
            </a:r>
            <a:r>
              <a:rPr lang="ru-RU" dirty="0" err="1"/>
              <a:t>послуг</a:t>
            </a:r>
            <a:r>
              <a:rPr lang="ru-RU" dirty="0"/>
              <a:t> </a:t>
            </a:r>
            <a:r>
              <a:rPr lang="ru-RU" dirty="0" err="1"/>
              <a:t>класифікують</a:t>
            </a:r>
            <a:r>
              <a:rPr lang="ru-RU" dirty="0"/>
              <a:t> за такими </a:t>
            </a:r>
            <a:r>
              <a:rPr lang="ru-RU" dirty="0" err="1"/>
              <a:t>критеріями</a:t>
            </a:r>
            <a:r>
              <a:rPr lang="ru-RU" dirty="0"/>
              <a:t>:</a:t>
            </a:r>
          </a:p>
          <a:p>
            <a:endParaRPr lang="ru-RU" dirty="0"/>
          </a:p>
          <a:p>
            <a:r>
              <a:rPr lang="ru-RU" dirty="0"/>
              <a:t>1. За видом </a:t>
            </a:r>
            <a:r>
              <a:rPr lang="ru-RU" dirty="0" err="1"/>
              <a:t>послуг</a:t>
            </a:r>
            <a:r>
              <a:rPr lang="ru-RU" dirty="0"/>
              <a:t>: </a:t>
            </a:r>
            <a:r>
              <a:rPr lang="ru-RU" dirty="0" err="1"/>
              <a:t>ринок</a:t>
            </a:r>
            <a:r>
              <a:rPr lang="ru-RU" dirty="0"/>
              <a:t> </a:t>
            </a:r>
            <a:r>
              <a:rPr lang="ru-RU" dirty="0" err="1"/>
              <a:t>транспортних</a:t>
            </a:r>
            <a:r>
              <a:rPr lang="ru-RU" dirty="0"/>
              <a:t>, </a:t>
            </a:r>
            <a:r>
              <a:rPr lang="ru-RU" dirty="0" err="1"/>
              <a:t>будівельних</a:t>
            </a:r>
            <a:r>
              <a:rPr lang="ru-RU" dirty="0"/>
              <a:t>, </a:t>
            </a:r>
            <a:r>
              <a:rPr lang="ru-RU" dirty="0" err="1"/>
              <a:t>інформаційних</a:t>
            </a:r>
            <a:r>
              <a:rPr lang="ru-RU" dirty="0"/>
              <a:t>, </a:t>
            </a:r>
            <a:r>
              <a:rPr lang="ru-RU" dirty="0" err="1"/>
              <a:t>фінансово-кредитних</a:t>
            </a:r>
            <a:r>
              <a:rPr lang="ru-RU" dirty="0"/>
              <a:t>, </a:t>
            </a:r>
            <a:r>
              <a:rPr lang="ru-RU" dirty="0" err="1"/>
              <a:t>посередницько-торговельних</a:t>
            </a:r>
            <a:r>
              <a:rPr lang="ru-RU" dirty="0"/>
              <a:t>, </a:t>
            </a:r>
            <a:r>
              <a:rPr lang="ru-RU" dirty="0" err="1"/>
              <a:t>страхових</a:t>
            </a:r>
            <a:r>
              <a:rPr lang="ru-RU" dirty="0"/>
              <a:t>, </a:t>
            </a:r>
            <a:r>
              <a:rPr lang="ru-RU" dirty="0" err="1"/>
              <a:t>житлово-комунальних</a:t>
            </a:r>
            <a:r>
              <a:rPr lang="ru-RU" dirty="0"/>
              <a:t>, </a:t>
            </a:r>
            <a:r>
              <a:rPr lang="ru-RU" dirty="0" err="1"/>
              <a:t>соціально-культурних</a:t>
            </a:r>
            <a:r>
              <a:rPr lang="ru-RU" dirty="0"/>
              <a:t>, </a:t>
            </a:r>
            <a:r>
              <a:rPr lang="ru-RU" dirty="0" err="1"/>
              <a:t>побутових</a:t>
            </a:r>
            <a:r>
              <a:rPr lang="ru-RU" dirty="0"/>
              <a:t> </a:t>
            </a:r>
            <a:r>
              <a:rPr lang="ru-RU" dirty="0" err="1"/>
              <a:t>послуг</a:t>
            </a:r>
            <a:r>
              <a:rPr lang="ru-RU" dirty="0"/>
              <a:t>, </a:t>
            </a:r>
            <a:r>
              <a:rPr lang="ru-RU" dirty="0" err="1"/>
              <a:t>ринок</a:t>
            </a:r>
            <a:r>
              <a:rPr lang="ru-RU" dirty="0"/>
              <a:t> </a:t>
            </a:r>
            <a:r>
              <a:rPr lang="ru-RU" dirty="0" err="1"/>
              <a:t>технологій</a:t>
            </a:r>
            <a:r>
              <a:rPr lang="ru-RU" dirty="0"/>
              <a:t>, </a:t>
            </a:r>
            <a:r>
              <a:rPr lang="ru-RU" dirty="0" err="1"/>
              <a:t>зв'язку</a:t>
            </a:r>
            <a:r>
              <a:rPr lang="ru-RU" dirty="0"/>
              <a:t> та </a:t>
            </a:r>
            <a:r>
              <a:rPr lang="ru-RU" dirty="0" err="1"/>
              <a:t>робочої</a:t>
            </a:r>
            <a:r>
              <a:rPr lang="ru-RU" dirty="0"/>
              <a:t> </a:t>
            </a:r>
            <a:r>
              <a:rPr lang="ru-RU" dirty="0" err="1"/>
              <a:t>сили</a:t>
            </a:r>
            <a:r>
              <a:rPr lang="ru-RU" dirty="0"/>
              <a:t>.</a:t>
            </a:r>
          </a:p>
          <a:p>
            <a:r>
              <a:rPr lang="ru-RU" dirty="0"/>
              <a:t>2. У </a:t>
            </a:r>
            <a:r>
              <a:rPr lang="ru-RU" dirty="0" err="1"/>
              <a:t>просторовому</a:t>
            </a:r>
            <a:r>
              <a:rPr lang="ru-RU" dirty="0"/>
              <a:t> </a:t>
            </a:r>
            <a:r>
              <a:rPr lang="ru-RU" dirty="0" err="1"/>
              <a:t>відношенні</a:t>
            </a:r>
            <a:r>
              <a:rPr lang="ru-RU" dirty="0"/>
              <a:t>: </a:t>
            </a:r>
            <a:r>
              <a:rPr lang="ru-RU" dirty="0" err="1"/>
              <a:t>локальний</a:t>
            </a:r>
            <a:r>
              <a:rPr lang="ru-RU" dirty="0"/>
              <a:t>, </a:t>
            </a:r>
            <a:r>
              <a:rPr lang="ru-RU" dirty="0" err="1"/>
              <a:t>національний</a:t>
            </a:r>
            <a:r>
              <a:rPr lang="ru-RU" dirty="0"/>
              <a:t>, </a:t>
            </a:r>
            <a:r>
              <a:rPr lang="ru-RU" dirty="0" err="1"/>
              <a:t>регіональний</a:t>
            </a:r>
            <a:r>
              <a:rPr lang="ru-RU" dirty="0"/>
              <a:t>, </a:t>
            </a:r>
            <a:r>
              <a:rPr lang="ru-RU" dirty="0" err="1"/>
              <a:t>світовий</a:t>
            </a:r>
            <a:r>
              <a:rPr lang="ru-RU" dirty="0"/>
              <a:t> ринки </a:t>
            </a:r>
            <a:r>
              <a:rPr lang="ru-RU" dirty="0" err="1"/>
              <a:t>послуг</a:t>
            </a:r>
            <a:r>
              <a:rPr lang="ru-RU" dirty="0"/>
              <a:t>.</a:t>
            </a:r>
          </a:p>
          <a:p>
            <a:r>
              <a:rPr lang="ru-RU" dirty="0"/>
              <a:t>3. За </a:t>
            </a:r>
            <a:r>
              <a:rPr lang="ru-RU" dirty="0" err="1"/>
              <a:t>механізмом</a:t>
            </a:r>
            <a:r>
              <a:rPr lang="ru-RU" dirty="0"/>
              <a:t> </a:t>
            </a:r>
            <a:r>
              <a:rPr lang="ru-RU" dirty="0" err="1"/>
              <a:t>функціонування</a:t>
            </a:r>
            <a:r>
              <a:rPr lang="ru-RU" dirty="0"/>
              <a:t>: </a:t>
            </a:r>
            <a:r>
              <a:rPr lang="ru-RU" dirty="0" err="1"/>
              <a:t>вільний</a:t>
            </a:r>
            <a:r>
              <a:rPr lang="ru-RU" dirty="0"/>
              <a:t>, </a:t>
            </a:r>
            <a:r>
              <a:rPr lang="ru-RU" dirty="0" err="1"/>
              <a:t>монополізований</a:t>
            </a:r>
            <a:r>
              <a:rPr lang="ru-RU" dirty="0"/>
              <a:t>, державно-</a:t>
            </a:r>
            <a:r>
              <a:rPr lang="ru-RU" dirty="0" err="1"/>
              <a:t>регульований</a:t>
            </a:r>
            <a:r>
              <a:rPr lang="ru-RU" dirty="0"/>
              <a:t> і планово-</a:t>
            </a:r>
            <a:r>
              <a:rPr lang="ru-RU" dirty="0" err="1"/>
              <a:t>регульований</a:t>
            </a:r>
            <a:r>
              <a:rPr lang="ru-RU" dirty="0"/>
              <a:t> ринки </a:t>
            </a:r>
            <a:r>
              <a:rPr lang="ru-RU" dirty="0" err="1"/>
              <a:t>послуг</a:t>
            </a:r>
            <a:r>
              <a:rPr lang="ru-RU" dirty="0"/>
              <a:t>.</a:t>
            </a:r>
          </a:p>
          <a:p>
            <a:r>
              <a:rPr lang="ru-RU" dirty="0"/>
              <a:t>4. За </a:t>
            </a:r>
            <a:r>
              <a:rPr lang="ru-RU" dirty="0" err="1"/>
              <a:t>рівнем</a:t>
            </a:r>
            <a:r>
              <a:rPr lang="ru-RU" dirty="0"/>
              <a:t> </a:t>
            </a:r>
            <a:r>
              <a:rPr lang="ru-RU" dirty="0" err="1"/>
              <a:t>насиченості</a:t>
            </a:r>
            <a:r>
              <a:rPr lang="ru-RU" dirty="0"/>
              <a:t>: </a:t>
            </a:r>
            <a:r>
              <a:rPr lang="ru-RU" dirty="0" err="1"/>
              <a:t>рівноважний</a:t>
            </a:r>
            <a:r>
              <a:rPr lang="ru-RU" dirty="0"/>
              <a:t> за </a:t>
            </a:r>
            <a:r>
              <a:rPr lang="ru-RU" dirty="0" err="1"/>
              <a:t>обсягом</a:t>
            </a:r>
            <a:r>
              <a:rPr lang="ru-RU" dirty="0"/>
              <a:t> і структурою, </a:t>
            </a:r>
            <a:r>
              <a:rPr lang="ru-RU" dirty="0" err="1"/>
              <a:t>дефіцитний</a:t>
            </a:r>
            <a:r>
              <a:rPr lang="ru-RU" dirty="0"/>
              <a:t>, </a:t>
            </a:r>
            <a:r>
              <a:rPr lang="ru-RU" dirty="0" err="1"/>
              <a:t>надлишковий</a:t>
            </a:r>
            <a:r>
              <a:rPr lang="ru-RU" dirty="0"/>
              <a:t> ринки </a:t>
            </a:r>
            <a:r>
              <a:rPr lang="ru-RU" dirty="0" err="1"/>
              <a:t>послуг</a:t>
            </a:r>
            <a:r>
              <a:rPr lang="ru-RU" dirty="0"/>
              <a:t>.</a:t>
            </a:r>
          </a:p>
          <a:p>
            <a:r>
              <a:rPr lang="ru-RU" dirty="0"/>
              <a:t>5. За структурою: </a:t>
            </a:r>
            <a:r>
              <a:rPr lang="ru-RU" dirty="0" err="1"/>
              <a:t>потенційний</a:t>
            </a:r>
            <a:r>
              <a:rPr lang="ru-RU" dirty="0"/>
              <a:t> (</a:t>
            </a:r>
            <a:r>
              <a:rPr lang="ru-RU" dirty="0" err="1"/>
              <a:t>усіх</a:t>
            </a:r>
            <a:r>
              <a:rPr lang="ru-RU" dirty="0"/>
              <a:t> </a:t>
            </a:r>
            <a:r>
              <a:rPr lang="ru-RU" dirty="0" err="1"/>
              <a:t>споживачів</a:t>
            </a:r>
            <a:r>
              <a:rPr lang="ru-RU" dirty="0"/>
              <a:t>, </a:t>
            </a:r>
            <a:r>
              <a:rPr lang="ru-RU" dirty="0" err="1"/>
              <a:t>які</a:t>
            </a:r>
            <a:r>
              <a:rPr lang="ru-RU" dirty="0"/>
              <a:t> </a:t>
            </a:r>
            <a:r>
              <a:rPr lang="ru-RU" dirty="0" err="1"/>
              <a:t>виявляють</a:t>
            </a:r>
            <a:r>
              <a:rPr lang="ru-RU" dirty="0"/>
              <a:t> </a:t>
            </a:r>
            <a:r>
              <a:rPr lang="ru-RU" dirty="0" err="1"/>
              <a:t>інтерес</a:t>
            </a:r>
            <a:r>
              <a:rPr lang="ru-RU" dirty="0"/>
              <a:t> до </a:t>
            </a:r>
            <a:r>
              <a:rPr lang="ru-RU" dirty="0" err="1"/>
              <a:t>придбання</a:t>
            </a:r>
            <a:r>
              <a:rPr lang="ru-RU" dirty="0"/>
              <a:t> </a:t>
            </a:r>
            <a:r>
              <a:rPr lang="ru-RU" dirty="0" err="1"/>
              <a:t>відповідної</a:t>
            </a:r>
            <a:r>
              <a:rPr lang="ru-RU" dirty="0"/>
              <a:t> </a:t>
            </a:r>
            <a:r>
              <a:rPr lang="ru-RU" dirty="0" err="1"/>
              <a:t>послуги</a:t>
            </a:r>
            <a:r>
              <a:rPr lang="ru-RU" dirty="0"/>
              <a:t>); </a:t>
            </a:r>
            <a:r>
              <a:rPr lang="ru-RU" dirty="0" err="1"/>
              <a:t>реальний</a:t>
            </a:r>
            <a:r>
              <a:rPr lang="ru-RU" dirty="0"/>
              <a:t> </a:t>
            </a:r>
            <a:r>
              <a:rPr lang="ru-RU" dirty="0" err="1"/>
              <a:t>або</a:t>
            </a:r>
            <a:r>
              <a:rPr lang="ru-RU" dirty="0"/>
              <a:t> </a:t>
            </a:r>
            <a:r>
              <a:rPr lang="ru-RU" dirty="0" err="1"/>
              <a:t>дійсний</a:t>
            </a:r>
            <a:r>
              <a:rPr lang="ru-RU" dirty="0"/>
              <a:t> (</a:t>
            </a:r>
            <a:r>
              <a:rPr lang="ru-RU" dirty="0" err="1"/>
              <a:t>частка</a:t>
            </a:r>
            <a:r>
              <a:rPr lang="ru-RU" dirty="0"/>
              <a:t> </a:t>
            </a:r>
            <a:r>
              <a:rPr lang="ru-RU" dirty="0" err="1"/>
              <a:t>споживачів</a:t>
            </a:r>
            <a:r>
              <a:rPr lang="ru-RU" dirty="0"/>
              <a:t>, </a:t>
            </a:r>
            <a:r>
              <a:rPr lang="ru-RU" dirty="0" err="1"/>
              <a:t>які</a:t>
            </a:r>
            <a:r>
              <a:rPr lang="ru-RU" dirty="0"/>
              <a:t> </a:t>
            </a:r>
            <a:r>
              <a:rPr lang="ru-RU" dirty="0" err="1"/>
              <a:t>прийняли</a:t>
            </a:r>
            <a:r>
              <a:rPr lang="ru-RU" dirty="0"/>
              <a:t> </a:t>
            </a:r>
            <a:r>
              <a:rPr lang="ru-RU" dirty="0" err="1"/>
              <a:t>рішення</a:t>
            </a:r>
            <a:r>
              <a:rPr lang="ru-RU" dirty="0"/>
              <a:t> про </a:t>
            </a:r>
            <a:r>
              <a:rPr lang="ru-RU" dirty="0" err="1"/>
              <a:t>купівлю</a:t>
            </a:r>
            <a:r>
              <a:rPr lang="ru-RU" dirty="0"/>
              <a:t> </a:t>
            </a:r>
            <a:r>
              <a:rPr lang="ru-RU" dirty="0" err="1"/>
              <a:t>тієї</a:t>
            </a:r>
            <a:r>
              <a:rPr lang="ru-RU" dirty="0"/>
              <a:t> </a:t>
            </a:r>
            <a:r>
              <a:rPr lang="ru-RU" dirty="0" err="1"/>
              <a:t>чи</a:t>
            </a:r>
            <a:r>
              <a:rPr lang="ru-RU" dirty="0"/>
              <a:t> </a:t>
            </a:r>
            <a:r>
              <a:rPr lang="ru-RU" dirty="0" err="1"/>
              <a:t>іншої</a:t>
            </a:r>
            <a:r>
              <a:rPr lang="ru-RU" dirty="0"/>
              <a:t> </a:t>
            </a:r>
            <a:r>
              <a:rPr lang="ru-RU" dirty="0" err="1"/>
              <a:t>послуги</a:t>
            </a:r>
            <a:r>
              <a:rPr lang="ru-RU" dirty="0"/>
              <a:t>); </a:t>
            </a:r>
            <a:r>
              <a:rPr lang="ru-RU" dirty="0" err="1"/>
              <a:t>обслуговуваний</a:t>
            </a:r>
            <a:r>
              <a:rPr lang="ru-RU" dirty="0"/>
              <a:t> (</a:t>
            </a:r>
            <a:r>
              <a:rPr lang="ru-RU" dirty="0" err="1"/>
              <a:t>частина</a:t>
            </a:r>
            <a:r>
              <a:rPr lang="ru-RU" dirty="0"/>
              <a:t> </a:t>
            </a:r>
            <a:r>
              <a:rPr lang="ru-RU" dirty="0" err="1"/>
              <a:t>дійсного</a:t>
            </a:r>
            <a:r>
              <a:rPr lang="ru-RU" dirty="0"/>
              <a:t> ринку, </a:t>
            </a:r>
            <a:r>
              <a:rPr lang="ru-RU" dirty="0" err="1"/>
              <a:t>що</a:t>
            </a:r>
            <a:r>
              <a:rPr lang="ru-RU" dirty="0"/>
              <a:t> </a:t>
            </a:r>
            <a:r>
              <a:rPr lang="ru-RU" dirty="0" err="1"/>
              <a:t>раніше</a:t>
            </a:r>
            <a:r>
              <a:rPr lang="ru-RU" dirty="0"/>
              <a:t> </a:t>
            </a:r>
            <a:r>
              <a:rPr lang="ru-RU" dirty="0" err="1"/>
              <a:t>вже</a:t>
            </a:r>
            <a:r>
              <a:rPr lang="ru-RU" dirty="0"/>
              <a:t> </a:t>
            </a:r>
            <a:r>
              <a:rPr lang="ru-RU" dirty="0" err="1"/>
              <a:t>отримувала</a:t>
            </a:r>
            <a:r>
              <a:rPr lang="ru-RU" dirty="0"/>
              <a:t> </a:t>
            </a:r>
            <a:r>
              <a:rPr lang="ru-RU" dirty="0" err="1"/>
              <a:t>подібні</a:t>
            </a:r>
            <a:r>
              <a:rPr lang="ru-RU" dirty="0"/>
              <a:t> </a:t>
            </a:r>
            <a:r>
              <a:rPr lang="ru-RU" dirty="0" err="1"/>
              <a:t>послуги</a:t>
            </a:r>
            <a:r>
              <a:rPr lang="ru-RU" dirty="0"/>
              <a:t>); </a:t>
            </a:r>
            <a:r>
              <a:rPr lang="ru-RU" dirty="0" err="1"/>
              <a:t>освоєний</a:t>
            </a:r>
            <a:r>
              <a:rPr lang="ru-RU" dirty="0"/>
              <a:t> (</a:t>
            </a:r>
            <a:r>
              <a:rPr lang="ru-RU" dirty="0" err="1"/>
              <a:t>частка</a:t>
            </a:r>
            <a:r>
              <a:rPr lang="ru-RU" dirty="0"/>
              <a:t> </a:t>
            </a:r>
            <a:r>
              <a:rPr lang="ru-RU" dirty="0" err="1"/>
              <a:t>покупців</a:t>
            </a:r>
            <a:r>
              <a:rPr lang="ru-RU" dirty="0"/>
              <a:t>, </a:t>
            </a:r>
            <a:r>
              <a:rPr lang="ru-RU" dirty="0" err="1"/>
              <a:t>що</a:t>
            </a:r>
            <a:r>
              <a:rPr lang="ru-RU" dirty="0"/>
              <a:t> </a:t>
            </a:r>
            <a:r>
              <a:rPr lang="ru-RU" dirty="0" err="1"/>
              <a:t>вже</a:t>
            </a:r>
            <a:r>
              <a:rPr lang="ru-RU" dirty="0"/>
              <a:t> </a:t>
            </a:r>
            <a:r>
              <a:rPr lang="ru-RU" dirty="0" err="1"/>
              <a:t>одержувала</a:t>
            </a:r>
            <a:r>
              <a:rPr lang="ru-RU" dirty="0"/>
              <a:t> </a:t>
            </a:r>
            <a:r>
              <a:rPr lang="ru-RU" dirty="0" err="1"/>
              <a:t>послуги</a:t>
            </a:r>
            <a:r>
              <a:rPr lang="ru-RU" dirty="0"/>
              <a:t> у </a:t>
            </a:r>
            <a:r>
              <a:rPr lang="ru-RU" dirty="0" err="1"/>
              <a:t>даного</a:t>
            </a:r>
            <a:r>
              <a:rPr lang="ru-RU" dirty="0"/>
              <a:t> </a:t>
            </a:r>
            <a:r>
              <a:rPr lang="ru-RU" dirty="0" err="1"/>
              <a:t>виробника</a:t>
            </a:r>
            <a:r>
              <a:rPr lang="ru-RU" dirty="0"/>
              <a:t>).</a:t>
            </a:r>
            <a:endParaRPr lang="uk-UA" dirty="0"/>
          </a:p>
        </p:txBody>
      </p:sp>
    </p:spTree>
    <p:extLst>
      <p:ext uri="{BB962C8B-B14F-4D97-AF65-F5344CB8AC3E}">
        <p14:creationId xmlns:p14="http://schemas.microsoft.com/office/powerpoint/2010/main" val="314640128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01CEC77E-AAEE-4367-8C23-8A0AA47660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8508" y="857952"/>
            <a:ext cx="7783049" cy="3633523"/>
          </a:xfrm>
          <a:prstGeom prst="rect">
            <a:avLst/>
          </a:prstGeom>
        </p:spPr>
      </p:pic>
      <p:sp>
        <p:nvSpPr>
          <p:cNvPr id="4" name="TextBox 3">
            <a:extLst>
              <a:ext uri="{FF2B5EF4-FFF2-40B4-BE49-F238E27FC236}">
                <a16:creationId xmlns:a16="http://schemas.microsoft.com/office/drawing/2014/main" id="{42402DDE-3D6B-4391-9880-B34D25D559C6}"/>
              </a:ext>
            </a:extLst>
          </p:cNvPr>
          <p:cNvSpPr txBox="1"/>
          <p:nvPr/>
        </p:nvSpPr>
        <p:spPr>
          <a:xfrm>
            <a:off x="2450968" y="488620"/>
            <a:ext cx="6938128" cy="369332"/>
          </a:xfrm>
          <a:prstGeom prst="rect">
            <a:avLst/>
          </a:prstGeom>
          <a:noFill/>
        </p:spPr>
        <p:txBody>
          <a:bodyPr wrap="square" rtlCol="0">
            <a:spAutoFit/>
          </a:bodyPr>
          <a:lstStyle/>
          <a:p>
            <a:pPr algn="ctr"/>
            <a:r>
              <a:rPr lang="uk-UA" dirty="0"/>
              <a:t>Питання для обговорення</a:t>
            </a:r>
          </a:p>
        </p:txBody>
      </p:sp>
      <p:sp>
        <p:nvSpPr>
          <p:cNvPr id="2" name="Прямокутник 1"/>
          <p:cNvSpPr/>
          <p:nvPr/>
        </p:nvSpPr>
        <p:spPr>
          <a:xfrm>
            <a:off x="2028508" y="4397690"/>
            <a:ext cx="9905584" cy="2308324"/>
          </a:xfrm>
          <a:prstGeom prst="rect">
            <a:avLst/>
          </a:prstGeom>
        </p:spPr>
        <p:txBody>
          <a:bodyPr wrap="square">
            <a:spAutoFit/>
          </a:bodyPr>
          <a:lstStyle/>
          <a:p>
            <a:r>
              <a:rPr lang="ru-RU" dirty="0" smtClean="0">
                <a:latin typeface="Times New Roman" panose="02020603050405020304" pitchFamily="18" charset="0"/>
                <a:cs typeface="Times New Roman" panose="02020603050405020304" pitchFamily="18" charset="0"/>
              </a:rPr>
              <a:t>10. Дайте </a:t>
            </a:r>
            <a:r>
              <a:rPr lang="ru-RU" dirty="0" err="1">
                <a:latin typeface="Times New Roman" panose="02020603050405020304" pitchFamily="18" charset="0"/>
                <a:cs typeface="Times New Roman" panose="02020603050405020304" pitchFamily="18" charset="0"/>
              </a:rPr>
              <a:t>визначення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категорії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конкуренція</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конкурентний</a:t>
            </a:r>
            <a:r>
              <a:rPr lang="ru-RU" dirty="0">
                <a:latin typeface="Times New Roman" panose="02020603050405020304" pitchFamily="18" charset="0"/>
                <a:cs typeface="Times New Roman" panose="02020603050405020304" pitchFamily="18" charset="0"/>
              </a:rPr>
              <a:t> статус».</a:t>
            </a:r>
          </a:p>
          <a:p>
            <a:r>
              <a:rPr lang="ru-RU" dirty="0" smtClean="0">
                <a:latin typeface="Times New Roman" panose="02020603050405020304" pitchFamily="18" charset="0"/>
                <a:cs typeface="Times New Roman" panose="02020603050405020304" pitchFamily="18" charset="0"/>
              </a:rPr>
              <a:t>11.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конкурентоспроможність</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яких</a:t>
            </a:r>
            <a:r>
              <a:rPr lang="ru-RU" dirty="0">
                <a:latin typeface="Times New Roman" panose="02020603050405020304" pitchFamily="18" charset="0"/>
                <a:cs typeface="Times New Roman" panose="02020603050405020304" pitchFamily="18" charset="0"/>
              </a:rPr>
              <a:t> аспектах вона </a:t>
            </a:r>
            <a:r>
              <a:rPr lang="ru-RU" dirty="0" err="1">
                <a:latin typeface="Times New Roman" panose="02020603050405020304" pitchFamily="18" charset="0"/>
                <a:cs typeface="Times New Roman" panose="02020603050405020304" pitchFamily="18" charset="0"/>
              </a:rPr>
              <a:t>розглядається</a:t>
            </a:r>
            <a:r>
              <a:rPr lang="ru-RU" dirty="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12. </a:t>
            </a:r>
            <a:r>
              <a:rPr lang="ru-RU" dirty="0" err="1">
                <a:latin typeface="Times New Roman" panose="02020603050405020304" pitchFamily="18" charset="0"/>
                <a:cs typeface="Times New Roman" panose="02020603050405020304" pitchFamily="18" charset="0"/>
              </a:rPr>
              <a:t>Показники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параметри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конкурентоспроможності</a:t>
            </a:r>
            <a:r>
              <a:rPr lang="ru-RU" dirty="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13. </a:t>
            </a:r>
            <a:r>
              <a:rPr lang="ru-RU" dirty="0" err="1" smtClean="0">
                <a:latin typeface="Times New Roman" panose="02020603050405020304" pitchFamily="18" charset="0"/>
                <a:cs typeface="Times New Roman" panose="02020603050405020304" pitchFamily="18" charset="0"/>
              </a:rPr>
              <a:t>Функції</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конкуренції</a:t>
            </a:r>
            <a:r>
              <a:rPr lang="ru-RU" dirty="0">
                <a:latin typeface="Times New Roman" panose="02020603050405020304" pitchFamily="18" charset="0"/>
                <a:cs typeface="Times New Roman" panose="02020603050405020304" pitchFamily="18" charset="0"/>
              </a:rPr>
              <a:t> на ринку </a:t>
            </a:r>
            <a:r>
              <a:rPr lang="ru-RU" dirty="0" err="1">
                <a:latin typeface="Times New Roman" panose="02020603050405020304" pitchFamily="18" charset="0"/>
                <a:cs typeface="Times New Roman" panose="02020603050405020304" pitchFamily="18" charset="0"/>
              </a:rPr>
              <a:t>послуг</a:t>
            </a:r>
            <a:r>
              <a:rPr lang="ru-RU" dirty="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14.  </a:t>
            </a:r>
            <a:r>
              <a:rPr lang="ru-RU" dirty="0" err="1">
                <a:latin typeface="Times New Roman" panose="02020603050405020304" pitchFamily="18" charset="0"/>
                <a:cs typeface="Times New Roman" panose="02020603050405020304" pitchFamily="18" charset="0"/>
              </a:rPr>
              <a:t>Конкурентні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переваги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сервісного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підприємства</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умови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формування</a:t>
            </a:r>
            <a:r>
              <a:rPr lang="ru-RU" dirty="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15. </a:t>
            </a:r>
            <a:r>
              <a:rPr lang="ru-RU" dirty="0" err="1" smtClean="0">
                <a:latin typeface="Times New Roman" panose="02020603050405020304" pitchFamily="18" charset="0"/>
                <a:cs typeface="Times New Roman" panose="02020603050405020304" pitchFamily="18" charset="0"/>
              </a:rPr>
              <a:t>Що</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бенчмаркінг</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Види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бенчмаркінгу</a:t>
            </a:r>
            <a:r>
              <a:rPr lang="ru-RU" dirty="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16. </a:t>
            </a:r>
            <a:r>
              <a:rPr lang="ru-RU" dirty="0" err="1" smtClean="0">
                <a:latin typeface="Times New Roman" panose="02020603050405020304" pitchFamily="18" charset="0"/>
                <a:cs typeface="Times New Roman" panose="02020603050405020304" pitchFamily="18" charset="0"/>
              </a:rPr>
              <a:t>Що</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позиціонування</a:t>
            </a:r>
            <a:r>
              <a:rPr lang="ru-RU" dirty="0">
                <a:latin typeface="Times New Roman" panose="02020603050405020304" pitchFamily="18" charset="0"/>
                <a:cs typeface="Times New Roman" panose="02020603050405020304" pitchFamily="18" charset="0"/>
              </a:rPr>
              <a:t>?</a:t>
            </a:r>
          </a:p>
          <a:p>
            <a:r>
              <a:rPr lang="ru-RU" smtClean="0">
                <a:latin typeface="Times New Roman" panose="02020603050405020304" pitchFamily="18" charset="0"/>
                <a:cs typeface="Times New Roman" panose="02020603050405020304" pitchFamily="18" charset="0"/>
              </a:rPr>
              <a:t>17. Характеристика </a:t>
            </a:r>
            <a:r>
              <a:rPr lang="ru-RU" dirty="0">
                <a:latin typeface="Times New Roman" panose="02020603050405020304" pitchFamily="18" charset="0"/>
                <a:cs typeface="Times New Roman" panose="02020603050405020304" pitchFamily="18" charset="0"/>
              </a:rPr>
              <a:t>комплексу маркетингу для </a:t>
            </a:r>
            <a:r>
              <a:rPr lang="ru-RU" dirty="0" err="1">
                <a:latin typeface="Times New Roman" panose="02020603050405020304" pitchFamily="18" charset="0"/>
                <a:cs typeface="Times New Roman" panose="02020603050405020304" pitchFamily="18" charset="0"/>
              </a:rPr>
              <a:t>сервісного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підприємства</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90955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D14F890-1F0E-4C2D-A35D-293BB1480FF0}"/>
              </a:ext>
            </a:extLst>
          </p:cNvPr>
          <p:cNvSpPr/>
          <p:nvPr/>
        </p:nvSpPr>
        <p:spPr>
          <a:xfrm>
            <a:off x="1203488" y="1343795"/>
            <a:ext cx="9785023" cy="4801314"/>
          </a:xfrm>
          <a:prstGeom prst="rect">
            <a:avLst/>
          </a:prstGeom>
        </p:spPr>
        <p:txBody>
          <a:bodyPr wrap="square">
            <a:spAutoFit/>
          </a:bodyPr>
          <a:lstStyle/>
          <a:p>
            <a:r>
              <a:rPr lang="uk-UA" dirty="0"/>
              <a:t>Ринок послуг виконує такі </a:t>
            </a:r>
            <a:r>
              <a:rPr lang="uk-UA" b="1" dirty="0"/>
              <a:t>функції:</a:t>
            </a:r>
          </a:p>
          <a:p>
            <a:endParaRPr lang="uk-UA" dirty="0"/>
          </a:p>
          <a:p>
            <a:r>
              <a:rPr lang="uk-UA" dirty="0"/>
              <a:t>- інформаційну (поширення інформації, необхідної людині в ринкових умовах);</a:t>
            </a:r>
          </a:p>
          <a:p>
            <a:r>
              <a:rPr lang="uk-UA" dirty="0"/>
              <a:t>- посередницьку (обмін результатами праці економічно відособлених виробників);</a:t>
            </a:r>
          </a:p>
          <a:p>
            <a:r>
              <a:rPr lang="uk-UA" dirty="0"/>
              <a:t>- стимулювання ефективного господарювання, раціонального використання природних ресурсів людиною і суспільством (механізм рівноважних цін зумовлює оптимальне формування структурних пропорцій та обсягів виробництва послуг, забезпечує раціональний розподіл обмежених виробничих ресурсів, впровадження сучасних технологій надання послуг, мінімізацію витрат за високої якості продукції);</a:t>
            </a:r>
          </a:p>
          <a:p>
            <a:r>
              <a:rPr lang="uk-UA" dirty="0"/>
              <a:t>- розподілу та обміну (розподіл і обмін створюваних продуктів праці між соціальними групами суспільства);</a:t>
            </a:r>
          </a:p>
          <a:p>
            <a:r>
              <a:rPr lang="uk-UA" dirty="0"/>
              <a:t>- забезпечення структурної пропорційності (встановлення відповідності між виробництвом і споживанням);</a:t>
            </a:r>
          </a:p>
          <a:p>
            <a:r>
              <a:rPr lang="uk-UA" dirty="0"/>
              <a:t>- </a:t>
            </a:r>
            <a:r>
              <a:rPr lang="uk-UA" dirty="0" err="1"/>
              <a:t>санування</a:t>
            </a:r>
            <a:r>
              <a:rPr lang="uk-UA" dirty="0"/>
              <a:t> ринкового середовища (через механізм конкурентної боротьби відбувається очищення ринку від неконкурентоспроможних підприємств).</a:t>
            </a:r>
          </a:p>
        </p:txBody>
      </p:sp>
    </p:spTree>
    <p:extLst>
      <p:ext uri="{BB962C8B-B14F-4D97-AF65-F5344CB8AC3E}">
        <p14:creationId xmlns:p14="http://schemas.microsoft.com/office/powerpoint/2010/main" val="3649162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FE23377-4FB9-4CFE-9264-58A42E383251}"/>
              </a:ext>
            </a:extLst>
          </p:cNvPr>
          <p:cNvSpPr/>
          <p:nvPr/>
        </p:nvSpPr>
        <p:spPr>
          <a:xfrm>
            <a:off x="1065227" y="2168294"/>
            <a:ext cx="10444899" cy="1477328"/>
          </a:xfrm>
          <a:prstGeom prst="rect">
            <a:avLst/>
          </a:prstGeom>
        </p:spPr>
        <p:txBody>
          <a:bodyPr wrap="square">
            <a:spAutoFit/>
          </a:bodyPr>
          <a:lstStyle/>
          <a:p>
            <a:r>
              <a:rPr lang="uk-UA" dirty="0"/>
              <a:t>Внаслідок мінливості послуг, відсутності гарантій та складності окремих операцій виникає певний ряд споживчих ризиків на ринку послуг, що стимулюють споживача зробити вибір на користь конкуруючого товару. Наприклад, замість пошиття одягу в ательє придбати готовий одяг, замість вечері в кафе купувати напівфабрикати у супермаркеті.</a:t>
            </a:r>
          </a:p>
        </p:txBody>
      </p:sp>
    </p:spTree>
    <p:extLst>
      <p:ext uri="{BB962C8B-B14F-4D97-AF65-F5344CB8AC3E}">
        <p14:creationId xmlns:p14="http://schemas.microsoft.com/office/powerpoint/2010/main" val="4216421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410D142-96CA-4803-B948-6B33642F643B}"/>
              </a:ext>
            </a:extLst>
          </p:cNvPr>
          <p:cNvSpPr/>
          <p:nvPr/>
        </p:nvSpPr>
        <p:spPr>
          <a:xfrm>
            <a:off x="1189348" y="1520001"/>
            <a:ext cx="9813303" cy="4524315"/>
          </a:xfrm>
          <a:prstGeom prst="rect">
            <a:avLst/>
          </a:prstGeom>
        </p:spPr>
        <p:txBody>
          <a:bodyPr wrap="square">
            <a:spAutoFit/>
          </a:bodyPr>
          <a:lstStyle/>
          <a:p>
            <a:r>
              <a:rPr lang="uk-UA" b="1" dirty="0"/>
              <a:t>Найпоширенішими на ринку послуг є такі ризики:</a:t>
            </a:r>
          </a:p>
          <a:p>
            <a:endParaRPr lang="uk-UA" dirty="0"/>
          </a:p>
          <a:p>
            <a:r>
              <a:rPr lang="uk-UA" dirty="0"/>
              <a:t>1. Виконавчий ризик - споживач побоюється, що робота буде виконана не досить вдало. Наприклад, замість відомого лікаря обстеження проводитиме його асистент, який внаслідок недостатньої кваліфікації і практичного досвіду може поставити неточний діагноз.</a:t>
            </a:r>
          </a:p>
          <a:p>
            <a:r>
              <a:rPr lang="uk-UA" dirty="0"/>
              <a:t>2. Фізичний ризик - споживач вагається, чи не буде завдано йому фізичної шкоди під час обслуговування. Наприклад, усадки або пошкодження одягу під час прання або хімічного чищення.</a:t>
            </a:r>
          </a:p>
          <a:p>
            <a:r>
              <a:rPr lang="uk-UA" dirty="0"/>
              <a:t>3. Фінансовий ризик - чи буде компенсовано усі витрати споживача послуг.</a:t>
            </a:r>
          </a:p>
          <a:p>
            <a:r>
              <a:rPr lang="uk-UA" dirty="0"/>
              <a:t>4. Психологічний ризик - як придбання послуги відіб'ється на самолюбстві чи самоповазі людини.</a:t>
            </a:r>
          </a:p>
          <a:p>
            <a:r>
              <a:rPr lang="uk-UA" dirty="0"/>
              <a:t>5. Соціальний ризик - як придбання послуги позначиться на іміджі людини в очах інших людей (наприклад, лікування окремих </a:t>
            </a:r>
            <a:r>
              <a:rPr lang="uk-UA" dirty="0" err="1"/>
              <a:t>хвороб</a:t>
            </a:r>
            <a:r>
              <a:rPr lang="uk-UA" dirty="0"/>
              <a:t>, інтимні послуги).</a:t>
            </a:r>
          </a:p>
          <a:p>
            <a:r>
              <a:rPr lang="uk-UA" dirty="0"/>
              <a:t>6. Ризик втрати часу - споживач побоюється витрат часу, зусиль, зручностей під час купівлі, ремонту, заміни тощо.</a:t>
            </a:r>
          </a:p>
        </p:txBody>
      </p:sp>
    </p:spTree>
    <p:extLst>
      <p:ext uri="{BB962C8B-B14F-4D97-AF65-F5344CB8AC3E}">
        <p14:creationId xmlns:p14="http://schemas.microsoft.com/office/powerpoint/2010/main" val="3223064944"/>
      </p:ext>
    </p:extLst>
  </p:cSld>
  <p:clrMapOvr>
    <a:masterClrMapping/>
  </p:clrMapOvr>
</p:sld>
</file>

<file path=ppt/theme/theme1.xml><?xml version="1.0" encoding="utf-8"?>
<a:theme xmlns:a="http://schemas.openxmlformats.org/drawingml/2006/main" name="След самолета">
  <a:themeElements>
    <a:clrScheme name="След самолета">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След самолета">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лед самолета">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След самолета</Template>
  <TotalTime>97</TotalTime>
  <Words>4476</Words>
  <Application>Microsoft Office PowerPoint</Application>
  <PresentationFormat>Широкий екран</PresentationFormat>
  <Paragraphs>211</Paragraphs>
  <Slides>60</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60</vt:i4>
      </vt:variant>
    </vt:vector>
  </HeadingPairs>
  <TitlesOfParts>
    <vt:vector size="64" baseType="lpstr">
      <vt:lpstr>Arial</vt:lpstr>
      <vt:lpstr>Century Gothic</vt:lpstr>
      <vt:lpstr>Times New Roman</vt:lpstr>
      <vt:lpstr>След самолета</vt:lpstr>
      <vt:lpstr>РИНОК ПОСЛУГ та конкуренція на ньому</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РИНОК ПОСЛУГ</dc:title>
  <dc:creator>Катерина Бужимська</dc:creator>
  <cp:lastModifiedBy>AdminR</cp:lastModifiedBy>
  <cp:revision>17</cp:revision>
  <dcterms:created xsi:type="dcterms:W3CDTF">2021-09-17T10:26:30Z</dcterms:created>
  <dcterms:modified xsi:type="dcterms:W3CDTF">2025-03-04T12:05:27Z</dcterms:modified>
</cp:coreProperties>
</file>