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ru-RU"/>
              <a:t>Образец заголовка</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9DBC5405-CEBE-47BC-A1D2-9CD296509A71}" type="datetimeFigureOut">
              <a:rPr lang="uk-UA" smtClean="0"/>
              <a:t>17.09.2021</a:t>
            </a:fld>
            <a:endParaRPr lang="uk-UA"/>
          </a:p>
        </p:txBody>
      </p:sp>
      <p:sp>
        <p:nvSpPr>
          <p:cNvPr id="5" name="Footer Placeholder 4"/>
          <p:cNvSpPr>
            <a:spLocks noGrp="1"/>
          </p:cNvSpPr>
          <p:nvPr>
            <p:ph type="ftr" sz="quarter" idx="11"/>
          </p:nvPr>
        </p:nvSpPr>
        <p:spPr>
          <a:xfrm>
            <a:off x="1371600" y="4323845"/>
            <a:ext cx="6400800" cy="365125"/>
          </a:xfrm>
        </p:spPr>
        <p:txBody>
          <a:bodyPr/>
          <a:lstStyle/>
          <a:p>
            <a:endParaRPr lang="uk-UA"/>
          </a:p>
        </p:txBody>
      </p:sp>
      <p:sp>
        <p:nvSpPr>
          <p:cNvPr id="6" name="Slide Number Placeholder 5"/>
          <p:cNvSpPr>
            <a:spLocks noGrp="1"/>
          </p:cNvSpPr>
          <p:nvPr>
            <p:ph type="sldNum" sz="quarter" idx="12"/>
          </p:nvPr>
        </p:nvSpPr>
        <p:spPr>
          <a:xfrm>
            <a:off x="8077200" y="1430866"/>
            <a:ext cx="2743200" cy="365125"/>
          </a:xfrm>
        </p:spPr>
        <p:txBody>
          <a:bodyPr/>
          <a:lstStyle/>
          <a:p>
            <a:fld id="{8F3195F7-D51D-4291-ACDF-7E0F898AB59A}" type="slidenum">
              <a:rPr lang="uk-UA" smtClean="0"/>
              <a:t>‹#›</a:t>
            </a:fld>
            <a:endParaRPr lang="uk-UA"/>
          </a:p>
        </p:txBody>
      </p:sp>
    </p:spTree>
    <p:extLst>
      <p:ext uri="{BB962C8B-B14F-4D97-AF65-F5344CB8AC3E}">
        <p14:creationId xmlns:p14="http://schemas.microsoft.com/office/powerpoint/2010/main" val="702884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9DBC5405-CEBE-47BC-A1D2-9CD296509A71}" type="datetimeFigureOut">
              <a:rPr lang="uk-UA" smtClean="0"/>
              <a:t>17.09.2021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F3195F7-D51D-4291-ACDF-7E0F898AB59A}" type="slidenum">
              <a:rPr lang="uk-UA" smtClean="0"/>
              <a:t>‹#›</a:t>
            </a:fld>
            <a:endParaRPr lang="uk-UA"/>
          </a:p>
        </p:txBody>
      </p:sp>
    </p:spTree>
    <p:extLst>
      <p:ext uri="{BB962C8B-B14F-4D97-AF65-F5344CB8AC3E}">
        <p14:creationId xmlns:p14="http://schemas.microsoft.com/office/powerpoint/2010/main" val="3228113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9DBC5405-CEBE-47BC-A1D2-9CD296509A71}" type="datetimeFigureOut">
              <a:rPr lang="uk-UA" smtClean="0"/>
              <a:t>17.09.2021</a:t>
            </a:fld>
            <a:endParaRPr lang="uk-UA"/>
          </a:p>
        </p:txBody>
      </p:sp>
      <p:sp>
        <p:nvSpPr>
          <p:cNvPr id="6" name="Footer Placeholder 5"/>
          <p:cNvSpPr>
            <a:spLocks noGrp="1"/>
          </p:cNvSpPr>
          <p:nvPr>
            <p:ph type="ftr" sz="quarter" idx="11"/>
          </p:nvPr>
        </p:nvSpPr>
        <p:spPr>
          <a:xfrm>
            <a:off x="685800" y="379941"/>
            <a:ext cx="6991492" cy="365125"/>
          </a:xfrm>
        </p:spPr>
        <p:txBody>
          <a:bodyPr/>
          <a:lstStyle/>
          <a:p>
            <a:endParaRPr lang="uk-UA"/>
          </a:p>
        </p:txBody>
      </p:sp>
      <p:sp>
        <p:nvSpPr>
          <p:cNvPr id="7" name="Slide Number Placeholder 6"/>
          <p:cNvSpPr>
            <a:spLocks noGrp="1"/>
          </p:cNvSpPr>
          <p:nvPr>
            <p:ph type="sldNum" sz="quarter" idx="12"/>
          </p:nvPr>
        </p:nvSpPr>
        <p:spPr>
          <a:xfrm>
            <a:off x="10862452" y="381000"/>
            <a:ext cx="643748" cy="365125"/>
          </a:xfrm>
        </p:spPr>
        <p:txBody>
          <a:bodyPr/>
          <a:lstStyle/>
          <a:p>
            <a:fld id="{8F3195F7-D51D-4291-ACDF-7E0F898AB59A}" type="slidenum">
              <a:rPr lang="uk-UA" smtClean="0"/>
              <a:t>‹#›</a:t>
            </a:fld>
            <a:endParaRPr lang="uk-UA"/>
          </a:p>
        </p:txBody>
      </p:sp>
    </p:spTree>
    <p:extLst>
      <p:ext uri="{BB962C8B-B14F-4D97-AF65-F5344CB8AC3E}">
        <p14:creationId xmlns:p14="http://schemas.microsoft.com/office/powerpoint/2010/main" val="3610661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9DBC5405-CEBE-47BC-A1D2-9CD296509A71}" type="datetimeFigureOut">
              <a:rPr lang="uk-UA" smtClean="0"/>
              <a:t>17.09.2021</a:t>
            </a:fld>
            <a:endParaRPr lang="uk-UA"/>
          </a:p>
        </p:txBody>
      </p:sp>
      <p:sp>
        <p:nvSpPr>
          <p:cNvPr id="6" name="Footer Placeholder 5"/>
          <p:cNvSpPr>
            <a:spLocks noGrp="1"/>
          </p:cNvSpPr>
          <p:nvPr>
            <p:ph type="ftr" sz="quarter" idx="11"/>
          </p:nvPr>
        </p:nvSpPr>
        <p:spPr>
          <a:xfrm>
            <a:off x="685800" y="379941"/>
            <a:ext cx="6991492" cy="365125"/>
          </a:xfrm>
        </p:spPr>
        <p:txBody>
          <a:bodyPr/>
          <a:lstStyle/>
          <a:p>
            <a:endParaRPr lang="uk-UA"/>
          </a:p>
        </p:txBody>
      </p:sp>
      <p:sp>
        <p:nvSpPr>
          <p:cNvPr id="7" name="Slide Number Placeholder 6"/>
          <p:cNvSpPr>
            <a:spLocks noGrp="1"/>
          </p:cNvSpPr>
          <p:nvPr>
            <p:ph type="sldNum" sz="quarter" idx="12"/>
          </p:nvPr>
        </p:nvSpPr>
        <p:spPr>
          <a:xfrm>
            <a:off x="10862452" y="381000"/>
            <a:ext cx="643748" cy="365125"/>
          </a:xfrm>
        </p:spPr>
        <p:txBody>
          <a:bodyPr/>
          <a:lstStyle/>
          <a:p>
            <a:fld id="{8F3195F7-D51D-4291-ACDF-7E0F898AB59A}" type="slidenum">
              <a:rPr lang="uk-UA" smtClean="0"/>
              <a:t>‹#›</a:t>
            </a:fld>
            <a:endParaRPr lang="uk-UA"/>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7770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9DBC5405-CEBE-47BC-A1D2-9CD296509A71}" type="datetimeFigureOut">
              <a:rPr lang="uk-UA" smtClean="0"/>
              <a:t>17.09.2021</a:t>
            </a:fld>
            <a:endParaRPr lang="uk-UA"/>
          </a:p>
        </p:txBody>
      </p:sp>
      <p:sp>
        <p:nvSpPr>
          <p:cNvPr id="6" name="Footer Placeholder 5"/>
          <p:cNvSpPr>
            <a:spLocks noGrp="1"/>
          </p:cNvSpPr>
          <p:nvPr>
            <p:ph type="ftr" sz="quarter" idx="11"/>
          </p:nvPr>
        </p:nvSpPr>
        <p:spPr>
          <a:xfrm>
            <a:off x="685800" y="378883"/>
            <a:ext cx="6991492" cy="365125"/>
          </a:xfrm>
        </p:spPr>
        <p:txBody>
          <a:bodyPr/>
          <a:lstStyle/>
          <a:p>
            <a:endParaRPr lang="uk-UA"/>
          </a:p>
        </p:txBody>
      </p:sp>
      <p:sp>
        <p:nvSpPr>
          <p:cNvPr id="7" name="Slide Number Placeholder 6"/>
          <p:cNvSpPr>
            <a:spLocks noGrp="1"/>
          </p:cNvSpPr>
          <p:nvPr>
            <p:ph type="sldNum" sz="quarter" idx="12"/>
          </p:nvPr>
        </p:nvSpPr>
        <p:spPr>
          <a:xfrm>
            <a:off x="10862452" y="381000"/>
            <a:ext cx="643748" cy="365125"/>
          </a:xfrm>
        </p:spPr>
        <p:txBody>
          <a:bodyPr/>
          <a:lstStyle/>
          <a:p>
            <a:fld id="{8F3195F7-D51D-4291-ACDF-7E0F898AB59A}" type="slidenum">
              <a:rPr lang="uk-UA" smtClean="0"/>
              <a:t>‹#›</a:t>
            </a:fld>
            <a:endParaRPr lang="uk-UA"/>
          </a:p>
        </p:txBody>
      </p:sp>
    </p:spTree>
    <p:extLst>
      <p:ext uri="{BB962C8B-B14F-4D97-AF65-F5344CB8AC3E}">
        <p14:creationId xmlns:p14="http://schemas.microsoft.com/office/powerpoint/2010/main" val="4973141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ru-RU"/>
              <a:t>Образец заголовка</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9DBC5405-CEBE-47BC-A1D2-9CD296509A71}" type="datetimeFigureOut">
              <a:rPr lang="uk-UA" smtClean="0"/>
              <a:t>17.09.2021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8F3195F7-D51D-4291-ACDF-7E0F898AB59A}" type="slidenum">
              <a:rPr lang="uk-UA" smtClean="0"/>
              <a:t>‹#›</a:t>
            </a:fld>
            <a:endParaRPr lang="uk-UA"/>
          </a:p>
        </p:txBody>
      </p:sp>
    </p:spTree>
    <p:extLst>
      <p:ext uri="{BB962C8B-B14F-4D97-AF65-F5344CB8AC3E}">
        <p14:creationId xmlns:p14="http://schemas.microsoft.com/office/powerpoint/2010/main" val="803992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9DBC5405-CEBE-47BC-A1D2-9CD296509A71}" type="datetimeFigureOut">
              <a:rPr lang="uk-UA" smtClean="0"/>
              <a:t>17.09.2021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8F3195F7-D51D-4291-ACDF-7E0F898AB59A}" type="slidenum">
              <a:rPr lang="uk-UA" smtClean="0"/>
              <a:t>‹#›</a:t>
            </a:fld>
            <a:endParaRPr lang="uk-UA"/>
          </a:p>
        </p:txBody>
      </p:sp>
    </p:spTree>
    <p:extLst>
      <p:ext uri="{BB962C8B-B14F-4D97-AF65-F5344CB8AC3E}">
        <p14:creationId xmlns:p14="http://schemas.microsoft.com/office/powerpoint/2010/main" val="25426377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DBC5405-CEBE-47BC-A1D2-9CD296509A71}" type="datetimeFigureOut">
              <a:rPr lang="uk-UA" smtClean="0"/>
              <a:t>17.09.2021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F3195F7-D51D-4291-ACDF-7E0F898AB59A}" type="slidenum">
              <a:rPr lang="uk-UA" smtClean="0"/>
              <a:t>‹#›</a:t>
            </a:fld>
            <a:endParaRPr lang="uk-UA"/>
          </a:p>
        </p:txBody>
      </p:sp>
    </p:spTree>
    <p:extLst>
      <p:ext uri="{BB962C8B-B14F-4D97-AF65-F5344CB8AC3E}">
        <p14:creationId xmlns:p14="http://schemas.microsoft.com/office/powerpoint/2010/main" val="26166028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9DBC5405-CEBE-47BC-A1D2-9CD296509A71}" type="datetimeFigureOut">
              <a:rPr lang="uk-UA" smtClean="0"/>
              <a:t>17.09.2021</a:t>
            </a:fld>
            <a:endParaRPr lang="uk-UA"/>
          </a:p>
        </p:txBody>
      </p:sp>
      <p:sp>
        <p:nvSpPr>
          <p:cNvPr id="5" name="Footer Placeholder 4"/>
          <p:cNvSpPr>
            <a:spLocks noGrp="1"/>
          </p:cNvSpPr>
          <p:nvPr>
            <p:ph type="ftr" sz="quarter" idx="11"/>
          </p:nvPr>
        </p:nvSpPr>
        <p:spPr>
          <a:xfrm>
            <a:off x="685800" y="381000"/>
            <a:ext cx="6991492" cy="365125"/>
          </a:xfrm>
        </p:spPr>
        <p:txBody>
          <a:bodyPr/>
          <a:lstStyle/>
          <a:p>
            <a:endParaRPr lang="uk-UA"/>
          </a:p>
        </p:txBody>
      </p:sp>
      <p:sp>
        <p:nvSpPr>
          <p:cNvPr id="6" name="Slide Number Placeholder 5"/>
          <p:cNvSpPr>
            <a:spLocks noGrp="1"/>
          </p:cNvSpPr>
          <p:nvPr>
            <p:ph type="sldNum" sz="quarter" idx="12"/>
          </p:nvPr>
        </p:nvSpPr>
        <p:spPr>
          <a:xfrm>
            <a:off x="10862452" y="381000"/>
            <a:ext cx="643748" cy="365125"/>
          </a:xfrm>
        </p:spPr>
        <p:txBody>
          <a:bodyPr/>
          <a:lstStyle/>
          <a:p>
            <a:fld id="{8F3195F7-D51D-4291-ACDF-7E0F898AB59A}" type="slidenum">
              <a:rPr lang="uk-UA" smtClean="0"/>
              <a:t>‹#›</a:t>
            </a:fld>
            <a:endParaRPr lang="uk-UA"/>
          </a:p>
        </p:txBody>
      </p:sp>
    </p:spTree>
    <p:extLst>
      <p:ext uri="{BB962C8B-B14F-4D97-AF65-F5344CB8AC3E}">
        <p14:creationId xmlns:p14="http://schemas.microsoft.com/office/powerpoint/2010/main" val="2112638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DBC5405-CEBE-47BC-A1D2-9CD296509A71}" type="datetimeFigureOut">
              <a:rPr lang="uk-UA" smtClean="0"/>
              <a:t>17.09.2021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8F3195F7-D51D-4291-ACDF-7E0F898AB59A}" type="slidenum">
              <a:rPr lang="uk-UA" smtClean="0"/>
              <a:t>‹#›</a:t>
            </a:fld>
            <a:endParaRPr lang="uk-UA"/>
          </a:p>
        </p:txBody>
      </p:sp>
    </p:spTree>
    <p:extLst>
      <p:ext uri="{BB962C8B-B14F-4D97-AF65-F5344CB8AC3E}">
        <p14:creationId xmlns:p14="http://schemas.microsoft.com/office/powerpoint/2010/main" val="4225887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ru-RU"/>
              <a:t>Образец заголовка</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9DBC5405-CEBE-47BC-A1D2-9CD296509A71}" type="datetimeFigureOut">
              <a:rPr lang="uk-UA" smtClean="0"/>
              <a:t>17.09.2021</a:t>
            </a:fld>
            <a:endParaRPr lang="uk-UA"/>
          </a:p>
        </p:txBody>
      </p:sp>
      <p:sp>
        <p:nvSpPr>
          <p:cNvPr id="5" name="Footer Placeholder 4"/>
          <p:cNvSpPr>
            <a:spLocks noGrp="1"/>
          </p:cNvSpPr>
          <p:nvPr>
            <p:ph type="ftr" sz="quarter" idx="11"/>
          </p:nvPr>
        </p:nvSpPr>
        <p:spPr>
          <a:xfrm>
            <a:off x="685800" y="381001"/>
            <a:ext cx="6991492" cy="364065"/>
          </a:xfrm>
        </p:spPr>
        <p:txBody>
          <a:bodyPr/>
          <a:lstStyle/>
          <a:p>
            <a:endParaRPr lang="uk-UA"/>
          </a:p>
        </p:txBody>
      </p:sp>
      <p:sp>
        <p:nvSpPr>
          <p:cNvPr id="6" name="Slide Number Placeholder 5"/>
          <p:cNvSpPr>
            <a:spLocks noGrp="1"/>
          </p:cNvSpPr>
          <p:nvPr>
            <p:ph type="sldNum" sz="quarter" idx="12"/>
          </p:nvPr>
        </p:nvSpPr>
        <p:spPr>
          <a:xfrm>
            <a:off x="10862452" y="381000"/>
            <a:ext cx="643748" cy="365125"/>
          </a:xfrm>
        </p:spPr>
        <p:txBody>
          <a:bodyPr/>
          <a:lstStyle/>
          <a:p>
            <a:fld id="{8F3195F7-D51D-4291-ACDF-7E0F898AB59A}" type="slidenum">
              <a:rPr lang="uk-UA" smtClean="0"/>
              <a:t>‹#›</a:t>
            </a:fld>
            <a:endParaRPr lang="uk-UA"/>
          </a:p>
        </p:txBody>
      </p:sp>
    </p:spTree>
    <p:extLst>
      <p:ext uri="{BB962C8B-B14F-4D97-AF65-F5344CB8AC3E}">
        <p14:creationId xmlns:p14="http://schemas.microsoft.com/office/powerpoint/2010/main" val="569107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9DBC5405-CEBE-47BC-A1D2-9CD296509A71}" type="datetimeFigureOut">
              <a:rPr lang="uk-UA" smtClean="0"/>
              <a:t>17.09.2021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F3195F7-D51D-4291-ACDF-7E0F898AB59A}" type="slidenum">
              <a:rPr lang="uk-UA" smtClean="0"/>
              <a:t>‹#›</a:t>
            </a:fld>
            <a:endParaRPr lang="uk-UA"/>
          </a:p>
        </p:txBody>
      </p:sp>
    </p:spTree>
    <p:extLst>
      <p:ext uri="{BB962C8B-B14F-4D97-AF65-F5344CB8AC3E}">
        <p14:creationId xmlns:p14="http://schemas.microsoft.com/office/powerpoint/2010/main" val="3585920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ru-RU"/>
              <a:t>Образец заголовка</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5800" y="3132666"/>
            <a:ext cx="5311775" cy="308601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3132666"/>
            <a:ext cx="5334000" cy="308601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DBC5405-CEBE-47BC-A1D2-9CD296509A71}" type="datetimeFigureOut">
              <a:rPr lang="uk-UA" smtClean="0"/>
              <a:t>17.09.2021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8F3195F7-D51D-4291-ACDF-7E0F898AB59A}" type="slidenum">
              <a:rPr lang="uk-UA" smtClean="0"/>
              <a:t>‹#›</a:t>
            </a:fld>
            <a:endParaRPr lang="uk-UA"/>
          </a:p>
        </p:txBody>
      </p:sp>
    </p:spTree>
    <p:extLst>
      <p:ext uri="{BB962C8B-B14F-4D97-AF65-F5344CB8AC3E}">
        <p14:creationId xmlns:p14="http://schemas.microsoft.com/office/powerpoint/2010/main" val="2371283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9DBC5405-CEBE-47BC-A1D2-9CD296509A71}" type="datetimeFigureOut">
              <a:rPr lang="uk-UA" smtClean="0"/>
              <a:t>17.09.2021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8F3195F7-D51D-4291-ACDF-7E0F898AB59A}" type="slidenum">
              <a:rPr lang="uk-UA" smtClean="0"/>
              <a:t>‹#›</a:t>
            </a:fld>
            <a:endParaRPr lang="uk-UA"/>
          </a:p>
        </p:txBody>
      </p:sp>
    </p:spTree>
    <p:extLst>
      <p:ext uri="{BB962C8B-B14F-4D97-AF65-F5344CB8AC3E}">
        <p14:creationId xmlns:p14="http://schemas.microsoft.com/office/powerpoint/2010/main" val="1931295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BC5405-CEBE-47BC-A1D2-9CD296509A71}" type="datetimeFigureOut">
              <a:rPr lang="uk-UA" smtClean="0"/>
              <a:t>17.09.2021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8F3195F7-D51D-4291-ACDF-7E0F898AB59A}" type="slidenum">
              <a:rPr lang="uk-UA" smtClean="0"/>
              <a:t>‹#›</a:t>
            </a:fld>
            <a:endParaRPr lang="uk-UA"/>
          </a:p>
        </p:txBody>
      </p:sp>
    </p:spTree>
    <p:extLst>
      <p:ext uri="{BB962C8B-B14F-4D97-AF65-F5344CB8AC3E}">
        <p14:creationId xmlns:p14="http://schemas.microsoft.com/office/powerpoint/2010/main" val="1808967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ru-RU"/>
              <a:t>Образец заголовка</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9DBC5405-CEBE-47BC-A1D2-9CD296509A71}" type="datetimeFigureOut">
              <a:rPr lang="uk-UA" smtClean="0"/>
              <a:t>17.09.2021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F3195F7-D51D-4291-ACDF-7E0F898AB59A}" type="slidenum">
              <a:rPr lang="uk-UA" smtClean="0"/>
              <a:t>‹#›</a:t>
            </a:fld>
            <a:endParaRPr lang="uk-UA"/>
          </a:p>
        </p:txBody>
      </p:sp>
    </p:spTree>
    <p:extLst>
      <p:ext uri="{BB962C8B-B14F-4D97-AF65-F5344CB8AC3E}">
        <p14:creationId xmlns:p14="http://schemas.microsoft.com/office/powerpoint/2010/main" val="70175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9DBC5405-CEBE-47BC-A1D2-9CD296509A71}" type="datetimeFigureOut">
              <a:rPr lang="uk-UA" smtClean="0"/>
              <a:t>17.09.2021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8F3195F7-D51D-4291-ACDF-7E0F898AB59A}" type="slidenum">
              <a:rPr lang="uk-UA" smtClean="0"/>
              <a:t>‹#›</a:t>
            </a:fld>
            <a:endParaRPr lang="uk-UA"/>
          </a:p>
        </p:txBody>
      </p:sp>
    </p:spTree>
    <p:extLst>
      <p:ext uri="{BB962C8B-B14F-4D97-AF65-F5344CB8AC3E}">
        <p14:creationId xmlns:p14="http://schemas.microsoft.com/office/powerpoint/2010/main" val="2464520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BC5405-CEBE-47BC-A1D2-9CD296509A71}" type="datetimeFigureOut">
              <a:rPr lang="uk-UA" smtClean="0"/>
              <a:t>17.09.2021</a:t>
            </a:fld>
            <a:endParaRPr lang="uk-UA"/>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F3195F7-D51D-4291-ACDF-7E0F898AB59A}" type="slidenum">
              <a:rPr lang="uk-UA" smtClean="0"/>
              <a:t>‹#›</a:t>
            </a:fld>
            <a:endParaRPr lang="uk-UA"/>
          </a:p>
        </p:txBody>
      </p:sp>
    </p:spTree>
    <p:extLst>
      <p:ext uri="{BB962C8B-B14F-4D97-AF65-F5344CB8AC3E}">
        <p14:creationId xmlns:p14="http://schemas.microsoft.com/office/powerpoint/2010/main" val="81326109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0A5689-FE4C-4BA5-A221-34C16355E9C7}"/>
              </a:ext>
            </a:extLst>
          </p:cNvPr>
          <p:cNvSpPr>
            <a:spLocks noGrp="1"/>
          </p:cNvSpPr>
          <p:nvPr>
            <p:ph type="ctrTitle"/>
          </p:nvPr>
        </p:nvSpPr>
        <p:spPr/>
        <p:txBody>
          <a:bodyPr/>
          <a:lstStyle/>
          <a:p>
            <a:r>
              <a:rPr lang="uk-UA" dirty="0"/>
              <a:t>РИНОК ПОСЛУГ</a:t>
            </a:r>
          </a:p>
        </p:txBody>
      </p:sp>
      <p:sp>
        <p:nvSpPr>
          <p:cNvPr id="3" name="Подзаголовок 2">
            <a:extLst>
              <a:ext uri="{FF2B5EF4-FFF2-40B4-BE49-F238E27FC236}">
                <a16:creationId xmlns:a16="http://schemas.microsoft.com/office/drawing/2014/main" id="{ACFCE632-9A2A-476C-88D1-B0A97621C83A}"/>
              </a:ext>
            </a:extLst>
          </p:cNvPr>
          <p:cNvSpPr>
            <a:spLocks noGrp="1"/>
          </p:cNvSpPr>
          <p:nvPr>
            <p:ph type="subTitle" idx="1"/>
          </p:nvPr>
        </p:nvSpPr>
        <p:spPr/>
        <p:txBody>
          <a:bodyPr>
            <a:normAutofit fontScale="92500" lnSpcReduction="10000"/>
          </a:bodyPr>
          <a:lstStyle/>
          <a:p>
            <a:r>
              <a:rPr lang="uk-UA" dirty="0"/>
              <a:t>ЛЕКЦІЯ З НАВЧАЛЬНОЇ ДИСЦИПЛІНИ </a:t>
            </a:r>
          </a:p>
          <a:p>
            <a:r>
              <a:rPr lang="uk-UA" dirty="0"/>
              <a:t>«ПІДПРИЄМНИЦТВО У СФЕРІ ПОСЛУГ»</a:t>
            </a:r>
          </a:p>
        </p:txBody>
      </p:sp>
    </p:spTree>
    <p:extLst>
      <p:ext uri="{BB962C8B-B14F-4D97-AF65-F5344CB8AC3E}">
        <p14:creationId xmlns:p14="http://schemas.microsoft.com/office/powerpoint/2010/main" val="773499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2E9961A-05EE-4C77-93A0-30FFAE11CF2A}"/>
              </a:ext>
            </a:extLst>
          </p:cNvPr>
          <p:cNvSpPr/>
          <p:nvPr/>
        </p:nvSpPr>
        <p:spPr>
          <a:xfrm>
            <a:off x="942679" y="1102320"/>
            <a:ext cx="10482607" cy="5355312"/>
          </a:xfrm>
          <a:prstGeom prst="rect">
            <a:avLst/>
          </a:prstGeom>
        </p:spPr>
        <p:txBody>
          <a:bodyPr wrap="square">
            <a:spAutoFit/>
          </a:bodyPr>
          <a:lstStyle/>
          <a:p>
            <a:pPr algn="ctr"/>
            <a:r>
              <a:rPr lang="uk-UA" b="1" dirty="0"/>
              <a:t>Особливості ринку послуг</a:t>
            </a:r>
          </a:p>
          <a:p>
            <a:r>
              <a:rPr lang="uk-UA" dirty="0"/>
              <a:t>Ринок послуг існує в єдності з товарним ринком і є одним з його різновидів. Поряд з тим він має низку специфічних рис, які зумовлюють особливий підхід до підприємницької діяльності на цьому ринку.</a:t>
            </a:r>
          </a:p>
          <a:p>
            <a:r>
              <a:rPr lang="uk-UA" dirty="0"/>
              <a:t>До головних відмінностей ринку послуг належать:</a:t>
            </a:r>
          </a:p>
          <a:p>
            <a:r>
              <a:rPr lang="uk-UA" dirty="0"/>
              <a:t>1) висока динаміка ринкових процесів, пов'язана з динамікою попиту та пропозиції на послуги;</a:t>
            </a:r>
          </a:p>
          <a:p>
            <a:r>
              <a:rPr lang="uk-UA" dirty="0"/>
              <a:t>2) локальний характер, зумовлений локальністю обслуговування сервісного підприємства;</a:t>
            </a:r>
          </a:p>
          <a:p>
            <a:r>
              <a:rPr lang="uk-UA" dirty="0"/>
              <a:t>3) висока швидкість обороту коштів, що є наслідком короткого виробничого циклу у сфері послуг;</a:t>
            </a:r>
          </a:p>
          <a:p>
            <a:r>
              <a:rPr lang="uk-UA" dirty="0"/>
              <a:t>4) висока чутливість до змін ринкової кон'юнктури, зумовлена особливостями самих послуг;</a:t>
            </a:r>
          </a:p>
          <a:p>
            <a:r>
              <a:rPr lang="uk-UA" dirty="0"/>
              <a:t>5) специфіка організації виробництва послуг - це мобільні малі та середні підприємства;</a:t>
            </a:r>
          </a:p>
          <a:p>
            <a:r>
              <a:rPr lang="uk-UA" dirty="0"/>
              <a:t>6) специфіка процесу надання послуги - обумовлена особистим контактом із споживачем;</a:t>
            </a:r>
          </a:p>
          <a:p>
            <a:r>
              <a:rPr lang="uk-UA" dirty="0"/>
              <a:t>7) високий рівень диференціації послуг, який виходить з персоніфікації та індивідуалізації попиту.</a:t>
            </a:r>
          </a:p>
        </p:txBody>
      </p:sp>
    </p:spTree>
    <p:extLst>
      <p:ext uri="{BB962C8B-B14F-4D97-AF65-F5344CB8AC3E}">
        <p14:creationId xmlns:p14="http://schemas.microsoft.com/office/powerpoint/2010/main" val="2235421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309A290-1C02-4188-8EDD-228CFF63219B}"/>
              </a:ext>
            </a:extLst>
          </p:cNvPr>
          <p:cNvSpPr/>
          <p:nvPr/>
        </p:nvSpPr>
        <p:spPr>
          <a:xfrm>
            <a:off x="1527142" y="2085583"/>
            <a:ext cx="8927183" cy="2031325"/>
          </a:xfrm>
          <a:prstGeom prst="rect">
            <a:avLst/>
          </a:prstGeom>
        </p:spPr>
        <p:txBody>
          <a:bodyPr wrap="square">
            <a:spAutoFit/>
          </a:bodyPr>
          <a:lstStyle/>
          <a:p>
            <a:r>
              <a:rPr lang="uk-UA" dirty="0"/>
              <a:t>Ринок у різних галузях сфери послуг розвинутий неоднаково. У системі побутового обслуговування, громадського харчування, торгівлі, рекреаційній сфері ринкові відношення отримали найбільший розвиток. Але в таких галузях, як культура, охорона здоров'я, освіта, ринкові відносини мають не тільки свою специфіку, але й обмежені можливості. У цих галузях присутній значний неринковий сектор, у тому числі державні організації та установи. Більше того, саме тут вони домінують.</a:t>
            </a:r>
          </a:p>
        </p:txBody>
      </p:sp>
    </p:spTree>
    <p:extLst>
      <p:ext uri="{BB962C8B-B14F-4D97-AF65-F5344CB8AC3E}">
        <p14:creationId xmlns:p14="http://schemas.microsoft.com/office/powerpoint/2010/main" val="1587464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2B93A5E-1BC1-4A37-8B00-BF7E59AA8A93}"/>
              </a:ext>
            </a:extLst>
          </p:cNvPr>
          <p:cNvSpPr/>
          <p:nvPr/>
        </p:nvSpPr>
        <p:spPr>
          <a:xfrm>
            <a:off x="1472152" y="1794817"/>
            <a:ext cx="9247695" cy="3416320"/>
          </a:xfrm>
          <a:prstGeom prst="rect">
            <a:avLst/>
          </a:prstGeom>
        </p:spPr>
        <p:txBody>
          <a:bodyPr wrap="square">
            <a:spAutoFit/>
          </a:bodyPr>
          <a:lstStyle/>
          <a:p>
            <a:r>
              <a:rPr lang="uk-UA" dirty="0"/>
              <a:t>Територіальні особливості ринку послуг тісно пов'язані з територіальним розміщенням населення, тобто його розселенням. Існують два типи розселення: компактне та дисперсне. Компактний тип розселення являє собою щільну мережу поселень, пов'язаних між собою системою шляхів, інфраструктурою, транспортом. Для дисперсного типу характерне існування невеличких поселень, які знаходяться на значній відстані одне від одного, і взаємодія між ними ускладнена.</a:t>
            </a:r>
          </a:p>
          <a:p>
            <a:endParaRPr lang="uk-UA" dirty="0"/>
          </a:p>
          <a:p>
            <a:r>
              <a:rPr lang="uk-UA" dirty="0"/>
              <a:t>Виходячи з цього, виокремлюють два типи ринку послуг компактний та дисперсний. Вони вирізняються за принципом територіального (географічного) сегментування. Таким чином, територіальне сегментування набуло на ринку послуг ключового значення.</a:t>
            </a:r>
          </a:p>
        </p:txBody>
      </p:sp>
    </p:spTree>
    <p:extLst>
      <p:ext uri="{BB962C8B-B14F-4D97-AF65-F5344CB8AC3E}">
        <p14:creationId xmlns:p14="http://schemas.microsoft.com/office/powerpoint/2010/main" val="4114185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25DE826-C969-4254-9A35-635DBF441B8C}"/>
              </a:ext>
            </a:extLst>
          </p:cNvPr>
          <p:cNvSpPr/>
          <p:nvPr/>
        </p:nvSpPr>
        <p:spPr>
          <a:xfrm>
            <a:off x="1721963" y="1896327"/>
            <a:ext cx="8748074" cy="2862322"/>
          </a:xfrm>
          <a:prstGeom prst="rect">
            <a:avLst/>
          </a:prstGeom>
        </p:spPr>
        <p:txBody>
          <a:bodyPr wrap="square">
            <a:spAutoFit/>
          </a:bodyPr>
          <a:lstStyle/>
          <a:p>
            <a:r>
              <a:rPr lang="ru-RU" b="1" dirty="0" err="1"/>
              <a:t>Компактний</a:t>
            </a:r>
            <a:r>
              <a:rPr lang="ru-RU" b="1" dirty="0"/>
              <a:t> </a:t>
            </a:r>
            <a:r>
              <a:rPr lang="ru-RU" b="1" dirty="0" err="1"/>
              <a:t>ринок</a:t>
            </a:r>
            <a:r>
              <a:rPr lang="ru-RU" b="1" dirty="0"/>
              <a:t> </a:t>
            </a:r>
            <a:r>
              <a:rPr lang="ru-RU" b="1" dirty="0" err="1"/>
              <a:t>послуг</a:t>
            </a:r>
            <a:r>
              <a:rPr lang="ru-RU" b="1" dirty="0"/>
              <a:t>. </a:t>
            </a:r>
            <a:r>
              <a:rPr lang="ru-RU" dirty="0"/>
              <a:t>В </a:t>
            </a:r>
            <a:r>
              <a:rPr lang="ru-RU" dirty="0" err="1"/>
              <a:t>умовах</a:t>
            </a:r>
            <a:r>
              <a:rPr lang="ru-RU" dirty="0"/>
              <a:t> компактного ринку сфера </a:t>
            </a:r>
            <a:r>
              <a:rPr lang="ru-RU" dirty="0" err="1"/>
              <a:t>діяльності</a:t>
            </a:r>
            <a:r>
              <a:rPr lang="ru-RU" dirty="0"/>
              <a:t> </a:t>
            </a:r>
            <a:r>
              <a:rPr lang="ru-RU" dirty="0" err="1"/>
              <a:t>підприємства</a:t>
            </a:r>
            <a:r>
              <a:rPr lang="ru-RU" dirty="0"/>
              <a:t> </a:t>
            </a:r>
            <a:r>
              <a:rPr lang="ru-RU" dirty="0" err="1"/>
              <a:t>послуг</a:t>
            </a:r>
            <a:r>
              <a:rPr lang="ru-RU" dirty="0"/>
              <a:t> </a:t>
            </a:r>
            <a:r>
              <a:rPr lang="ru-RU" dirty="0" err="1"/>
              <a:t>має</a:t>
            </a:r>
            <a:r>
              <a:rPr lang="ru-RU" dirty="0"/>
              <a:t> </a:t>
            </a:r>
            <a:r>
              <a:rPr lang="ru-RU" dirty="0" err="1"/>
              <a:t>чітку</a:t>
            </a:r>
            <a:r>
              <a:rPr lang="ru-RU" dirty="0"/>
              <a:t> </a:t>
            </a:r>
            <a:r>
              <a:rPr lang="ru-RU" dirty="0" err="1"/>
              <a:t>просторову</a:t>
            </a:r>
            <a:r>
              <a:rPr lang="ru-RU" dirty="0"/>
              <a:t> </a:t>
            </a:r>
            <a:r>
              <a:rPr lang="ru-RU" dirty="0" err="1"/>
              <a:t>визначеність</a:t>
            </a:r>
            <a:r>
              <a:rPr lang="ru-RU" dirty="0"/>
              <a:t>. Вона </a:t>
            </a:r>
            <a:r>
              <a:rPr lang="ru-RU" dirty="0" err="1"/>
              <a:t>може</a:t>
            </a:r>
            <a:r>
              <a:rPr lang="ru-RU" dirty="0"/>
              <a:t> </a:t>
            </a:r>
            <a:r>
              <a:rPr lang="ru-RU" dirty="0" err="1"/>
              <a:t>здійснюватися</a:t>
            </a:r>
            <a:r>
              <a:rPr lang="ru-RU" dirty="0"/>
              <a:t> у межах </a:t>
            </a:r>
            <a:r>
              <a:rPr lang="ru-RU" dirty="0" err="1"/>
              <a:t>міського</a:t>
            </a:r>
            <a:r>
              <a:rPr lang="ru-RU" dirty="0"/>
              <a:t> району, </a:t>
            </a:r>
            <a:r>
              <a:rPr lang="ru-RU" dirty="0" err="1"/>
              <a:t>міста</a:t>
            </a:r>
            <a:r>
              <a:rPr lang="ru-RU" dirty="0"/>
              <a:t>, селища </a:t>
            </a:r>
            <a:r>
              <a:rPr lang="ru-RU" dirty="0" err="1"/>
              <a:t>або</a:t>
            </a:r>
            <a:r>
              <a:rPr lang="ru-RU" dirty="0"/>
              <a:t> ряду селищ. </a:t>
            </a:r>
            <a:r>
              <a:rPr lang="ru-RU" dirty="0" err="1"/>
              <a:t>Товарна</a:t>
            </a:r>
            <a:r>
              <a:rPr lang="ru-RU" dirty="0"/>
              <a:t> </a:t>
            </a:r>
            <a:r>
              <a:rPr lang="ru-RU" dirty="0" err="1"/>
              <a:t>політика</a:t>
            </a:r>
            <a:r>
              <a:rPr lang="ru-RU" dirty="0"/>
              <a:t> на компактному ринку </a:t>
            </a:r>
            <a:r>
              <a:rPr lang="ru-RU" dirty="0" err="1"/>
              <a:t>включає</a:t>
            </a:r>
            <a:r>
              <a:rPr lang="ru-RU" dirty="0"/>
              <a:t> </a:t>
            </a:r>
            <a:r>
              <a:rPr lang="ru-RU" dirty="0" err="1"/>
              <a:t>розробку</a:t>
            </a:r>
            <a:r>
              <a:rPr lang="ru-RU" dirty="0"/>
              <a:t> та </a:t>
            </a:r>
            <a:r>
              <a:rPr lang="ru-RU" dirty="0" err="1"/>
              <a:t>надання</a:t>
            </a:r>
            <a:r>
              <a:rPr lang="ru-RU" dirty="0"/>
              <a:t> </a:t>
            </a:r>
            <a:r>
              <a:rPr lang="ru-RU" dirty="0" err="1"/>
              <a:t>послуг</a:t>
            </a:r>
            <a:r>
              <a:rPr lang="ru-RU" dirty="0"/>
              <a:t> </a:t>
            </a:r>
            <a:r>
              <a:rPr lang="ru-RU" dirty="0" err="1"/>
              <a:t>стаціонарними</a:t>
            </a:r>
            <a:r>
              <a:rPr lang="ru-RU" dirty="0"/>
              <a:t> </a:t>
            </a:r>
            <a:r>
              <a:rPr lang="ru-RU" dirty="0" err="1"/>
              <a:t>підприємствами</a:t>
            </a:r>
            <a:r>
              <a:rPr lang="ru-RU" dirty="0"/>
              <a:t> </a:t>
            </a:r>
            <a:r>
              <a:rPr lang="ru-RU" dirty="0" err="1"/>
              <a:t>послуг</a:t>
            </a:r>
            <a:r>
              <a:rPr lang="ru-RU" dirty="0"/>
              <a:t>. В </a:t>
            </a:r>
            <a:r>
              <a:rPr lang="ru-RU" dirty="0" err="1"/>
              <a:t>основі</a:t>
            </a:r>
            <a:r>
              <a:rPr lang="ru-RU" dirty="0"/>
              <a:t> </a:t>
            </a:r>
            <a:r>
              <a:rPr lang="ru-RU" dirty="0" err="1"/>
              <a:t>розробки</a:t>
            </a:r>
            <a:r>
              <a:rPr lang="ru-RU" dirty="0"/>
              <a:t> </a:t>
            </a:r>
            <a:r>
              <a:rPr lang="ru-RU" dirty="0" err="1"/>
              <a:t>товарної</a:t>
            </a:r>
            <a:r>
              <a:rPr lang="ru-RU" dirty="0"/>
              <a:t> </a:t>
            </a:r>
            <a:r>
              <a:rPr lang="ru-RU" dirty="0" err="1"/>
              <a:t>політики</a:t>
            </a:r>
            <a:r>
              <a:rPr lang="ru-RU" dirty="0"/>
              <a:t> </a:t>
            </a:r>
            <a:r>
              <a:rPr lang="ru-RU" dirty="0" err="1"/>
              <a:t>знаходиться</a:t>
            </a:r>
            <a:r>
              <a:rPr lang="ru-RU" dirty="0"/>
              <a:t> </a:t>
            </a:r>
            <a:r>
              <a:rPr lang="ru-RU" dirty="0" err="1"/>
              <a:t>вивчення</a:t>
            </a:r>
            <a:r>
              <a:rPr lang="ru-RU" dirty="0"/>
              <a:t> </a:t>
            </a:r>
            <a:r>
              <a:rPr lang="ru-RU" dirty="0" err="1"/>
              <a:t>попиту</a:t>
            </a:r>
            <a:r>
              <a:rPr lang="ru-RU" dirty="0"/>
              <a:t> на </a:t>
            </a:r>
            <a:r>
              <a:rPr lang="ru-RU" dirty="0" err="1"/>
              <a:t>послуги</a:t>
            </a:r>
            <a:r>
              <a:rPr lang="ru-RU" dirty="0"/>
              <a:t>, </a:t>
            </a:r>
            <a:r>
              <a:rPr lang="ru-RU" dirty="0" err="1"/>
              <a:t>характерні</a:t>
            </a:r>
            <a:r>
              <a:rPr lang="ru-RU" dirty="0"/>
              <a:t> для </a:t>
            </a:r>
            <a:r>
              <a:rPr lang="ru-RU" dirty="0" err="1"/>
              <a:t>цієї</a:t>
            </a:r>
            <a:r>
              <a:rPr lang="ru-RU" dirty="0"/>
              <a:t> </a:t>
            </a:r>
            <a:r>
              <a:rPr lang="ru-RU" dirty="0" err="1"/>
              <a:t>території</a:t>
            </a:r>
            <a:r>
              <a:rPr lang="ru-RU" dirty="0"/>
              <a:t>. </a:t>
            </a:r>
            <a:r>
              <a:rPr lang="ru-RU" dirty="0" err="1"/>
              <a:t>Територіальне</a:t>
            </a:r>
            <a:r>
              <a:rPr lang="ru-RU" dirty="0"/>
              <a:t> </a:t>
            </a:r>
            <a:r>
              <a:rPr lang="ru-RU" dirty="0" err="1"/>
              <a:t>сегментування</a:t>
            </a:r>
            <a:r>
              <a:rPr lang="ru-RU" dirty="0"/>
              <a:t> </a:t>
            </a:r>
            <a:r>
              <a:rPr lang="ru-RU" dirty="0" err="1"/>
              <a:t>доповнюється</a:t>
            </a:r>
            <a:r>
              <a:rPr lang="ru-RU" dirty="0"/>
              <a:t> </a:t>
            </a:r>
            <a:r>
              <a:rPr lang="ru-RU" dirty="0" err="1"/>
              <a:t>демографічними</a:t>
            </a:r>
            <a:r>
              <a:rPr lang="ru-RU" dirty="0"/>
              <a:t>, </a:t>
            </a:r>
            <a:r>
              <a:rPr lang="ru-RU" dirty="0" err="1"/>
              <a:t>соціальними</a:t>
            </a:r>
            <a:r>
              <a:rPr lang="ru-RU" dirty="0"/>
              <a:t> та </a:t>
            </a:r>
            <a:r>
              <a:rPr lang="ru-RU" dirty="0" err="1"/>
              <a:t>іншими</a:t>
            </a:r>
            <a:r>
              <a:rPr lang="ru-RU" dirty="0"/>
              <a:t> </a:t>
            </a:r>
            <a:r>
              <a:rPr lang="ru-RU" dirty="0" err="1"/>
              <a:t>критеріями</a:t>
            </a:r>
            <a:r>
              <a:rPr lang="ru-RU" dirty="0"/>
              <a:t>. </a:t>
            </a:r>
            <a:r>
              <a:rPr lang="ru-RU" dirty="0" err="1"/>
              <a:t>Процес</a:t>
            </a:r>
            <a:r>
              <a:rPr lang="ru-RU" dirty="0"/>
              <a:t> </a:t>
            </a:r>
            <a:r>
              <a:rPr lang="ru-RU" dirty="0" err="1"/>
              <a:t>виробництва</a:t>
            </a:r>
            <a:r>
              <a:rPr lang="ru-RU" dirty="0"/>
              <a:t> та </a:t>
            </a:r>
            <a:r>
              <a:rPr lang="ru-RU" dirty="0" err="1"/>
              <a:t>збуту</a:t>
            </a:r>
            <a:r>
              <a:rPr lang="ru-RU" dirty="0"/>
              <a:t> </a:t>
            </a:r>
            <a:r>
              <a:rPr lang="ru-RU" dirty="0" err="1"/>
              <a:t>послуг</a:t>
            </a:r>
            <a:r>
              <a:rPr lang="ru-RU" dirty="0"/>
              <a:t> на компактному ринку </a:t>
            </a:r>
            <a:r>
              <a:rPr lang="ru-RU" dirty="0" err="1"/>
              <a:t>змінюється</a:t>
            </a:r>
            <a:r>
              <a:rPr lang="ru-RU" dirty="0"/>
              <a:t> </a:t>
            </a:r>
            <a:r>
              <a:rPr lang="ru-RU" dirty="0" err="1"/>
              <a:t>залежно</a:t>
            </a:r>
            <a:r>
              <a:rPr lang="ru-RU" dirty="0"/>
              <a:t> </a:t>
            </a:r>
            <a:r>
              <a:rPr lang="ru-RU" dirty="0" err="1"/>
              <a:t>від</a:t>
            </a:r>
            <a:r>
              <a:rPr lang="ru-RU" dirty="0"/>
              <a:t> </a:t>
            </a:r>
            <a:r>
              <a:rPr lang="ru-RU" dirty="0" err="1"/>
              <a:t>густоти</a:t>
            </a:r>
            <a:r>
              <a:rPr lang="ru-RU" dirty="0"/>
              <a:t> </a:t>
            </a:r>
            <a:r>
              <a:rPr lang="ru-RU" dirty="0" err="1"/>
              <a:t>населення</a:t>
            </a:r>
            <a:r>
              <a:rPr lang="ru-RU" dirty="0"/>
              <a:t> </a:t>
            </a:r>
            <a:r>
              <a:rPr lang="ru-RU" dirty="0" err="1"/>
              <a:t>території</a:t>
            </a:r>
            <a:r>
              <a:rPr lang="ru-RU" dirty="0"/>
              <a:t>.</a:t>
            </a:r>
            <a:endParaRPr lang="uk-UA" dirty="0"/>
          </a:p>
        </p:txBody>
      </p:sp>
    </p:spTree>
    <p:extLst>
      <p:ext uri="{BB962C8B-B14F-4D97-AF65-F5344CB8AC3E}">
        <p14:creationId xmlns:p14="http://schemas.microsoft.com/office/powerpoint/2010/main" val="592276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05BF12C-DA23-4570-926B-DF83E8F936E4}"/>
              </a:ext>
            </a:extLst>
          </p:cNvPr>
          <p:cNvSpPr/>
          <p:nvPr/>
        </p:nvSpPr>
        <p:spPr>
          <a:xfrm>
            <a:off x="1354317" y="1720840"/>
            <a:ext cx="9483365" cy="3416320"/>
          </a:xfrm>
          <a:prstGeom prst="rect">
            <a:avLst/>
          </a:prstGeom>
        </p:spPr>
        <p:txBody>
          <a:bodyPr wrap="square">
            <a:spAutoFit/>
          </a:bodyPr>
          <a:lstStyle/>
          <a:p>
            <a:r>
              <a:rPr lang="uk-UA" dirty="0"/>
              <a:t>Густота населення будь-якого поселення має відцентровий характер. Густота центральних районів зменшується з віддаленням від центру. У районах з високою густотою населення виробництво і збут послуг організується у місцях з найбільшою концентрацією постійного населення. Крім того, слід враховувати не тільки постійне, але й, що більш важливо, тимчасове населення, котре формується внаслідок внутрішньої територіальної міграції. Концентрація населення в окремих "пунктах" обумовлена, як правило, не стільки кількістю постійного населення, скільки людськими потоками до місць роботи, адміністративних центрів і т. ін.</a:t>
            </a:r>
          </a:p>
          <a:p>
            <a:r>
              <a:rPr lang="uk-UA" dirty="0"/>
              <a:t>Просування послуг на компактному ринку має свої особливості. Найраціональніше використовувати локальні комунікативно-інформаційні мережі, особисті контакти зі споживачами.</a:t>
            </a:r>
          </a:p>
        </p:txBody>
      </p:sp>
    </p:spTree>
    <p:extLst>
      <p:ext uri="{BB962C8B-B14F-4D97-AF65-F5344CB8AC3E}">
        <p14:creationId xmlns:p14="http://schemas.microsoft.com/office/powerpoint/2010/main" val="3452325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C0B004B-DFD4-4DAB-8D65-DA407E9566DA}"/>
              </a:ext>
            </a:extLst>
          </p:cNvPr>
          <p:cNvSpPr/>
          <p:nvPr/>
        </p:nvSpPr>
        <p:spPr>
          <a:xfrm>
            <a:off x="1932495" y="1616427"/>
            <a:ext cx="7946796" cy="3139321"/>
          </a:xfrm>
          <a:prstGeom prst="rect">
            <a:avLst/>
          </a:prstGeom>
        </p:spPr>
        <p:txBody>
          <a:bodyPr wrap="square">
            <a:spAutoFit/>
          </a:bodyPr>
          <a:lstStyle/>
          <a:p>
            <a:r>
              <a:rPr lang="ru-RU" b="1" dirty="0" err="1"/>
              <a:t>Дисперсний</a:t>
            </a:r>
            <a:r>
              <a:rPr lang="ru-RU" b="1" dirty="0"/>
              <a:t> </a:t>
            </a:r>
            <a:r>
              <a:rPr lang="ru-RU" b="1" dirty="0" err="1"/>
              <a:t>ринок</a:t>
            </a:r>
            <a:r>
              <a:rPr lang="ru-RU" b="1" dirty="0"/>
              <a:t> </a:t>
            </a:r>
            <a:r>
              <a:rPr lang="ru-RU" b="1" dirty="0" err="1"/>
              <a:t>послуг</a:t>
            </a:r>
            <a:r>
              <a:rPr lang="ru-RU" b="1" dirty="0"/>
              <a:t>. </a:t>
            </a:r>
            <a:r>
              <a:rPr lang="ru-RU" dirty="0"/>
              <a:t>На дисперсному ринку </a:t>
            </a:r>
            <a:r>
              <a:rPr lang="ru-RU" dirty="0" err="1"/>
              <a:t>процес</a:t>
            </a:r>
            <a:r>
              <a:rPr lang="ru-RU" dirty="0"/>
              <a:t> </a:t>
            </a:r>
            <a:r>
              <a:rPr lang="ru-RU" dirty="0" err="1"/>
              <a:t>задоволення</a:t>
            </a:r>
            <a:r>
              <a:rPr lang="ru-RU" dirty="0"/>
              <a:t> </a:t>
            </a:r>
            <a:r>
              <a:rPr lang="ru-RU" dirty="0" err="1"/>
              <a:t>попиту</a:t>
            </a:r>
            <a:r>
              <a:rPr lang="ru-RU" dirty="0"/>
              <a:t> на </a:t>
            </a:r>
            <a:r>
              <a:rPr lang="ru-RU" dirty="0" err="1"/>
              <a:t>послуги</a:t>
            </a:r>
            <a:r>
              <a:rPr lang="ru-RU" dirty="0"/>
              <a:t> </a:t>
            </a:r>
            <a:r>
              <a:rPr lang="ru-RU" dirty="0" err="1"/>
              <a:t>значно</a:t>
            </a:r>
            <a:r>
              <a:rPr lang="ru-RU" dirty="0"/>
              <a:t> </a:t>
            </a:r>
            <a:r>
              <a:rPr lang="ru-RU" dirty="0" err="1"/>
              <a:t>ускладнюється</a:t>
            </a:r>
            <a:r>
              <a:rPr lang="ru-RU" dirty="0"/>
              <a:t>. </a:t>
            </a:r>
            <a:r>
              <a:rPr lang="ru-RU" dirty="0" err="1"/>
              <a:t>Необхідним</a:t>
            </a:r>
            <a:r>
              <a:rPr lang="ru-RU" dirty="0"/>
              <a:t> є </a:t>
            </a:r>
            <a:r>
              <a:rPr lang="ru-RU" dirty="0" err="1"/>
              <a:t>орієнтація</a:t>
            </a:r>
            <a:r>
              <a:rPr lang="ru-RU" dirty="0"/>
              <a:t> на </a:t>
            </a:r>
            <a:r>
              <a:rPr lang="ru-RU" dirty="0" err="1"/>
              <a:t>особливі</a:t>
            </a:r>
            <a:r>
              <a:rPr lang="ru-RU" dirty="0"/>
              <a:t> </a:t>
            </a:r>
            <a:r>
              <a:rPr lang="ru-RU" dirty="0" err="1"/>
              <a:t>форми</a:t>
            </a:r>
            <a:r>
              <a:rPr lang="ru-RU" dirty="0"/>
              <a:t> </a:t>
            </a:r>
            <a:r>
              <a:rPr lang="ru-RU" dirty="0" err="1"/>
              <a:t>надання</a:t>
            </a:r>
            <a:r>
              <a:rPr lang="ru-RU" dirty="0"/>
              <a:t> </a:t>
            </a:r>
            <a:r>
              <a:rPr lang="ru-RU" dirty="0" err="1"/>
              <a:t>послуг</a:t>
            </a:r>
            <a:r>
              <a:rPr lang="ru-RU" dirty="0"/>
              <a:t>. </a:t>
            </a:r>
            <a:r>
              <a:rPr lang="ru-RU" dirty="0" err="1"/>
              <a:t>Товарний</a:t>
            </a:r>
            <a:r>
              <a:rPr lang="ru-RU" dirty="0"/>
              <a:t> ряд </a:t>
            </a:r>
            <a:r>
              <a:rPr lang="ru-RU" dirty="0" err="1"/>
              <a:t>розроблюється</a:t>
            </a:r>
            <a:r>
              <a:rPr lang="ru-RU" dirty="0"/>
              <a:t> на </a:t>
            </a:r>
            <a:r>
              <a:rPr lang="ru-RU" dirty="0" err="1"/>
              <a:t>основі</a:t>
            </a:r>
            <a:r>
              <a:rPr lang="ru-RU" dirty="0"/>
              <a:t> так </a:t>
            </a:r>
            <a:r>
              <a:rPr lang="ru-RU" dirty="0" err="1"/>
              <a:t>званих</a:t>
            </a:r>
            <a:r>
              <a:rPr lang="ru-RU" dirty="0"/>
              <a:t> "</a:t>
            </a:r>
            <a:r>
              <a:rPr lang="ru-RU" dirty="0" err="1"/>
              <a:t>виїзних</a:t>
            </a:r>
            <a:r>
              <a:rPr lang="ru-RU" dirty="0"/>
              <a:t> </a:t>
            </a:r>
            <a:r>
              <a:rPr lang="ru-RU" dirty="0" err="1"/>
              <a:t>послуг</a:t>
            </a:r>
            <a:r>
              <a:rPr lang="ru-RU" dirty="0"/>
              <a:t>", </a:t>
            </a:r>
            <a:r>
              <a:rPr lang="ru-RU" dirty="0" err="1"/>
              <a:t>які</a:t>
            </a:r>
            <a:r>
              <a:rPr lang="ru-RU" dirty="0"/>
              <a:t> </a:t>
            </a:r>
            <a:r>
              <a:rPr lang="ru-RU" dirty="0" err="1"/>
              <a:t>надаються</a:t>
            </a:r>
            <a:r>
              <a:rPr lang="ru-RU" dirty="0"/>
              <a:t> </a:t>
            </a:r>
            <a:r>
              <a:rPr lang="ru-RU" dirty="0" err="1"/>
              <a:t>споживачеві</a:t>
            </a:r>
            <a:r>
              <a:rPr lang="ru-RU" dirty="0"/>
              <a:t> у </a:t>
            </a:r>
            <a:r>
              <a:rPr lang="ru-RU" dirty="0" err="1"/>
              <a:t>певні</a:t>
            </a:r>
            <a:r>
              <a:rPr lang="ru-RU" dirty="0"/>
              <a:t> </a:t>
            </a:r>
            <a:r>
              <a:rPr lang="ru-RU" dirty="0" err="1"/>
              <a:t>періоди</a:t>
            </a:r>
            <a:r>
              <a:rPr lang="ru-RU" dirty="0"/>
              <a:t> часу. Номенклатура таких </a:t>
            </a:r>
            <a:r>
              <a:rPr lang="ru-RU" dirty="0" err="1"/>
              <a:t>послуг</a:t>
            </a:r>
            <a:r>
              <a:rPr lang="ru-RU" dirty="0"/>
              <a:t> </a:t>
            </a:r>
            <a:r>
              <a:rPr lang="ru-RU" dirty="0" err="1"/>
              <a:t>обмежена</a:t>
            </a:r>
            <a:r>
              <a:rPr lang="ru-RU" dirty="0"/>
              <a:t>, але </a:t>
            </a:r>
            <a:r>
              <a:rPr lang="ru-RU" dirty="0" err="1"/>
              <a:t>дозволяє</a:t>
            </a:r>
            <a:r>
              <a:rPr lang="ru-RU" dirty="0"/>
              <a:t> </a:t>
            </a:r>
            <a:r>
              <a:rPr lang="ru-RU" dirty="0" err="1"/>
              <a:t>забезпечити</a:t>
            </a:r>
            <a:r>
              <a:rPr lang="ru-RU" dirty="0"/>
              <a:t> </a:t>
            </a:r>
            <a:r>
              <a:rPr lang="ru-RU" dirty="0" err="1"/>
              <a:t>головні</a:t>
            </a:r>
            <a:r>
              <a:rPr lang="ru-RU" dirty="0"/>
              <a:t> потреби </a:t>
            </a:r>
            <a:r>
              <a:rPr lang="ru-RU" dirty="0" err="1"/>
              <a:t>населення</a:t>
            </a:r>
            <a:r>
              <a:rPr lang="ru-RU" dirty="0"/>
              <a:t>. </a:t>
            </a:r>
            <a:r>
              <a:rPr lang="ru-RU" dirty="0" err="1"/>
              <a:t>Наприклад</a:t>
            </a:r>
            <a:r>
              <a:rPr lang="ru-RU" dirty="0"/>
              <a:t>, попит на </a:t>
            </a:r>
            <a:r>
              <a:rPr lang="ru-RU" dirty="0" err="1"/>
              <a:t>послуги</a:t>
            </a:r>
            <a:r>
              <a:rPr lang="ru-RU" dirty="0"/>
              <a:t> </a:t>
            </a:r>
            <a:r>
              <a:rPr lang="ru-RU" dirty="0" err="1"/>
              <a:t>освіти</a:t>
            </a:r>
            <a:r>
              <a:rPr lang="ru-RU" dirty="0"/>
              <a:t> </a:t>
            </a:r>
            <a:r>
              <a:rPr lang="ru-RU" dirty="0" err="1"/>
              <a:t>можна</a:t>
            </a:r>
            <a:r>
              <a:rPr lang="ru-RU" dirty="0"/>
              <a:t> </a:t>
            </a:r>
            <a:r>
              <a:rPr lang="ru-RU" dirty="0" err="1"/>
              <a:t>задовольнити</a:t>
            </a:r>
            <a:r>
              <a:rPr lang="ru-RU" dirty="0"/>
              <a:t> за </a:t>
            </a:r>
            <a:r>
              <a:rPr lang="ru-RU" dirty="0" err="1"/>
              <a:t>рахунок</a:t>
            </a:r>
            <a:r>
              <a:rPr lang="ru-RU" dirty="0"/>
              <a:t> </a:t>
            </a:r>
            <a:r>
              <a:rPr lang="ru-RU" dirty="0" err="1"/>
              <a:t>організації</a:t>
            </a:r>
            <a:r>
              <a:rPr lang="ru-RU" dirty="0"/>
              <a:t> </a:t>
            </a:r>
            <a:r>
              <a:rPr lang="ru-RU" dirty="0" err="1"/>
              <a:t>короткострокових</a:t>
            </a:r>
            <a:r>
              <a:rPr lang="ru-RU" dirty="0"/>
              <a:t> </a:t>
            </a:r>
            <a:r>
              <a:rPr lang="ru-RU" dirty="0" err="1"/>
              <a:t>курсів</a:t>
            </a:r>
            <a:r>
              <a:rPr lang="ru-RU" dirty="0"/>
              <a:t> за </a:t>
            </a:r>
            <a:r>
              <a:rPr lang="ru-RU" dirty="0" err="1"/>
              <a:t>напрямками</a:t>
            </a:r>
            <a:r>
              <a:rPr lang="ru-RU" dirty="0"/>
              <a:t>, </a:t>
            </a:r>
            <a:r>
              <a:rPr lang="ru-RU" dirty="0" err="1"/>
              <a:t>які</a:t>
            </a:r>
            <a:r>
              <a:rPr lang="ru-RU" dirty="0"/>
              <a:t> </a:t>
            </a:r>
            <a:r>
              <a:rPr lang="ru-RU" dirty="0" err="1"/>
              <a:t>відповідають</a:t>
            </a:r>
            <a:r>
              <a:rPr lang="ru-RU" dirty="0"/>
              <a:t> </a:t>
            </a:r>
            <a:r>
              <a:rPr lang="ru-RU" dirty="0" err="1"/>
              <a:t>специфіці</a:t>
            </a:r>
            <a:r>
              <a:rPr lang="ru-RU" dirty="0"/>
              <a:t> </a:t>
            </a:r>
            <a:r>
              <a:rPr lang="ru-RU" dirty="0" err="1"/>
              <a:t>роботи</a:t>
            </a:r>
            <a:r>
              <a:rPr lang="ru-RU" dirty="0"/>
              <a:t> </a:t>
            </a:r>
            <a:r>
              <a:rPr lang="ru-RU" dirty="0" err="1"/>
              <a:t>споживачів</a:t>
            </a:r>
            <a:r>
              <a:rPr lang="ru-RU" dirty="0"/>
              <a:t>. Попит на </a:t>
            </a:r>
            <a:r>
              <a:rPr lang="ru-RU" dirty="0" err="1"/>
              <a:t>послуги</a:t>
            </a:r>
            <a:r>
              <a:rPr lang="ru-RU" dirty="0"/>
              <a:t> в </a:t>
            </a:r>
            <a:r>
              <a:rPr lang="ru-RU" dirty="0" err="1"/>
              <a:t>галузі</a:t>
            </a:r>
            <a:r>
              <a:rPr lang="ru-RU" dirty="0"/>
              <a:t> </a:t>
            </a:r>
            <a:r>
              <a:rPr lang="ru-RU" dirty="0" err="1"/>
              <a:t>культури</a:t>
            </a:r>
            <a:r>
              <a:rPr lang="ru-RU" dirty="0"/>
              <a:t> </a:t>
            </a:r>
            <a:r>
              <a:rPr lang="ru-RU" dirty="0" err="1"/>
              <a:t>можна</a:t>
            </a:r>
            <a:r>
              <a:rPr lang="ru-RU" dirty="0"/>
              <a:t> </a:t>
            </a:r>
            <a:r>
              <a:rPr lang="ru-RU" dirty="0" err="1"/>
              <a:t>задовольнити</a:t>
            </a:r>
            <a:r>
              <a:rPr lang="ru-RU" dirty="0"/>
              <a:t> за </a:t>
            </a:r>
            <a:r>
              <a:rPr lang="ru-RU" dirty="0" err="1"/>
              <a:t>допомогою</a:t>
            </a:r>
            <a:r>
              <a:rPr lang="ru-RU" dirty="0"/>
              <a:t> </a:t>
            </a:r>
            <a:r>
              <a:rPr lang="ru-RU" dirty="0" err="1"/>
              <a:t>виступів</a:t>
            </a:r>
            <a:r>
              <a:rPr lang="ru-RU" dirty="0"/>
              <a:t>, </a:t>
            </a:r>
            <a:r>
              <a:rPr lang="ru-RU" dirty="0" err="1"/>
              <a:t>демонстрацій</a:t>
            </a:r>
            <a:r>
              <a:rPr lang="ru-RU" dirty="0"/>
              <a:t>, </a:t>
            </a:r>
            <a:r>
              <a:rPr lang="ru-RU" dirty="0" err="1"/>
              <a:t>виставок</a:t>
            </a:r>
            <a:r>
              <a:rPr lang="ru-RU" dirty="0"/>
              <a:t> </a:t>
            </a:r>
            <a:r>
              <a:rPr lang="ru-RU" dirty="0" err="1"/>
              <a:t>тимчасового</a:t>
            </a:r>
            <a:r>
              <a:rPr lang="ru-RU" dirty="0"/>
              <a:t> характеру.</a:t>
            </a:r>
            <a:endParaRPr lang="uk-UA" dirty="0"/>
          </a:p>
        </p:txBody>
      </p:sp>
    </p:spTree>
    <p:extLst>
      <p:ext uri="{BB962C8B-B14F-4D97-AF65-F5344CB8AC3E}">
        <p14:creationId xmlns:p14="http://schemas.microsoft.com/office/powerpoint/2010/main" val="2649973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C44AB17-3D88-4035-AF01-9C715E130877}"/>
              </a:ext>
            </a:extLst>
          </p:cNvPr>
          <p:cNvSpPr/>
          <p:nvPr/>
        </p:nvSpPr>
        <p:spPr>
          <a:xfrm>
            <a:off x="1508289" y="1625135"/>
            <a:ext cx="8889476" cy="3416320"/>
          </a:xfrm>
          <a:prstGeom prst="rect">
            <a:avLst/>
          </a:prstGeom>
        </p:spPr>
        <p:txBody>
          <a:bodyPr wrap="square">
            <a:spAutoFit/>
          </a:bodyPr>
          <a:lstStyle/>
          <a:p>
            <a:r>
              <a:rPr lang="uk-UA" dirty="0"/>
              <a:t>Попит на послуги пов'язаний зі способом життя, який характерний для конкретного ринку. Дисперсний ринок відрізняється складністю і цього показника. Цей ринок складається з кількох локальних ринків, розміщених на значній відстані один від одного, він відрізняється великою різноманітністю поведінкових типів. На локальних ринках невеличких поселень існує, як правило, особливий стиль споживчої поведінки. Це утруднює роботу підприємства, котре повинно пристосовувати свою діяльність до широкої диференціації попиту. Складності транспортних </a:t>
            </a:r>
            <a:r>
              <a:rPr lang="uk-UA" dirty="0" err="1"/>
              <a:t>зв'язків</a:t>
            </a:r>
            <a:r>
              <a:rPr lang="uk-UA" dirty="0"/>
              <a:t> неодмінно позначаються на рівні забезпечення потреб споживачів дисперсного ринку. Він, як правило, відстає від рівня компактного ринку. а дефіцит і монополія на виробництво послуг - звичайні явища на дисперсному ринку.</a:t>
            </a:r>
          </a:p>
        </p:txBody>
      </p:sp>
    </p:spTree>
    <p:extLst>
      <p:ext uri="{BB962C8B-B14F-4D97-AF65-F5344CB8AC3E}">
        <p14:creationId xmlns:p14="http://schemas.microsoft.com/office/powerpoint/2010/main" val="2369795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592A92A-8B54-4EEE-B1A0-18F4EBE72089}"/>
              </a:ext>
            </a:extLst>
          </p:cNvPr>
          <p:cNvSpPr/>
          <p:nvPr/>
        </p:nvSpPr>
        <p:spPr>
          <a:xfrm>
            <a:off x="1439158" y="2012352"/>
            <a:ext cx="9313683" cy="3139321"/>
          </a:xfrm>
          <a:prstGeom prst="rect">
            <a:avLst/>
          </a:prstGeom>
        </p:spPr>
        <p:txBody>
          <a:bodyPr wrap="square">
            <a:spAutoFit/>
          </a:bodyPr>
          <a:lstStyle/>
          <a:p>
            <a:r>
              <a:rPr lang="uk-UA" dirty="0"/>
              <a:t>На початковому етапі освоєння дисперсного ринку існує комплекс умов, які сприяють підприємництву у сфері послуг:</a:t>
            </a:r>
          </a:p>
          <a:p>
            <a:r>
              <a:rPr lang="uk-UA" dirty="0"/>
              <a:t>- значний незабезпечений попит;</a:t>
            </a:r>
          </a:p>
          <a:p>
            <a:r>
              <a:rPr lang="uk-UA" dirty="0"/>
              <a:t>- зручність пошуку "ніші ринку";</a:t>
            </a:r>
          </a:p>
          <a:p>
            <a:r>
              <a:rPr lang="uk-UA" dirty="0"/>
              <a:t>- низький рівень конкуренції;</a:t>
            </a:r>
          </a:p>
          <a:p>
            <a:pPr marL="285750" indent="-285750">
              <a:buFontTx/>
              <a:buChar char="-"/>
            </a:pPr>
            <a:r>
              <a:rPr lang="uk-UA" dirty="0"/>
              <a:t>низький рівень витрат на стимулювання збуту і т. ін.</a:t>
            </a:r>
          </a:p>
          <a:p>
            <a:pPr marL="285750" indent="-285750">
              <a:buFontTx/>
              <a:buChar char="-"/>
            </a:pPr>
            <a:endParaRPr lang="uk-UA" dirty="0"/>
          </a:p>
          <a:p>
            <a:r>
              <a:rPr lang="uk-UA" dirty="0"/>
              <a:t>Але з насиченням ринку вплив цих факторів слабшає і підприємницька діяльність обмежується у розвитку. Однак, якщо швидкість розвитку транспортної інфраструктури буде адекватною швидкості насичення ринку, то вплив стримуючих факторів може бути компенсованим.</a:t>
            </a:r>
          </a:p>
        </p:txBody>
      </p:sp>
    </p:spTree>
    <p:extLst>
      <p:ext uri="{BB962C8B-B14F-4D97-AF65-F5344CB8AC3E}">
        <p14:creationId xmlns:p14="http://schemas.microsoft.com/office/powerpoint/2010/main" val="2499826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17D8526-93EF-4E47-BDAC-8BFACAF83477}"/>
              </a:ext>
            </a:extLst>
          </p:cNvPr>
          <p:cNvSpPr/>
          <p:nvPr/>
        </p:nvSpPr>
        <p:spPr>
          <a:xfrm>
            <a:off x="1451728" y="1292985"/>
            <a:ext cx="8889476" cy="4524315"/>
          </a:xfrm>
          <a:prstGeom prst="rect">
            <a:avLst/>
          </a:prstGeom>
        </p:spPr>
        <p:txBody>
          <a:bodyPr wrap="square">
            <a:spAutoFit/>
          </a:bodyPr>
          <a:lstStyle/>
          <a:p>
            <a:pPr algn="ctr"/>
            <a:r>
              <a:rPr lang="uk-UA" b="1" dirty="0"/>
              <a:t>3. Інфраструктура ринку послуг</a:t>
            </a:r>
          </a:p>
          <a:p>
            <a:endParaRPr lang="uk-UA" dirty="0"/>
          </a:p>
          <a:p>
            <a:r>
              <a:rPr lang="uk-UA" dirty="0"/>
              <a:t>Обов'язковим компонентом будь-якої цілісної економічної системи є інфраструктура. Вона не тільки організовує ділові відносини, сприяє реалізації її учасниками інтересів, а й зумовлює спеціалізацію суб'єктів економіки на основі диференціації зайнятих ними ринкових ніш, спрощує юридичний та екологічний контроль, державне і громадське регулювання ділової практики.</a:t>
            </a:r>
          </a:p>
          <a:p>
            <a:endParaRPr lang="uk-UA" dirty="0"/>
          </a:p>
          <a:p>
            <a:r>
              <a:rPr lang="uk-UA" dirty="0"/>
              <a:t>Інфраструктурна діяльність забезпечує єдність і нерозривність відокремлених у просторі і часі процесів виробництва матеріальних компонентів суспільного продукту.</a:t>
            </a:r>
          </a:p>
          <a:p>
            <a:endParaRPr lang="uk-UA" dirty="0"/>
          </a:p>
          <a:p>
            <a:r>
              <a:rPr lang="uk-UA" dirty="0"/>
              <a:t>Інфраструктура - сукупність галузей, підгалузей і служб, які створюють загальні умови для ефективного функціонування всього відтворювального процесу і відтворення робочої сили.</a:t>
            </a:r>
          </a:p>
        </p:txBody>
      </p:sp>
    </p:spTree>
    <p:extLst>
      <p:ext uri="{BB962C8B-B14F-4D97-AF65-F5344CB8AC3E}">
        <p14:creationId xmlns:p14="http://schemas.microsoft.com/office/powerpoint/2010/main" val="2125671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3E93814-E948-40E7-95D0-6CDE8E7EE3E0}"/>
              </a:ext>
            </a:extLst>
          </p:cNvPr>
          <p:cNvSpPr/>
          <p:nvPr/>
        </p:nvSpPr>
        <p:spPr>
          <a:xfrm>
            <a:off x="1611983" y="1811486"/>
            <a:ext cx="8286161" cy="2585323"/>
          </a:xfrm>
          <a:prstGeom prst="rect">
            <a:avLst/>
          </a:prstGeom>
        </p:spPr>
        <p:txBody>
          <a:bodyPr wrap="square">
            <a:spAutoFit/>
          </a:bodyPr>
          <a:lstStyle/>
          <a:p>
            <a:r>
              <a:rPr lang="uk-UA" dirty="0"/>
              <a:t>Найважливішим її завданням є поступове звільнення основних видів діяльності від виконання функцій обслуговування виробництва, зосередження їх уваги і зусиль на основній діяльності.</a:t>
            </a:r>
          </a:p>
          <a:p>
            <a:endParaRPr lang="uk-UA" dirty="0"/>
          </a:p>
          <a:p>
            <a:r>
              <a:rPr lang="uk-UA" dirty="0"/>
              <a:t>Виникнення і розвиток інфраструктури пов'язані з суспільним поділом та кооперацією праці, розвитком суспільного характеру виробництва. Сформувалася вона в результаті тривалої еволюції ділових відносна і є сукупністю організаційно-правових форм, що опосередковують ці відносини і пов'язують їх в єдине ціле.</a:t>
            </a:r>
          </a:p>
        </p:txBody>
      </p:sp>
    </p:spTree>
    <p:extLst>
      <p:ext uri="{BB962C8B-B14F-4D97-AF65-F5344CB8AC3E}">
        <p14:creationId xmlns:p14="http://schemas.microsoft.com/office/powerpoint/2010/main" val="3530511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F71BE092-74B2-4EAE-86E3-39D873C50C8E}"/>
              </a:ext>
            </a:extLst>
          </p:cNvPr>
          <p:cNvSpPr/>
          <p:nvPr/>
        </p:nvSpPr>
        <p:spPr>
          <a:xfrm>
            <a:off x="2859464" y="2228671"/>
            <a:ext cx="6934986" cy="1477328"/>
          </a:xfrm>
          <a:prstGeom prst="rect">
            <a:avLst/>
          </a:prstGeom>
        </p:spPr>
        <p:txBody>
          <a:bodyPr wrap="square">
            <a:spAutoFit/>
          </a:bodyPr>
          <a:lstStyle/>
          <a:p>
            <a:pPr algn="ctr"/>
            <a:r>
              <a:rPr lang="ru-RU" dirty="0"/>
              <a:t>ПЛАН</a:t>
            </a:r>
          </a:p>
          <a:p>
            <a:pPr algn="ctr"/>
            <a:endParaRPr lang="ru-RU" dirty="0"/>
          </a:p>
          <a:p>
            <a:pPr marL="342900" indent="-342900">
              <a:buAutoNum type="arabicPeriod"/>
            </a:pPr>
            <a:r>
              <a:rPr lang="ru-RU" dirty="0" err="1"/>
              <a:t>Теоретичні</a:t>
            </a:r>
            <a:r>
              <a:rPr lang="ru-RU" dirty="0"/>
              <a:t> засади </a:t>
            </a:r>
            <a:r>
              <a:rPr lang="ru-RU" dirty="0" err="1"/>
              <a:t>функціонування</a:t>
            </a:r>
            <a:r>
              <a:rPr lang="ru-RU" dirty="0"/>
              <a:t> ринку </a:t>
            </a:r>
            <a:r>
              <a:rPr lang="ru-RU" dirty="0" err="1"/>
              <a:t>послуг</a:t>
            </a:r>
            <a:endParaRPr lang="ru-RU" dirty="0"/>
          </a:p>
          <a:p>
            <a:r>
              <a:rPr lang="ru-RU" dirty="0"/>
              <a:t>2. </a:t>
            </a:r>
            <a:r>
              <a:rPr lang="ru-RU" dirty="0" err="1"/>
              <a:t>Особливості</a:t>
            </a:r>
            <a:r>
              <a:rPr lang="ru-RU" dirty="0"/>
              <a:t> ринку </a:t>
            </a:r>
            <a:r>
              <a:rPr lang="ru-RU" dirty="0" err="1"/>
              <a:t>послуг</a:t>
            </a:r>
            <a:endParaRPr lang="ru-RU" dirty="0"/>
          </a:p>
          <a:p>
            <a:r>
              <a:rPr lang="ru-RU" dirty="0"/>
              <a:t>3. </a:t>
            </a:r>
            <a:r>
              <a:rPr lang="ru-RU" dirty="0" err="1"/>
              <a:t>Інфраструктура</a:t>
            </a:r>
            <a:r>
              <a:rPr lang="ru-RU" dirty="0"/>
              <a:t> ринку </a:t>
            </a:r>
            <a:r>
              <a:rPr lang="ru-RU" dirty="0" err="1"/>
              <a:t>послуг</a:t>
            </a:r>
            <a:endParaRPr lang="uk-UA" dirty="0"/>
          </a:p>
        </p:txBody>
      </p:sp>
    </p:spTree>
    <p:extLst>
      <p:ext uri="{BB962C8B-B14F-4D97-AF65-F5344CB8AC3E}">
        <p14:creationId xmlns:p14="http://schemas.microsoft.com/office/powerpoint/2010/main" val="17623963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E06462C-A3C7-4DBC-BB05-B4732CBED5FD}"/>
              </a:ext>
            </a:extLst>
          </p:cNvPr>
          <p:cNvSpPr/>
          <p:nvPr/>
        </p:nvSpPr>
        <p:spPr>
          <a:xfrm>
            <a:off x="857839" y="1333650"/>
            <a:ext cx="10218655" cy="4801314"/>
          </a:xfrm>
          <a:prstGeom prst="rect">
            <a:avLst/>
          </a:prstGeom>
        </p:spPr>
        <p:txBody>
          <a:bodyPr wrap="square">
            <a:spAutoFit/>
          </a:bodyPr>
          <a:lstStyle/>
          <a:p>
            <a:r>
              <a:rPr lang="uk-UA" dirty="0"/>
              <a:t>Розрізняють основні та обслуговуючі підприємства, що надають послуги основним галузям народного господарства. На галузевому рівні функціональне призначення багатьох видів діяльності матеріального виробництва полягає у створенні умов для основної галузі, тобто є інфраструктурною діяльністю. Наприклад, під час надання послуг з індивідуального пошиття одягу деякі підприємства сфери побуту є інфраструктурними, зокрема підприємства паливної промисловості, енергетики, пасажирський транспорт тощо.</a:t>
            </a:r>
          </a:p>
          <a:p>
            <a:endParaRPr lang="uk-UA" dirty="0"/>
          </a:p>
          <a:p>
            <a:r>
              <a:rPr lang="uk-UA" dirty="0"/>
              <a:t>На галузевому рівні, для уникнення надто широкого тлумачення інфраструктури до її складу відносять тільки ті галузі, підгалузі, служби, які безпосередньо створюють загальні умови для основного виробництва і надання послуг. З огляду на це легку, паливну промисловість, енергетику та деякі інші види діяльності не можна вважати інфраструктурними. При віднесенні конкретного підрозділу до інфраструктури також враховують його організаційний статус. Інфраструктурні підрозділи повинні бути організаційно відокремленими. Якщо вони перебувають у складі окремого підприємства і мають технологічне призначення, то інфраструктурними вважати їх не можна.</a:t>
            </a:r>
          </a:p>
        </p:txBody>
      </p:sp>
    </p:spTree>
    <p:extLst>
      <p:ext uri="{BB962C8B-B14F-4D97-AF65-F5344CB8AC3E}">
        <p14:creationId xmlns:p14="http://schemas.microsoft.com/office/powerpoint/2010/main" val="486988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00984CD-8C1C-4936-A5E9-4D0BDDFFB785}"/>
              </a:ext>
            </a:extLst>
          </p:cNvPr>
          <p:cNvSpPr/>
          <p:nvPr/>
        </p:nvSpPr>
        <p:spPr>
          <a:xfrm>
            <a:off x="1203489" y="1412685"/>
            <a:ext cx="9785022" cy="4801314"/>
          </a:xfrm>
          <a:prstGeom prst="rect">
            <a:avLst/>
          </a:prstGeom>
        </p:spPr>
        <p:txBody>
          <a:bodyPr wrap="square">
            <a:spAutoFit/>
          </a:bodyPr>
          <a:lstStyle/>
          <a:p>
            <a:r>
              <a:rPr lang="uk-UA" dirty="0"/>
              <a:t>Формування інфраструктурних комплексів у межах суспільного поділу праці відбувається за рахунок "традиційних" видів виробничої діяльності (будівництво, транспорт тощо), а також у процесі розвитку продуктивних сил суспільства, поглиблення диференціації суспільної праці, внаслідок чого виникають принципово нові інфраструктурні елементи (наприклад, наукове та інформаційне виробництво).</a:t>
            </a:r>
          </a:p>
          <a:p>
            <a:endParaRPr lang="uk-UA" dirty="0"/>
          </a:p>
          <a:p>
            <a:r>
              <a:rPr lang="uk-UA" dirty="0"/>
              <a:t>Таким чином, інфраструктура сфери послуг є невід'ємним компонентом ділових відносин суб'єктів бізнесу. Вона є сукупністю організаційно-правових форм, що опосередковують ділові відносини і пов'язують їх в єдине ціле.</a:t>
            </a:r>
          </a:p>
          <a:p>
            <a:endParaRPr lang="uk-UA" dirty="0"/>
          </a:p>
          <a:p>
            <a:r>
              <a:rPr lang="uk-UA" dirty="0"/>
              <a:t>Інфраструктура сфери послуг має особливості, головними з яких є специфічне функціональне призначення; допоміжний характер; поєднання споживання корисного ефекту з процесом виробництва в основних галузях; багатоцільовий характер; висока </a:t>
            </a:r>
            <a:r>
              <a:rPr lang="uk-UA" dirty="0" err="1"/>
              <a:t>фондо</a:t>
            </a:r>
            <a:r>
              <a:rPr lang="uk-UA" dirty="0"/>
              <a:t>- і капіталомісткість. Класифікацію її здійснюють залежно від об'єктів обслуговування, рівня функціонування, співвідношення розвитку основного виробництва та інфраструктури</a:t>
            </a:r>
          </a:p>
        </p:txBody>
      </p:sp>
    </p:spTree>
    <p:extLst>
      <p:ext uri="{BB962C8B-B14F-4D97-AF65-F5344CB8AC3E}">
        <p14:creationId xmlns:p14="http://schemas.microsoft.com/office/powerpoint/2010/main" val="1467205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30F6287-19D8-44DC-B767-34FC9EAA3537}"/>
              </a:ext>
            </a:extLst>
          </p:cNvPr>
          <p:cNvSpPr/>
          <p:nvPr/>
        </p:nvSpPr>
        <p:spPr>
          <a:xfrm>
            <a:off x="3403076" y="889844"/>
            <a:ext cx="5740924" cy="4801314"/>
          </a:xfrm>
          <a:prstGeom prst="rect">
            <a:avLst/>
          </a:prstGeom>
        </p:spPr>
        <p:txBody>
          <a:bodyPr wrap="square">
            <a:spAutoFit/>
          </a:bodyPr>
          <a:lstStyle/>
          <a:p>
            <a:r>
              <a:rPr lang="uk-UA" dirty="0"/>
              <a:t>За об’єктами обслуговування</a:t>
            </a:r>
          </a:p>
          <a:p>
            <a:r>
              <a:rPr lang="uk-UA" dirty="0"/>
              <a:t>- виробнича;</a:t>
            </a:r>
          </a:p>
          <a:p>
            <a:r>
              <a:rPr lang="uk-UA" dirty="0"/>
              <a:t>- соціальна;</a:t>
            </a:r>
          </a:p>
          <a:p>
            <a:r>
              <a:rPr lang="uk-UA" dirty="0"/>
              <a:t>- інституціональна</a:t>
            </a:r>
          </a:p>
          <a:p>
            <a:endParaRPr lang="uk-UA" dirty="0"/>
          </a:p>
          <a:p>
            <a:r>
              <a:rPr lang="uk-UA" dirty="0"/>
              <a:t>За рівнем функціонування</a:t>
            </a:r>
          </a:p>
          <a:p>
            <a:r>
              <a:rPr lang="uk-UA" dirty="0"/>
              <a:t>- міжнародна;</a:t>
            </a:r>
          </a:p>
          <a:p>
            <a:r>
              <a:rPr lang="uk-UA" dirty="0"/>
              <a:t>- народногосподарська;</a:t>
            </a:r>
          </a:p>
          <a:p>
            <a:r>
              <a:rPr lang="uk-UA" dirty="0"/>
              <a:t>- галузева;</a:t>
            </a:r>
          </a:p>
          <a:p>
            <a:r>
              <a:rPr lang="uk-UA" dirty="0"/>
              <a:t>- регіональна;</a:t>
            </a:r>
          </a:p>
          <a:p>
            <a:r>
              <a:rPr lang="uk-UA" dirty="0"/>
              <a:t>- локальна</a:t>
            </a:r>
          </a:p>
          <a:p>
            <a:endParaRPr lang="uk-UA" dirty="0"/>
          </a:p>
          <a:p>
            <a:r>
              <a:rPr lang="uk-UA" dirty="0"/>
              <a:t>За співвідношенням розвитку основного виробництва та інфраструктури</a:t>
            </a:r>
          </a:p>
          <a:p>
            <a:r>
              <a:rPr lang="uk-UA" dirty="0"/>
              <a:t>- випереджуюча;</a:t>
            </a:r>
          </a:p>
          <a:p>
            <a:r>
              <a:rPr lang="uk-UA" dirty="0"/>
              <a:t>- одночасна;</a:t>
            </a:r>
          </a:p>
          <a:p>
            <a:r>
              <a:rPr lang="uk-UA" dirty="0"/>
              <a:t>- запізніла</a:t>
            </a:r>
          </a:p>
        </p:txBody>
      </p:sp>
    </p:spTree>
    <p:extLst>
      <p:ext uri="{BB962C8B-B14F-4D97-AF65-F5344CB8AC3E}">
        <p14:creationId xmlns:p14="http://schemas.microsoft.com/office/powerpoint/2010/main" val="10831695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B1FDEAE-34D1-4159-9908-323116C40A10}"/>
              </a:ext>
            </a:extLst>
          </p:cNvPr>
          <p:cNvSpPr/>
          <p:nvPr/>
        </p:nvSpPr>
        <p:spPr>
          <a:xfrm>
            <a:off x="1753385" y="1928230"/>
            <a:ext cx="8144759" cy="2585323"/>
          </a:xfrm>
          <a:prstGeom prst="rect">
            <a:avLst/>
          </a:prstGeom>
        </p:spPr>
        <p:txBody>
          <a:bodyPr wrap="square">
            <a:spAutoFit/>
          </a:bodyPr>
          <a:lstStyle/>
          <a:p>
            <a:r>
              <a:rPr lang="uk-UA" dirty="0"/>
              <a:t>Відособленими видами інфраструктури ринку послуг є виробнича інфраструктура ринку послуг (галузі народного господарства, що забезпечують виробничо-технічне обслуговування відтворювального процесу); соціальна інфраструктура ринку послуг (галузі народного господарства, що створюють загальні умови відтворення трудового потенціалу країни, регіону); інституціональна інфраструктура ринку послуг (галузі народного господарства, що забезпечують політико-правове і соціально-економічне функціонування суб'єктів сфери послуг).</a:t>
            </a:r>
          </a:p>
        </p:txBody>
      </p:sp>
    </p:spTree>
    <p:extLst>
      <p:ext uri="{BB962C8B-B14F-4D97-AF65-F5344CB8AC3E}">
        <p14:creationId xmlns:p14="http://schemas.microsoft.com/office/powerpoint/2010/main" val="19388085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4162D20-2BF0-4385-AF93-96E66F785C52}"/>
              </a:ext>
            </a:extLst>
          </p:cNvPr>
          <p:cNvSpPr/>
          <p:nvPr/>
        </p:nvSpPr>
        <p:spPr>
          <a:xfrm>
            <a:off x="1677972" y="1679511"/>
            <a:ext cx="8672659" cy="2862322"/>
          </a:xfrm>
          <a:prstGeom prst="rect">
            <a:avLst/>
          </a:prstGeom>
        </p:spPr>
        <p:txBody>
          <a:bodyPr wrap="square">
            <a:spAutoFit/>
          </a:bodyPr>
          <a:lstStyle/>
          <a:p>
            <a:r>
              <a:rPr lang="uk-UA" dirty="0"/>
              <a:t>Головними елементами інфраструктури ринку послуг є кредитна та емісійна системи; комерційні банки; податкова система; митна система; система регулювання зайнятості населення; система вищої і середньої економічної освіти; інформаційні технології та засоби ділової комунікації; система страхування; торгові палати; організаційно оформлене посередництво на товарних, сировинних, фондових і валютних біржах; аукціони, ярмарки та інші форми організованого небіржового посередництва; комерційно-виставкові комплекси; консалтингові компанії; аудиторські компанії; професійні спілки найманих працівників.</a:t>
            </a:r>
          </a:p>
        </p:txBody>
      </p:sp>
    </p:spTree>
    <p:extLst>
      <p:ext uri="{BB962C8B-B14F-4D97-AF65-F5344CB8AC3E}">
        <p14:creationId xmlns:p14="http://schemas.microsoft.com/office/powerpoint/2010/main" val="240613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917E3F1-10DB-426A-923A-6882E74CB91F}"/>
              </a:ext>
            </a:extLst>
          </p:cNvPr>
          <p:cNvSpPr/>
          <p:nvPr/>
        </p:nvSpPr>
        <p:spPr>
          <a:xfrm>
            <a:off x="1951349" y="1651231"/>
            <a:ext cx="7880808" cy="3416320"/>
          </a:xfrm>
          <a:prstGeom prst="rect">
            <a:avLst/>
          </a:prstGeom>
        </p:spPr>
        <p:txBody>
          <a:bodyPr wrap="square">
            <a:spAutoFit/>
          </a:bodyPr>
          <a:lstStyle/>
          <a:p>
            <a:r>
              <a:rPr lang="uk-UA" dirty="0"/>
              <a:t>Функціями інфраструктури ринку послуг є:</a:t>
            </a:r>
          </a:p>
          <a:p>
            <a:endParaRPr lang="uk-UA" dirty="0"/>
          </a:p>
          <a:p>
            <a:r>
              <a:rPr lang="uk-UA" dirty="0"/>
              <a:t>- формування суб'єктів ринку;</a:t>
            </a:r>
          </a:p>
          <a:p>
            <a:r>
              <a:rPr lang="uk-UA" dirty="0"/>
              <a:t>- спрощення процесу реалізації учасниками ділових відносин їхніх підприємницьких проектів;</a:t>
            </a:r>
          </a:p>
          <a:p>
            <a:r>
              <a:rPr lang="uk-UA" dirty="0"/>
              <a:t>- спеціалізація діяльності суб'єктів ринку послуг;</a:t>
            </a:r>
          </a:p>
          <a:p>
            <a:r>
              <a:rPr lang="uk-UA" dirty="0"/>
              <a:t>- підвищення оперативності та ефективності діяльності суб'єктів бізнесу на основі диференціації зайнятих ними ринкових ніш;</a:t>
            </a:r>
          </a:p>
          <a:p>
            <a:r>
              <a:rPr lang="uk-UA" dirty="0"/>
              <a:t>- вдосконалення форм юридичного та економічного контролю, державного і суспільного регулювання ділової практики;</a:t>
            </a:r>
          </a:p>
          <a:p>
            <a:r>
              <a:rPr lang="uk-UA" dirty="0"/>
              <a:t>- встановлення господарських та інтеграційних </a:t>
            </a:r>
            <a:r>
              <a:rPr lang="uk-UA" dirty="0" err="1"/>
              <a:t>зв'язків</a:t>
            </a:r>
            <a:r>
              <a:rPr lang="uk-UA" dirty="0"/>
              <a:t> між суб'єктами ринку послуг.</a:t>
            </a:r>
          </a:p>
        </p:txBody>
      </p:sp>
    </p:spTree>
    <p:extLst>
      <p:ext uri="{BB962C8B-B14F-4D97-AF65-F5344CB8AC3E}">
        <p14:creationId xmlns:p14="http://schemas.microsoft.com/office/powerpoint/2010/main" val="5495352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01CEC77E-AAEE-4367-8C23-8A0AA47660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7981" y="2166465"/>
            <a:ext cx="8276037" cy="3863675"/>
          </a:xfrm>
          <a:prstGeom prst="rect">
            <a:avLst/>
          </a:prstGeom>
        </p:spPr>
      </p:pic>
      <p:sp>
        <p:nvSpPr>
          <p:cNvPr id="4" name="TextBox 3">
            <a:extLst>
              <a:ext uri="{FF2B5EF4-FFF2-40B4-BE49-F238E27FC236}">
                <a16:creationId xmlns:a16="http://schemas.microsoft.com/office/drawing/2014/main" id="{42402DDE-3D6B-4391-9880-B34D25D559C6}"/>
              </a:ext>
            </a:extLst>
          </p:cNvPr>
          <p:cNvSpPr txBox="1"/>
          <p:nvPr/>
        </p:nvSpPr>
        <p:spPr>
          <a:xfrm>
            <a:off x="2450969" y="1391297"/>
            <a:ext cx="6938128" cy="369332"/>
          </a:xfrm>
          <a:prstGeom prst="rect">
            <a:avLst/>
          </a:prstGeom>
          <a:noFill/>
        </p:spPr>
        <p:txBody>
          <a:bodyPr wrap="square" rtlCol="0">
            <a:spAutoFit/>
          </a:bodyPr>
          <a:lstStyle/>
          <a:p>
            <a:pPr algn="ctr"/>
            <a:r>
              <a:rPr lang="uk-UA" dirty="0"/>
              <a:t>Питання для обговорення</a:t>
            </a:r>
          </a:p>
        </p:txBody>
      </p:sp>
    </p:spTree>
    <p:extLst>
      <p:ext uri="{BB962C8B-B14F-4D97-AF65-F5344CB8AC3E}">
        <p14:creationId xmlns:p14="http://schemas.microsoft.com/office/powerpoint/2010/main" val="690955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05DE733-2A03-4F0F-8C29-2CA14E175751}"/>
              </a:ext>
            </a:extLst>
          </p:cNvPr>
          <p:cNvSpPr/>
          <p:nvPr/>
        </p:nvSpPr>
        <p:spPr>
          <a:xfrm>
            <a:off x="1677971" y="1582341"/>
            <a:ext cx="8418136" cy="3139321"/>
          </a:xfrm>
          <a:prstGeom prst="rect">
            <a:avLst/>
          </a:prstGeom>
        </p:spPr>
        <p:txBody>
          <a:bodyPr wrap="square">
            <a:spAutoFit/>
          </a:bodyPr>
          <a:lstStyle/>
          <a:p>
            <a:pPr algn="ctr"/>
            <a:r>
              <a:rPr lang="uk-UA" b="1" dirty="0"/>
              <a:t>1. Теоретичні засади функціонування ринку послуг</a:t>
            </a:r>
          </a:p>
          <a:p>
            <a:endParaRPr lang="uk-UA" dirty="0"/>
          </a:p>
          <a:p>
            <a:r>
              <a:rPr lang="uk-UA" dirty="0"/>
              <a:t>Ринок послуг є складною системою відносин між виробниками та споживачами послуг, їх господарських </a:t>
            </a:r>
            <a:r>
              <a:rPr lang="uk-UA" dirty="0" err="1"/>
              <a:t>зв'язків</a:t>
            </a:r>
            <a:r>
              <a:rPr lang="uk-UA" dirty="0"/>
              <a:t>, соціально-економічних контактів з різними цільовими аудиторіями в процесі організації купівлі-продажу послуг. За товарно-грошових ринкових відносин пріоритетне значення мають зворотні зв'язки, які надають необхідну інформацію з попиту, реакцію споживачів на ціни, дають змогу за допомогою механізму ринкового регулювання впливати на технологію і організацію надання послуг, економічну поведінку їх продавців і покупців.</a:t>
            </a:r>
          </a:p>
        </p:txBody>
      </p:sp>
    </p:spTree>
    <p:extLst>
      <p:ext uri="{BB962C8B-B14F-4D97-AF65-F5344CB8AC3E}">
        <p14:creationId xmlns:p14="http://schemas.microsoft.com/office/powerpoint/2010/main" val="4220498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4C096B3-C27F-4385-BA84-3B148C7EEBF6}"/>
              </a:ext>
            </a:extLst>
          </p:cNvPr>
          <p:cNvSpPr/>
          <p:nvPr/>
        </p:nvSpPr>
        <p:spPr>
          <a:xfrm>
            <a:off x="2254577" y="2401008"/>
            <a:ext cx="7682845" cy="1477328"/>
          </a:xfrm>
          <a:prstGeom prst="rect">
            <a:avLst/>
          </a:prstGeom>
        </p:spPr>
        <p:txBody>
          <a:bodyPr wrap="square">
            <a:spAutoFit/>
          </a:bodyPr>
          <a:lstStyle/>
          <a:p>
            <a:r>
              <a:rPr lang="uk-UA" b="1" dirty="0"/>
              <a:t>Ринок послуг </a:t>
            </a:r>
            <a:r>
              <a:rPr lang="uk-UA" dirty="0"/>
              <a:t>- сукупність динамічних у часі і локалізованих у просторі соціально-економічних відносин, що формуються і реалізуються в процесі задоволення платоспроможного попиту реальних і потенційних споживачів пропозицією послуг, забезпечують пропорційність їх відтворення.</a:t>
            </a:r>
          </a:p>
        </p:txBody>
      </p:sp>
    </p:spTree>
    <p:extLst>
      <p:ext uri="{BB962C8B-B14F-4D97-AF65-F5344CB8AC3E}">
        <p14:creationId xmlns:p14="http://schemas.microsoft.com/office/powerpoint/2010/main" val="3982598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E20BFCB-8E1F-4D83-B236-2CF76CA99DDB}"/>
              </a:ext>
            </a:extLst>
          </p:cNvPr>
          <p:cNvSpPr/>
          <p:nvPr/>
        </p:nvSpPr>
        <p:spPr>
          <a:xfrm>
            <a:off x="1527142" y="1224123"/>
            <a:ext cx="8870623" cy="5078313"/>
          </a:xfrm>
          <a:prstGeom prst="rect">
            <a:avLst/>
          </a:prstGeom>
        </p:spPr>
        <p:txBody>
          <a:bodyPr wrap="square">
            <a:spAutoFit/>
          </a:bodyPr>
          <a:lstStyle/>
          <a:p>
            <a:r>
              <a:rPr lang="uk-UA" dirty="0"/>
              <a:t>Швидкий розвиток і розширення ринку послуг викликані цілою низкою факторів головними з яких є:</a:t>
            </a:r>
          </a:p>
          <a:p>
            <a:endParaRPr lang="uk-UA" dirty="0"/>
          </a:p>
          <a:p>
            <a:r>
              <a:rPr lang="uk-UA" dirty="0"/>
              <a:t>1. Досягнення багатьма країнами світу високого життєвого рівня населення. Як свідчить практика індустріально розвинутих країн, із зростанням життєвого рівня населення і рівня пропозиції товарів у першу чергу зростає попит на послуги.</a:t>
            </a:r>
          </a:p>
          <a:p>
            <a:endParaRPr lang="uk-UA" dirty="0"/>
          </a:p>
          <a:p>
            <a:r>
              <a:rPr lang="uk-UA" dirty="0"/>
              <a:t>2. Глобалізація бізнесу та розвиток транснаціональних корпорацій призвели до зростання попиту на послуги у сфері розподілу товарів: транспортні, фрахтові, страхові, банківські, послуги зв'язку.</a:t>
            </a:r>
          </a:p>
          <a:p>
            <a:endParaRPr lang="uk-UA" dirty="0"/>
          </a:p>
          <a:p>
            <a:r>
              <a:rPr lang="uk-UA" dirty="0"/>
              <a:t>3. Вплив науково-технічного прогресу виявився в ускладненні виробництва та самих товарів, що призвело до зростання попиту на виробничі (монтаж, інжиніринг, лізинг) та </a:t>
            </a:r>
            <a:r>
              <a:rPr lang="uk-UA" dirty="0" err="1"/>
              <a:t>післяпродажні</a:t>
            </a:r>
            <a:r>
              <a:rPr lang="uk-UA" dirty="0"/>
              <a:t> послуги (кредит, ремонт).</a:t>
            </a:r>
          </a:p>
          <a:p>
            <a:endParaRPr lang="uk-UA" dirty="0"/>
          </a:p>
          <a:p>
            <a:r>
              <a:rPr lang="uk-UA" dirty="0"/>
              <a:t>4. Зростання конкуренції призвело до зростання попиту на послуги з просування товару, маркетингові дослідження, управлінський консалтинг.</a:t>
            </a:r>
          </a:p>
        </p:txBody>
      </p:sp>
    </p:spTree>
    <p:extLst>
      <p:ext uri="{BB962C8B-B14F-4D97-AF65-F5344CB8AC3E}">
        <p14:creationId xmlns:p14="http://schemas.microsoft.com/office/powerpoint/2010/main" val="847545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BF5CD42-B583-4FEC-A8F3-9A9331DF056B}"/>
              </a:ext>
            </a:extLst>
          </p:cNvPr>
          <p:cNvSpPr/>
          <p:nvPr/>
        </p:nvSpPr>
        <p:spPr>
          <a:xfrm>
            <a:off x="1291472" y="1409782"/>
            <a:ext cx="9049732" cy="5078313"/>
          </a:xfrm>
          <a:prstGeom prst="rect">
            <a:avLst/>
          </a:prstGeom>
        </p:spPr>
        <p:txBody>
          <a:bodyPr wrap="square">
            <a:spAutoFit/>
          </a:bodyPr>
          <a:lstStyle/>
          <a:p>
            <a:r>
              <a:rPr lang="ru-RU" dirty="0" err="1"/>
              <a:t>Ринок</a:t>
            </a:r>
            <a:r>
              <a:rPr lang="ru-RU" dirty="0"/>
              <a:t> </a:t>
            </a:r>
            <a:r>
              <a:rPr lang="ru-RU" dirty="0" err="1"/>
              <a:t>послуг</a:t>
            </a:r>
            <a:r>
              <a:rPr lang="ru-RU" dirty="0"/>
              <a:t> </a:t>
            </a:r>
            <a:r>
              <a:rPr lang="ru-RU" dirty="0" err="1"/>
              <a:t>класифікують</a:t>
            </a:r>
            <a:r>
              <a:rPr lang="ru-RU" dirty="0"/>
              <a:t> за такими </a:t>
            </a:r>
            <a:r>
              <a:rPr lang="ru-RU" dirty="0" err="1"/>
              <a:t>критеріями</a:t>
            </a:r>
            <a:r>
              <a:rPr lang="ru-RU" dirty="0"/>
              <a:t>:</a:t>
            </a:r>
          </a:p>
          <a:p>
            <a:endParaRPr lang="ru-RU" dirty="0"/>
          </a:p>
          <a:p>
            <a:r>
              <a:rPr lang="ru-RU" dirty="0"/>
              <a:t>1. За видом </a:t>
            </a:r>
            <a:r>
              <a:rPr lang="ru-RU" dirty="0" err="1"/>
              <a:t>послуг</a:t>
            </a:r>
            <a:r>
              <a:rPr lang="ru-RU" dirty="0"/>
              <a:t>: </a:t>
            </a:r>
            <a:r>
              <a:rPr lang="ru-RU" dirty="0" err="1"/>
              <a:t>ринок</a:t>
            </a:r>
            <a:r>
              <a:rPr lang="ru-RU" dirty="0"/>
              <a:t> </a:t>
            </a:r>
            <a:r>
              <a:rPr lang="ru-RU" dirty="0" err="1"/>
              <a:t>транспортних</a:t>
            </a:r>
            <a:r>
              <a:rPr lang="ru-RU" dirty="0"/>
              <a:t>, </a:t>
            </a:r>
            <a:r>
              <a:rPr lang="ru-RU" dirty="0" err="1"/>
              <a:t>будівельних</a:t>
            </a:r>
            <a:r>
              <a:rPr lang="ru-RU" dirty="0"/>
              <a:t>, </a:t>
            </a:r>
            <a:r>
              <a:rPr lang="ru-RU" dirty="0" err="1"/>
              <a:t>інформаційних</a:t>
            </a:r>
            <a:r>
              <a:rPr lang="ru-RU" dirty="0"/>
              <a:t>, </a:t>
            </a:r>
            <a:r>
              <a:rPr lang="ru-RU" dirty="0" err="1"/>
              <a:t>фінансово-кредитних</a:t>
            </a:r>
            <a:r>
              <a:rPr lang="ru-RU" dirty="0"/>
              <a:t>, </a:t>
            </a:r>
            <a:r>
              <a:rPr lang="ru-RU" dirty="0" err="1"/>
              <a:t>посередницько-торговельних</a:t>
            </a:r>
            <a:r>
              <a:rPr lang="ru-RU" dirty="0"/>
              <a:t>, </a:t>
            </a:r>
            <a:r>
              <a:rPr lang="ru-RU" dirty="0" err="1"/>
              <a:t>страхових</a:t>
            </a:r>
            <a:r>
              <a:rPr lang="ru-RU" dirty="0"/>
              <a:t>, </a:t>
            </a:r>
            <a:r>
              <a:rPr lang="ru-RU" dirty="0" err="1"/>
              <a:t>житлово-комунальних</a:t>
            </a:r>
            <a:r>
              <a:rPr lang="ru-RU" dirty="0"/>
              <a:t>, </a:t>
            </a:r>
            <a:r>
              <a:rPr lang="ru-RU" dirty="0" err="1"/>
              <a:t>соціально-культурних</a:t>
            </a:r>
            <a:r>
              <a:rPr lang="ru-RU" dirty="0"/>
              <a:t>, </a:t>
            </a:r>
            <a:r>
              <a:rPr lang="ru-RU" dirty="0" err="1"/>
              <a:t>побутових</a:t>
            </a:r>
            <a:r>
              <a:rPr lang="ru-RU" dirty="0"/>
              <a:t> </a:t>
            </a:r>
            <a:r>
              <a:rPr lang="ru-RU" dirty="0" err="1"/>
              <a:t>послуг</a:t>
            </a:r>
            <a:r>
              <a:rPr lang="ru-RU" dirty="0"/>
              <a:t>, </a:t>
            </a:r>
            <a:r>
              <a:rPr lang="ru-RU" dirty="0" err="1"/>
              <a:t>ринок</a:t>
            </a:r>
            <a:r>
              <a:rPr lang="ru-RU" dirty="0"/>
              <a:t> </a:t>
            </a:r>
            <a:r>
              <a:rPr lang="ru-RU" dirty="0" err="1"/>
              <a:t>технологій</a:t>
            </a:r>
            <a:r>
              <a:rPr lang="ru-RU" dirty="0"/>
              <a:t>, </a:t>
            </a:r>
            <a:r>
              <a:rPr lang="ru-RU" dirty="0" err="1"/>
              <a:t>зв'язку</a:t>
            </a:r>
            <a:r>
              <a:rPr lang="ru-RU" dirty="0"/>
              <a:t> та </a:t>
            </a:r>
            <a:r>
              <a:rPr lang="ru-RU" dirty="0" err="1"/>
              <a:t>робочої</a:t>
            </a:r>
            <a:r>
              <a:rPr lang="ru-RU" dirty="0"/>
              <a:t> </a:t>
            </a:r>
            <a:r>
              <a:rPr lang="ru-RU" dirty="0" err="1"/>
              <a:t>сили</a:t>
            </a:r>
            <a:r>
              <a:rPr lang="ru-RU" dirty="0"/>
              <a:t>.</a:t>
            </a:r>
          </a:p>
          <a:p>
            <a:r>
              <a:rPr lang="ru-RU" dirty="0"/>
              <a:t>2. У </a:t>
            </a:r>
            <a:r>
              <a:rPr lang="ru-RU" dirty="0" err="1"/>
              <a:t>просторовому</a:t>
            </a:r>
            <a:r>
              <a:rPr lang="ru-RU" dirty="0"/>
              <a:t> </a:t>
            </a:r>
            <a:r>
              <a:rPr lang="ru-RU" dirty="0" err="1"/>
              <a:t>відношенні</a:t>
            </a:r>
            <a:r>
              <a:rPr lang="ru-RU" dirty="0"/>
              <a:t>: </a:t>
            </a:r>
            <a:r>
              <a:rPr lang="ru-RU" dirty="0" err="1"/>
              <a:t>локальний</a:t>
            </a:r>
            <a:r>
              <a:rPr lang="ru-RU" dirty="0"/>
              <a:t>, </a:t>
            </a:r>
            <a:r>
              <a:rPr lang="ru-RU" dirty="0" err="1"/>
              <a:t>національний</a:t>
            </a:r>
            <a:r>
              <a:rPr lang="ru-RU" dirty="0"/>
              <a:t>, </a:t>
            </a:r>
            <a:r>
              <a:rPr lang="ru-RU" dirty="0" err="1"/>
              <a:t>регіональний</a:t>
            </a:r>
            <a:r>
              <a:rPr lang="ru-RU" dirty="0"/>
              <a:t>, </a:t>
            </a:r>
            <a:r>
              <a:rPr lang="ru-RU" dirty="0" err="1"/>
              <a:t>світовий</a:t>
            </a:r>
            <a:r>
              <a:rPr lang="ru-RU" dirty="0"/>
              <a:t> ринки </a:t>
            </a:r>
            <a:r>
              <a:rPr lang="ru-RU" dirty="0" err="1"/>
              <a:t>послуг</a:t>
            </a:r>
            <a:r>
              <a:rPr lang="ru-RU" dirty="0"/>
              <a:t>.</a:t>
            </a:r>
          </a:p>
          <a:p>
            <a:r>
              <a:rPr lang="ru-RU" dirty="0"/>
              <a:t>3. За </a:t>
            </a:r>
            <a:r>
              <a:rPr lang="ru-RU" dirty="0" err="1"/>
              <a:t>механізмом</a:t>
            </a:r>
            <a:r>
              <a:rPr lang="ru-RU" dirty="0"/>
              <a:t> </a:t>
            </a:r>
            <a:r>
              <a:rPr lang="ru-RU" dirty="0" err="1"/>
              <a:t>функціонування</a:t>
            </a:r>
            <a:r>
              <a:rPr lang="ru-RU" dirty="0"/>
              <a:t>: </a:t>
            </a:r>
            <a:r>
              <a:rPr lang="ru-RU" dirty="0" err="1"/>
              <a:t>вільний</a:t>
            </a:r>
            <a:r>
              <a:rPr lang="ru-RU" dirty="0"/>
              <a:t>, </a:t>
            </a:r>
            <a:r>
              <a:rPr lang="ru-RU" dirty="0" err="1"/>
              <a:t>монополізований</a:t>
            </a:r>
            <a:r>
              <a:rPr lang="ru-RU" dirty="0"/>
              <a:t>, державно-</a:t>
            </a:r>
            <a:r>
              <a:rPr lang="ru-RU" dirty="0" err="1"/>
              <a:t>регульований</a:t>
            </a:r>
            <a:r>
              <a:rPr lang="ru-RU" dirty="0"/>
              <a:t> і планово-</a:t>
            </a:r>
            <a:r>
              <a:rPr lang="ru-RU" dirty="0" err="1"/>
              <a:t>регульований</a:t>
            </a:r>
            <a:r>
              <a:rPr lang="ru-RU" dirty="0"/>
              <a:t> ринки </a:t>
            </a:r>
            <a:r>
              <a:rPr lang="ru-RU" dirty="0" err="1"/>
              <a:t>послуг</a:t>
            </a:r>
            <a:r>
              <a:rPr lang="ru-RU" dirty="0"/>
              <a:t>.</a:t>
            </a:r>
          </a:p>
          <a:p>
            <a:r>
              <a:rPr lang="ru-RU" dirty="0"/>
              <a:t>4. За </a:t>
            </a:r>
            <a:r>
              <a:rPr lang="ru-RU" dirty="0" err="1"/>
              <a:t>рівнем</a:t>
            </a:r>
            <a:r>
              <a:rPr lang="ru-RU" dirty="0"/>
              <a:t> </a:t>
            </a:r>
            <a:r>
              <a:rPr lang="ru-RU" dirty="0" err="1"/>
              <a:t>насиченості</a:t>
            </a:r>
            <a:r>
              <a:rPr lang="ru-RU" dirty="0"/>
              <a:t>: </a:t>
            </a:r>
            <a:r>
              <a:rPr lang="ru-RU" dirty="0" err="1"/>
              <a:t>рівноважний</a:t>
            </a:r>
            <a:r>
              <a:rPr lang="ru-RU" dirty="0"/>
              <a:t> за </a:t>
            </a:r>
            <a:r>
              <a:rPr lang="ru-RU" dirty="0" err="1"/>
              <a:t>обсягом</a:t>
            </a:r>
            <a:r>
              <a:rPr lang="ru-RU" dirty="0"/>
              <a:t> і структурою, </a:t>
            </a:r>
            <a:r>
              <a:rPr lang="ru-RU" dirty="0" err="1"/>
              <a:t>дефіцитний</a:t>
            </a:r>
            <a:r>
              <a:rPr lang="ru-RU" dirty="0"/>
              <a:t>, </a:t>
            </a:r>
            <a:r>
              <a:rPr lang="ru-RU" dirty="0" err="1"/>
              <a:t>надлишковий</a:t>
            </a:r>
            <a:r>
              <a:rPr lang="ru-RU" dirty="0"/>
              <a:t> ринки </a:t>
            </a:r>
            <a:r>
              <a:rPr lang="ru-RU" dirty="0" err="1"/>
              <a:t>послуг</a:t>
            </a:r>
            <a:r>
              <a:rPr lang="ru-RU" dirty="0"/>
              <a:t>.</a:t>
            </a:r>
          </a:p>
          <a:p>
            <a:r>
              <a:rPr lang="ru-RU" dirty="0"/>
              <a:t>5. За структурою: </a:t>
            </a:r>
            <a:r>
              <a:rPr lang="ru-RU" dirty="0" err="1"/>
              <a:t>потенційний</a:t>
            </a:r>
            <a:r>
              <a:rPr lang="ru-RU" dirty="0"/>
              <a:t> (</a:t>
            </a:r>
            <a:r>
              <a:rPr lang="ru-RU" dirty="0" err="1"/>
              <a:t>усіх</a:t>
            </a:r>
            <a:r>
              <a:rPr lang="ru-RU" dirty="0"/>
              <a:t> </a:t>
            </a:r>
            <a:r>
              <a:rPr lang="ru-RU" dirty="0" err="1"/>
              <a:t>споживачів</a:t>
            </a:r>
            <a:r>
              <a:rPr lang="ru-RU" dirty="0"/>
              <a:t>, </a:t>
            </a:r>
            <a:r>
              <a:rPr lang="ru-RU" dirty="0" err="1"/>
              <a:t>які</a:t>
            </a:r>
            <a:r>
              <a:rPr lang="ru-RU" dirty="0"/>
              <a:t> </a:t>
            </a:r>
            <a:r>
              <a:rPr lang="ru-RU" dirty="0" err="1"/>
              <a:t>виявляють</a:t>
            </a:r>
            <a:r>
              <a:rPr lang="ru-RU" dirty="0"/>
              <a:t> </a:t>
            </a:r>
            <a:r>
              <a:rPr lang="ru-RU" dirty="0" err="1"/>
              <a:t>інтерес</a:t>
            </a:r>
            <a:r>
              <a:rPr lang="ru-RU" dirty="0"/>
              <a:t> до </a:t>
            </a:r>
            <a:r>
              <a:rPr lang="ru-RU" dirty="0" err="1"/>
              <a:t>придбання</a:t>
            </a:r>
            <a:r>
              <a:rPr lang="ru-RU" dirty="0"/>
              <a:t> </a:t>
            </a:r>
            <a:r>
              <a:rPr lang="ru-RU" dirty="0" err="1"/>
              <a:t>відповідної</a:t>
            </a:r>
            <a:r>
              <a:rPr lang="ru-RU" dirty="0"/>
              <a:t> </a:t>
            </a:r>
            <a:r>
              <a:rPr lang="ru-RU" dirty="0" err="1"/>
              <a:t>послуги</a:t>
            </a:r>
            <a:r>
              <a:rPr lang="ru-RU" dirty="0"/>
              <a:t>); </a:t>
            </a:r>
            <a:r>
              <a:rPr lang="ru-RU" dirty="0" err="1"/>
              <a:t>реальний</a:t>
            </a:r>
            <a:r>
              <a:rPr lang="ru-RU" dirty="0"/>
              <a:t> </a:t>
            </a:r>
            <a:r>
              <a:rPr lang="ru-RU" dirty="0" err="1"/>
              <a:t>або</a:t>
            </a:r>
            <a:r>
              <a:rPr lang="ru-RU" dirty="0"/>
              <a:t> </a:t>
            </a:r>
            <a:r>
              <a:rPr lang="ru-RU" dirty="0" err="1"/>
              <a:t>дійсний</a:t>
            </a:r>
            <a:r>
              <a:rPr lang="ru-RU" dirty="0"/>
              <a:t> (</a:t>
            </a:r>
            <a:r>
              <a:rPr lang="ru-RU" dirty="0" err="1"/>
              <a:t>частка</a:t>
            </a:r>
            <a:r>
              <a:rPr lang="ru-RU" dirty="0"/>
              <a:t> </a:t>
            </a:r>
            <a:r>
              <a:rPr lang="ru-RU" dirty="0" err="1"/>
              <a:t>споживачів</a:t>
            </a:r>
            <a:r>
              <a:rPr lang="ru-RU" dirty="0"/>
              <a:t>, </a:t>
            </a:r>
            <a:r>
              <a:rPr lang="ru-RU" dirty="0" err="1"/>
              <a:t>які</a:t>
            </a:r>
            <a:r>
              <a:rPr lang="ru-RU" dirty="0"/>
              <a:t> </a:t>
            </a:r>
            <a:r>
              <a:rPr lang="ru-RU" dirty="0" err="1"/>
              <a:t>прийняли</a:t>
            </a:r>
            <a:r>
              <a:rPr lang="ru-RU" dirty="0"/>
              <a:t> </a:t>
            </a:r>
            <a:r>
              <a:rPr lang="ru-RU" dirty="0" err="1"/>
              <a:t>рішення</a:t>
            </a:r>
            <a:r>
              <a:rPr lang="ru-RU" dirty="0"/>
              <a:t> про </a:t>
            </a:r>
            <a:r>
              <a:rPr lang="ru-RU" dirty="0" err="1"/>
              <a:t>купівлю</a:t>
            </a:r>
            <a:r>
              <a:rPr lang="ru-RU" dirty="0"/>
              <a:t> </a:t>
            </a:r>
            <a:r>
              <a:rPr lang="ru-RU" dirty="0" err="1"/>
              <a:t>тієї</a:t>
            </a:r>
            <a:r>
              <a:rPr lang="ru-RU" dirty="0"/>
              <a:t> </a:t>
            </a:r>
            <a:r>
              <a:rPr lang="ru-RU" dirty="0" err="1"/>
              <a:t>чи</a:t>
            </a:r>
            <a:r>
              <a:rPr lang="ru-RU" dirty="0"/>
              <a:t> </a:t>
            </a:r>
            <a:r>
              <a:rPr lang="ru-RU" dirty="0" err="1"/>
              <a:t>іншої</a:t>
            </a:r>
            <a:r>
              <a:rPr lang="ru-RU" dirty="0"/>
              <a:t> </a:t>
            </a:r>
            <a:r>
              <a:rPr lang="ru-RU" dirty="0" err="1"/>
              <a:t>послуги</a:t>
            </a:r>
            <a:r>
              <a:rPr lang="ru-RU" dirty="0"/>
              <a:t>); </a:t>
            </a:r>
            <a:r>
              <a:rPr lang="ru-RU" dirty="0" err="1"/>
              <a:t>обслуговуваний</a:t>
            </a:r>
            <a:r>
              <a:rPr lang="ru-RU" dirty="0"/>
              <a:t> (</a:t>
            </a:r>
            <a:r>
              <a:rPr lang="ru-RU" dirty="0" err="1"/>
              <a:t>частина</a:t>
            </a:r>
            <a:r>
              <a:rPr lang="ru-RU" dirty="0"/>
              <a:t> </a:t>
            </a:r>
            <a:r>
              <a:rPr lang="ru-RU" dirty="0" err="1"/>
              <a:t>дійсного</a:t>
            </a:r>
            <a:r>
              <a:rPr lang="ru-RU" dirty="0"/>
              <a:t> ринку, </a:t>
            </a:r>
            <a:r>
              <a:rPr lang="ru-RU" dirty="0" err="1"/>
              <a:t>що</a:t>
            </a:r>
            <a:r>
              <a:rPr lang="ru-RU" dirty="0"/>
              <a:t> </a:t>
            </a:r>
            <a:r>
              <a:rPr lang="ru-RU" dirty="0" err="1"/>
              <a:t>раніше</a:t>
            </a:r>
            <a:r>
              <a:rPr lang="ru-RU" dirty="0"/>
              <a:t> </a:t>
            </a:r>
            <a:r>
              <a:rPr lang="ru-RU" dirty="0" err="1"/>
              <a:t>вже</a:t>
            </a:r>
            <a:r>
              <a:rPr lang="ru-RU" dirty="0"/>
              <a:t> </a:t>
            </a:r>
            <a:r>
              <a:rPr lang="ru-RU" dirty="0" err="1"/>
              <a:t>отримувала</a:t>
            </a:r>
            <a:r>
              <a:rPr lang="ru-RU" dirty="0"/>
              <a:t> </a:t>
            </a:r>
            <a:r>
              <a:rPr lang="ru-RU" dirty="0" err="1"/>
              <a:t>подібні</a:t>
            </a:r>
            <a:r>
              <a:rPr lang="ru-RU" dirty="0"/>
              <a:t> </a:t>
            </a:r>
            <a:r>
              <a:rPr lang="ru-RU" dirty="0" err="1"/>
              <a:t>послуги</a:t>
            </a:r>
            <a:r>
              <a:rPr lang="ru-RU" dirty="0"/>
              <a:t>); </a:t>
            </a:r>
            <a:r>
              <a:rPr lang="ru-RU" dirty="0" err="1"/>
              <a:t>освоєний</a:t>
            </a:r>
            <a:r>
              <a:rPr lang="ru-RU" dirty="0"/>
              <a:t> (</a:t>
            </a:r>
            <a:r>
              <a:rPr lang="ru-RU" dirty="0" err="1"/>
              <a:t>частка</a:t>
            </a:r>
            <a:r>
              <a:rPr lang="ru-RU" dirty="0"/>
              <a:t> </a:t>
            </a:r>
            <a:r>
              <a:rPr lang="ru-RU" dirty="0" err="1"/>
              <a:t>покупців</a:t>
            </a:r>
            <a:r>
              <a:rPr lang="ru-RU" dirty="0"/>
              <a:t>, </a:t>
            </a:r>
            <a:r>
              <a:rPr lang="ru-RU" dirty="0" err="1"/>
              <a:t>що</a:t>
            </a:r>
            <a:r>
              <a:rPr lang="ru-RU" dirty="0"/>
              <a:t> </a:t>
            </a:r>
            <a:r>
              <a:rPr lang="ru-RU" dirty="0" err="1"/>
              <a:t>вже</a:t>
            </a:r>
            <a:r>
              <a:rPr lang="ru-RU" dirty="0"/>
              <a:t> </a:t>
            </a:r>
            <a:r>
              <a:rPr lang="ru-RU" dirty="0" err="1"/>
              <a:t>одержувала</a:t>
            </a:r>
            <a:r>
              <a:rPr lang="ru-RU" dirty="0"/>
              <a:t> </a:t>
            </a:r>
            <a:r>
              <a:rPr lang="ru-RU" dirty="0" err="1"/>
              <a:t>послуги</a:t>
            </a:r>
            <a:r>
              <a:rPr lang="ru-RU" dirty="0"/>
              <a:t> у </a:t>
            </a:r>
            <a:r>
              <a:rPr lang="ru-RU" dirty="0" err="1"/>
              <a:t>даного</a:t>
            </a:r>
            <a:r>
              <a:rPr lang="ru-RU" dirty="0"/>
              <a:t> </a:t>
            </a:r>
            <a:r>
              <a:rPr lang="ru-RU" dirty="0" err="1"/>
              <a:t>виробника</a:t>
            </a:r>
            <a:r>
              <a:rPr lang="ru-RU" dirty="0"/>
              <a:t>).</a:t>
            </a:r>
            <a:endParaRPr lang="uk-UA" dirty="0"/>
          </a:p>
        </p:txBody>
      </p:sp>
    </p:spTree>
    <p:extLst>
      <p:ext uri="{BB962C8B-B14F-4D97-AF65-F5344CB8AC3E}">
        <p14:creationId xmlns:p14="http://schemas.microsoft.com/office/powerpoint/2010/main" val="3146401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D14F890-1F0E-4C2D-A35D-293BB1480FF0}"/>
              </a:ext>
            </a:extLst>
          </p:cNvPr>
          <p:cNvSpPr/>
          <p:nvPr/>
        </p:nvSpPr>
        <p:spPr>
          <a:xfrm>
            <a:off x="1203488" y="1343795"/>
            <a:ext cx="9785023" cy="4801314"/>
          </a:xfrm>
          <a:prstGeom prst="rect">
            <a:avLst/>
          </a:prstGeom>
        </p:spPr>
        <p:txBody>
          <a:bodyPr wrap="square">
            <a:spAutoFit/>
          </a:bodyPr>
          <a:lstStyle/>
          <a:p>
            <a:r>
              <a:rPr lang="uk-UA" dirty="0"/>
              <a:t>Ринок послуг виконує такі </a:t>
            </a:r>
            <a:r>
              <a:rPr lang="uk-UA" b="1" dirty="0"/>
              <a:t>функції:</a:t>
            </a:r>
          </a:p>
          <a:p>
            <a:endParaRPr lang="uk-UA" dirty="0"/>
          </a:p>
          <a:p>
            <a:r>
              <a:rPr lang="uk-UA" dirty="0"/>
              <a:t>- інформаційну (поширення інформації, необхідної людині в ринкових умовах);</a:t>
            </a:r>
          </a:p>
          <a:p>
            <a:r>
              <a:rPr lang="uk-UA" dirty="0"/>
              <a:t>- посередницьку (обмін результатами праці економічно відособлених виробників);</a:t>
            </a:r>
          </a:p>
          <a:p>
            <a:r>
              <a:rPr lang="uk-UA" dirty="0"/>
              <a:t>- стимулювання ефективного господарювання, раціонального використання природних ресурсів людиною і суспільством (механізм рівноважних цін зумовлює оптимальне формування структурних пропорцій та обсягів виробництва послуг, забезпечує раціональний розподіл обмежених виробничих ресурсів, впровадження сучасних технологій надання послуг, мінімізацію витрат за високої якості продукції);</a:t>
            </a:r>
          </a:p>
          <a:p>
            <a:r>
              <a:rPr lang="uk-UA" dirty="0"/>
              <a:t>- розподілу та обміну (розподіл і обмін створюваних продуктів праці між соціальними групами суспільства);</a:t>
            </a:r>
          </a:p>
          <a:p>
            <a:r>
              <a:rPr lang="uk-UA" dirty="0"/>
              <a:t>- забезпечення структурної пропорційності (встановлення відповідності між виробництвом і споживанням);</a:t>
            </a:r>
          </a:p>
          <a:p>
            <a:r>
              <a:rPr lang="uk-UA" dirty="0"/>
              <a:t>- </a:t>
            </a:r>
            <a:r>
              <a:rPr lang="uk-UA" dirty="0" err="1"/>
              <a:t>санування</a:t>
            </a:r>
            <a:r>
              <a:rPr lang="uk-UA" dirty="0"/>
              <a:t> ринкового середовища (через механізм конкурентної боротьби відбувається очищення ринку від неконкурентоспроможних підприємств).</a:t>
            </a:r>
          </a:p>
        </p:txBody>
      </p:sp>
    </p:spTree>
    <p:extLst>
      <p:ext uri="{BB962C8B-B14F-4D97-AF65-F5344CB8AC3E}">
        <p14:creationId xmlns:p14="http://schemas.microsoft.com/office/powerpoint/2010/main" val="3649162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FE23377-4FB9-4CFE-9264-58A42E383251}"/>
              </a:ext>
            </a:extLst>
          </p:cNvPr>
          <p:cNvSpPr/>
          <p:nvPr/>
        </p:nvSpPr>
        <p:spPr>
          <a:xfrm>
            <a:off x="1065227" y="2168294"/>
            <a:ext cx="10444899" cy="1477328"/>
          </a:xfrm>
          <a:prstGeom prst="rect">
            <a:avLst/>
          </a:prstGeom>
        </p:spPr>
        <p:txBody>
          <a:bodyPr wrap="square">
            <a:spAutoFit/>
          </a:bodyPr>
          <a:lstStyle/>
          <a:p>
            <a:r>
              <a:rPr lang="uk-UA" dirty="0"/>
              <a:t>Внаслідок мінливості послуг, відсутності гарантій та складності окремих операцій виникає певний ряд споживчих ризиків на ринку послуг, що стимулюють споживача зробити вибір на користь конкуруючого товару. Наприклад, замість пошиття одягу в ательє придбати готовий одяг, замість вечері в кафе купувати напівфабрикати у супермаркеті.</a:t>
            </a:r>
          </a:p>
        </p:txBody>
      </p:sp>
    </p:spTree>
    <p:extLst>
      <p:ext uri="{BB962C8B-B14F-4D97-AF65-F5344CB8AC3E}">
        <p14:creationId xmlns:p14="http://schemas.microsoft.com/office/powerpoint/2010/main" val="4216421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410D142-96CA-4803-B948-6B33642F643B}"/>
              </a:ext>
            </a:extLst>
          </p:cNvPr>
          <p:cNvSpPr/>
          <p:nvPr/>
        </p:nvSpPr>
        <p:spPr>
          <a:xfrm>
            <a:off x="1189348" y="1520001"/>
            <a:ext cx="9813303" cy="4524315"/>
          </a:xfrm>
          <a:prstGeom prst="rect">
            <a:avLst/>
          </a:prstGeom>
        </p:spPr>
        <p:txBody>
          <a:bodyPr wrap="square">
            <a:spAutoFit/>
          </a:bodyPr>
          <a:lstStyle/>
          <a:p>
            <a:r>
              <a:rPr lang="uk-UA" b="1" dirty="0"/>
              <a:t>Найпоширенішими на ринку послуг є такі ризики:</a:t>
            </a:r>
          </a:p>
          <a:p>
            <a:endParaRPr lang="uk-UA" dirty="0"/>
          </a:p>
          <a:p>
            <a:r>
              <a:rPr lang="uk-UA" dirty="0"/>
              <a:t>1. Виконавчий ризик - споживач побоюється, що робота буде виконана не досить вдало. Наприклад, замість відомого лікаря обстеження проводитиме його асистент, який внаслідок недостатньої кваліфікації і практичного досвіду може поставити неточний діагноз.</a:t>
            </a:r>
          </a:p>
          <a:p>
            <a:r>
              <a:rPr lang="uk-UA" dirty="0"/>
              <a:t>2. Фізичний ризик - споживач вагається, чи не буде завдано йому фізичної шкоди під час обслуговування. Наприклад, усадки або пошкодження одягу під час прання або хімічного чищення.</a:t>
            </a:r>
          </a:p>
          <a:p>
            <a:r>
              <a:rPr lang="uk-UA" dirty="0"/>
              <a:t>3. Фінансовий ризик - чи буде компенсовано усі витрати споживача послуг.</a:t>
            </a:r>
          </a:p>
          <a:p>
            <a:r>
              <a:rPr lang="uk-UA" dirty="0"/>
              <a:t>4. Психологічний ризик - як придбання послуги відіб'ється на самолюбстві чи самоповазі людини.</a:t>
            </a:r>
          </a:p>
          <a:p>
            <a:r>
              <a:rPr lang="uk-UA" dirty="0"/>
              <a:t>5. Соціальний ризик - як придбання послуги позначиться на іміджі людини в очах інших людей (наприклад, лікування окремих </a:t>
            </a:r>
            <a:r>
              <a:rPr lang="uk-UA" dirty="0" err="1"/>
              <a:t>хвороб</a:t>
            </a:r>
            <a:r>
              <a:rPr lang="uk-UA" dirty="0"/>
              <a:t>, інтимні послуги).</a:t>
            </a:r>
          </a:p>
          <a:p>
            <a:r>
              <a:rPr lang="uk-UA" dirty="0"/>
              <a:t>6. Ризик втрати часу - споживач побоюється витрат часу, зусиль, зручностей під час купівлі, ремонту, заміни тощо.</a:t>
            </a:r>
          </a:p>
        </p:txBody>
      </p:sp>
    </p:spTree>
    <p:extLst>
      <p:ext uri="{BB962C8B-B14F-4D97-AF65-F5344CB8AC3E}">
        <p14:creationId xmlns:p14="http://schemas.microsoft.com/office/powerpoint/2010/main" val="3223064944"/>
      </p:ext>
    </p:extLst>
  </p:cSld>
  <p:clrMapOvr>
    <a:masterClrMapping/>
  </p:clrMapOvr>
</p:sld>
</file>

<file path=ppt/theme/theme1.xml><?xml version="1.0" encoding="utf-8"?>
<a:theme xmlns:a="http://schemas.openxmlformats.org/drawingml/2006/main" name="След самолета">
  <a:themeElements>
    <a:clrScheme name="След самолета">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След самолета">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лед самолета">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След самолета</Template>
  <TotalTime>82</TotalTime>
  <Words>2279</Words>
  <Application>Microsoft Office PowerPoint</Application>
  <PresentationFormat>Широкоэкранный</PresentationFormat>
  <Paragraphs>116</Paragraphs>
  <Slides>26</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26</vt:i4>
      </vt:variant>
    </vt:vector>
  </HeadingPairs>
  <TitlesOfParts>
    <vt:vector size="29" baseType="lpstr">
      <vt:lpstr>Arial</vt:lpstr>
      <vt:lpstr>Century Gothic</vt:lpstr>
      <vt:lpstr>След самолета</vt:lpstr>
      <vt:lpstr>РИНОК ПОСЛУГ</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РИНОК ПОСЛУГ</dc:title>
  <dc:creator>Катерина Бужимська</dc:creator>
  <cp:lastModifiedBy>Катерина Бужимська</cp:lastModifiedBy>
  <cp:revision>15</cp:revision>
  <dcterms:created xsi:type="dcterms:W3CDTF">2021-09-17T10:26:30Z</dcterms:created>
  <dcterms:modified xsi:type="dcterms:W3CDTF">2021-09-17T11:49:41Z</dcterms:modified>
</cp:coreProperties>
</file>