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72" r:id="rId33"/>
    <p:sldId id="27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BA5B644-D4D2-46F5-9F45-DBDC24F7D862}" type="datetimeFigureOut">
              <a:rPr lang="uk-UA" smtClean="0"/>
              <a:t>07.11.2021</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1172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ABA5B644-D4D2-46F5-9F45-DBDC24F7D862}" type="datetimeFigureOut">
              <a:rPr lang="uk-UA" smtClean="0"/>
              <a:t>07.11.2021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395615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BA5B644-D4D2-46F5-9F45-DBDC24F7D862}" type="datetimeFigureOut">
              <a:rPr lang="uk-UA" smtClean="0"/>
              <a:t>07.11.2021</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155514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BA5B644-D4D2-46F5-9F45-DBDC24F7D862}" type="datetimeFigureOut">
              <a:rPr lang="uk-UA" smtClean="0"/>
              <a:t>07.11.2021</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DAB4C3E8-0BBF-4C8B-AB22-940A5C08E77C}"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1733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BA5B644-D4D2-46F5-9F45-DBDC24F7D862}" type="datetimeFigureOut">
              <a:rPr lang="uk-UA" smtClean="0"/>
              <a:t>07.11.2021</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15441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ABA5B644-D4D2-46F5-9F45-DBDC24F7D862}" type="datetimeFigureOut">
              <a:rPr lang="uk-UA" smtClean="0"/>
              <a:t>07.11.2021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172977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ABA5B644-D4D2-46F5-9F45-DBDC24F7D862}" type="datetimeFigureOut">
              <a:rPr lang="uk-UA" smtClean="0"/>
              <a:t>07.11.2021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567981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BA5B644-D4D2-46F5-9F45-DBDC24F7D862}" type="datetimeFigureOut">
              <a:rPr lang="uk-UA" smtClean="0"/>
              <a:t>07.11.2021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134696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BA5B644-D4D2-46F5-9F45-DBDC24F7D862}" type="datetimeFigureOut">
              <a:rPr lang="uk-UA" smtClean="0"/>
              <a:t>07.11.2021</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46466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BA5B644-D4D2-46F5-9F45-DBDC24F7D862}" type="datetimeFigureOut">
              <a:rPr lang="uk-UA" smtClean="0"/>
              <a:t>07.11.2021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61574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BA5B644-D4D2-46F5-9F45-DBDC24F7D862}" type="datetimeFigureOut">
              <a:rPr lang="uk-UA" smtClean="0"/>
              <a:t>07.11.2021</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8166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ABA5B644-D4D2-46F5-9F45-DBDC24F7D862}" type="datetimeFigureOut">
              <a:rPr lang="uk-UA" smtClean="0"/>
              <a:t>07.11.2021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133374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BA5B644-D4D2-46F5-9F45-DBDC24F7D862}" type="datetimeFigureOut">
              <a:rPr lang="uk-UA" smtClean="0"/>
              <a:t>07.11.2021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283573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ABA5B644-D4D2-46F5-9F45-DBDC24F7D862}" type="datetimeFigureOut">
              <a:rPr lang="uk-UA" smtClean="0"/>
              <a:t>07.11.2021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16535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5B644-D4D2-46F5-9F45-DBDC24F7D862}" type="datetimeFigureOut">
              <a:rPr lang="uk-UA" smtClean="0"/>
              <a:t>07.11.2021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416886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ABA5B644-D4D2-46F5-9F45-DBDC24F7D862}" type="datetimeFigureOut">
              <a:rPr lang="uk-UA" smtClean="0"/>
              <a:t>07.11.2021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29851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ABA5B644-D4D2-46F5-9F45-DBDC24F7D862}" type="datetimeFigureOut">
              <a:rPr lang="uk-UA" smtClean="0"/>
              <a:t>07.11.2021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AB4C3E8-0BBF-4C8B-AB22-940A5C08E77C}" type="slidenum">
              <a:rPr lang="uk-UA" smtClean="0"/>
              <a:t>‹#›</a:t>
            </a:fld>
            <a:endParaRPr lang="uk-UA"/>
          </a:p>
        </p:txBody>
      </p:sp>
    </p:spTree>
    <p:extLst>
      <p:ext uri="{BB962C8B-B14F-4D97-AF65-F5344CB8AC3E}">
        <p14:creationId xmlns:p14="http://schemas.microsoft.com/office/powerpoint/2010/main" val="315814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A5B644-D4D2-46F5-9F45-DBDC24F7D862}" type="datetimeFigureOut">
              <a:rPr lang="uk-UA" smtClean="0"/>
              <a:t>07.11.2021</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B4C3E8-0BBF-4C8B-AB22-940A5C08E77C}" type="slidenum">
              <a:rPr lang="uk-UA" smtClean="0"/>
              <a:t>‹#›</a:t>
            </a:fld>
            <a:endParaRPr lang="uk-UA"/>
          </a:p>
        </p:txBody>
      </p:sp>
    </p:spTree>
    <p:extLst>
      <p:ext uri="{BB962C8B-B14F-4D97-AF65-F5344CB8AC3E}">
        <p14:creationId xmlns:p14="http://schemas.microsoft.com/office/powerpoint/2010/main" val="380325846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45F383-9D4D-4FF1-ACCB-1B7D7FAB9E5D}"/>
              </a:ext>
            </a:extLst>
          </p:cNvPr>
          <p:cNvSpPr>
            <a:spLocks noGrp="1"/>
          </p:cNvSpPr>
          <p:nvPr>
            <p:ph type="ctrTitle"/>
          </p:nvPr>
        </p:nvSpPr>
        <p:spPr/>
        <p:txBody>
          <a:bodyPr/>
          <a:lstStyle/>
          <a:p>
            <a:r>
              <a:rPr lang="uk-UA" dirty="0"/>
              <a:t>Підприємництво у сфері туризму</a:t>
            </a:r>
          </a:p>
        </p:txBody>
      </p:sp>
      <p:sp>
        <p:nvSpPr>
          <p:cNvPr id="3" name="Підзаголовок 2">
            <a:extLst>
              <a:ext uri="{FF2B5EF4-FFF2-40B4-BE49-F238E27FC236}">
                <a16:creationId xmlns:a16="http://schemas.microsoft.com/office/drawing/2014/main" id="{00C9BFA7-3E95-4B44-BC58-540B31ABFB40}"/>
              </a:ext>
            </a:extLst>
          </p:cNvPr>
          <p:cNvSpPr>
            <a:spLocks noGrp="1"/>
          </p:cNvSpPr>
          <p:nvPr>
            <p:ph type="subTitle" idx="1"/>
          </p:nvPr>
        </p:nvSpPr>
        <p:spPr/>
        <p:txBody>
          <a:bodyPr/>
          <a:lstStyle/>
          <a:p>
            <a:r>
              <a:rPr lang="uk-UA" dirty="0"/>
              <a:t>Лекція з навчальної дисципліни «Підприємництво у сфері послуг»</a:t>
            </a:r>
          </a:p>
        </p:txBody>
      </p:sp>
    </p:spTree>
    <p:extLst>
      <p:ext uri="{BB962C8B-B14F-4D97-AF65-F5344CB8AC3E}">
        <p14:creationId xmlns:p14="http://schemas.microsoft.com/office/powerpoint/2010/main" val="2101832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4B48D-946E-433E-9417-D272B605D766}"/>
              </a:ext>
            </a:extLst>
          </p:cNvPr>
          <p:cNvSpPr txBox="1"/>
          <p:nvPr/>
        </p:nvSpPr>
        <p:spPr>
          <a:xfrm>
            <a:off x="1147665" y="1437431"/>
            <a:ext cx="10459616" cy="4524315"/>
          </a:xfrm>
          <a:prstGeom prst="rect">
            <a:avLst/>
          </a:prstGeom>
          <a:noFill/>
        </p:spPr>
        <p:txBody>
          <a:bodyPr wrap="square">
            <a:spAutoFit/>
          </a:bodyPr>
          <a:lstStyle/>
          <a:p>
            <a:r>
              <a:rPr lang="uk-UA" dirty="0"/>
              <a:t>Окрім функцій соціального характеру, туризм має велике значення у </a:t>
            </a:r>
            <a:r>
              <a:rPr lang="uk-UA" b="1" dirty="0"/>
              <a:t>вирішенні економічних проблем суспільства</a:t>
            </a:r>
            <a:r>
              <a:rPr lang="uk-UA" dirty="0"/>
              <a:t>. Туризм впливає на економіку в таких аспектах:</a:t>
            </a:r>
          </a:p>
          <a:p>
            <a:r>
              <a:rPr lang="uk-UA" dirty="0"/>
              <a:t>1) є джерелом доходу для місцевого населення туристських центрів;</a:t>
            </a:r>
          </a:p>
          <a:p>
            <a:r>
              <a:rPr lang="uk-UA" dirty="0"/>
              <a:t>2) стимулює розвиток галузей, пов’язаних з випуском предметів народного вжитку, бо приплив туристів підвищує попит на багато видів товарів, завдяки чому виробництво розвивається;</a:t>
            </a:r>
          </a:p>
          <a:p>
            <a:r>
              <a:rPr lang="uk-UA" dirty="0"/>
              <a:t>3) сприяє розвитку пізнання і розважального бізнесу, бо зі сторони місцевої влади приділяється велика увага “ресурсам гостинності”, збереженню культурної спадщини (пам’ятників, музеїв, архітектурних </a:t>
            </a:r>
            <a:r>
              <a:rPr lang="uk-UA" dirty="0" err="1"/>
              <a:t>ансамблей</a:t>
            </a:r>
            <a:r>
              <a:rPr lang="uk-UA" dirty="0"/>
              <a:t>), побудові різноманітних атракціонів для розваг;</a:t>
            </a:r>
          </a:p>
          <a:p>
            <a:r>
              <a:rPr lang="uk-UA" dirty="0"/>
              <a:t>4) дає прибуток і сприяє розвитку транспортних підприємств і організацій;</a:t>
            </a:r>
          </a:p>
          <a:p>
            <a:r>
              <a:rPr lang="uk-UA" dirty="0"/>
              <a:t>5) стимулює розвиток підприємств зв’язку, бо підтримуючи контакти</a:t>
            </a:r>
          </a:p>
          <a:p>
            <a:r>
              <a:rPr lang="uk-UA" dirty="0"/>
              <a:t>з місцем постійного проживання, туристи використовують пошту, телеграф, телефон;</a:t>
            </a:r>
          </a:p>
          <a:p>
            <a:r>
              <a:rPr lang="uk-UA" dirty="0"/>
              <a:t>6) обумовлюють зростання попиту на вироби місцевої промисловості, сувеніри, які є рекламою для туристського центру;</a:t>
            </a:r>
          </a:p>
          <a:p>
            <a:r>
              <a:rPr lang="uk-UA" dirty="0"/>
              <a:t>7) сприяють припливу до країни іноземної валюти.</a:t>
            </a:r>
          </a:p>
        </p:txBody>
      </p:sp>
    </p:spTree>
    <p:extLst>
      <p:ext uri="{BB962C8B-B14F-4D97-AF65-F5344CB8AC3E}">
        <p14:creationId xmlns:p14="http://schemas.microsoft.com/office/powerpoint/2010/main" val="157587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CB0699-3CEB-462E-888F-86D1F117C6F4}"/>
              </a:ext>
            </a:extLst>
          </p:cNvPr>
          <p:cNvSpPr txBox="1"/>
          <p:nvPr/>
        </p:nvSpPr>
        <p:spPr>
          <a:xfrm>
            <a:off x="1073020" y="2171058"/>
            <a:ext cx="10207690" cy="2862322"/>
          </a:xfrm>
          <a:prstGeom prst="rect">
            <a:avLst/>
          </a:prstGeom>
          <a:noFill/>
        </p:spPr>
        <p:txBody>
          <a:bodyPr wrap="square">
            <a:spAutoFit/>
          </a:bodyPr>
          <a:lstStyle/>
          <a:p>
            <a:r>
              <a:rPr lang="uk-UA" dirty="0"/>
              <a:t>Окрім соціальних і економічних, туризм виконує і </a:t>
            </a:r>
            <a:r>
              <a:rPr lang="uk-UA" b="1" dirty="0"/>
              <a:t>гуманітарні функції:</a:t>
            </a:r>
          </a:p>
          <a:p>
            <a:r>
              <a:rPr lang="uk-UA" dirty="0"/>
              <a:t>1) дозволяє поєднувати відпочинок з пізнанням життя, побуту, історії, культури, звичаїв свого та інших народів. Знайомство з країнами і народами, різноманітна тематика екскурсій розширюють світогляд людини, розвивають її інтелект, допомагають краще усвідомлювати реальну картину світу;</a:t>
            </a:r>
          </a:p>
          <a:p>
            <a:r>
              <a:rPr lang="uk-UA" dirty="0"/>
              <a:t>2) гуманітарне значення туризму виходить поза рамки однієї пізнавальної</a:t>
            </a:r>
          </a:p>
          <a:p>
            <a:r>
              <a:rPr lang="uk-UA" dirty="0"/>
              <a:t>функції, бо він сприяє розвитку мирних, дружніх відносин між народами;</a:t>
            </a:r>
          </a:p>
          <a:p>
            <a:r>
              <a:rPr lang="uk-UA" dirty="0"/>
              <a:t>3) слід також відмітити роль туризму у вихованні підростаючого покоління – цікаві екскурсії і маршрути значною мірою здатні розширити світогляд дитини, впливати на формування її естетичних уподобань.</a:t>
            </a:r>
          </a:p>
        </p:txBody>
      </p:sp>
    </p:spTree>
    <p:extLst>
      <p:ext uri="{BB962C8B-B14F-4D97-AF65-F5344CB8AC3E}">
        <p14:creationId xmlns:p14="http://schemas.microsoft.com/office/powerpoint/2010/main" val="349505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CB7603-8C35-4541-BFB9-66EC74637712}"/>
              </a:ext>
            </a:extLst>
          </p:cNvPr>
          <p:cNvSpPr txBox="1"/>
          <p:nvPr/>
        </p:nvSpPr>
        <p:spPr>
          <a:xfrm>
            <a:off x="783772" y="1974227"/>
            <a:ext cx="10898155" cy="2031325"/>
          </a:xfrm>
          <a:prstGeom prst="rect">
            <a:avLst/>
          </a:prstGeom>
          <a:noFill/>
        </p:spPr>
        <p:txBody>
          <a:bodyPr wrap="square">
            <a:spAutoFit/>
          </a:bodyPr>
          <a:lstStyle/>
          <a:p>
            <a:r>
              <a:rPr lang="uk-UA" dirty="0"/>
              <a:t>Основні фактори, що впливають на розвиток туризму, поділяються на </a:t>
            </a:r>
            <a:r>
              <a:rPr lang="uk-UA" i="1" dirty="0"/>
              <a:t>статичні й динамічні</a:t>
            </a:r>
            <a:r>
              <a:rPr lang="uk-UA" dirty="0"/>
              <a:t>.</a:t>
            </a:r>
          </a:p>
          <a:p>
            <a:r>
              <a:rPr lang="uk-UA" dirty="0"/>
              <a:t>До </a:t>
            </a:r>
            <a:r>
              <a:rPr lang="uk-UA" b="1" dirty="0"/>
              <a:t>статичних</a:t>
            </a:r>
            <a:r>
              <a:rPr lang="uk-UA" dirty="0"/>
              <a:t> відносять сукупність природно-географічних факторів, які мають незмінне значення. Людина лише пристосовує їх до туристських потреб, робить більш доступними для використання.</a:t>
            </a:r>
          </a:p>
          <a:p>
            <a:r>
              <a:rPr lang="uk-UA" dirty="0"/>
              <a:t>До </a:t>
            </a:r>
            <a:r>
              <a:rPr lang="uk-UA" b="1" dirty="0"/>
              <a:t>динамічних</a:t>
            </a:r>
            <a:r>
              <a:rPr lang="uk-UA" dirty="0"/>
              <a:t> факторів відносять: демографічні, соціально-економічні, матеріально-технічні й політичні фактори, які можуть мати різну оцінку, значення, що змінюються в часі й просторі.</a:t>
            </a:r>
          </a:p>
        </p:txBody>
      </p:sp>
    </p:spTree>
    <p:extLst>
      <p:ext uri="{BB962C8B-B14F-4D97-AF65-F5344CB8AC3E}">
        <p14:creationId xmlns:p14="http://schemas.microsoft.com/office/powerpoint/2010/main" val="279622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096F06-89C1-4CE1-A676-E54FC8C903C0}"/>
              </a:ext>
            </a:extLst>
          </p:cNvPr>
          <p:cNvSpPr txBox="1"/>
          <p:nvPr/>
        </p:nvSpPr>
        <p:spPr>
          <a:xfrm>
            <a:off x="1352937" y="1311754"/>
            <a:ext cx="9209316" cy="3416320"/>
          </a:xfrm>
          <a:prstGeom prst="rect">
            <a:avLst/>
          </a:prstGeom>
          <a:noFill/>
        </p:spPr>
        <p:txBody>
          <a:bodyPr wrap="square">
            <a:spAutoFit/>
          </a:bodyPr>
          <a:lstStyle/>
          <a:p>
            <a:r>
              <a:rPr lang="uk-UA" dirty="0"/>
              <a:t>Крім вищевказаного розподілу, серед факторів, що впливають на розвиток туризму, розрізняють: </a:t>
            </a:r>
            <a:r>
              <a:rPr lang="uk-UA" i="1" dirty="0"/>
              <a:t>зовнішні</a:t>
            </a:r>
            <a:r>
              <a:rPr lang="uk-UA" dirty="0"/>
              <a:t> (екзогенні) фактори, </a:t>
            </a:r>
            <a:r>
              <a:rPr lang="uk-UA" i="1" dirty="0"/>
              <a:t>внутрішні</a:t>
            </a:r>
            <a:r>
              <a:rPr lang="uk-UA" dirty="0"/>
              <a:t> (ендогенні) фактори.</a:t>
            </a:r>
          </a:p>
          <a:p>
            <a:endParaRPr lang="uk-UA" b="1" dirty="0"/>
          </a:p>
          <a:p>
            <a:r>
              <a:rPr lang="uk-UA" b="1" dirty="0"/>
              <a:t>Зовнішні фактори </a:t>
            </a:r>
            <a:r>
              <a:rPr lang="uk-UA" dirty="0"/>
              <a:t>впливають на туризм шляхом: демографічних та соціальних змін; економічного й фінансового розвитку;  змін політичного та правового регулювання; технологічних змін; торгового розвитку; транспортної інфраструктури; безпеки подорожей.</a:t>
            </a:r>
          </a:p>
          <a:p>
            <a:endParaRPr lang="uk-UA" dirty="0"/>
          </a:p>
          <a:p>
            <a:r>
              <a:rPr lang="ru-RU" b="1" dirty="0" err="1"/>
              <a:t>Внутрішні</a:t>
            </a:r>
            <a:r>
              <a:rPr lang="ru-RU" b="1" dirty="0"/>
              <a:t> </a:t>
            </a:r>
            <a:r>
              <a:rPr lang="ru-RU" b="1" dirty="0" err="1"/>
              <a:t>фактори</a:t>
            </a:r>
            <a:r>
              <a:rPr lang="ru-RU" b="1" dirty="0"/>
              <a:t> </a:t>
            </a:r>
            <a:r>
              <a:rPr lang="ru-RU" dirty="0"/>
              <a:t>– </a:t>
            </a:r>
            <a:r>
              <a:rPr lang="ru-RU" dirty="0" err="1"/>
              <a:t>це</a:t>
            </a:r>
            <a:r>
              <a:rPr lang="ru-RU" dirty="0"/>
              <a:t> </a:t>
            </a:r>
            <a:r>
              <a:rPr lang="ru-RU" dirty="0" err="1"/>
              <a:t>насамперед</a:t>
            </a:r>
            <a:r>
              <a:rPr lang="ru-RU" dirty="0"/>
              <a:t> </a:t>
            </a:r>
            <a:r>
              <a:rPr lang="ru-RU" dirty="0" err="1"/>
              <a:t>фактори</a:t>
            </a:r>
            <a:r>
              <a:rPr lang="ru-RU" dirty="0"/>
              <a:t> ринку: </a:t>
            </a:r>
            <a:r>
              <a:rPr lang="ru-RU" dirty="0" err="1"/>
              <a:t>процеси</a:t>
            </a:r>
            <a:r>
              <a:rPr lang="ru-RU" dirty="0"/>
              <a:t> </a:t>
            </a:r>
            <a:r>
              <a:rPr lang="ru-RU" dirty="0" err="1"/>
              <a:t>попиту</a:t>
            </a:r>
            <a:r>
              <a:rPr lang="ru-RU" dirty="0"/>
              <a:t>, </a:t>
            </a:r>
            <a:r>
              <a:rPr lang="ru-RU" dirty="0" err="1"/>
              <a:t>пропозиції</a:t>
            </a:r>
            <a:r>
              <a:rPr lang="ru-RU" dirty="0"/>
              <a:t>; </a:t>
            </a:r>
            <a:r>
              <a:rPr lang="ru-RU" dirty="0" err="1"/>
              <a:t>сегментація</a:t>
            </a:r>
            <a:r>
              <a:rPr lang="ru-RU" dirty="0"/>
              <a:t> ринку, в </a:t>
            </a:r>
            <a:r>
              <a:rPr lang="ru-RU" dirty="0" err="1"/>
              <a:t>якому</a:t>
            </a:r>
            <a:r>
              <a:rPr lang="ru-RU" dirty="0"/>
              <a:t> </a:t>
            </a:r>
            <a:r>
              <a:rPr lang="ru-RU" dirty="0" err="1"/>
              <a:t>розвивається</a:t>
            </a:r>
            <a:r>
              <a:rPr lang="ru-RU" dirty="0"/>
              <a:t> </a:t>
            </a:r>
            <a:r>
              <a:rPr lang="ru-RU" dirty="0" err="1"/>
              <a:t>туристський</a:t>
            </a:r>
            <a:r>
              <a:rPr lang="ru-RU" dirty="0"/>
              <a:t> продукт; </a:t>
            </a:r>
            <a:r>
              <a:rPr lang="ru-RU" dirty="0" err="1"/>
              <a:t>власне</a:t>
            </a:r>
            <a:r>
              <a:rPr lang="ru-RU" dirty="0"/>
              <a:t> маркетинг; </a:t>
            </a:r>
            <a:r>
              <a:rPr lang="ru-RU" dirty="0" err="1"/>
              <a:t>туристський</a:t>
            </a:r>
            <a:r>
              <a:rPr lang="ru-RU" dirty="0"/>
              <a:t> </a:t>
            </a:r>
            <a:r>
              <a:rPr lang="ru-RU" dirty="0" err="1"/>
              <a:t>приватний</a:t>
            </a:r>
            <a:r>
              <a:rPr lang="ru-RU" dirty="0"/>
              <a:t> сектор; </a:t>
            </a:r>
            <a:r>
              <a:rPr lang="ru-RU" dirty="0" err="1"/>
              <a:t>людський</a:t>
            </a:r>
            <a:r>
              <a:rPr lang="ru-RU" dirty="0"/>
              <a:t> фактор.</a:t>
            </a:r>
            <a:endParaRPr lang="uk-UA" dirty="0"/>
          </a:p>
        </p:txBody>
      </p:sp>
    </p:spTree>
    <p:extLst>
      <p:ext uri="{BB962C8B-B14F-4D97-AF65-F5344CB8AC3E}">
        <p14:creationId xmlns:p14="http://schemas.microsoft.com/office/powerpoint/2010/main" val="382631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46B0B-3837-4623-88C7-327194252DA7}"/>
              </a:ext>
            </a:extLst>
          </p:cNvPr>
          <p:cNvSpPr txBox="1"/>
          <p:nvPr/>
        </p:nvSpPr>
        <p:spPr>
          <a:xfrm>
            <a:off x="895740" y="1254054"/>
            <a:ext cx="10823510" cy="5355312"/>
          </a:xfrm>
          <a:prstGeom prst="rect">
            <a:avLst/>
          </a:prstGeom>
          <a:noFill/>
        </p:spPr>
        <p:txBody>
          <a:bodyPr wrap="square">
            <a:spAutoFit/>
          </a:bodyPr>
          <a:lstStyle/>
          <a:p>
            <a:r>
              <a:rPr lang="uk-UA" dirty="0"/>
              <a:t>Перераховані вище фактори, в свою чергу, підрозділяються на екстенсивні, інтенсивні й стримуючі (негативні).</a:t>
            </a:r>
          </a:p>
          <a:p>
            <a:r>
              <a:rPr lang="uk-UA" dirty="0"/>
              <a:t>До </a:t>
            </a:r>
            <a:r>
              <a:rPr lang="uk-UA" b="1" dirty="0"/>
              <a:t>екстенсивних факторів </a:t>
            </a:r>
            <a:r>
              <a:rPr lang="uk-UA" dirty="0"/>
              <a:t>відносять: зростання чисельності робітників, збільшення кількості залучених до обороту матеріальних ресурсів, будівництво нових об’єктів туризму з технічним рівнем існуючих.</a:t>
            </a:r>
          </a:p>
          <a:p>
            <a:r>
              <a:rPr lang="uk-UA" b="1" dirty="0"/>
              <a:t>Інтенсивні фактори</a:t>
            </a:r>
            <a:r>
              <a:rPr lang="uk-UA" dirty="0"/>
              <a:t>: підвищення кваліфікації персоналу, розвиток </a:t>
            </a:r>
            <a:r>
              <a:rPr lang="uk-UA" dirty="0" err="1"/>
              <a:t>професійно</a:t>
            </a:r>
            <a:r>
              <a:rPr lang="uk-UA" dirty="0"/>
              <a:t>-кваліфікаційної структури; технічне удосконалення матеріальної бази за рахунок впровадження досягнень і результатів науково-технічного прогресу, включаючи реалізацію цільових програм покращення культури і якості обслуговування, індустріалізації, технологізації і </a:t>
            </a:r>
            <a:r>
              <a:rPr lang="uk-UA" dirty="0" err="1"/>
              <a:t>комп’ютерізації</a:t>
            </a:r>
            <a:r>
              <a:rPr lang="uk-UA" dirty="0"/>
              <a:t> туризму, раціональне використання наявних матеріальних ресурсів, об’єктів, маршрутів та ін.</a:t>
            </a:r>
          </a:p>
          <a:p>
            <a:r>
              <a:rPr lang="uk-UA" dirty="0"/>
              <a:t>До </a:t>
            </a:r>
            <a:r>
              <a:rPr lang="uk-UA" b="1" dirty="0"/>
              <a:t>стримуючих факторів</a:t>
            </a:r>
            <a:r>
              <a:rPr lang="uk-UA" dirty="0"/>
              <a:t>, що впливають на розвиток туризму негативно, відносяться: кризи, мілітаризація економіки, зростання зовнішньої заборгованості, політична нестабільність, зростання цін на предмети споживання, безробіття, фінансова нестабільність, зменшення обсягів споживання, несприятливе екологічне становище, банкрутство туристських підприємств, невиконання </a:t>
            </a:r>
            <a:r>
              <a:rPr lang="uk-UA" dirty="0" err="1"/>
              <a:t>турфірмами</a:t>
            </a:r>
            <a:r>
              <a:rPr lang="uk-UA" dirty="0"/>
              <a:t> своїх зобов’язань та ін.</a:t>
            </a:r>
          </a:p>
          <a:p>
            <a:r>
              <a:rPr lang="ru-RU" dirty="0" err="1"/>
              <a:t>Особливе</a:t>
            </a:r>
            <a:r>
              <a:rPr lang="ru-RU" dirty="0"/>
              <a:t> </a:t>
            </a:r>
            <a:r>
              <a:rPr lang="ru-RU" dirty="0" err="1"/>
              <a:t>місце</a:t>
            </a:r>
            <a:r>
              <a:rPr lang="ru-RU" dirty="0"/>
              <a:t> </a:t>
            </a:r>
            <a:r>
              <a:rPr lang="ru-RU" dirty="0" err="1"/>
              <a:t>серед</a:t>
            </a:r>
            <a:r>
              <a:rPr lang="ru-RU" dirty="0"/>
              <a:t> </a:t>
            </a:r>
            <a:r>
              <a:rPr lang="ru-RU" dirty="0" err="1"/>
              <a:t>факторів</a:t>
            </a:r>
            <a:r>
              <a:rPr lang="ru-RU" dirty="0"/>
              <a:t>, </a:t>
            </a:r>
            <a:r>
              <a:rPr lang="ru-RU" dirty="0" err="1"/>
              <a:t>що</a:t>
            </a:r>
            <a:r>
              <a:rPr lang="ru-RU" dirty="0"/>
              <a:t> </a:t>
            </a:r>
            <a:r>
              <a:rPr lang="ru-RU" dirty="0" err="1"/>
              <a:t>впливають</a:t>
            </a:r>
            <a:r>
              <a:rPr lang="ru-RU" dirty="0"/>
              <a:t> на </a:t>
            </a:r>
            <a:r>
              <a:rPr lang="ru-RU" dirty="0" err="1"/>
              <a:t>розвиток</a:t>
            </a:r>
            <a:r>
              <a:rPr lang="ru-RU" dirty="0"/>
              <a:t> туризму, </a:t>
            </a:r>
            <a:r>
              <a:rPr lang="ru-RU" dirty="0" err="1"/>
              <a:t>має</a:t>
            </a:r>
            <a:r>
              <a:rPr lang="ru-RU" dirty="0"/>
              <a:t> </a:t>
            </a:r>
            <a:r>
              <a:rPr lang="ru-RU" b="1" dirty="0"/>
              <a:t>фактор </a:t>
            </a:r>
            <a:r>
              <a:rPr lang="ru-RU" b="1" dirty="0" err="1"/>
              <a:t>сезонності</a:t>
            </a:r>
            <a:r>
              <a:rPr lang="ru-RU" dirty="0"/>
              <a:t>. </a:t>
            </a:r>
            <a:r>
              <a:rPr lang="ru-RU" dirty="0" err="1"/>
              <a:t>Залежно</a:t>
            </a:r>
            <a:r>
              <a:rPr lang="ru-RU" dirty="0"/>
              <a:t> </a:t>
            </a:r>
            <a:r>
              <a:rPr lang="ru-RU" dirty="0" err="1"/>
              <a:t>від</a:t>
            </a:r>
            <a:r>
              <a:rPr lang="ru-RU" dirty="0"/>
              <a:t> сезону </a:t>
            </a:r>
            <a:r>
              <a:rPr lang="ru-RU" dirty="0" err="1"/>
              <a:t>обсяг</a:t>
            </a:r>
            <a:r>
              <a:rPr lang="ru-RU" dirty="0"/>
              <a:t> </a:t>
            </a:r>
            <a:r>
              <a:rPr lang="ru-RU" dirty="0" err="1"/>
              <a:t>туристської</a:t>
            </a:r>
            <a:r>
              <a:rPr lang="ru-RU" dirty="0"/>
              <a:t> </a:t>
            </a:r>
            <a:r>
              <a:rPr lang="ru-RU" dirty="0" err="1"/>
              <a:t>діяльності</a:t>
            </a:r>
            <a:r>
              <a:rPr lang="ru-RU" dirty="0"/>
              <a:t> </a:t>
            </a:r>
            <a:r>
              <a:rPr lang="ru-RU" dirty="0" err="1"/>
              <a:t>може</a:t>
            </a:r>
            <a:r>
              <a:rPr lang="ru-RU" dirty="0"/>
              <a:t> </a:t>
            </a:r>
            <a:r>
              <a:rPr lang="ru-RU" dirty="0" err="1"/>
              <a:t>зазнавати</a:t>
            </a:r>
            <a:r>
              <a:rPr lang="ru-RU" dirty="0"/>
              <a:t> </a:t>
            </a:r>
            <a:r>
              <a:rPr lang="ru-RU" dirty="0" err="1"/>
              <a:t>значних</a:t>
            </a:r>
            <a:r>
              <a:rPr lang="ru-RU" dirty="0"/>
              <a:t> </a:t>
            </a:r>
            <a:r>
              <a:rPr lang="ru-RU" dirty="0" err="1"/>
              <a:t>коливань</a:t>
            </a:r>
            <a:r>
              <a:rPr lang="ru-RU" dirty="0"/>
              <a:t>.</a:t>
            </a:r>
            <a:endParaRPr lang="uk-UA" dirty="0"/>
          </a:p>
        </p:txBody>
      </p:sp>
    </p:spTree>
    <p:extLst>
      <p:ext uri="{BB962C8B-B14F-4D97-AF65-F5344CB8AC3E}">
        <p14:creationId xmlns:p14="http://schemas.microsoft.com/office/powerpoint/2010/main" val="1462453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9A2253-718D-44DF-807F-FB49A884AE83}"/>
              </a:ext>
            </a:extLst>
          </p:cNvPr>
          <p:cNvSpPr txBox="1"/>
          <p:nvPr/>
        </p:nvSpPr>
        <p:spPr>
          <a:xfrm>
            <a:off x="1034142" y="1816494"/>
            <a:ext cx="10310327" cy="3693319"/>
          </a:xfrm>
          <a:prstGeom prst="rect">
            <a:avLst/>
          </a:prstGeom>
          <a:noFill/>
        </p:spPr>
        <p:txBody>
          <a:bodyPr wrap="square">
            <a:spAutoFit/>
          </a:bodyPr>
          <a:lstStyle/>
          <a:p>
            <a:pPr algn="ctr"/>
            <a:r>
              <a:rPr lang="ru-RU" b="1" dirty="0"/>
              <a:t>2. </a:t>
            </a:r>
            <a:r>
              <a:rPr lang="ru-RU" b="1" dirty="0" err="1"/>
              <a:t>Туристське</a:t>
            </a:r>
            <a:r>
              <a:rPr lang="ru-RU" b="1" dirty="0"/>
              <a:t> </a:t>
            </a:r>
            <a:r>
              <a:rPr lang="ru-RU" b="1" dirty="0" err="1"/>
              <a:t>підприємство</a:t>
            </a:r>
            <a:r>
              <a:rPr lang="ru-RU" b="1" dirty="0"/>
              <a:t>, як </a:t>
            </a:r>
            <a:r>
              <a:rPr lang="ru-RU" b="1" dirty="0" err="1"/>
              <a:t>суб’єкт</a:t>
            </a:r>
            <a:r>
              <a:rPr lang="ru-RU" b="1" dirty="0"/>
              <a:t> </a:t>
            </a:r>
            <a:r>
              <a:rPr lang="ru-RU" b="1" dirty="0" err="1"/>
              <a:t>господарювання</a:t>
            </a:r>
            <a:r>
              <a:rPr lang="ru-RU" b="1" dirty="0"/>
              <a:t> та </a:t>
            </a:r>
            <a:r>
              <a:rPr lang="ru-RU" b="1" dirty="0" err="1"/>
              <a:t>його</a:t>
            </a:r>
            <a:r>
              <a:rPr lang="ru-RU" b="1" dirty="0"/>
              <a:t> </a:t>
            </a:r>
            <a:r>
              <a:rPr lang="ru-RU" b="1" dirty="0" err="1"/>
              <a:t>основні</a:t>
            </a:r>
            <a:r>
              <a:rPr lang="ru-RU" b="1" dirty="0"/>
              <a:t> </a:t>
            </a:r>
            <a:r>
              <a:rPr lang="ru-RU" b="1" dirty="0" err="1"/>
              <a:t>цілі</a:t>
            </a:r>
            <a:endParaRPr lang="ru-RU" b="1" dirty="0"/>
          </a:p>
          <a:p>
            <a:pPr algn="ctr"/>
            <a:endParaRPr lang="uk-UA" dirty="0"/>
          </a:p>
          <a:p>
            <a:r>
              <a:rPr lang="uk-UA" b="1" dirty="0"/>
              <a:t>Туристське підприємство </a:t>
            </a:r>
            <a:r>
              <a:rPr lang="uk-UA" dirty="0"/>
              <a:t>– це самостійний господарюючий статутний суб'єкт, який має права юридичної особи, здійснює комерційну й науково-дослідну діяльність з метою отримання прибутку.</a:t>
            </a:r>
          </a:p>
          <a:p>
            <a:r>
              <a:rPr lang="uk-UA" dirty="0"/>
              <a:t>Всю діяльність туристських підприємств у загальному вигляді можна звести до виконання трьох </a:t>
            </a:r>
            <a:r>
              <a:rPr lang="uk-UA" b="1" dirty="0"/>
              <a:t>функцій</a:t>
            </a:r>
            <a:r>
              <a:rPr lang="uk-UA" dirty="0"/>
              <a:t>:</a:t>
            </a:r>
          </a:p>
          <a:p>
            <a:r>
              <a:rPr lang="uk-UA" dirty="0"/>
              <a:t>– </a:t>
            </a:r>
            <a:r>
              <a:rPr lang="uk-UA" b="1" dirty="0"/>
              <a:t>організаційної</a:t>
            </a:r>
            <a:r>
              <a:rPr lang="uk-UA" dirty="0"/>
              <a:t> (формування комплексних маршрутів для туристських груп та туристів-індивідуалів на основі договорів між підприємствами туристської індустрії);</a:t>
            </a:r>
          </a:p>
          <a:p>
            <a:r>
              <a:rPr lang="uk-UA" dirty="0"/>
              <a:t>– </a:t>
            </a:r>
            <a:r>
              <a:rPr lang="uk-UA" b="1" dirty="0"/>
              <a:t>посередницької </a:t>
            </a:r>
            <a:r>
              <a:rPr lang="uk-UA" dirty="0"/>
              <a:t>(комплектування і продаж послуг і товарів туристського</a:t>
            </a:r>
          </a:p>
          <a:p>
            <a:r>
              <a:rPr lang="uk-UA" dirty="0"/>
              <a:t>призначення за дорученням підприємств-постачальників туристських послуг);</a:t>
            </a:r>
          </a:p>
          <a:p>
            <a:r>
              <a:rPr lang="uk-UA" dirty="0"/>
              <a:t>– </a:t>
            </a:r>
            <a:r>
              <a:rPr lang="uk-UA" b="1" dirty="0"/>
              <a:t>торговельно-банківської</a:t>
            </a:r>
            <a:r>
              <a:rPr lang="uk-UA" dirty="0"/>
              <a:t> (операції з обміну валют, страхування майна, здоров`я та життя туристів).</a:t>
            </a:r>
          </a:p>
        </p:txBody>
      </p:sp>
    </p:spTree>
    <p:extLst>
      <p:ext uri="{BB962C8B-B14F-4D97-AF65-F5344CB8AC3E}">
        <p14:creationId xmlns:p14="http://schemas.microsoft.com/office/powerpoint/2010/main" val="1094578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A0D518-0389-4AAD-9EE8-E8B35D168251}"/>
              </a:ext>
            </a:extLst>
          </p:cNvPr>
          <p:cNvSpPr txBox="1"/>
          <p:nvPr/>
        </p:nvSpPr>
        <p:spPr>
          <a:xfrm>
            <a:off x="1091681" y="1865179"/>
            <a:ext cx="10030409" cy="2585323"/>
          </a:xfrm>
          <a:prstGeom prst="rect">
            <a:avLst/>
          </a:prstGeom>
          <a:noFill/>
        </p:spPr>
        <p:txBody>
          <a:bodyPr wrap="square">
            <a:spAutoFit/>
          </a:bodyPr>
          <a:lstStyle/>
          <a:p>
            <a:r>
              <a:rPr lang="ru-RU" b="1" dirty="0" err="1"/>
              <a:t>Головними</a:t>
            </a:r>
            <a:r>
              <a:rPr lang="ru-RU" b="1" dirty="0"/>
              <a:t> </a:t>
            </a:r>
            <a:r>
              <a:rPr lang="ru-RU" b="1" dirty="0" err="1"/>
              <a:t>завданнями</a:t>
            </a:r>
            <a:r>
              <a:rPr lang="ru-RU" b="1" dirty="0"/>
              <a:t> </a:t>
            </a:r>
            <a:r>
              <a:rPr lang="ru-RU" dirty="0" err="1"/>
              <a:t>діяльності</a:t>
            </a:r>
            <a:r>
              <a:rPr lang="ru-RU" dirty="0"/>
              <a:t> </a:t>
            </a:r>
            <a:r>
              <a:rPr lang="ru-RU" dirty="0" err="1"/>
              <a:t>туристського</a:t>
            </a:r>
            <a:r>
              <a:rPr lang="ru-RU" dirty="0"/>
              <a:t> </a:t>
            </a:r>
            <a:r>
              <a:rPr lang="ru-RU" dirty="0" err="1"/>
              <a:t>підприємства</a:t>
            </a:r>
            <a:r>
              <a:rPr lang="ru-RU" dirty="0"/>
              <a:t> є </a:t>
            </a:r>
            <a:r>
              <a:rPr lang="ru-RU" dirty="0" err="1"/>
              <a:t>створення</a:t>
            </a:r>
            <a:r>
              <a:rPr lang="ru-RU" dirty="0"/>
              <a:t> і </a:t>
            </a:r>
            <a:r>
              <a:rPr lang="ru-RU" dirty="0" err="1"/>
              <a:t>доведення</a:t>
            </a:r>
            <a:r>
              <a:rPr lang="ru-RU" dirty="0"/>
              <a:t> до </a:t>
            </a:r>
            <a:r>
              <a:rPr lang="ru-RU" dirty="0" err="1"/>
              <a:t>споживачів</a:t>
            </a:r>
            <a:r>
              <a:rPr lang="ru-RU" dirty="0"/>
              <a:t> </a:t>
            </a:r>
            <a:r>
              <a:rPr lang="ru-RU" dirty="0" err="1"/>
              <a:t>туристських</a:t>
            </a:r>
            <a:r>
              <a:rPr lang="ru-RU" dirty="0"/>
              <a:t> </a:t>
            </a:r>
            <a:r>
              <a:rPr lang="ru-RU" dirty="0" err="1"/>
              <a:t>продуктів</a:t>
            </a:r>
            <a:r>
              <a:rPr lang="ru-RU" dirty="0"/>
              <a:t>, </a:t>
            </a:r>
            <a:r>
              <a:rPr lang="ru-RU" dirty="0" err="1"/>
              <a:t>відповідних</a:t>
            </a:r>
            <a:r>
              <a:rPr lang="ru-RU" dirty="0"/>
              <a:t> потребам </a:t>
            </a:r>
            <a:r>
              <a:rPr lang="ru-RU" dirty="0" err="1"/>
              <a:t>туристів</a:t>
            </a:r>
            <a:r>
              <a:rPr lang="ru-RU" dirty="0"/>
              <a:t>, </a:t>
            </a:r>
            <a:r>
              <a:rPr lang="ru-RU" dirty="0" err="1"/>
              <a:t>підтримка</a:t>
            </a:r>
            <a:r>
              <a:rPr lang="ru-RU" dirty="0"/>
              <a:t> </a:t>
            </a:r>
            <a:r>
              <a:rPr lang="ru-RU" dirty="0" err="1"/>
              <a:t>пропозиції</a:t>
            </a:r>
            <a:r>
              <a:rPr lang="ru-RU" dirty="0"/>
              <a:t> на </a:t>
            </a:r>
            <a:r>
              <a:rPr lang="ru-RU" dirty="0" err="1"/>
              <a:t>рівні</a:t>
            </a:r>
            <a:r>
              <a:rPr lang="ru-RU" dirty="0"/>
              <a:t> </a:t>
            </a:r>
            <a:r>
              <a:rPr lang="ru-RU" dirty="0" err="1"/>
              <a:t>попиту</a:t>
            </a:r>
            <a:r>
              <a:rPr lang="ru-RU" dirty="0"/>
              <a:t>, а </a:t>
            </a:r>
            <a:r>
              <a:rPr lang="ru-RU" dirty="0" err="1"/>
              <a:t>також</a:t>
            </a:r>
            <a:r>
              <a:rPr lang="ru-RU" dirty="0"/>
              <a:t> </a:t>
            </a:r>
            <a:r>
              <a:rPr lang="ru-RU" dirty="0" err="1"/>
              <a:t>збереження</a:t>
            </a:r>
            <a:r>
              <a:rPr lang="ru-RU" dirty="0"/>
              <a:t> </a:t>
            </a:r>
            <a:r>
              <a:rPr lang="ru-RU" dirty="0" err="1"/>
              <a:t>конкурентоспроможності</a:t>
            </a:r>
            <a:r>
              <a:rPr lang="ru-RU" dirty="0"/>
              <a:t> </a:t>
            </a:r>
            <a:r>
              <a:rPr lang="ru-RU" dirty="0" err="1"/>
              <a:t>туристського</a:t>
            </a:r>
            <a:r>
              <a:rPr lang="ru-RU" dirty="0"/>
              <a:t> продукту</a:t>
            </a:r>
          </a:p>
          <a:p>
            <a:endParaRPr lang="ru-RU" dirty="0"/>
          </a:p>
          <a:p>
            <a:r>
              <a:rPr lang="ru-RU" b="1" dirty="0"/>
              <a:t>За </a:t>
            </a:r>
            <a:r>
              <a:rPr lang="ru-RU" b="1" dirty="0" err="1"/>
              <a:t>змістом</a:t>
            </a:r>
            <a:r>
              <a:rPr lang="ru-RU" b="1" dirty="0"/>
              <a:t> і характером </a:t>
            </a:r>
            <a:r>
              <a:rPr lang="ru-RU" b="1" dirty="0" err="1"/>
              <a:t>своєї</a:t>
            </a:r>
            <a:r>
              <a:rPr lang="ru-RU" b="1" dirty="0"/>
              <a:t> </a:t>
            </a:r>
            <a:r>
              <a:rPr lang="ru-RU" b="1" dirty="0" err="1"/>
              <a:t>діяльності</a:t>
            </a:r>
            <a:r>
              <a:rPr lang="ru-RU" b="1" dirty="0"/>
              <a:t> </a:t>
            </a:r>
            <a:r>
              <a:rPr lang="ru-RU" dirty="0" err="1"/>
              <a:t>туристські</a:t>
            </a:r>
            <a:r>
              <a:rPr lang="ru-RU" dirty="0"/>
              <a:t> </a:t>
            </a:r>
            <a:r>
              <a:rPr lang="ru-RU" dirty="0" err="1"/>
              <a:t>підприємства</a:t>
            </a:r>
            <a:r>
              <a:rPr lang="ru-RU" dirty="0"/>
              <a:t> є </a:t>
            </a:r>
            <a:r>
              <a:rPr lang="ru-RU" dirty="0" err="1"/>
              <a:t>своєрідним</a:t>
            </a:r>
            <a:r>
              <a:rPr lang="ru-RU" dirty="0"/>
              <a:t> </a:t>
            </a:r>
            <a:r>
              <a:rPr lang="ru-RU" dirty="0" err="1"/>
              <a:t>посередниками</a:t>
            </a:r>
            <a:r>
              <a:rPr lang="ru-RU" dirty="0"/>
              <a:t> </a:t>
            </a:r>
            <a:r>
              <a:rPr lang="ru-RU" dirty="0" err="1"/>
              <a:t>між</a:t>
            </a:r>
            <a:r>
              <a:rPr lang="ru-RU" dirty="0"/>
              <a:t> </a:t>
            </a:r>
            <a:r>
              <a:rPr lang="ru-RU" dirty="0" err="1"/>
              <a:t>споживачами</a:t>
            </a:r>
            <a:r>
              <a:rPr lang="ru-RU" dirty="0"/>
              <a:t> (туристами) та </a:t>
            </a:r>
            <a:r>
              <a:rPr lang="ru-RU" dirty="0" err="1"/>
              <a:t>виробниками</a:t>
            </a:r>
            <a:r>
              <a:rPr lang="ru-RU" dirty="0"/>
              <a:t> </a:t>
            </a:r>
            <a:r>
              <a:rPr lang="ru-RU" dirty="0" err="1"/>
              <a:t>окремих</a:t>
            </a:r>
            <a:endParaRPr lang="ru-RU" dirty="0"/>
          </a:p>
          <a:p>
            <a:r>
              <a:rPr lang="ru-RU" dirty="0" err="1"/>
              <a:t>туристських</a:t>
            </a:r>
            <a:r>
              <a:rPr lang="ru-RU" dirty="0"/>
              <a:t> </a:t>
            </a:r>
            <a:r>
              <a:rPr lang="ru-RU" dirty="0" err="1"/>
              <a:t>послуг</a:t>
            </a:r>
            <a:r>
              <a:rPr lang="ru-RU" dirty="0"/>
              <a:t> (</a:t>
            </a:r>
            <a:r>
              <a:rPr lang="ru-RU" dirty="0" err="1"/>
              <a:t>засобами</a:t>
            </a:r>
            <a:r>
              <a:rPr lang="ru-RU" dirty="0"/>
              <a:t> </a:t>
            </a:r>
            <a:r>
              <a:rPr lang="ru-RU" dirty="0" err="1"/>
              <a:t>розміщення</a:t>
            </a:r>
            <a:r>
              <a:rPr lang="ru-RU" dirty="0"/>
              <a:t> </a:t>
            </a:r>
            <a:r>
              <a:rPr lang="ru-RU" dirty="0" err="1"/>
              <a:t>туристів</a:t>
            </a:r>
            <a:r>
              <a:rPr lang="ru-RU" dirty="0"/>
              <a:t>, </a:t>
            </a:r>
            <a:r>
              <a:rPr lang="ru-RU" dirty="0" err="1"/>
              <a:t>транспортними</a:t>
            </a:r>
            <a:r>
              <a:rPr lang="ru-RU" dirty="0"/>
              <a:t> </a:t>
            </a:r>
            <a:r>
              <a:rPr lang="ru-RU" dirty="0" err="1"/>
              <a:t>організаціями</a:t>
            </a:r>
            <a:r>
              <a:rPr lang="ru-RU" dirty="0"/>
              <a:t>, </a:t>
            </a:r>
            <a:r>
              <a:rPr lang="ru-RU" dirty="0" err="1"/>
              <a:t>підприємствами</a:t>
            </a:r>
            <a:r>
              <a:rPr lang="ru-RU" dirty="0"/>
              <a:t> ресторанного </a:t>
            </a:r>
            <a:r>
              <a:rPr lang="ru-RU" dirty="0" err="1"/>
              <a:t>господарства</a:t>
            </a:r>
            <a:r>
              <a:rPr lang="ru-RU" dirty="0"/>
              <a:t> </a:t>
            </a:r>
            <a:r>
              <a:rPr lang="ru-RU" dirty="0" err="1"/>
              <a:t>тощо</a:t>
            </a:r>
            <a:r>
              <a:rPr lang="ru-RU" dirty="0"/>
              <a:t>).</a:t>
            </a:r>
            <a:endParaRPr lang="uk-UA" dirty="0"/>
          </a:p>
        </p:txBody>
      </p:sp>
    </p:spTree>
    <p:extLst>
      <p:ext uri="{BB962C8B-B14F-4D97-AF65-F5344CB8AC3E}">
        <p14:creationId xmlns:p14="http://schemas.microsoft.com/office/powerpoint/2010/main" val="83423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C953C-09C4-4512-B8E5-7B3D12AF0DE6}"/>
              </a:ext>
            </a:extLst>
          </p:cNvPr>
          <p:cNvSpPr txBox="1"/>
          <p:nvPr/>
        </p:nvSpPr>
        <p:spPr>
          <a:xfrm>
            <a:off x="923731" y="1582340"/>
            <a:ext cx="10571584" cy="3693319"/>
          </a:xfrm>
          <a:prstGeom prst="rect">
            <a:avLst/>
          </a:prstGeom>
          <a:noFill/>
        </p:spPr>
        <p:txBody>
          <a:bodyPr wrap="square">
            <a:spAutoFit/>
          </a:bodyPr>
          <a:lstStyle/>
          <a:p>
            <a:r>
              <a:rPr lang="uk-UA" dirty="0"/>
              <a:t>Туристські підприємства відносяться до основних виробничих одиниць туризму. Потреба в них виникає там, де учасник туризму бажає забезпечити себе певними умовами, які він не може повністю придбати самостійно або одержує їх з великими витратами часу і коштів. До таких умов відносяться наступні:</a:t>
            </a:r>
          </a:p>
          <a:p>
            <a:r>
              <a:rPr lang="uk-UA" dirty="0"/>
              <a:t>– тривале перебування зовні постійного місця мешкання, що змушує туриста забезпечити собі певні умови;</a:t>
            </a:r>
          </a:p>
          <a:p>
            <a:r>
              <a:rPr lang="uk-UA" dirty="0"/>
              <a:t>– поїздки в особливо цікаві місця з високим рівнем відвідування, в яких невідомо, чи отримає самостійно турист в даному місці певні послуги, тому для нього вигідніше наперед забезпечити їх за посередництвом туристського підприємства);</a:t>
            </a:r>
          </a:p>
          <a:p>
            <a:r>
              <a:rPr lang="uk-UA" dirty="0"/>
              <a:t>– поїздки, мета яких може бути досягнута тільки за допомогою туристської фірми (окремі види поїздок переважно в рамках міжнародного туризму);</a:t>
            </a:r>
          </a:p>
          <a:p>
            <a:r>
              <a:rPr lang="uk-UA" dirty="0"/>
              <a:t>– подорожі, що охоплюють відвідування багатьох місць, з використанням декількох видів транспорту і т. ін.</a:t>
            </a:r>
          </a:p>
        </p:txBody>
      </p:sp>
    </p:spTree>
    <p:extLst>
      <p:ext uri="{BB962C8B-B14F-4D97-AF65-F5344CB8AC3E}">
        <p14:creationId xmlns:p14="http://schemas.microsoft.com/office/powerpoint/2010/main" val="2685022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1C3391-4B5A-4B71-AD86-249AE9CBFB94}"/>
              </a:ext>
            </a:extLst>
          </p:cNvPr>
          <p:cNvSpPr txBox="1"/>
          <p:nvPr/>
        </p:nvSpPr>
        <p:spPr>
          <a:xfrm>
            <a:off x="1038808" y="1698115"/>
            <a:ext cx="10114383" cy="2862322"/>
          </a:xfrm>
          <a:prstGeom prst="rect">
            <a:avLst/>
          </a:prstGeom>
          <a:noFill/>
        </p:spPr>
        <p:txBody>
          <a:bodyPr wrap="square">
            <a:spAutoFit/>
          </a:bodyPr>
          <a:lstStyle/>
          <a:p>
            <a:r>
              <a:rPr lang="uk-UA" b="1" dirty="0"/>
              <a:t>Роль туристських підприємств </a:t>
            </a:r>
            <a:r>
              <a:rPr lang="uk-UA" dirty="0"/>
              <a:t>з погляду розвитку туризму проявляється перш за все в наступному:</a:t>
            </a:r>
          </a:p>
          <a:p>
            <a:r>
              <a:rPr lang="uk-UA" dirty="0"/>
              <a:t>– активна дія на засоби розміщення, підприємства ресторанного господарства, транспортні організації та інші складові туристської індустрії для підвищення якості послуг. що надаються, і пристосування їх до окремих видів туризму;</a:t>
            </a:r>
          </a:p>
          <a:p>
            <a:r>
              <a:rPr lang="uk-UA" dirty="0"/>
              <a:t>– вплив на потоки відвідувачів в окремих регіонах і туристських центрах,</a:t>
            </a:r>
          </a:p>
          <a:p>
            <a:r>
              <a:rPr lang="uk-UA" dirty="0"/>
              <a:t>забезпечення більш рівномірного розподілу відвідувань по всіх територіях,</a:t>
            </a:r>
          </a:p>
          <a:p>
            <a:r>
              <a:rPr lang="uk-UA" dirty="0"/>
              <a:t>придатних для туризму, а також розподіл відвідувань за часом з метою зменшення дії чинника сезонності й оптимального використання туристської інфраструктури;</a:t>
            </a:r>
          </a:p>
          <a:p>
            <a:r>
              <a:rPr lang="uk-UA" dirty="0"/>
              <a:t>– пропаганда туризму, залучення до участі в подорожах широких кіл населення.</a:t>
            </a:r>
          </a:p>
        </p:txBody>
      </p:sp>
    </p:spTree>
    <p:extLst>
      <p:ext uri="{BB962C8B-B14F-4D97-AF65-F5344CB8AC3E}">
        <p14:creationId xmlns:p14="http://schemas.microsoft.com/office/powerpoint/2010/main" val="1511331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980704-5E7B-4E77-ADE9-03D6C6AB9358}"/>
              </a:ext>
            </a:extLst>
          </p:cNvPr>
          <p:cNvSpPr txBox="1"/>
          <p:nvPr/>
        </p:nvSpPr>
        <p:spPr>
          <a:xfrm>
            <a:off x="1296955" y="1965784"/>
            <a:ext cx="9787812" cy="2031325"/>
          </a:xfrm>
          <a:prstGeom prst="rect">
            <a:avLst/>
          </a:prstGeom>
          <a:noFill/>
        </p:spPr>
        <p:txBody>
          <a:bodyPr wrap="square">
            <a:spAutoFit/>
          </a:bodyPr>
          <a:lstStyle/>
          <a:p>
            <a:r>
              <a:rPr lang="uk-UA" dirty="0"/>
              <a:t>Значення діяльності туристських підприємств з погляду туриста полягає в таких перевагах:</a:t>
            </a:r>
          </a:p>
          <a:p>
            <a:r>
              <a:rPr lang="uk-UA" dirty="0"/>
              <a:t>– економія часу мандрівників;</a:t>
            </a:r>
          </a:p>
          <a:p>
            <a:r>
              <a:rPr lang="uk-UA" dirty="0"/>
              <a:t>– можливості значного скорочення матеріальних витрат туристів завдяки</a:t>
            </a:r>
          </a:p>
          <a:p>
            <a:r>
              <a:rPr lang="uk-UA" dirty="0"/>
              <a:t>дії більш низьких цін на транспорт і розміщення, що пропонуються туристським підприємствам відповідними виробниками послуг;</a:t>
            </a:r>
          </a:p>
          <a:p>
            <a:r>
              <a:rPr lang="uk-UA" dirty="0"/>
              <a:t>– отримання консультаційних послуг.</a:t>
            </a:r>
          </a:p>
        </p:txBody>
      </p:sp>
    </p:spTree>
    <p:extLst>
      <p:ext uri="{BB962C8B-B14F-4D97-AF65-F5344CB8AC3E}">
        <p14:creationId xmlns:p14="http://schemas.microsoft.com/office/powerpoint/2010/main" val="152635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424DD52-9016-4C48-BCE1-B27E20ACFD8C}"/>
              </a:ext>
            </a:extLst>
          </p:cNvPr>
          <p:cNvSpPr>
            <a:spLocks noGrp="1"/>
          </p:cNvSpPr>
          <p:nvPr>
            <p:ph type="title"/>
          </p:nvPr>
        </p:nvSpPr>
        <p:spPr/>
        <p:txBody>
          <a:bodyPr/>
          <a:lstStyle/>
          <a:p>
            <a:pPr algn="ctr"/>
            <a:r>
              <a:rPr lang="uk-UA" dirty="0"/>
              <a:t>план</a:t>
            </a:r>
          </a:p>
        </p:txBody>
      </p:sp>
      <p:sp>
        <p:nvSpPr>
          <p:cNvPr id="5" name="Місце для вмісту 4">
            <a:extLst>
              <a:ext uri="{FF2B5EF4-FFF2-40B4-BE49-F238E27FC236}">
                <a16:creationId xmlns:a16="http://schemas.microsoft.com/office/drawing/2014/main" id="{D06CC568-01BC-4DF0-996D-AFA5E0B5F058}"/>
              </a:ext>
            </a:extLst>
          </p:cNvPr>
          <p:cNvSpPr>
            <a:spLocks noGrp="1"/>
          </p:cNvSpPr>
          <p:nvPr>
            <p:ph idx="1"/>
          </p:nvPr>
        </p:nvSpPr>
        <p:spPr>
          <a:xfrm>
            <a:off x="478194" y="2057401"/>
            <a:ext cx="11235612" cy="4024125"/>
          </a:xfrm>
        </p:spPr>
        <p:txBody>
          <a:bodyPr/>
          <a:lstStyle/>
          <a:p>
            <a:pPr marL="457200" indent="-457200">
              <a:buAutoNum type="arabicPeriod"/>
            </a:pPr>
            <a:r>
              <a:rPr lang="uk-UA" dirty="0"/>
              <a:t>Класифікація і функції туризму</a:t>
            </a:r>
          </a:p>
          <a:p>
            <a:pPr marL="457200" indent="-457200">
              <a:buAutoNum type="arabicPeriod"/>
            </a:pPr>
            <a:r>
              <a:rPr lang="ru-RU" dirty="0" err="1"/>
              <a:t>Туристське</a:t>
            </a:r>
            <a:r>
              <a:rPr lang="ru-RU" dirty="0"/>
              <a:t> </a:t>
            </a:r>
            <a:r>
              <a:rPr lang="ru-RU" dirty="0" err="1"/>
              <a:t>підприємство</a:t>
            </a:r>
            <a:r>
              <a:rPr lang="ru-RU" dirty="0"/>
              <a:t>, як </a:t>
            </a:r>
            <a:r>
              <a:rPr lang="ru-RU" dirty="0" err="1"/>
              <a:t>суб’єкт</a:t>
            </a:r>
            <a:r>
              <a:rPr lang="ru-RU" dirty="0"/>
              <a:t> </a:t>
            </a:r>
            <a:r>
              <a:rPr lang="ru-RU" dirty="0" err="1"/>
              <a:t>господарювання</a:t>
            </a:r>
            <a:r>
              <a:rPr lang="ru-RU" dirty="0"/>
              <a:t> та </a:t>
            </a:r>
            <a:r>
              <a:rPr lang="ru-RU" dirty="0" err="1"/>
              <a:t>його</a:t>
            </a:r>
            <a:r>
              <a:rPr lang="ru-RU" dirty="0"/>
              <a:t> </a:t>
            </a:r>
            <a:r>
              <a:rPr lang="ru-RU" dirty="0" err="1"/>
              <a:t>основні</a:t>
            </a:r>
            <a:r>
              <a:rPr lang="ru-RU" dirty="0"/>
              <a:t> </a:t>
            </a:r>
            <a:r>
              <a:rPr lang="ru-RU" dirty="0" err="1"/>
              <a:t>цілі</a:t>
            </a:r>
            <a:endParaRPr lang="ru-RU" dirty="0"/>
          </a:p>
          <a:p>
            <a:pPr marL="457200" indent="-457200">
              <a:buAutoNum type="arabicPeriod"/>
            </a:pPr>
            <a:r>
              <a:rPr lang="ru-RU" dirty="0" err="1"/>
              <a:t>Організаційні</a:t>
            </a:r>
            <a:r>
              <a:rPr lang="ru-RU" dirty="0"/>
              <a:t> засади </a:t>
            </a:r>
            <a:r>
              <a:rPr lang="ru-RU" dirty="0" err="1"/>
              <a:t>створення</a:t>
            </a:r>
            <a:r>
              <a:rPr lang="ru-RU" dirty="0"/>
              <a:t> </a:t>
            </a:r>
            <a:r>
              <a:rPr lang="ru-RU" dirty="0" err="1"/>
              <a:t>туристського</a:t>
            </a:r>
            <a:r>
              <a:rPr lang="ru-RU" dirty="0"/>
              <a:t> </a:t>
            </a:r>
            <a:r>
              <a:rPr lang="ru-RU" dirty="0" err="1"/>
              <a:t>підприємства</a:t>
            </a:r>
            <a:endParaRPr lang="uk-UA" dirty="0"/>
          </a:p>
        </p:txBody>
      </p:sp>
    </p:spTree>
    <p:extLst>
      <p:ext uri="{BB962C8B-B14F-4D97-AF65-F5344CB8AC3E}">
        <p14:creationId xmlns:p14="http://schemas.microsoft.com/office/powerpoint/2010/main" val="2154665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B19C91C-4A5F-4E03-9ED2-18B167C6E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049" y="0"/>
            <a:ext cx="5367902" cy="6876812"/>
          </a:xfrm>
          <a:prstGeom prst="rect">
            <a:avLst/>
          </a:prstGeom>
        </p:spPr>
      </p:pic>
    </p:spTree>
    <p:extLst>
      <p:ext uri="{BB962C8B-B14F-4D97-AF65-F5344CB8AC3E}">
        <p14:creationId xmlns:p14="http://schemas.microsoft.com/office/powerpoint/2010/main" val="1356866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C541E94-C844-4620-8C65-ABDC1ABB2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832" y="393962"/>
            <a:ext cx="4838115" cy="6464038"/>
          </a:xfrm>
          <a:prstGeom prst="rect">
            <a:avLst/>
          </a:prstGeom>
        </p:spPr>
      </p:pic>
    </p:spTree>
    <p:extLst>
      <p:ext uri="{BB962C8B-B14F-4D97-AF65-F5344CB8AC3E}">
        <p14:creationId xmlns:p14="http://schemas.microsoft.com/office/powerpoint/2010/main" val="101852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0A53BF-6592-443D-9A6E-E38068CC13EE}"/>
              </a:ext>
            </a:extLst>
          </p:cNvPr>
          <p:cNvSpPr txBox="1"/>
          <p:nvPr/>
        </p:nvSpPr>
        <p:spPr>
          <a:xfrm>
            <a:off x="755780" y="1526673"/>
            <a:ext cx="10972800" cy="4524315"/>
          </a:xfrm>
          <a:prstGeom prst="rect">
            <a:avLst/>
          </a:prstGeom>
          <a:noFill/>
        </p:spPr>
        <p:txBody>
          <a:bodyPr wrap="square">
            <a:spAutoFit/>
          </a:bodyPr>
          <a:lstStyle/>
          <a:p>
            <a:r>
              <a:rPr lang="uk-UA" b="1" dirty="0"/>
              <a:t>За функціональною ознакою </a:t>
            </a:r>
            <a:r>
              <a:rPr lang="uk-UA" dirty="0"/>
              <a:t>виділяють такі типи комерційних туристських підприємств, які функціонують і розвиваються за власні фінансові кошти за рахунок отримання прибутку: туроператори, </a:t>
            </a:r>
            <a:r>
              <a:rPr lang="uk-UA" dirty="0" err="1"/>
              <a:t>турагенти</a:t>
            </a:r>
            <a:r>
              <a:rPr lang="uk-UA" dirty="0"/>
              <a:t>, туристські бюро, екскурсійні бюро, інші підприємства сфери туризму. Ці підприємства функціонують у різних організаційно-правових формах, на різних сегментах ринку туристських послуг (в'їзний туризм, виїзний туризм, організація екскурсій, рекламно-інформаційна робота тощо).</a:t>
            </a:r>
          </a:p>
          <a:p>
            <a:r>
              <a:rPr lang="uk-UA" b="1" dirty="0"/>
              <a:t>Туристські оператори </a:t>
            </a:r>
            <a:r>
              <a:rPr lang="uk-UA" dirty="0"/>
              <a:t>- юридичні особи, створені згідно із законодавством України, для яких виключною діяльністю є організація та забезпечення створення туристського продукту, реалізація та надання туристських послуг, а також посередницька діяльність із надання характерних та супутніх послуг і які в установленому порядку отримали ліцензію на </a:t>
            </a:r>
            <a:r>
              <a:rPr lang="uk-UA" dirty="0" err="1"/>
              <a:t>туроператорську</a:t>
            </a:r>
            <a:r>
              <a:rPr lang="uk-UA" dirty="0"/>
              <a:t> діяльність;</a:t>
            </a:r>
          </a:p>
          <a:p>
            <a:r>
              <a:rPr lang="uk-UA" dirty="0"/>
              <a:t>Туроператор є свого роду оптовим підприємством, продукти якого реалізуються через мережу роздрібних </a:t>
            </a:r>
            <a:r>
              <a:rPr lang="uk-UA" dirty="0" err="1"/>
              <a:t>турагентств</a:t>
            </a:r>
            <a:r>
              <a:rPr lang="uk-UA" dirty="0"/>
              <a:t>.</a:t>
            </a:r>
            <a:r>
              <a:rPr lang="ru-RU" dirty="0"/>
              <a:t> </a:t>
            </a:r>
            <a:r>
              <a:rPr lang="ru-RU" dirty="0" err="1"/>
              <a:t>Туроператори</a:t>
            </a:r>
            <a:r>
              <a:rPr lang="ru-RU" dirty="0"/>
              <a:t> </a:t>
            </a:r>
            <a:r>
              <a:rPr lang="ru-RU" dirty="0" err="1"/>
              <a:t>мають</a:t>
            </a:r>
            <a:r>
              <a:rPr lang="ru-RU" dirty="0"/>
              <a:t> </a:t>
            </a:r>
            <a:r>
              <a:rPr lang="ru-RU" dirty="0" err="1"/>
              <a:t>різноманітну</a:t>
            </a:r>
            <a:r>
              <a:rPr lang="ru-RU" dirty="0"/>
              <a:t> </a:t>
            </a:r>
            <a:r>
              <a:rPr lang="ru-RU" dirty="0" err="1"/>
              <a:t>класифікацію</a:t>
            </a:r>
            <a:r>
              <a:rPr lang="ru-RU" dirty="0"/>
              <a:t>. За видом </a:t>
            </a:r>
            <a:r>
              <a:rPr lang="ru-RU" dirty="0" err="1"/>
              <a:t>діяльності</a:t>
            </a:r>
            <a:r>
              <a:rPr lang="ru-RU" dirty="0"/>
              <a:t> </a:t>
            </a:r>
            <a:r>
              <a:rPr lang="ru-RU" dirty="0" err="1"/>
              <a:t>туроператори</a:t>
            </a:r>
            <a:r>
              <a:rPr lang="ru-RU" dirty="0"/>
              <a:t> </a:t>
            </a:r>
            <a:r>
              <a:rPr lang="ru-RU" dirty="0" err="1"/>
              <a:t>поділяються</a:t>
            </a:r>
            <a:r>
              <a:rPr lang="ru-RU" dirty="0"/>
              <a:t> на:</a:t>
            </a:r>
          </a:p>
          <a:p>
            <a:pPr marL="342900" indent="-342900">
              <a:buAutoNum type="arabicPeriod"/>
            </a:pPr>
            <a:r>
              <a:rPr lang="ru-RU" dirty="0" err="1"/>
              <a:t>Оператори</a:t>
            </a:r>
            <a:r>
              <a:rPr lang="ru-RU" dirty="0"/>
              <a:t> </a:t>
            </a:r>
            <a:r>
              <a:rPr lang="ru-RU" dirty="0" err="1"/>
              <a:t>масового</a:t>
            </a:r>
            <a:r>
              <a:rPr lang="ru-RU" dirty="0"/>
              <a:t> ринку. </a:t>
            </a:r>
          </a:p>
          <a:p>
            <a:r>
              <a:rPr lang="ru-RU" dirty="0"/>
              <a:t>2. </a:t>
            </a:r>
            <a:r>
              <a:rPr lang="ru-RU" dirty="0" err="1"/>
              <a:t>Спеціалізовані</a:t>
            </a:r>
            <a:r>
              <a:rPr lang="ru-RU" dirty="0"/>
              <a:t> </a:t>
            </a:r>
            <a:r>
              <a:rPr lang="ru-RU" dirty="0" err="1"/>
              <a:t>оператори</a:t>
            </a:r>
            <a:endParaRPr lang="uk-UA" dirty="0"/>
          </a:p>
        </p:txBody>
      </p:sp>
    </p:spTree>
    <p:extLst>
      <p:ext uri="{BB962C8B-B14F-4D97-AF65-F5344CB8AC3E}">
        <p14:creationId xmlns:p14="http://schemas.microsoft.com/office/powerpoint/2010/main" val="3546017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D669A1-C926-4862-98F0-4A50A3646D2B}"/>
              </a:ext>
            </a:extLst>
          </p:cNvPr>
          <p:cNvSpPr txBox="1"/>
          <p:nvPr/>
        </p:nvSpPr>
        <p:spPr>
          <a:xfrm>
            <a:off x="1315616" y="1720840"/>
            <a:ext cx="9265298" cy="2585323"/>
          </a:xfrm>
          <a:prstGeom prst="rect">
            <a:avLst/>
          </a:prstGeom>
          <a:noFill/>
        </p:spPr>
        <p:txBody>
          <a:bodyPr wrap="square">
            <a:spAutoFit/>
          </a:bodyPr>
          <a:lstStyle/>
          <a:p>
            <a:r>
              <a:rPr lang="uk-UA" i="1" dirty="0"/>
              <a:t>За місцем діяльності </a:t>
            </a:r>
            <a:r>
              <a:rPr lang="uk-UA" dirty="0"/>
              <a:t>розрізняють такі групи туроператорів:</a:t>
            </a:r>
          </a:p>
          <a:p>
            <a:endParaRPr lang="uk-UA" dirty="0"/>
          </a:p>
          <a:p>
            <a:r>
              <a:rPr lang="uk-UA" b="1" dirty="0"/>
              <a:t>Місцеві (внутрішні) туроператори </a:t>
            </a:r>
            <a:r>
              <a:rPr lang="uk-UA" dirty="0"/>
              <a:t>– це туроператори, які складають </a:t>
            </a:r>
            <a:r>
              <a:rPr lang="uk-UA" dirty="0" err="1"/>
              <a:t>турпакети</a:t>
            </a:r>
            <a:r>
              <a:rPr lang="uk-UA" dirty="0"/>
              <a:t> за маршрутами в межах країни мешкання.</a:t>
            </a:r>
          </a:p>
          <a:p>
            <a:endParaRPr lang="uk-UA" dirty="0"/>
          </a:p>
          <a:p>
            <a:r>
              <a:rPr lang="uk-UA" b="1" dirty="0"/>
              <a:t>Виїзні туроператори</a:t>
            </a:r>
            <a:r>
              <a:rPr lang="uk-UA" dirty="0"/>
              <a:t> орієнтують </a:t>
            </a:r>
            <a:r>
              <a:rPr lang="uk-UA" dirty="0" err="1"/>
              <a:t>турпакети</a:t>
            </a:r>
            <a:r>
              <a:rPr lang="uk-UA" dirty="0"/>
              <a:t> в іноземні країни.</a:t>
            </a:r>
          </a:p>
          <a:p>
            <a:endParaRPr lang="uk-UA" dirty="0"/>
          </a:p>
          <a:p>
            <a:r>
              <a:rPr lang="uk-UA" b="1" dirty="0"/>
              <a:t>Туроператори на прийомі </a:t>
            </a:r>
            <a:r>
              <a:rPr lang="uk-UA" dirty="0"/>
              <a:t>– це туроператори, які базуються у країні</a:t>
            </a:r>
          </a:p>
          <a:p>
            <a:r>
              <a:rPr lang="uk-UA" dirty="0"/>
              <a:t>призначення і обслуговують туристів, що прибувають в цю країну.</a:t>
            </a:r>
          </a:p>
        </p:txBody>
      </p:sp>
    </p:spTree>
    <p:extLst>
      <p:ext uri="{BB962C8B-B14F-4D97-AF65-F5344CB8AC3E}">
        <p14:creationId xmlns:p14="http://schemas.microsoft.com/office/powerpoint/2010/main" val="2716805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865E33-049F-4390-8C77-F7278E7FCFE7}"/>
              </a:ext>
            </a:extLst>
          </p:cNvPr>
          <p:cNvSpPr txBox="1"/>
          <p:nvPr/>
        </p:nvSpPr>
        <p:spPr>
          <a:xfrm>
            <a:off x="1455575" y="1455204"/>
            <a:ext cx="9965094" cy="3139321"/>
          </a:xfrm>
          <a:prstGeom prst="rect">
            <a:avLst/>
          </a:prstGeom>
          <a:noFill/>
        </p:spPr>
        <p:txBody>
          <a:bodyPr wrap="square">
            <a:spAutoFit/>
          </a:bodyPr>
          <a:lstStyle/>
          <a:p>
            <a:r>
              <a:rPr lang="uk-UA" dirty="0"/>
              <a:t>Крім того, прийнято розділяти туроператорів на ініціативних і рецептивних.</a:t>
            </a:r>
          </a:p>
          <a:p>
            <a:endParaRPr lang="uk-UA" dirty="0"/>
          </a:p>
          <a:p>
            <a:r>
              <a:rPr lang="uk-UA" b="1" dirty="0"/>
              <a:t>Ініціативні туроператори </a:t>
            </a:r>
            <a:r>
              <a:rPr lang="uk-UA" dirty="0"/>
              <a:t>– це оператори, що відправляють туристів за</a:t>
            </a:r>
          </a:p>
          <a:p>
            <a:r>
              <a:rPr lang="uk-UA" dirty="0"/>
              <a:t>кордон або в інші регіони за домовленістю з приймаючими (рецептивними)</a:t>
            </a:r>
          </a:p>
          <a:p>
            <a:r>
              <a:rPr lang="uk-UA" dirty="0"/>
              <a:t>операторами або напряму з туристськими підприємствами.</a:t>
            </a:r>
          </a:p>
          <a:p>
            <a:endParaRPr lang="uk-UA" dirty="0"/>
          </a:p>
          <a:p>
            <a:r>
              <a:rPr lang="ru-RU" b="1" dirty="0" err="1"/>
              <a:t>Рецептивні</a:t>
            </a:r>
            <a:r>
              <a:rPr lang="ru-RU" b="1" dirty="0"/>
              <a:t> </a:t>
            </a:r>
            <a:r>
              <a:rPr lang="ru-RU" b="1" dirty="0" err="1"/>
              <a:t>туроператори</a:t>
            </a:r>
            <a:r>
              <a:rPr lang="ru-RU" b="1" dirty="0"/>
              <a:t> </a:t>
            </a:r>
            <a:r>
              <a:rPr lang="ru-RU" dirty="0"/>
              <a:t>– </a:t>
            </a:r>
            <a:r>
              <a:rPr lang="ru-RU" dirty="0" err="1"/>
              <a:t>це</a:t>
            </a:r>
            <a:r>
              <a:rPr lang="ru-RU" dirty="0"/>
              <a:t> </a:t>
            </a:r>
            <a:r>
              <a:rPr lang="ru-RU" dirty="0" err="1"/>
              <a:t>туроператори</a:t>
            </a:r>
            <a:r>
              <a:rPr lang="ru-RU" dirty="0"/>
              <a:t> на </a:t>
            </a:r>
            <a:r>
              <a:rPr lang="ru-RU" dirty="0" err="1"/>
              <a:t>прийомі</a:t>
            </a:r>
            <a:r>
              <a:rPr lang="ru-RU" dirty="0"/>
              <a:t>, </a:t>
            </a:r>
            <a:r>
              <a:rPr lang="ru-RU" dirty="0" err="1"/>
              <a:t>які</a:t>
            </a:r>
            <a:r>
              <a:rPr lang="ru-RU" dirty="0"/>
              <a:t> </a:t>
            </a:r>
            <a:r>
              <a:rPr lang="ru-RU" dirty="0" err="1"/>
              <a:t>комплектують</a:t>
            </a:r>
            <a:r>
              <a:rPr lang="ru-RU" dirty="0"/>
              <a:t> тури і </a:t>
            </a:r>
            <a:r>
              <a:rPr lang="ru-RU" dirty="0" err="1"/>
              <a:t>програми</a:t>
            </a:r>
            <a:r>
              <a:rPr lang="ru-RU" dirty="0"/>
              <a:t> </a:t>
            </a:r>
            <a:r>
              <a:rPr lang="ru-RU" dirty="0" err="1"/>
              <a:t>обслуговування</a:t>
            </a:r>
            <a:r>
              <a:rPr lang="ru-RU" dirty="0"/>
              <a:t> в </a:t>
            </a:r>
            <a:r>
              <a:rPr lang="ru-RU" dirty="0" err="1"/>
              <a:t>місці</a:t>
            </a:r>
            <a:r>
              <a:rPr lang="ru-RU" dirty="0"/>
              <a:t> </a:t>
            </a:r>
            <a:r>
              <a:rPr lang="ru-RU" dirty="0" err="1"/>
              <a:t>прийому</a:t>
            </a:r>
            <a:r>
              <a:rPr lang="ru-RU" dirty="0"/>
              <a:t> і </a:t>
            </a:r>
            <a:r>
              <a:rPr lang="ru-RU" dirty="0" err="1"/>
              <a:t>обслуговування</a:t>
            </a:r>
            <a:r>
              <a:rPr lang="ru-RU" dirty="0"/>
              <a:t> </a:t>
            </a:r>
            <a:r>
              <a:rPr lang="ru-RU" dirty="0" err="1"/>
              <a:t>туристів</a:t>
            </a:r>
            <a:r>
              <a:rPr lang="ru-RU" dirty="0"/>
              <a:t>, </a:t>
            </a:r>
            <a:r>
              <a:rPr lang="ru-RU" dirty="0" err="1"/>
              <a:t>використовуючи</a:t>
            </a:r>
            <a:r>
              <a:rPr lang="ru-RU" dirty="0"/>
              <a:t> </a:t>
            </a:r>
            <a:r>
              <a:rPr lang="ru-RU" dirty="0" err="1"/>
              <a:t>прямі</a:t>
            </a:r>
            <a:r>
              <a:rPr lang="ru-RU" dirty="0"/>
              <a:t> договори з </a:t>
            </a:r>
            <a:r>
              <a:rPr lang="ru-RU" dirty="0" err="1"/>
              <a:t>постачальниками</a:t>
            </a:r>
            <a:r>
              <a:rPr lang="ru-RU" dirty="0"/>
              <a:t> </a:t>
            </a:r>
            <a:r>
              <a:rPr lang="ru-RU" dirty="0" err="1"/>
              <a:t>послуг</a:t>
            </a:r>
            <a:r>
              <a:rPr lang="ru-RU" dirty="0"/>
              <a:t> (</a:t>
            </a:r>
            <a:r>
              <a:rPr lang="ru-RU" dirty="0" err="1"/>
              <a:t>готелями</a:t>
            </a:r>
            <a:r>
              <a:rPr lang="ru-RU" dirty="0"/>
              <a:t>, </a:t>
            </a:r>
            <a:r>
              <a:rPr lang="ru-RU" dirty="0" err="1"/>
              <a:t>підприємствами</a:t>
            </a:r>
            <a:r>
              <a:rPr lang="ru-RU" dirty="0"/>
              <a:t> ресторанного </a:t>
            </a:r>
            <a:r>
              <a:rPr lang="ru-RU" dirty="0" err="1"/>
              <a:t>господарства</a:t>
            </a:r>
            <a:r>
              <a:rPr lang="ru-RU" dirty="0"/>
              <a:t>, досугово–</a:t>
            </a:r>
            <a:r>
              <a:rPr lang="ru-RU" dirty="0" err="1"/>
              <a:t>розважальними</a:t>
            </a:r>
            <a:r>
              <a:rPr lang="ru-RU" dirty="0"/>
              <a:t> </a:t>
            </a:r>
            <a:r>
              <a:rPr lang="ru-RU" dirty="0" err="1"/>
              <a:t>установами</a:t>
            </a:r>
            <a:r>
              <a:rPr lang="ru-RU" dirty="0"/>
              <a:t> і т. </a:t>
            </a:r>
            <a:r>
              <a:rPr lang="ru-RU" dirty="0" err="1"/>
              <a:t>ін</a:t>
            </a:r>
            <a:r>
              <a:rPr lang="ru-RU" dirty="0"/>
              <a:t>.).</a:t>
            </a:r>
            <a:endParaRPr lang="uk-UA" dirty="0"/>
          </a:p>
        </p:txBody>
      </p:sp>
    </p:spTree>
    <p:extLst>
      <p:ext uri="{BB962C8B-B14F-4D97-AF65-F5344CB8AC3E}">
        <p14:creationId xmlns:p14="http://schemas.microsoft.com/office/powerpoint/2010/main" val="3997889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E1AFF8-31D7-4950-AD34-7B39984A4F89}"/>
              </a:ext>
            </a:extLst>
          </p:cNvPr>
          <p:cNvSpPr txBox="1"/>
          <p:nvPr/>
        </p:nvSpPr>
        <p:spPr>
          <a:xfrm>
            <a:off x="1017036" y="1582340"/>
            <a:ext cx="10300998" cy="3693319"/>
          </a:xfrm>
          <a:prstGeom prst="rect">
            <a:avLst/>
          </a:prstGeom>
          <a:noFill/>
        </p:spPr>
        <p:txBody>
          <a:bodyPr wrap="square">
            <a:spAutoFit/>
          </a:bodyPr>
          <a:lstStyle/>
          <a:p>
            <a:r>
              <a:rPr lang="uk-UA" dirty="0"/>
              <a:t>Сполучною ланкою між туроператором і споживачем на ринку туристських товарів і послуг виступає </a:t>
            </a:r>
            <a:r>
              <a:rPr lang="uk-UA" dirty="0" err="1"/>
              <a:t>турагентство</a:t>
            </a:r>
            <a:r>
              <a:rPr lang="uk-UA" dirty="0"/>
              <a:t>.</a:t>
            </a:r>
          </a:p>
          <a:p>
            <a:r>
              <a:rPr lang="uk-UA" b="1" dirty="0"/>
              <a:t>Туристські агенти </a:t>
            </a:r>
            <a:r>
              <a:rPr lang="uk-UA" dirty="0"/>
              <a:t>- юридичні особи, створені згідно із законодавством України, а також фізичні особи -суб'єкти підприємницької діяльності, які здійснюють посередницьку діяльність з реалізації туристського продукту туроператорів та туристських послуг інших суб'єктів туристської діяльності, а також посередницьку діяльність щодо реалізації характерних та супутніх послуг і які в установленому порядку отримали ліцензію на </a:t>
            </a:r>
            <a:r>
              <a:rPr lang="uk-UA" dirty="0" err="1"/>
              <a:t>турагентську</a:t>
            </a:r>
            <a:r>
              <a:rPr lang="uk-UA" dirty="0"/>
              <a:t> діяльність;</a:t>
            </a:r>
          </a:p>
          <a:p>
            <a:r>
              <a:rPr lang="uk-UA" b="1" dirty="0"/>
              <a:t>Туристські агентства </a:t>
            </a:r>
            <a:r>
              <a:rPr lang="uk-UA" dirty="0"/>
              <a:t>– підприємства, які займаються роздрібною реалізацією </a:t>
            </a:r>
            <a:r>
              <a:rPr lang="uk-UA" dirty="0" err="1"/>
              <a:t>турпродуктів</a:t>
            </a:r>
            <a:r>
              <a:rPr lang="uk-UA" dirty="0"/>
              <a:t>, створених туроператорами, та окремих туристських послуг</a:t>
            </a:r>
          </a:p>
          <a:p>
            <a:r>
              <a:rPr lang="uk-UA" dirty="0"/>
              <a:t>(транспортних, екскурсійних та інших).</a:t>
            </a:r>
          </a:p>
          <a:p>
            <a:r>
              <a:rPr lang="uk-UA" b="1" dirty="0"/>
              <a:t>Основними функціями </a:t>
            </a:r>
            <a:r>
              <a:rPr lang="uk-UA" b="1" dirty="0" err="1"/>
              <a:t>турагентств</a:t>
            </a:r>
            <a:r>
              <a:rPr lang="uk-UA" b="1" dirty="0"/>
              <a:t> </a:t>
            </a:r>
            <a:r>
              <a:rPr lang="uk-UA" dirty="0"/>
              <a:t>є надання туристських послуг, інформування клієнта, надання консультацій щодо мети подорожі та організації подорожі.</a:t>
            </a:r>
          </a:p>
        </p:txBody>
      </p:sp>
    </p:spTree>
    <p:extLst>
      <p:ext uri="{BB962C8B-B14F-4D97-AF65-F5344CB8AC3E}">
        <p14:creationId xmlns:p14="http://schemas.microsoft.com/office/powerpoint/2010/main" val="1649530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0C8977-8B51-45B1-978C-7D3290C97A55}"/>
              </a:ext>
            </a:extLst>
          </p:cNvPr>
          <p:cNvSpPr txBox="1"/>
          <p:nvPr/>
        </p:nvSpPr>
        <p:spPr>
          <a:xfrm>
            <a:off x="970383" y="1275004"/>
            <a:ext cx="11056775" cy="4801314"/>
          </a:xfrm>
          <a:prstGeom prst="rect">
            <a:avLst/>
          </a:prstGeom>
          <a:noFill/>
        </p:spPr>
        <p:txBody>
          <a:bodyPr wrap="square">
            <a:spAutoFit/>
          </a:bodyPr>
          <a:lstStyle/>
          <a:p>
            <a:r>
              <a:rPr lang="uk-UA" b="1" dirty="0"/>
              <a:t>Бюро екскурсій </a:t>
            </a:r>
            <a:r>
              <a:rPr lang="uk-UA" dirty="0"/>
              <a:t>– це фірма, яка організовує і проводить екскурсії. Бюро реалізації </a:t>
            </a:r>
            <a:r>
              <a:rPr lang="uk-UA" dirty="0" err="1"/>
              <a:t>туристсько</a:t>
            </a:r>
            <a:r>
              <a:rPr lang="uk-UA" dirty="0"/>
              <a:t>-екскурсійних послуг здійснює реалізацію туристських та екскурсійних путівок. Бюро подорожей та екскурсій організовує тури, </a:t>
            </a:r>
            <a:r>
              <a:rPr lang="uk-UA" dirty="0" err="1"/>
              <a:t>транстури</a:t>
            </a:r>
            <a:r>
              <a:rPr lang="uk-UA" dirty="0"/>
              <a:t> і екскурсії.</a:t>
            </a:r>
          </a:p>
          <a:p>
            <a:endParaRPr lang="uk-UA" dirty="0"/>
          </a:p>
          <a:p>
            <a:r>
              <a:rPr lang="ru-RU" b="1" dirty="0" err="1"/>
              <a:t>Туристський</a:t>
            </a:r>
            <a:r>
              <a:rPr lang="ru-RU" b="1" dirty="0"/>
              <a:t> клуб </a:t>
            </a:r>
            <a:r>
              <a:rPr lang="ru-RU" dirty="0"/>
              <a:t>– </a:t>
            </a:r>
            <a:r>
              <a:rPr lang="ru-RU" dirty="0" err="1"/>
              <a:t>це</a:t>
            </a:r>
            <a:r>
              <a:rPr lang="ru-RU" dirty="0"/>
              <a:t> </a:t>
            </a:r>
            <a:r>
              <a:rPr lang="ru-RU" dirty="0" err="1"/>
              <a:t>установа</a:t>
            </a:r>
            <a:r>
              <a:rPr lang="ru-RU" dirty="0"/>
              <a:t>, </a:t>
            </a:r>
            <a:r>
              <a:rPr lang="ru-RU" dirty="0" err="1"/>
              <a:t>завдання</a:t>
            </a:r>
            <a:r>
              <a:rPr lang="ru-RU" dirty="0"/>
              <a:t> </a:t>
            </a:r>
            <a:r>
              <a:rPr lang="ru-RU" dirty="0" err="1"/>
              <a:t>якої</a:t>
            </a:r>
            <a:r>
              <a:rPr lang="ru-RU" dirty="0"/>
              <a:t> </a:t>
            </a:r>
            <a:r>
              <a:rPr lang="ru-RU" dirty="0" err="1"/>
              <a:t>полягає</a:t>
            </a:r>
            <a:r>
              <a:rPr lang="ru-RU" dirty="0"/>
              <a:t> у </a:t>
            </a:r>
            <a:r>
              <a:rPr lang="ru-RU" dirty="0" err="1"/>
              <a:t>пропаганді</a:t>
            </a:r>
            <a:r>
              <a:rPr lang="ru-RU" dirty="0"/>
              <a:t> туризму та </a:t>
            </a:r>
            <a:r>
              <a:rPr lang="ru-RU" dirty="0" err="1"/>
              <a:t>екскурсій</a:t>
            </a:r>
            <a:r>
              <a:rPr lang="ru-RU" dirty="0"/>
              <a:t> </a:t>
            </a:r>
            <a:r>
              <a:rPr lang="ru-RU" dirty="0" err="1"/>
              <a:t>серед</a:t>
            </a:r>
            <a:r>
              <a:rPr lang="ru-RU" dirty="0"/>
              <a:t> </a:t>
            </a:r>
            <a:r>
              <a:rPr lang="ru-RU" dirty="0" err="1"/>
              <a:t>населення</a:t>
            </a:r>
            <a:r>
              <a:rPr lang="ru-RU" dirty="0"/>
              <a:t>, </a:t>
            </a:r>
            <a:r>
              <a:rPr lang="ru-RU" dirty="0" err="1"/>
              <a:t>організації</a:t>
            </a:r>
            <a:r>
              <a:rPr lang="ru-RU" dirty="0"/>
              <a:t> </a:t>
            </a:r>
            <a:r>
              <a:rPr lang="ru-RU" dirty="0" err="1"/>
              <a:t>масового</a:t>
            </a:r>
            <a:r>
              <a:rPr lang="ru-RU" dirty="0"/>
              <a:t> </a:t>
            </a:r>
            <a:r>
              <a:rPr lang="ru-RU" dirty="0" err="1"/>
              <a:t>самодіяльного</a:t>
            </a:r>
            <a:r>
              <a:rPr lang="ru-RU" dirty="0"/>
              <a:t> туризму, </a:t>
            </a:r>
            <a:r>
              <a:rPr lang="ru-RU" dirty="0" err="1"/>
              <a:t>підготовці</a:t>
            </a:r>
            <a:r>
              <a:rPr lang="ru-RU" dirty="0"/>
              <a:t> </a:t>
            </a:r>
            <a:r>
              <a:rPr lang="ru-RU" dirty="0" err="1"/>
              <a:t>туристів</a:t>
            </a:r>
            <a:r>
              <a:rPr lang="ru-RU" dirty="0"/>
              <a:t> до </a:t>
            </a:r>
            <a:r>
              <a:rPr lang="ru-RU" dirty="0" err="1"/>
              <a:t>категорійних</a:t>
            </a:r>
            <a:r>
              <a:rPr lang="ru-RU" dirty="0"/>
              <a:t> </a:t>
            </a:r>
            <a:r>
              <a:rPr lang="ru-RU" dirty="0" err="1"/>
              <a:t>туристських</a:t>
            </a:r>
            <a:r>
              <a:rPr lang="ru-RU" dirty="0"/>
              <a:t> </a:t>
            </a:r>
            <a:r>
              <a:rPr lang="ru-RU" dirty="0" err="1"/>
              <a:t>походів</a:t>
            </a:r>
            <a:r>
              <a:rPr lang="ru-RU" dirty="0"/>
              <a:t>.</a:t>
            </a:r>
          </a:p>
          <a:p>
            <a:endParaRPr lang="ru-RU" dirty="0"/>
          </a:p>
          <a:p>
            <a:r>
              <a:rPr lang="uk-UA" b="1" dirty="0" err="1"/>
              <a:t>Туристсько</a:t>
            </a:r>
            <a:r>
              <a:rPr lang="uk-UA" b="1" dirty="0"/>
              <a:t>-краєзнавчий клуб </a:t>
            </a:r>
            <a:r>
              <a:rPr lang="uk-UA" dirty="0"/>
              <a:t>– це добровільна організація, яка створюється з метою занять туризмом і краєзнавством у закладах освіти, за місцем проживання та об'єднує дрібні </a:t>
            </a:r>
            <a:r>
              <a:rPr lang="uk-UA" dirty="0" err="1"/>
              <a:t>туристсько</a:t>
            </a:r>
            <a:r>
              <a:rPr lang="uk-UA" dirty="0"/>
              <a:t>-краєзнавчі гуртки і секції.</a:t>
            </a:r>
          </a:p>
          <a:p>
            <a:endParaRPr lang="uk-UA" dirty="0"/>
          </a:p>
          <a:p>
            <a:r>
              <a:rPr lang="uk-UA" b="1" dirty="0"/>
              <a:t>Туристська секція </a:t>
            </a:r>
            <a:r>
              <a:rPr lang="uk-UA" dirty="0"/>
              <a:t>– це первинна добровільна організація любителів туристських походів і подорожей на підприємствах і в навчальних установах</a:t>
            </a:r>
          </a:p>
          <a:p>
            <a:endParaRPr lang="uk-UA" dirty="0"/>
          </a:p>
          <a:p>
            <a:r>
              <a:rPr lang="uk-UA" b="1" dirty="0" err="1"/>
              <a:t>Туристсько</a:t>
            </a:r>
            <a:r>
              <a:rPr lang="uk-UA" b="1" dirty="0"/>
              <a:t>-краєзнавчий гурток </a:t>
            </a:r>
            <a:r>
              <a:rPr lang="uk-UA" dirty="0"/>
              <a:t>– це первинна добровільна організація, що створюється з метою засвоєння дітьми і підлітками теорії та практики туризму і краєзнавства.</a:t>
            </a:r>
          </a:p>
        </p:txBody>
      </p:sp>
    </p:spTree>
    <p:extLst>
      <p:ext uri="{BB962C8B-B14F-4D97-AF65-F5344CB8AC3E}">
        <p14:creationId xmlns:p14="http://schemas.microsoft.com/office/powerpoint/2010/main" val="2999073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6041F5-3233-4253-AC2B-076D42EE2AA6}"/>
              </a:ext>
            </a:extLst>
          </p:cNvPr>
          <p:cNvSpPr txBox="1"/>
          <p:nvPr/>
        </p:nvSpPr>
        <p:spPr>
          <a:xfrm>
            <a:off x="1803918" y="614561"/>
            <a:ext cx="8584163" cy="923330"/>
          </a:xfrm>
          <a:prstGeom prst="rect">
            <a:avLst/>
          </a:prstGeom>
          <a:noFill/>
        </p:spPr>
        <p:txBody>
          <a:bodyPr wrap="square">
            <a:spAutoFit/>
          </a:bodyPr>
          <a:lstStyle/>
          <a:p>
            <a:pPr algn="ctr"/>
            <a:r>
              <a:rPr lang="ru-RU" b="1" dirty="0"/>
              <a:t>3. </a:t>
            </a:r>
            <a:r>
              <a:rPr lang="ru-RU" b="1" dirty="0" err="1"/>
              <a:t>Організаційні</a:t>
            </a:r>
            <a:r>
              <a:rPr lang="ru-RU" b="1" dirty="0"/>
              <a:t> засади </a:t>
            </a:r>
            <a:r>
              <a:rPr lang="ru-RU" b="1" dirty="0" err="1"/>
              <a:t>створення</a:t>
            </a:r>
            <a:r>
              <a:rPr lang="ru-RU" b="1" dirty="0"/>
              <a:t> </a:t>
            </a:r>
            <a:r>
              <a:rPr lang="ru-RU" b="1" dirty="0" err="1"/>
              <a:t>туристського</a:t>
            </a:r>
            <a:r>
              <a:rPr lang="ru-RU" b="1" dirty="0"/>
              <a:t> </a:t>
            </a:r>
            <a:r>
              <a:rPr lang="ru-RU" b="1" dirty="0" err="1"/>
              <a:t>підприємства</a:t>
            </a:r>
            <a:endParaRPr lang="ru-RU" b="1" dirty="0"/>
          </a:p>
          <a:p>
            <a:pPr algn="ctr"/>
            <a:endParaRPr lang="ru-RU" b="1" dirty="0"/>
          </a:p>
          <a:p>
            <a:pPr algn="ctr"/>
            <a:r>
              <a:rPr lang="ru-RU" dirty="0" err="1"/>
              <a:t>Етапи</a:t>
            </a:r>
            <a:r>
              <a:rPr lang="ru-RU" dirty="0"/>
              <a:t> </a:t>
            </a:r>
            <a:r>
              <a:rPr lang="ru-RU" dirty="0" err="1"/>
              <a:t>створення</a:t>
            </a:r>
            <a:r>
              <a:rPr lang="ru-RU" dirty="0"/>
              <a:t>  </a:t>
            </a:r>
            <a:r>
              <a:rPr lang="ru-RU" dirty="0" err="1"/>
              <a:t>туристичного</a:t>
            </a:r>
            <a:r>
              <a:rPr lang="ru-RU" dirty="0"/>
              <a:t> </a:t>
            </a:r>
            <a:r>
              <a:rPr lang="ru-RU" dirty="0" err="1"/>
              <a:t>підприємства</a:t>
            </a:r>
            <a:endParaRPr lang="ru-RU" dirty="0"/>
          </a:p>
        </p:txBody>
      </p:sp>
      <p:pic>
        <p:nvPicPr>
          <p:cNvPr id="4" name="Рисунок 3">
            <a:extLst>
              <a:ext uri="{FF2B5EF4-FFF2-40B4-BE49-F238E27FC236}">
                <a16:creationId xmlns:a16="http://schemas.microsoft.com/office/drawing/2014/main" id="{E985A22E-899A-4BC0-BA55-1F5C3206A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72" y="1522927"/>
            <a:ext cx="10124388" cy="5335073"/>
          </a:xfrm>
          <a:prstGeom prst="rect">
            <a:avLst/>
          </a:prstGeom>
        </p:spPr>
      </p:pic>
    </p:spTree>
    <p:extLst>
      <p:ext uri="{BB962C8B-B14F-4D97-AF65-F5344CB8AC3E}">
        <p14:creationId xmlns:p14="http://schemas.microsoft.com/office/powerpoint/2010/main" val="288063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0A3065A-89DF-4C20-A017-23EFB0EDF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752915"/>
            <a:ext cx="10426045" cy="5320101"/>
          </a:xfrm>
          <a:prstGeom prst="rect">
            <a:avLst/>
          </a:prstGeom>
        </p:spPr>
      </p:pic>
    </p:spTree>
    <p:extLst>
      <p:ext uri="{BB962C8B-B14F-4D97-AF65-F5344CB8AC3E}">
        <p14:creationId xmlns:p14="http://schemas.microsoft.com/office/powerpoint/2010/main" val="767057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D0EDA-F9DF-4D4C-BC74-347FF9FE4B59}"/>
              </a:ext>
            </a:extLst>
          </p:cNvPr>
          <p:cNvSpPr txBox="1"/>
          <p:nvPr/>
        </p:nvSpPr>
        <p:spPr>
          <a:xfrm>
            <a:off x="989045" y="1199786"/>
            <a:ext cx="10067730" cy="5078313"/>
          </a:xfrm>
          <a:prstGeom prst="rect">
            <a:avLst/>
          </a:prstGeom>
          <a:noFill/>
        </p:spPr>
        <p:txBody>
          <a:bodyPr wrap="square">
            <a:spAutoFit/>
          </a:bodyPr>
          <a:lstStyle/>
          <a:p>
            <a:r>
              <a:rPr lang="uk-UA" dirty="0"/>
              <a:t>Обравши туристську діяльність як основний вид, слід розв'язати ще дві проблеми:</a:t>
            </a:r>
          </a:p>
          <a:p>
            <a:endParaRPr lang="uk-UA" dirty="0"/>
          </a:p>
          <a:p>
            <a:r>
              <a:rPr lang="uk-UA" dirty="0"/>
              <a:t>1. Вибрати супутні види діяльності, тобто диверсифікувати основу туристського бізнесу для зниження фінансових ризиків у зв'язку з тим, що туризм досить чутливий до цілого ряду факторів: політичних, економічних, інфраструктурних та ін.</a:t>
            </a:r>
          </a:p>
          <a:p>
            <a:endParaRPr lang="uk-UA" dirty="0"/>
          </a:p>
          <a:p>
            <a:r>
              <a:rPr lang="uk-UA" dirty="0"/>
              <a:t>2. Бажано вибрати такі види основної і додаткової діяльності, які були б пріоритетними на тривалий період.</a:t>
            </a:r>
          </a:p>
          <a:p>
            <a:endParaRPr lang="uk-UA" dirty="0"/>
          </a:p>
          <a:p>
            <a:r>
              <a:rPr lang="uk-UA" dirty="0"/>
              <a:t>Наступним етапом є вибір географії бізнесу. Якщо майбутня основна діяльність пов'язана тільки з реалізацією внутрішніх турів, то необхідно визначити район прийому-відправки туристів. Якщо підприємство буде займатися міжнародним туризмом, то мають бути вибрані ті країни й регіони, де буде реалізований і спожитий туристський продукт.</a:t>
            </a:r>
          </a:p>
          <a:p>
            <a:endParaRPr lang="uk-UA" dirty="0"/>
          </a:p>
          <a:p>
            <a:r>
              <a:rPr lang="uk-UA" dirty="0"/>
              <a:t>Далі необхідно дослідити ринок туристських послуг і обрати свій сегмент туристського бізнесу й довести конкурентоспроможність власного </a:t>
            </a:r>
            <a:r>
              <a:rPr lang="uk-UA" dirty="0" err="1"/>
              <a:t>турпродукту</a:t>
            </a:r>
            <a:r>
              <a:rPr lang="uk-UA" dirty="0"/>
              <a:t>.</a:t>
            </a:r>
          </a:p>
          <a:p>
            <a:endParaRPr lang="uk-UA" dirty="0"/>
          </a:p>
        </p:txBody>
      </p:sp>
    </p:spTree>
    <p:extLst>
      <p:ext uri="{BB962C8B-B14F-4D97-AF65-F5344CB8AC3E}">
        <p14:creationId xmlns:p14="http://schemas.microsoft.com/office/powerpoint/2010/main" val="67358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B43676-372E-41A0-ACB0-2344DB9A3BC7}"/>
              </a:ext>
            </a:extLst>
          </p:cNvPr>
          <p:cNvSpPr txBox="1"/>
          <p:nvPr/>
        </p:nvSpPr>
        <p:spPr>
          <a:xfrm>
            <a:off x="1001486" y="1386399"/>
            <a:ext cx="10189028" cy="4801314"/>
          </a:xfrm>
          <a:prstGeom prst="rect">
            <a:avLst/>
          </a:prstGeom>
          <a:noFill/>
        </p:spPr>
        <p:txBody>
          <a:bodyPr wrap="square">
            <a:spAutoFit/>
          </a:bodyPr>
          <a:lstStyle/>
          <a:p>
            <a:pPr algn="ctr"/>
            <a:r>
              <a:rPr lang="uk-UA" b="1" dirty="0"/>
              <a:t>1. Класифікація і функції туризму</a:t>
            </a:r>
          </a:p>
          <a:p>
            <a:pPr algn="ctr"/>
            <a:endParaRPr lang="uk-UA" b="1" dirty="0"/>
          </a:p>
          <a:p>
            <a:r>
              <a:rPr lang="uk-UA" b="1" dirty="0"/>
              <a:t>Туризм</a:t>
            </a:r>
            <a:r>
              <a:rPr lang="uk-UA" dirty="0"/>
              <a:t> – тимчасовий виїзд особи з місця постійного проживання в оздоровчих, пізнавальних, </a:t>
            </a:r>
            <a:r>
              <a:rPr lang="uk-UA" dirty="0" err="1"/>
              <a:t>професійно</a:t>
            </a:r>
            <a:r>
              <a:rPr lang="uk-UA" dirty="0"/>
              <a:t>-ділових чи інших цілях без здійснення оплачуваної діяльності в місці перебування.</a:t>
            </a:r>
          </a:p>
          <a:p>
            <a:endParaRPr lang="uk-UA" dirty="0"/>
          </a:p>
          <a:p>
            <a:r>
              <a:rPr lang="uk-UA" b="1" dirty="0"/>
              <a:t>Турист</a:t>
            </a:r>
            <a:r>
              <a:rPr lang="uk-UA" dirty="0"/>
              <a:t> – особа, яка здійснює подорож по Україні або до іншої країни з не</a:t>
            </a:r>
          </a:p>
          <a:p>
            <a:r>
              <a:rPr lang="uk-UA" dirty="0"/>
              <a:t>забороненою законом країни перебування метою на термін від 24 годин до одного року без здійснення будь-якої оплачуваної діяльності та із зобов'язанням</a:t>
            </a:r>
          </a:p>
          <a:p>
            <a:r>
              <a:rPr lang="uk-UA" dirty="0"/>
              <a:t>залишити країну або місце перебування в зазначений термін.</a:t>
            </a:r>
          </a:p>
          <a:p>
            <a:endParaRPr lang="uk-UA" dirty="0"/>
          </a:p>
          <a:p>
            <a:r>
              <a:rPr lang="uk-UA" b="1" dirty="0"/>
              <a:t>Туристський продукт </a:t>
            </a:r>
            <a:r>
              <a:rPr lang="uk-UA" dirty="0"/>
              <a:t>– попередньо розроблений комплекс туристських</a:t>
            </a:r>
          </a:p>
          <a:p>
            <a:r>
              <a:rPr lang="uk-UA" dirty="0"/>
              <a:t>послуг, який поєднує не менш ніж дві такі послуги, що реалізується або пропонуються для реалізації за визначеною ціною, до складу якого входять послуги перевезення, послуги розміщення та інші туристські послуги, не пов'язані з перевезенням і розміщенням (послуги з організації відвідувань об'єктів культури, відпочинку та розваг, реалізації сувенірної продукції тощо)</a:t>
            </a:r>
          </a:p>
        </p:txBody>
      </p:sp>
    </p:spTree>
    <p:extLst>
      <p:ext uri="{BB962C8B-B14F-4D97-AF65-F5344CB8AC3E}">
        <p14:creationId xmlns:p14="http://schemas.microsoft.com/office/powerpoint/2010/main" val="2891635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E05E93-FCDD-4CB7-B993-FF1819D70D20}"/>
              </a:ext>
            </a:extLst>
          </p:cNvPr>
          <p:cNvSpPr txBox="1"/>
          <p:nvPr/>
        </p:nvSpPr>
        <p:spPr>
          <a:xfrm>
            <a:off x="979714" y="1526672"/>
            <a:ext cx="10823510" cy="3970318"/>
          </a:xfrm>
          <a:prstGeom prst="rect">
            <a:avLst/>
          </a:prstGeom>
          <a:noFill/>
        </p:spPr>
        <p:txBody>
          <a:bodyPr wrap="square">
            <a:spAutoFit/>
          </a:bodyPr>
          <a:lstStyle/>
          <a:p>
            <a:r>
              <a:rPr lang="ru-RU" dirty="0" err="1"/>
              <a:t>Визначивши</a:t>
            </a:r>
            <a:r>
              <a:rPr lang="ru-RU" dirty="0"/>
              <a:t> </a:t>
            </a:r>
            <a:r>
              <a:rPr lang="ru-RU" dirty="0" err="1"/>
              <a:t>регіон</a:t>
            </a:r>
            <a:r>
              <a:rPr lang="ru-RU" dirty="0"/>
              <a:t> ринку </a:t>
            </a:r>
            <a:r>
              <a:rPr lang="ru-RU" dirty="0" err="1"/>
              <a:t>збуту</a:t>
            </a:r>
            <a:r>
              <a:rPr lang="ru-RU" dirty="0"/>
              <a:t> </a:t>
            </a:r>
            <a:r>
              <a:rPr lang="ru-RU" dirty="0" err="1"/>
              <a:t>туристських</a:t>
            </a:r>
            <a:r>
              <a:rPr lang="ru-RU" dirty="0"/>
              <a:t> </a:t>
            </a:r>
            <a:r>
              <a:rPr lang="ru-RU" dirty="0" err="1"/>
              <a:t>послуг</a:t>
            </a:r>
            <a:r>
              <a:rPr lang="ru-RU" dirty="0"/>
              <a:t>, </a:t>
            </a:r>
            <a:r>
              <a:rPr lang="ru-RU" dirty="0" err="1"/>
              <a:t>необхідно</a:t>
            </a:r>
            <a:r>
              <a:rPr lang="ru-RU" dirty="0"/>
              <a:t> провести </a:t>
            </a:r>
            <a:r>
              <a:rPr lang="ru-RU" dirty="0" err="1"/>
              <a:t>розрахунок</a:t>
            </a:r>
            <a:r>
              <a:rPr lang="ru-RU" dirty="0"/>
              <a:t> максимально </a:t>
            </a:r>
            <a:r>
              <a:rPr lang="ru-RU" dirty="0" err="1"/>
              <a:t>можливих</a:t>
            </a:r>
            <a:r>
              <a:rPr lang="ru-RU" dirty="0"/>
              <a:t> </a:t>
            </a:r>
            <a:r>
              <a:rPr lang="ru-RU" dirty="0" err="1"/>
              <a:t>пропозицій</a:t>
            </a:r>
            <a:r>
              <a:rPr lang="ru-RU" dirty="0"/>
              <a:t> та </a:t>
            </a:r>
            <a:r>
              <a:rPr lang="ru-RU" dirty="0" err="1"/>
              <a:t>попиту</a:t>
            </a:r>
            <a:r>
              <a:rPr lang="ru-RU" dirty="0"/>
              <a:t> </a:t>
            </a:r>
            <a:r>
              <a:rPr lang="ru-RU" dirty="0" err="1"/>
              <a:t>цього</a:t>
            </a:r>
            <a:r>
              <a:rPr lang="ru-RU" dirty="0"/>
              <a:t> ринку на перспективу за роками, </a:t>
            </a:r>
            <a:r>
              <a:rPr lang="ru-RU" dirty="0" err="1"/>
              <a:t>місяцями</a:t>
            </a:r>
            <a:r>
              <a:rPr lang="ru-RU" dirty="0"/>
              <a:t>, сезонами, днями </a:t>
            </a:r>
            <a:r>
              <a:rPr lang="ru-RU" dirty="0" err="1"/>
              <a:t>тижня</a:t>
            </a:r>
            <a:r>
              <a:rPr lang="ru-RU" dirty="0"/>
              <a:t>, а </a:t>
            </a:r>
            <a:r>
              <a:rPr lang="ru-RU" dirty="0" err="1"/>
              <a:t>вже</a:t>
            </a:r>
            <a:r>
              <a:rPr lang="ru-RU" dirty="0"/>
              <a:t> </a:t>
            </a:r>
            <a:r>
              <a:rPr lang="ru-RU" dirty="0" err="1"/>
              <a:t>потім</a:t>
            </a:r>
            <a:r>
              <a:rPr lang="ru-RU" dirty="0"/>
              <a:t> </a:t>
            </a:r>
            <a:r>
              <a:rPr lang="ru-RU" dirty="0" err="1"/>
              <a:t>проаналізувати</a:t>
            </a:r>
            <a:r>
              <a:rPr lang="ru-RU" dirty="0"/>
              <a:t> </a:t>
            </a:r>
            <a:r>
              <a:rPr lang="ru-RU" dirty="0" err="1"/>
              <a:t>конкурентне</a:t>
            </a:r>
            <a:r>
              <a:rPr lang="ru-RU" dirty="0"/>
              <a:t> </a:t>
            </a:r>
            <a:r>
              <a:rPr lang="ru-RU" dirty="0" err="1"/>
              <a:t>середовище</a:t>
            </a:r>
            <a:r>
              <a:rPr lang="ru-RU" dirty="0"/>
              <a:t>.</a:t>
            </a:r>
          </a:p>
          <a:p>
            <a:r>
              <a:rPr lang="ru-RU" dirty="0"/>
              <a:t>При </a:t>
            </a:r>
            <a:r>
              <a:rPr lang="ru-RU" dirty="0" err="1"/>
              <a:t>цьому</a:t>
            </a:r>
            <a:r>
              <a:rPr lang="ru-RU" dirty="0"/>
              <a:t> </a:t>
            </a:r>
            <a:r>
              <a:rPr lang="ru-RU" dirty="0" err="1"/>
              <a:t>вивчають</a:t>
            </a:r>
            <a:r>
              <a:rPr lang="ru-RU" dirty="0"/>
              <a:t> статистику </a:t>
            </a:r>
            <a:r>
              <a:rPr lang="ru-RU" dirty="0" err="1"/>
              <a:t>чисельності</a:t>
            </a:r>
            <a:r>
              <a:rPr lang="ru-RU" dirty="0"/>
              <a:t> </a:t>
            </a:r>
            <a:r>
              <a:rPr lang="ru-RU" dirty="0" err="1"/>
              <a:t>туристських</a:t>
            </a:r>
            <a:r>
              <a:rPr lang="ru-RU" dirty="0"/>
              <a:t> </a:t>
            </a:r>
            <a:r>
              <a:rPr lang="ru-RU" dirty="0" err="1"/>
              <a:t>фірм</a:t>
            </a:r>
            <a:r>
              <a:rPr lang="ru-RU" dirty="0"/>
              <a:t>, </a:t>
            </a:r>
            <a:r>
              <a:rPr lang="ru-RU" dirty="0" err="1"/>
              <a:t>зареєстрованих</a:t>
            </a:r>
            <a:r>
              <a:rPr lang="ru-RU" dirty="0"/>
              <a:t> у </a:t>
            </a:r>
            <a:r>
              <a:rPr lang="ru-RU" dirty="0" err="1"/>
              <a:t>регіоні</a:t>
            </a:r>
            <a:r>
              <a:rPr lang="ru-RU" dirty="0"/>
              <a:t>, </a:t>
            </a:r>
            <a:r>
              <a:rPr lang="ru-RU" dirty="0" err="1"/>
              <a:t>обсяги</a:t>
            </a:r>
            <a:r>
              <a:rPr lang="ru-RU" dirty="0"/>
              <a:t> </a:t>
            </a:r>
            <a:r>
              <a:rPr lang="ru-RU" dirty="0" err="1"/>
              <a:t>реалізації</a:t>
            </a:r>
            <a:r>
              <a:rPr lang="ru-RU" dirty="0"/>
              <a:t> ними </a:t>
            </a:r>
            <a:r>
              <a:rPr lang="ru-RU" dirty="0" err="1"/>
              <a:t>туристських</a:t>
            </a:r>
            <a:r>
              <a:rPr lang="ru-RU" dirty="0"/>
              <a:t> </a:t>
            </a:r>
            <a:r>
              <a:rPr lang="ru-RU" dirty="0" err="1"/>
              <a:t>послуг</a:t>
            </a:r>
            <a:r>
              <a:rPr lang="ru-RU" dirty="0"/>
              <a:t>, </a:t>
            </a:r>
            <a:r>
              <a:rPr lang="ru-RU" dirty="0" err="1"/>
              <a:t>цінові</a:t>
            </a:r>
            <a:r>
              <a:rPr lang="ru-RU" dirty="0"/>
              <a:t> </a:t>
            </a:r>
            <a:r>
              <a:rPr lang="ru-RU" dirty="0" err="1"/>
              <a:t>фактори</a:t>
            </a:r>
            <a:r>
              <a:rPr lang="ru-RU" dirty="0"/>
              <a:t>, </a:t>
            </a:r>
            <a:r>
              <a:rPr lang="ru-RU" dirty="0" err="1"/>
              <a:t>наявність</a:t>
            </a:r>
            <a:r>
              <a:rPr lang="ru-RU" dirty="0"/>
              <a:t> </a:t>
            </a:r>
            <a:r>
              <a:rPr lang="ru-RU" dirty="0" err="1"/>
              <a:t>монополістів</a:t>
            </a:r>
            <a:r>
              <a:rPr lang="ru-RU" dirty="0"/>
              <a:t>, </a:t>
            </a:r>
            <a:r>
              <a:rPr lang="ru-RU" dirty="0" err="1"/>
              <a:t>відмінність</a:t>
            </a:r>
            <a:r>
              <a:rPr lang="ru-RU" dirty="0"/>
              <a:t> </a:t>
            </a:r>
            <a:r>
              <a:rPr lang="ru-RU" dirty="0" err="1"/>
              <a:t>власного</a:t>
            </a:r>
            <a:r>
              <a:rPr lang="ru-RU" dirty="0"/>
              <a:t> </a:t>
            </a:r>
            <a:r>
              <a:rPr lang="ru-RU" dirty="0" err="1"/>
              <a:t>туристського</a:t>
            </a:r>
            <a:r>
              <a:rPr lang="ru-RU" dirty="0"/>
              <a:t> продукту </a:t>
            </a:r>
            <a:r>
              <a:rPr lang="ru-RU" dirty="0" err="1"/>
              <a:t>від</a:t>
            </a:r>
            <a:r>
              <a:rPr lang="ru-RU" dirty="0"/>
              <a:t> </a:t>
            </a:r>
            <a:r>
              <a:rPr lang="ru-RU" dirty="0" err="1"/>
              <a:t>аналогічного</a:t>
            </a:r>
            <a:r>
              <a:rPr lang="ru-RU" dirty="0"/>
              <a:t> продукту </a:t>
            </a:r>
            <a:r>
              <a:rPr lang="ru-RU" dirty="0" err="1"/>
              <a:t>конкурентів</a:t>
            </a:r>
            <a:r>
              <a:rPr lang="ru-RU" dirty="0"/>
              <a:t> та </a:t>
            </a:r>
            <a:r>
              <a:rPr lang="ru-RU" dirty="0" err="1"/>
              <a:t>ін</a:t>
            </a:r>
            <a:r>
              <a:rPr lang="ru-RU" dirty="0"/>
              <a:t>. </a:t>
            </a:r>
            <a:r>
              <a:rPr lang="ru-RU" dirty="0" err="1"/>
              <a:t>Якщо</a:t>
            </a:r>
            <a:r>
              <a:rPr lang="ru-RU" dirty="0"/>
              <a:t> </a:t>
            </a:r>
            <a:r>
              <a:rPr lang="ru-RU" dirty="0" err="1"/>
              <a:t>рішення</a:t>
            </a:r>
            <a:r>
              <a:rPr lang="ru-RU" dirty="0"/>
              <a:t> по </a:t>
            </a:r>
            <a:r>
              <a:rPr lang="ru-RU" dirty="0" err="1"/>
              <a:t>вибору</a:t>
            </a:r>
            <a:r>
              <a:rPr lang="ru-RU" dirty="0"/>
              <a:t> </a:t>
            </a:r>
            <a:r>
              <a:rPr lang="ru-RU" dirty="0" err="1"/>
              <a:t>регіону</a:t>
            </a:r>
            <a:r>
              <a:rPr lang="ru-RU" dirty="0"/>
              <a:t> ринку </a:t>
            </a:r>
            <a:r>
              <a:rPr lang="ru-RU" dirty="0" err="1"/>
              <a:t>збуту</a:t>
            </a:r>
            <a:r>
              <a:rPr lang="ru-RU" dirty="0"/>
              <a:t> </a:t>
            </a:r>
            <a:r>
              <a:rPr lang="ru-RU" dirty="0" err="1"/>
              <a:t>туристських</a:t>
            </a:r>
            <a:r>
              <a:rPr lang="ru-RU" dirty="0"/>
              <a:t> </a:t>
            </a:r>
            <a:r>
              <a:rPr lang="ru-RU" dirty="0" err="1"/>
              <a:t>послуг</a:t>
            </a:r>
            <a:r>
              <a:rPr lang="ru-RU" dirty="0"/>
              <a:t> </a:t>
            </a:r>
            <a:r>
              <a:rPr lang="ru-RU" dirty="0" err="1"/>
              <a:t>визначається</a:t>
            </a:r>
            <a:r>
              <a:rPr lang="ru-RU" dirty="0"/>
              <a:t> </a:t>
            </a:r>
            <a:r>
              <a:rPr lang="ru-RU" dirty="0" err="1"/>
              <a:t>тільки</a:t>
            </a:r>
            <a:r>
              <a:rPr lang="ru-RU" dirty="0"/>
              <a:t> </a:t>
            </a:r>
            <a:r>
              <a:rPr lang="ru-RU" dirty="0" err="1"/>
              <a:t>умовами</a:t>
            </a:r>
            <a:r>
              <a:rPr lang="ru-RU" dirty="0"/>
              <a:t> </a:t>
            </a:r>
            <a:r>
              <a:rPr lang="ru-RU" dirty="0" err="1"/>
              <a:t>конкуренції</a:t>
            </a:r>
            <a:r>
              <a:rPr lang="ru-RU" dirty="0"/>
              <a:t>, то </a:t>
            </a:r>
            <a:r>
              <a:rPr lang="ru-RU" dirty="0" err="1"/>
              <a:t>приймається</a:t>
            </a:r>
            <a:r>
              <a:rPr lang="ru-RU" dirty="0"/>
              <a:t> (</a:t>
            </a:r>
            <a:r>
              <a:rPr lang="ru-RU" dirty="0" err="1"/>
              <a:t>після</a:t>
            </a:r>
            <a:r>
              <a:rPr lang="ru-RU" dirty="0"/>
              <a:t> </a:t>
            </a:r>
            <a:r>
              <a:rPr lang="ru-RU" dirty="0" err="1"/>
              <a:t>аналізу</a:t>
            </a:r>
            <a:r>
              <a:rPr lang="ru-RU" dirty="0"/>
              <a:t> конкурентного </a:t>
            </a:r>
            <a:r>
              <a:rPr lang="ru-RU" dirty="0" err="1"/>
              <a:t>середовища</a:t>
            </a:r>
            <a:r>
              <a:rPr lang="ru-RU" dirty="0"/>
              <a:t>) </a:t>
            </a:r>
            <a:r>
              <a:rPr lang="ru-RU" dirty="0" err="1"/>
              <a:t>одне</a:t>
            </a:r>
            <a:r>
              <a:rPr lang="ru-RU" dirty="0"/>
              <a:t> з </a:t>
            </a:r>
            <a:r>
              <a:rPr lang="ru-RU" dirty="0" err="1"/>
              <a:t>трьох</a:t>
            </a:r>
            <a:r>
              <a:rPr lang="ru-RU" dirty="0"/>
              <a:t> </a:t>
            </a:r>
            <a:r>
              <a:rPr lang="ru-RU" dirty="0" err="1"/>
              <a:t>рішень</a:t>
            </a:r>
            <a:r>
              <a:rPr lang="ru-RU" dirty="0"/>
              <a:t>:</a:t>
            </a:r>
          </a:p>
          <a:p>
            <a:r>
              <a:rPr lang="ru-RU" dirty="0"/>
              <a:t>– </a:t>
            </a:r>
            <a:r>
              <a:rPr lang="ru-RU" dirty="0" err="1"/>
              <a:t>вихід</a:t>
            </a:r>
            <a:r>
              <a:rPr lang="ru-RU" dirty="0"/>
              <a:t> з </a:t>
            </a:r>
            <a:r>
              <a:rPr lang="ru-RU" dirty="0" err="1"/>
              <a:t>цього</a:t>
            </a:r>
            <a:r>
              <a:rPr lang="ru-RU" dirty="0"/>
              <a:t> ринку;</a:t>
            </a:r>
          </a:p>
          <a:p>
            <a:r>
              <a:rPr lang="ru-RU" dirty="0"/>
              <a:t>– </a:t>
            </a:r>
            <a:r>
              <a:rPr lang="ru-RU" dirty="0" err="1"/>
              <a:t>прийняття</a:t>
            </a:r>
            <a:r>
              <a:rPr lang="ru-RU" dirty="0"/>
              <a:t> </a:t>
            </a:r>
            <a:r>
              <a:rPr lang="ru-RU" dirty="0" err="1"/>
              <a:t>стратегії</a:t>
            </a:r>
            <a:r>
              <a:rPr lang="ru-RU" dirty="0"/>
              <a:t> </a:t>
            </a:r>
            <a:r>
              <a:rPr lang="ru-RU" dirty="0" err="1"/>
              <a:t>конкурентоспроможності</a:t>
            </a:r>
            <a:r>
              <a:rPr lang="ru-RU" dirty="0"/>
              <a:t> та робота на ринку шляхом </a:t>
            </a:r>
            <a:r>
              <a:rPr lang="ru-RU" dirty="0" err="1"/>
              <a:t>завоювання</a:t>
            </a:r>
            <a:r>
              <a:rPr lang="ru-RU" dirty="0"/>
              <a:t> </a:t>
            </a:r>
            <a:r>
              <a:rPr lang="ru-RU" dirty="0" err="1"/>
              <a:t>свого</a:t>
            </a:r>
            <a:r>
              <a:rPr lang="ru-RU" dirty="0"/>
              <a:t> сегмента;</a:t>
            </a:r>
          </a:p>
          <a:p>
            <a:r>
              <a:rPr lang="ru-RU" dirty="0"/>
              <a:t>– </a:t>
            </a:r>
            <a:r>
              <a:rPr lang="ru-RU" dirty="0" err="1"/>
              <a:t>формування</a:t>
            </a:r>
            <a:r>
              <a:rPr lang="ru-RU" dirty="0"/>
              <a:t> (</a:t>
            </a:r>
            <a:r>
              <a:rPr lang="ru-RU" dirty="0" err="1"/>
              <a:t>виробництво</a:t>
            </a:r>
            <a:r>
              <a:rPr lang="ru-RU" dirty="0"/>
              <a:t>) </a:t>
            </a:r>
            <a:r>
              <a:rPr lang="ru-RU" dirty="0" err="1"/>
              <a:t>позаконкурентного</a:t>
            </a:r>
            <a:r>
              <a:rPr lang="ru-RU" dirty="0"/>
              <a:t> </a:t>
            </a:r>
            <a:r>
              <a:rPr lang="ru-RU" dirty="0" err="1"/>
              <a:t>туристського</a:t>
            </a:r>
            <a:r>
              <a:rPr lang="ru-RU" dirty="0"/>
              <a:t> продукту і робота в </a:t>
            </a:r>
            <a:r>
              <a:rPr lang="ru-RU" dirty="0" err="1"/>
              <a:t>цьому</a:t>
            </a:r>
            <a:r>
              <a:rPr lang="ru-RU" dirty="0"/>
              <a:t> </a:t>
            </a:r>
            <a:r>
              <a:rPr lang="ru-RU" dirty="0" err="1"/>
              <a:t>новоствореному</a:t>
            </a:r>
            <a:r>
              <a:rPr lang="ru-RU" dirty="0"/>
              <a:t> </a:t>
            </a:r>
            <a:r>
              <a:rPr lang="ru-RU" dirty="0" err="1"/>
              <a:t>сегменті</a:t>
            </a:r>
            <a:r>
              <a:rPr lang="ru-RU" dirty="0"/>
              <a:t> ринку.</a:t>
            </a:r>
            <a:endParaRPr lang="uk-UA" dirty="0"/>
          </a:p>
        </p:txBody>
      </p:sp>
    </p:spTree>
    <p:extLst>
      <p:ext uri="{BB962C8B-B14F-4D97-AF65-F5344CB8AC3E}">
        <p14:creationId xmlns:p14="http://schemas.microsoft.com/office/powerpoint/2010/main" val="114673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B4DE4B-360C-406E-8AB7-957C01780AC8}"/>
              </a:ext>
            </a:extLst>
          </p:cNvPr>
          <p:cNvSpPr txBox="1"/>
          <p:nvPr/>
        </p:nvSpPr>
        <p:spPr>
          <a:xfrm>
            <a:off x="1334277" y="1471261"/>
            <a:ext cx="9787812" cy="4247317"/>
          </a:xfrm>
          <a:prstGeom prst="rect">
            <a:avLst/>
          </a:prstGeom>
          <a:noFill/>
        </p:spPr>
        <p:txBody>
          <a:bodyPr wrap="square">
            <a:spAutoFit/>
          </a:bodyPr>
          <a:lstStyle/>
          <a:p>
            <a:r>
              <a:rPr lang="uk-UA" dirty="0"/>
              <a:t>Важливими етапами діяльності туристського підприємства є:</a:t>
            </a:r>
          </a:p>
          <a:p>
            <a:r>
              <a:rPr lang="uk-UA" dirty="0"/>
              <a:t>– планування виробництва туристських послуг і контроль за якістю туристського продукту. Це питання підготовки турів, їх методичне забезпечення, підготовка договірної документації, робота зі страховими та іншими зацікавленими організаціями;</a:t>
            </a:r>
          </a:p>
          <a:p>
            <a:r>
              <a:rPr lang="uk-UA" dirty="0"/>
              <a:t>– визначення способу (технології) реалізації туристського продукту. Це може бути самостійна реалізація або через інші фірми, комісійний продаж через посередників або створення розгалуженої дилерської мережі;</a:t>
            </a:r>
          </a:p>
          <a:p>
            <a:r>
              <a:rPr lang="uk-UA" dirty="0"/>
              <a:t>– способи стимулювання продажів. Сюди належать ярмарки, виставки, конкурси, аукціони, туристські лотереї, надання сезонних пільг, пільг для постійних клієнтів, дітей, рекламні тури та </a:t>
            </a:r>
            <a:r>
              <a:rPr lang="uk-UA" dirty="0" err="1"/>
              <a:t>ін</a:t>
            </a:r>
            <a:r>
              <a:rPr lang="uk-UA" dirty="0"/>
              <a:t>;</a:t>
            </a:r>
          </a:p>
          <a:p>
            <a:r>
              <a:rPr lang="uk-UA" dirty="0"/>
              <a:t>– підбір та управління персоналом туристського підприємства. Це розрахунок необхідної кількості працівників, формування штатного розпису, розробка посадових інструкцій, форми оплати праці, регламенту роботи підприємства</a:t>
            </a:r>
          </a:p>
          <a:p>
            <a:r>
              <a:rPr lang="uk-UA" dirty="0"/>
              <a:t>та ін.</a:t>
            </a:r>
          </a:p>
        </p:txBody>
      </p:sp>
    </p:spTree>
    <p:extLst>
      <p:ext uri="{BB962C8B-B14F-4D97-AF65-F5344CB8AC3E}">
        <p14:creationId xmlns:p14="http://schemas.microsoft.com/office/powerpoint/2010/main" val="1192272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95795A-677E-4BF1-9071-60896162E3D6}"/>
              </a:ext>
            </a:extLst>
          </p:cNvPr>
          <p:cNvSpPr txBox="1"/>
          <p:nvPr/>
        </p:nvSpPr>
        <p:spPr>
          <a:xfrm>
            <a:off x="1082351" y="1028343"/>
            <a:ext cx="9890449" cy="5078313"/>
          </a:xfrm>
          <a:prstGeom prst="rect">
            <a:avLst/>
          </a:prstGeom>
          <a:noFill/>
        </p:spPr>
        <p:txBody>
          <a:bodyPr wrap="square">
            <a:spAutoFit/>
          </a:bodyPr>
          <a:lstStyle/>
          <a:p>
            <a:pPr algn="ctr"/>
            <a:r>
              <a:rPr lang="ru-RU" b="1" i="1" dirty="0" err="1"/>
              <a:t>Питання</a:t>
            </a:r>
            <a:r>
              <a:rPr lang="ru-RU" b="1" i="1" dirty="0"/>
              <a:t> для </a:t>
            </a:r>
            <a:r>
              <a:rPr lang="ru-RU" b="1" i="1" dirty="0" err="1"/>
              <a:t>обговорення</a:t>
            </a:r>
            <a:endParaRPr lang="ru-RU" b="1" i="1" dirty="0"/>
          </a:p>
          <a:p>
            <a:r>
              <a:rPr lang="ru-RU" dirty="0"/>
              <a:t>1. </a:t>
            </a:r>
            <a:r>
              <a:rPr lang="ru-RU" dirty="0" err="1"/>
              <a:t>Наведіть</a:t>
            </a:r>
            <a:r>
              <a:rPr lang="ru-RU" dirty="0"/>
              <a:t> </a:t>
            </a:r>
            <a:r>
              <a:rPr lang="ru-RU" dirty="0" err="1"/>
              <a:t>класифікацію</a:t>
            </a:r>
            <a:r>
              <a:rPr lang="ru-RU" dirty="0"/>
              <a:t> туризму за </a:t>
            </a:r>
            <a:r>
              <a:rPr lang="ru-RU" dirty="0" err="1"/>
              <a:t>різними</a:t>
            </a:r>
            <a:r>
              <a:rPr lang="ru-RU" dirty="0"/>
              <a:t> </a:t>
            </a:r>
            <a:r>
              <a:rPr lang="ru-RU" dirty="0" err="1"/>
              <a:t>ознаками</a:t>
            </a:r>
            <a:r>
              <a:rPr lang="ru-RU" dirty="0"/>
              <a:t>, дайте </a:t>
            </a:r>
            <a:r>
              <a:rPr lang="ru-RU" dirty="0" err="1"/>
              <a:t>стислу</a:t>
            </a:r>
            <a:r>
              <a:rPr lang="ru-RU" dirty="0"/>
              <a:t> характеристику </a:t>
            </a:r>
            <a:r>
              <a:rPr lang="ru-RU" dirty="0" err="1"/>
              <a:t>класифікаційних</a:t>
            </a:r>
            <a:r>
              <a:rPr lang="ru-RU" dirty="0"/>
              <a:t> </a:t>
            </a:r>
            <a:r>
              <a:rPr lang="ru-RU" dirty="0" err="1"/>
              <a:t>груп</a:t>
            </a:r>
            <a:r>
              <a:rPr lang="ru-RU" dirty="0"/>
              <a:t>.</a:t>
            </a:r>
          </a:p>
          <a:p>
            <a:r>
              <a:rPr lang="ru-RU" dirty="0"/>
              <a:t>2. У </a:t>
            </a:r>
            <a:r>
              <a:rPr lang="ru-RU" dirty="0" err="1"/>
              <a:t>чому</a:t>
            </a:r>
            <a:r>
              <a:rPr lang="ru-RU" dirty="0"/>
              <a:t> </a:t>
            </a:r>
            <a:r>
              <a:rPr lang="ru-RU" dirty="0" err="1"/>
              <a:t>полягає</a:t>
            </a:r>
            <a:r>
              <a:rPr lang="ru-RU" dirty="0"/>
              <a:t> </a:t>
            </a:r>
            <a:r>
              <a:rPr lang="ru-RU" dirty="0" err="1"/>
              <a:t>соціальна</a:t>
            </a:r>
            <a:r>
              <a:rPr lang="ru-RU" dirty="0"/>
              <a:t>, </a:t>
            </a:r>
            <a:r>
              <a:rPr lang="ru-RU" dirty="0" err="1"/>
              <a:t>гуманітарна</a:t>
            </a:r>
            <a:r>
              <a:rPr lang="ru-RU" dirty="0"/>
              <a:t> та </a:t>
            </a:r>
            <a:r>
              <a:rPr lang="ru-RU" dirty="0" err="1"/>
              <a:t>економічна</a:t>
            </a:r>
            <a:r>
              <a:rPr lang="ru-RU" dirty="0"/>
              <a:t> </a:t>
            </a:r>
            <a:r>
              <a:rPr lang="ru-RU" dirty="0" err="1"/>
              <a:t>функції</a:t>
            </a:r>
            <a:r>
              <a:rPr lang="ru-RU" dirty="0"/>
              <a:t> туризму?</a:t>
            </a:r>
          </a:p>
          <a:p>
            <a:r>
              <a:rPr lang="ru-RU" dirty="0"/>
              <a:t>3. </a:t>
            </a:r>
            <a:r>
              <a:rPr lang="ru-RU" dirty="0" err="1"/>
              <a:t>Назвіть</a:t>
            </a:r>
            <a:r>
              <a:rPr lang="ru-RU" dirty="0"/>
              <a:t> </a:t>
            </a:r>
            <a:r>
              <a:rPr lang="ru-RU" dirty="0" err="1"/>
              <a:t>фактори</a:t>
            </a:r>
            <a:r>
              <a:rPr lang="ru-RU" dirty="0"/>
              <a:t>, </a:t>
            </a:r>
            <a:r>
              <a:rPr lang="ru-RU" dirty="0" err="1"/>
              <a:t>що</a:t>
            </a:r>
            <a:r>
              <a:rPr lang="ru-RU" dirty="0"/>
              <a:t> </a:t>
            </a:r>
            <a:r>
              <a:rPr lang="ru-RU" dirty="0" err="1"/>
              <a:t>впливають</a:t>
            </a:r>
            <a:r>
              <a:rPr lang="ru-RU" dirty="0"/>
              <a:t> на </a:t>
            </a:r>
            <a:r>
              <a:rPr lang="ru-RU" dirty="0" err="1"/>
              <a:t>розвиток</a:t>
            </a:r>
            <a:r>
              <a:rPr lang="ru-RU" dirty="0"/>
              <a:t> туризму.</a:t>
            </a:r>
          </a:p>
          <a:p>
            <a:r>
              <a:rPr lang="ru-RU" dirty="0"/>
              <a:t>4. </a:t>
            </a:r>
            <a:r>
              <a:rPr lang="ru-RU" dirty="0" err="1"/>
              <a:t>Що</a:t>
            </a:r>
            <a:r>
              <a:rPr lang="ru-RU" dirty="0"/>
              <a:t> </a:t>
            </a:r>
            <a:r>
              <a:rPr lang="ru-RU" dirty="0" err="1"/>
              <a:t>відноситься</a:t>
            </a:r>
            <a:r>
              <a:rPr lang="ru-RU" dirty="0"/>
              <a:t> до </a:t>
            </a:r>
            <a:r>
              <a:rPr lang="ru-RU" dirty="0" err="1"/>
              <a:t>статичних</a:t>
            </a:r>
            <a:r>
              <a:rPr lang="ru-RU" dirty="0"/>
              <a:t> і </a:t>
            </a:r>
            <a:r>
              <a:rPr lang="ru-RU" dirty="0" err="1"/>
              <a:t>динамічних</a:t>
            </a:r>
            <a:r>
              <a:rPr lang="ru-RU" dirty="0"/>
              <a:t> </a:t>
            </a:r>
            <a:r>
              <a:rPr lang="ru-RU" dirty="0" err="1"/>
              <a:t>факторів</a:t>
            </a:r>
            <a:r>
              <a:rPr lang="ru-RU" dirty="0"/>
              <a:t> </a:t>
            </a:r>
            <a:r>
              <a:rPr lang="ru-RU" dirty="0" err="1"/>
              <a:t>розвитку</a:t>
            </a:r>
            <a:r>
              <a:rPr lang="ru-RU" dirty="0"/>
              <a:t> туризму?</a:t>
            </a:r>
          </a:p>
          <a:p>
            <a:r>
              <a:rPr lang="ru-RU" dirty="0"/>
              <a:t>5. </a:t>
            </a:r>
            <a:r>
              <a:rPr lang="ru-RU" dirty="0" err="1"/>
              <a:t>Що</a:t>
            </a:r>
            <a:r>
              <a:rPr lang="ru-RU" dirty="0"/>
              <a:t> </a:t>
            </a:r>
            <a:r>
              <a:rPr lang="ru-RU" dirty="0" err="1"/>
              <a:t>відноситься</a:t>
            </a:r>
            <a:r>
              <a:rPr lang="ru-RU" dirty="0"/>
              <a:t> до </a:t>
            </a:r>
            <a:r>
              <a:rPr lang="ru-RU" dirty="0" err="1"/>
              <a:t>внутрішніх</a:t>
            </a:r>
            <a:r>
              <a:rPr lang="ru-RU" dirty="0"/>
              <a:t> і </a:t>
            </a:r>
            <a:r>
              <a:rPr lang="ru-RU" dirty="0" err="1"/>
              <a:t>зовнішніх</a:t>
            </a:r>
            <a:r>
              <a:rPr lang="ru-RU" dirty="0"/>
              <a:t> </a:t>
            </a:r>
            <a:r>
              <a:rPr lang="ru-RU" dirty="0" err="1"/>
              <a:t>факторів</a:t>
            </a:r>
            <a:r>
              <a:rPr lang="ru-RU" dirty="0"/>
              <a:t> </a:t>
            </a:r>
            <a:r>
              <a:rPr lang="ru-RU" dirty="0" err="1"/>
              <a:t>розвитку</a:t>
            </a:r>
            <a:r>
              <a:rPr lang="ru-RU" dirty="0"/>
              <a:t> туризму?</a:t>
            </a:r>
          </a:p>
          <a:p>
            <a:r>
              <a:rPr lang="uk-UA" dirty="0"/>
              <a:t>6. Які елементи входять до зовнішнього середовища підприємства? Як вони впливають на його діяльність?</a:t>
            </a:r>
          </a:p>
          <a:p>
            <a:r>
              <a:rPr lang="uk-UA" dirty="0"/>
              <a:t>7. Які елементи входять до внутрішнього середовища підприємства? Як</a:t>
            </a:r>
          </a:p>
          <a:p>
            <a:r>
              <a:rPr lang="uk-UA" dirty="0"/>
              <a:t>вони впливають на його діяльність?</a:t>
            </a:r>
          </a:p>
          <a:p>
            <a:r>
              <a:rPr lang="uk-UA" dirty="0"/>
              <a:t>8. Вкажіть характерні особливості туристських підприємств.</a:t>
            </a:r>
          </a:p>
          <a:p>
            <a:r>
              <a:rPr lang="uk-UA" dirty="0"/>
              <a:t>9. Які основні принципи діяльності туристських підприємств?</a:t>
            </a:r>
          </a:p>
          <a:p>
            <a:r>
              <a:rPr lang="uk-UA" dirty="0"/>
              <a:t>10. Наведіть класифікацію туристських підприємств за різними ознаками.</a:t>
            </a:r>
          </a:p>
          <a:p>
            <a:r>
              <a:rPr lang="uk-UA" dirty="0"/>
              <a:t>11. Яка різниця між туроператорами і </a:t>
            </a:r>
            <a:r>
              <a:rPr lang="uk-UA" dirty="0" err="1"/>
              <a:t>турагентами</a:t>
            </a:r>
            <a:r>
              <a:rPr lang="uk-UA" dirty="0"/>
              <a:t>?</a:t>
            </a:r>
          </a:p>
          <a:p>
            <a:r>
              <a:rPr lang="uk-UA" dirty="0"/>
              <a:t>12. </a:t>
            </a:r>
            <a:r>
              <a:rPr lang="ru-RU" dirty="0" err="1"/>
              <a:t>Які</a:t>
            </a:r>
            <a:r>
              <a:rPr lang="ru-RU" dirty="0"/>
              <a:t> </a:t>
            </a:r>
            <a:r>
              <a:rPr lang="ru-RU" dirty="0" err="1"/>
              <a:t>фактори</a:t>
            </a:r>
            <a:r>
              <a:rPr lang="ru-RU" dirty="0"/>
              <a:t> </a:t>
            </a:r>
            <a:r>
              <a:rPr lang="ru-RU" dirty="0" err="1"/>
              <a:t>визначають</a:t>
            </a:r>
            <a:r>
              <a:rPr lang="ru-RU" dirty="0"/>
              <a:t> </a:t>
            </a:r>
            <a:r>
              <a:rPr lang="ru-RU" dirty="0" err="1"/>
              <a:t>вибір</a:t>
            </a:r>
            <a:r>
              <a:rPr lang="ru-RU" dirty="0"/>
              <a:t> </a:t>
            </a:r>
            <a:r>
              <a:rPr lang="ru-RU" dirty="0" err="1"/>
              <a:t>організаційно-правової</a:t>
            </a:r>
            <a:r>
              <a:rPr lang="ru-RU" dirty="0"/>
              <a:t> </a:t>
            </a:r>
            <a:r>
              <a:rPr lang="ru-RU" dirty="0" err="1"/>
              <a:t>форми</a:t>
            </a:r>
            <a:r>
              <a:rPr lang="ru-RU" dirty="0"/>
              <a:t> </a:t>
            </a:r>
            <a:r>
              <a:rPr lang="ru-RU" dirty="0" err="1"/>
              <a:t>діяльності</a:t>
            </a:r>
            <a:r>
              <a:rPr lang="ru-RU" dirty="0"/>
              <a:t> </a:t>
            </a:r>
            <a:r>
              <a:rPr lang="ru-RU" dirty="0" err="1"/>
              <a:t>туристського</a:t>
            </a:r>
            <a:r>
              <a:rPr lang="ru-RU" dirty="0"/>
              <a:t> </a:t>
            </a:r>
            <a:r>
              <a:rPr lang="ru-RU" dirty="0" err="1"/>
              <a:t>підприємства</a:t>
            </a:r>
            <a:r>
              <a:rPr lang="ru-RU" dirty="0"/>
              <a:t>?</a:t>
            </a:r>
          </a:p>
          <a:p>
            <a:r>
              <a:rPr lang="ru-RU" dirty="0"/>
              <a:t>13. З </a:t>
            </a:r>
            <a:r>
              <a:rPr lang="ru-RU" dirty="0" err="1"/>
              <a:t>чого</a:t>
            </a:r>
            <a:r>
              <a:rPr lang="ru-RU" dirty="0"/>
              <a:t> </a:t>
            </a:r>
            <a:r>
              <a:rPr lang="ru-RU" dirty="0" err="1"/>
              <a:t>складається</a:t>
            </a:r>
            <a:r>
              <a:rPr lang="ru-RU" dirty="0"/>
              <a:t> процедура </a:t>
            </a:r>
            <a:r>
              <a:rPr lang="ru-RU" dirty="0" err="1"/>
              <a:t>створення</a:t>
            </a:r>
            <a:r>
              <a:rPr lang="ru-RU" dirty="0"/>
              <a:t> </a:t>
            </a:r>
            <a:r>
              <a:rPr lang="ru-RU" dirty="0" err="1"/>
              <a:t>туристського</a:t>
            </a:r>
            <a:r>
              <a:rPr lang="ru-RU" dirty="0"/>
              <a:t> </a:t>
            </a:r>
            <a:r>
              <a:rPr lang="ru-RU" dirty="0" err="1"/>
              <a:t>підприємства</a:t>
            </a:r>
            <a:r>
              <a:rPr lang="ru-RU"/>
              <a:t>?</a:t>
            </a:r>
          </a:p>
        </p:txBody>
      </p:sp>
    </p:spTree>
    <p:extLst>
      <p:ext uri="{BB962C8B-B14F-4D97-AF65-F5344CB8AC3E}">
        <p14:creationId xmlns:p14="http://schemas.microsoft.com/office/powerpoint/2010/main" val="2873615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43186B-EAF3-42AD-8C65-7BEE163D0BDB}"/>
              </a:ext>
            </a:extLst>
          </p:cNvPr>
          <p:cNvSpPr>
            <a:spLocks noGrp="1"/>
          </p:cNvSpPr>
          <p:nvPr>
            <p:ph type="title"/>
          </p:nvPr>
        </p:nvSpPr>
        <p:spPr/>
        <p:txBody>
          <a:bodyPr/>
          <a:lstStyle/>
          <a:p>
            <a:r>
              <a:rPr lang="uk-UA"/>
              <a:t>Теми рефератів</a:t>
            </a:r>
            <a:endParaRPr lang="uk-UA" dirty="0"/>
          </a:p>
        </p:txBody>
      </p:sp>
      <p:sp>
        <p:nvSpPr>
          <p:cNvPr id="3" name="Місце для вмісту 2">
            <a:extLst>
              <a:ext uri="{FF2B5EF4-FFF2-40B4-BE49-F238E27FC236}">
                <a16:creationId xmlns:a16="http://schemas.microsoft.com/office/drawing/2014/main" id="{C9097451-1FAC-4172-8924-50107C2F950D}"/>
              </a:ext>
            </a:extLst>
          </p:cNvPr>
          <p:cNvSpPr>
            <a:spLocks noGrp="1"/>
          </p:cNvSpPr>
          <p:nvPr>
            <p:ph idx="1"/>
          </p:nvPr>
        </p:nvSpPr>
        <p:spPr>
          <a:xfrm>
            <a:off x="685800" y="2194561"/>
            <a:ext cx="10820400" cy="2188904"/>
          </a:xfrm>
        </p:spPr>
        <p:txBody>
          <a:bodyPr/>
          <a:lstStyle/>
          <a:p>
            <a:pPr marL="457200" indent="-457200">
              <a:buAutoNum type="arabicPeriod"/>
            </a:pPr>
            <a:r>
              <a:rPr lang="ru-RU" dirty="0"/>
              <a:t>Стан </a:t>
            </a:r>
            <a:r>
              <a:rPr lang="ru-RU" dirty="0" err="1"/>
              <a:t>розвитку</a:t>
            </a:r>
            <a:r>
              <a:rPr lang="ru-RU" dirty="0"/>
              <a:t> туризму в </a:t>
            </a:r>
            <a:r>
              <a:rPr lang="ru-RU" dirty="0" err="1"/>
              <a:t>Україні</a:t>
            </a:r>
            <a:endParaRPr lang="ru-RU" dirty="0"/>
          </a:p>
          <a:p>
            <a:pPr marL="457200" indent="-457200">
              <a:buAutoNum type="arabicPeriod"/>
            </a:pPr>
            <a:r>
              <a:rPr lang="uk-UA" dirty="0"/>
              <a:t>Міжнародне регулювання туристської діяльності</a:t>
            </a:r>
          </a:p>
          <a:p>
            <a:pPr marL="457200" indent="-457200">
              <a:buAutoNum type="arabicPeriod"/>
            </a:pPr>
            <a:r>
              <a:rPr lang="ru-RU" dirty="0"/>
              <a:t>Характеристика </a:t>
            </a:r>
            <a:r>
              <a:rPr lang="ru-RU" dirty="0" err="1"/>
              <a:t>різних</a:t>
            </a:r>
            <a:r>
              <a:rPr lang="ru-RU" dirty="0"/>
              <a:t> </a:t>
            </a:r>
            <a:r>
              <a:rPr lang="ru-RU" dirty="0" err="1"/>
              <a:t>видів</a:t>
            </a:r>
            <a:r>
              <a:rPr lang="ru-RU" dirty="0"/>
              <a:t> туризму</a:t>
            </a:r>
          </a:p>
          <a:p>
            <a:pPr marL="457200" indent="-457200">
              <a:buAutoNum type="arabicPeriod"/>
            </a:pPr>
            <a:r>
              <a:rPr lang="uk-UA" dirty="0"/>
              <a:t>Ліцензування, сертифікація та стандартизація туристичних послуг</a:t>
            </a:r>
          </a:p>
          <a:p>
            <a:pPr marL="0" indent="0">
              <a:buNone/>
            </a:pPr>
            <a:r>
              <a:rPr lang="uk-UA" dirty="0"/>
              <a:t>5. Найпопулярніші курорти світу.</a:t>
            </a:r>
          </a:p>
        </p:txBody>
      </p:sp>
    </p:spTree>
    <p:extLst>
      <p:ext uri="{BB962C8B-B14F-4D97-AF65-F5344CB8AC3E}">
        <p14:creationId xmlns:p14="http://schemas.microsoft.com/office/powerpoint/2010/main" val="55189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4EB819-69BA-4388-9957-81BDACF0CE60}"/>
              </a:ext>
            </a:extLst>
          </p:cNvPr>
          <p:cNvSpPr txBox="1"/>
          <p:nvPr/>
        </p:nvSpPr>
        <p:spPr>
          <a:xfrm>
            <a:off x="1147665" y="1221365"/>
            <a:ext cx="10375641" cy="5078313"/>
          </a:xfrm>
          <a:prstGeom prst="rect">
            <a:avLst/>
          </a:prstGeom>
          <a:noFill/>
        </p:spPr>
        <p:txBody>
          <a:bodyPr wrap="square">
            <a:spAutoFit/>
          </a:bodyPr>
          <a:lstStyle/>
          <a:p>
            <a:r>
              <a:rPr lang="ru-RU" b="1" dirty="0" err="1"/>
              <a:t>Характерні</a:t>
            </a:r>
            <a:r>
              <a:rPr lang="ru-RU" b="1" dirty="0"/>
              <a:t> </a:t>
            </a:r>
            <a:r>
              <a:rPr lang="ru-RU" b="1" dirty="0" err="1"/>
              <a:t>туристські</a:t>
            </a:r>
            <a:r>
              <a:rPr lang="ru-RU" b="1" dirty="0"/>
              <a:t> </a:t>
            </a:r>
            <a:r>
              <a:rPr lang="ru-RU" b="1" dirty="0" err="1"/>
              <a:t>послуги</a:t>
            </a:r>
            <a:r>
              <a:rPr lang="ru-RU" b="1" dirty="0"/>
              <a:t> й </a:t>
            </a:r>
            <a:r>
              <a:rPr lang="ru-RU" b="1" dirty="0" err="1"/>
              <a:t>товари</a:t>
            </a:r>
            <a:r>
              <a:rPr lang="ru-RU" b="1" dirty="0"/>
              <a:t> </a:t>
            </a:r>
            <a:r>
              <a:rPr lang="ru-RU" dirty="0"/>
              <a:t>– </a:t>
            </a:r>
            <a:r>
              <a:rPr lang="ru-RU" dirty="0" err="1"/>
              <a:t>послуги</a:t>
            </a:r>
            <a:r>
              <a:rPr lang="ru-RU" dirty="0"/>
              <a:t> й </a:t>
            </a:r>
            <a:r>
              <a:rPr lang="ru-RU" dirty="0" err="1"/>
              <a:t>товари</a:t>
            </a:r>
            <a:r>
              <a:rPr lang="ru-RU" dirty="0"/>
              <a:t>, </a:t>
            </a:r>
            <a:r>
              <a:rPr lang="ru-RU" dirty="0" err="1"/>
              <a:t>призначні</a:t>
            </a:r>
            <a:r>
              <a:rPr lang="ru-RU" dirty="0"/>
              <a:t> для </a:t>
            </a:r>
            <a:r>
              <a:rPr lang="ru-RU" dirty="0" err="1"/>
              <a:t>задоволення</a:t>
            </a:r>
            <a:r>
              <a:rPr lang="ru-RU" dirty="0"/>
              <a:t> потреб </a:t>
            </a:r>
            <a:r>
              <a:rPr lang="ru-RU" dirty="0" err="1"/>
              <a:t>споживачів</a:t>
            </a:r>
            <a:r>
              <a:rPr lang="ru-RU" dirty="0"/>
              <a:t>, </a:t>
            </a:r>
            <a:r>
              <a:rPr lang="ru-RU" dirty="0" err="1"/>
              <a:t>надання</a:t>
            </a:r>
            <a:r>
              <a:rPr lang="ru-RU" dirty="0"/>
              <a:t> та </a:t>
            </a:r>
            <a:r>
              <a:rPr lang="ru-RU" dirty="0" err="1"/>
              <a:t>виробництво</a:t>
            </a:r>
            <a:r>
              <a:rPr lang="ru-RU" dirty="0"/>
              <a:t> </a:t>
            </a:r>
            <a:r>
              <a:rPr lang="ru-RU" dirty="0" err="1"/>
              <a:t>яких</a:t>
            </a:r>
            <a:r>
              <a:rPr lang="ru-RU" dirty="0"/>
              <a:t> </a:t>
            </a:r>
            <a:r>
              <a:rPr lang="ru-RU" dirty="0" err="1"/>
              <a:t>суттєво</a:t>
            </a:r>
            <a:r>
              <a:rPr lang="ru-RU" dirty="0"/>
              <a:t> </a:t>
            </a:r>
            <a:r>
              <a:rPr lang="ru-RU" dirty="0" err="1"/>
              <a:t>скоротиться</a:t>
            </a:r>
            <a:r>
              <a:rPr lang="ru-RU" dirty="0"/>
              <a:t> без </a:t>
            </a:r>
            <a:r>
              <a:rPr lang="ru-RU" dirty="0" err="1"/>
              <a:t>їх</a:t>
            </a:r>
            <a:r>
              <a:rPr lang="ru-RU" dirty="0"/>
              <a:t> </a:t>
            </a:r>
            <a:r>
              <a:rPr lang="ru-RU" dirty="0" err="1"/>
              <a:t>реалізації</a:t>
            </a:r>
            <a:r>
              <a:rPr lang="ru-RU" dirty="0"/>
              <a:t> туристам.</a:t>
            </a:r>
          </a:p>
          <a:p>
            <a:endParaRPr lang="ru-RU" b="1" dirty="0"/>
          </a:p>
          <a:p>
            <a:r>
              <a:rPr lang="ru-RU" b="1" dirty="0" err="1"/>
              <a:t>Супутні</a:t>
            </a:r>
            <a:r>
              <a:rPr lang="ru-RU" b="1" dirty="0"/>
              <a:t> </a:t>
            </a:r>
            <a:r>
              <a:rPr lang="ru-RU" b="1" dirty="0" err="1"/>
              <a:t>туристські</a:t>
            </a:r>
            <a:r>
              <a:rPr lang="ru-RU" b="1" dirty="0"/>
              <a:t> </a:t>
            </a:r>
            <a:r>
              <a:rPr lang="ru-RU" b="1" dirty="0" err="1"/>
              <a:t>послуги</a:t>
            </a:r>
            <a:r>
              <a:rPr lang="ru-RU" b="1" dirty="0"/>
              <a:t> й </a:t>
            </a:r>
            <a:r>
              <a:rPr lang="ru-RU" b="1" dirty="0" err="1"/>
              <a:t>товари</a:t>
            </a:r>
            <a:r>
              <a:rPr lang="ru-RU" b="1" dirty="0"/>
              <a:t> </a:t>
            </a:r>
            <a:r>
              <a:rPr lang="ru-RU" dirty="0"/>
              <a:t>– </a:t>
            </a:r>
            <a:r>
              <a:rPr lang="ru-RU" dirty="0" err="1"/>
              <a:t>послуги</a:t>
            </a:r>
            <a:r>
              <a:rPr lang="ru-RU" dirty="0"/>
              <a:t> й </a:t>
            </a:r>
            <a:r>
              <a:rPr lang="ru-RU" dirty="0" err="1"/>
              <a:t>товари</a:t>
            </a:r>
            <a:r>
              <a:rPr lang="ru-RU" dirty="0"/>
              <a:t>, </a:t>
            </a:r>
            <a:r>
              <a:rPr lang="ru-RU" dirty="0" err="1"/>
              <a:t>призначені</a:t>
            </a:r>
            <a:r>
              <a:rPr lang="ru-RU" dirty="0"/>
              <a:t> для </a:t>
            </a:r>
            <a:r>
              <a:rPr lang="ru-RU" dirty="0" err="1"/>
              <a:t>задоволення</a:t>
            </a:r>
            <a:r>
              <a:rPr lang="ru-RU" dirty="0"/>
              <a:t> потреб </a:t>
            </a:r>
            <a:r>
              <a:rPr lang="ru-RU" dirty="0" err="1"/>
              <a:t>споживачів</a:t>
            </a:r>
            <a:r>
              <a:rPr lang="ru-RU" dirty="0"/>
              <a:t>, </a:t>
            </a:r>
            <a:r>
              <a:rPr lang="ru-RU" dirty="0" err="1"/>
              <a:t>надання</a:t>
            </a:r>
            <a:r>
              <a:rPr lang="ru-RU" dirty="0"/>
              <a:t> та </a:t>
            </a:r>
            <a:r>
              <a:rPr lang="ru-RU" dirty="0" err="1"/>
              <a:t>виробництво</a:t>
            </a:r>
            <a:r>
              <a:rPr lang="ru-RU" dirty="0"/>
              <a:t> </a:t>
            </a:r>
            <a:r>
              <a:rPr lang="ru-RU" dirty="0" err="1"/>
              <a:t>яких</a:t>
            </a:r>
            <a:r>
              <a:rPr lang="ru-RU" dirty="0"/>
              <a:t> </a:t>
            </a:r>
            <a:r>
              <a:rPr lang="ru-RU" dirty="0" err="1"/>
              <a:t>несуттєво</a:t>
            </a:r>
            <a:r>
              <a:rPr lang="ru-RU" dirty="0"/>
              <a:t> </a:t>
            </a:r>
            <a:r>
              <a:rPr lang="ru-RU" dirty="0" err="1"/>
              <a:t>скоротиться</a:t>
            </a:r>
            <a:r>
              <a:rPr lang="ru-RU" dirty="0"/>
              <a:t> без </a:t>
            </a:r>
            <a:r>
              <a:rPr lang="ru-RU" dirty="0" err="1"/>
              <a:t>їх</a:t>
            </a:r>
            <a:r>
              <a:rPr lang="ru-RU" dirty="0"/>
              <a:t> </a:t>
            </a:r>
            <a:r>
              <a:rPr lang="ru-RU" dirty="0" err="1"/>
              <a:t>реалізації</a:t>
            </a:r>
            <a:r>
              <a:rPr lang="ru-RU" dirty="0"/>
              <a:t> туристам.</a:t>
            </a:r>
          </a:p>
          <a:p>
            <a:endParaRPr lang="ru-RU" dirty="0"/>
          </a:p>
          <a:p>
            <a:r>
              <a:rPr lang="ru-RU" b="1" dirty="0" err="1"/>
              <a:t>Просування</a:t>
            </a:r>
            <a:r>
              <a:rPr lang="ru-RU" b="1" dirty="0"/>
              <a:t> </a:t>
            </a:r>
            <a:r>
              <a:rPr lang="ru-RU" b="1" dirty="0" err="1"/>
              <a:t>туристського</a:t>
            </a:r>
            <a:r>
              <a:rPr lang="ru-RU" b="1" dirty="0"/>
              <a:t> продукту </a:t>
            </a:r>
            <a:r>
              <a:rPr lang="ru-RU" dirty="0"/>
              <a:t>– комплекс </a:t>
            </a:r>
            <a:r>
              <a:rPr lang="ru-RU" dirty="0" err="1"/>
              <a:t>заходів</a:t>
            </a:r>
            <a:r>
              <a:rPr lang="ru-RU" dirty="0"/>
              <a:t>, </a:t>
            </a:r>
            <a:r>
              <a:rPr lang="ru-RU" dirty="0" err="1"/>
              <a:t>спрямованих</a:t>
            </a:r>
            <a:r>
              <a:rPr lang="ru-RU" dirty="0"/>
              <a:t> на </a:t>
            </a:r>
            <a:r>
              <a:rPr lang="ru-RU" dirty="0" err="1"/>
              <a:t>створення</a:t>
            </a:r>
            <a:r>
              <a:rPr lang="ru-RU" dirty="0"/>
              <a:t> та </a:t>
            </a:r>
            <a:r>
              <a:rPr lang="ru-RU" dirty="0" err="1"/>
              <a:t>підготовку</a:t>
            </a:r>
            <a:r>
              <a:rPr lang="ru-RU" dirty="0"/>
              <a:t> до </a:t>
            </a:r>
            <a:r>
              <a:rPr lang="ru-RU" dirty="0" err="1"/>
              <a:t>реалізації</a:t>
            </a:r>
            <a:r>
              <a:rPr lang="ru-RU" dirty="0"/>
              <a:t> </a:t>
            </a:r>
            <a:r>
              <a:rPr lang="ru-RU" dirty="0" err="1"/>
              <a:t>туристського</a:t>
            </a:r>
            <a:r>
              <a:rPr lang="ru-RU" dirty="0"/>
              <a:t> продукту </a:t>
            </a:r>
            <a:r>
              <a:rPr lang="ru-RU" dirty="0" err="1"/>
              <a:t>чи</a:t>
            </a:r>
            <a:r>
              <a:rPr lang="ru-RU" dirty="0"/>
              <a:t> </a:t>
            </a:r>
            <a:r>
              <a:rPr lang="ru-RU" dirty="0" err="1"/>
              <a:t>туристських</a:t>
            </a:r>
            <a:r>
              <a:rPr lang="ru-RU" dirty="0"/>
              <a:t> </a:t>
            </a:r>
            <a:r>
              <a:rPr lang="ru-RU" dirty="0" err="1"/>
              <a:t>послуг</a:t>
            </a:r>
            <a:r>
              <a:rPr lang="ru-RU" dirty="0"/>
              <a:t> (</a:t>
            </a:r>
            <a:r>
              <a:rPr lang="ru-RU" dirty="0" err="1"/>
              <a:t>організація</a:t>
            </a:r>
            <a:r>
              <a:rPr lang="ru-RU" dirty="0"/>
              <a:t> рекламно-</a:t>
            </a:r>
            <a:r>
              <a:rPr lang="ru-RU" dirty="0" err="1"/>
              <a:t>ознайомлювальних</a:t>
            </a:r>
            <a:r>
              <a:rPr lang="ru-RU" dirty="0"/>
              <a:t> </a:t>
            </a:r>
            <a:r>
              <a:rPr lang="ru-RU" dirty="0" err="1"/>
              <a:t>подорожей</a:t>
            </a:r>
            <a:r>
              <a:rPr lang="ru-RU" dirty="0"/>
              <a:t>, участь у </a:t>
            </a:r>
            <a:r>
              <a:rPr lang="ru-RU" dirty="0" err="1"/>
              <a:t>спеціалізованих</a:t>
            </a:r>
            <a:r>
              <a:rPr lang="ru-RU" dirty="0"/>
              <a:t> </a:t>
            </a:r>
            <a:r>
              <a:rPr lang="ru-RU" dirty="0" err="1"/>
              <a:t>виставках</a:t>
            </a:r>
            <a:r>
              <a:rPr lang="ru-RU" dirty="0"/>
              <a:t>, ярмарках, </a:t>
            </a:r>
            <a:r>
              <a:rPr lang="ru-RU" dirty="0" err="1"/>
              <a:t>видання</a:t>
            </a:r>
            <a:r>
              <a:rPr lang="ru-RU" dirty="0"/>
              <a:t> </a:t>
            </a:r>
            <a:r>
              <a:rPr lang="ru-RU" dirty="0" err="1"/>
              <a:t>каталогів</a:t>
            </a:r>
            <a:r>
              <a:rPr lang="ru-RU" dirty="0"/>
              <a:t>, </a:t>
            </a:r>
            <a:r>
              <a:rPr lang="ru-RU" dirty="0" err="1"/>
              <a:t>буклетів</a:t>
            </a:r>
            <a:r>
              <a:rPr lang="ru-RU" dirty="0"/>
              <a:t> </a:t>
            </a:r>
            <a:r>
              <a:rPr lang="ru-RU" dirty="0" err="1"/>
              <a:t>тощо</a:t>
            </a:r>
            <a:r>
              <a:rPr lang="ru-RU" dirty="0"/>
              <a:t>).</a:t>
            </a:r>
          </a:p>
          <a:p>
            <a:endParaRPr lang="ru-RU" dirty="0"/>
          </a:p>
          <a:p>
            <a:r>
              <a:rPr lang="ru-RU" b="1" dirty="0" err="1"/>
              <a:t>Місце</a:t>
            </a:r>
            <a:r>
              <a:rPr lang="ru-RU" b="1" dirty="0"/>
              <a:t> продажу (</a:t>
            </a:r>
            <a:r>
              <a:rPr lang="ru-RU" b="1" dirty="0" err="1"/>
              <a:t>реалізації</a:t>
            </a:r>
            <a:r>
              <a:rPr lang="ru-RU" b="1" dirty="0"/>
              <a:t>) </a:t>
            </a:r>
            <a:r>
              <a:rPr lang="ru-RU" b="1" dirty="0" err="1"/>
              <a:t>туристських</a:t>
            </a:r>
            <a:r>
              <a:rPr lang="ru-RU" b="1" dirty="0"/>
              <a:t> </a:t>
            </a:r>
            <a:r>
              <a:rPr lang="ru-RU" b="1" dirty="0" err="1"/>
              <a:t>послуг</a:t>
            </a:r>
            <a:r>
              <a:rPr lang="ru-RU" b="1" dirty="0"/>
              <a:t> </a:t>
            </a:r>
            <a:r>
              <a:rPr lang="ru-RU" dirty="0"/>
              <a:t>– </a:t>
            </a:r>
            <a:r>
              <a:rPr lang="ru-RU" dirty="0" err="1"/>
              <a:t>країна</a:t>
            </a:r>
            <a:r>
              <a:rPr lang="ru-RU" dirty="0"/>
              <a:t>, в </a:t>
            </a:r>
            <a:r>
              <a:rPr lang="ru-RU" dirty="0" err="1"/>
              <a:t>якій</a:t>
            </a:r>
            <a:r>
              <a:rPr lang="ru-RU" dirty="0"/>
              <a:t> </a:t>
            </a:r>
            <a:r>
              <a:rPr lang="ru-RU" dirty="0" err="1"/>
              <a:t>зареєстровано</a:t>
            </a:r>
            <a:r>
              <a:rPr lang="ru-RU" dirty="0"/>
              <a:t> </a:t>
            </a:r>
            <a:r>
              <a:rPr lang="ru-RU" dirty="0" err="1"/>
              <a:t>відповідний</a:t>
            </a:r>
            <a:r>
              <a:rPr lang="ru-RU" dirty="0"/>
              <a:t> </a:t>
            </a:r>
            <a:r>
              <a:rPr lang="ru-RU" dirty="0" err="1"/>
              <a:t>суб'єкт</a:t>
            </a:r>
            <a:r>
              <a:rPr lang="ru-RU" dirty="0"/>
              <a:t> </a:t>
            </a:r>
            <a:r>
              <a:rPr lang="ru-RU" dirty="0" err="1"/>
              <a:t>господарювання</a:t>
            </a:r>
            <a:r>
              <a:rPr lang="ru-RU" dirty="0"/>
              <a:t>, </a:t>
            </a:r>
            <a:r>
              <a:rPr lang="ru-RU" dirty="0" err="1"/>
              <a:t>що</a:t>
            </a:r>
            <a:r>
              <a:rPr lang="ru-RU" dirty="0"/>
              <a:t> </a:t>
            </a:r>
            <a:r>
              <a:rPr lang="ru-RU" dirty="0" err="1"/>
              <a:t>реалізує</a:t>
            </a:r>
            <a:r>
              <a:rPr lang="ru-RU" dirty="0"/>
              <a:t> </a:t>
            </a:r>
            <a:r>
              <a:rPr lang="ru-RU" dirty="0" err="1"/>
              <a:t>туристський</a:t>
            </a:r>
            <a:r>
              <a:rPr lang="ru-RU" dirty="0"/>
              <a:t> продукт.</a:t>
            </a:r>
          </a:p>
          <a:p>
            <a:endParaRPr lang="ru-RU" dirty="0"/>
          </a:p>
          <a:p>
            <a:r>
              <a:rPr lang="ru-RU" b="1" dirty="0" err="1"/>
              <a:t>Місце</a:t>
            </a:r>
            <a:r>
              <a:rPr lang="ru-RU" b="1" dirty="0"/>
              <a:t> </a:t>
            </a:r>
            <a:r>
              <a:rPr lang="ru-RU" b="1" dirty="0" err="1"/>
              <a:t>надання</a:t>
            </a:r>
            <a:r>
              <a:rPr lang="ru-RU" b="1" dirty="0"/>
              <a:t> </a:t>
            </a:r>
            <a:r>
              <a:rPr lang="ru-RU" b="1" dirty="0" err="1"/>
              <a:t>туристських</a:t>
            </a:r>
            <a:r>
              <a:rPr lang="ru-RU" b="1" dirty="0"/>
              <a:t> </a:t>
            </a:r>
            <a:r>
              <a:rPr lang="ru-RU" b="1" dirty="0" err="1"/>
              <a:t>послуг</a:t>
            </a:r>
            <a:r>
              <a:rPr lang="ru-RU" dirty="0"/>
              <a:t> – </a:t>
            </a:r>
            <a:r>
              <a:rPr lang="ru-RU" dirty="0" err="1"/>
              <a:t>країна</a:t>
            </a:r>
            <a:r>
              <a:rPr lang="ru-RU" dirty="0"/>
              <a:t>, на </a:t>
            </a:r>
            <a:r>
              <a:rPr lang="ru-RU" dirty="0" err="1"/>
              <a:t>території</a:t>
            </a:r>
            <a:r>
              <a:rPr lang="ru-RU" dirty="0"/>
              <a:t> </a:t>
            </a:r>
            <a:r>
              <a:rPr lang="ru-RU" dirty="0" err="1"/>
              <a:t>якої</a:t>
            </a:r>
            <a:r>
              <a:rPr lang="ru-RU" dirty="0"/>
              <a:t> </a:t>
            </a:r>
            <a:r>
              <a:rPr lang="ru-RU" dirty="0" err="1"/>
              <a:t>безпосередньо</a:t>
            </a:r>
            <a:r>
              <a:rPr lang="ru-RU" dirty="0"/>
              <a:t> </a:t>
            </a:r>
            <a:r>
              <a:rPr lang="ru-RU" dirty="0" err="1"/>
              <a:t>надаються</a:t>
            </a:r>
            <a:r>
              <a:rPr lang="ru-RU" dirty="0"/>
              <a:t> </a:t>
            </a:r>
            <a:r>
              <a:rPr lang="ru-RU" dirty="0" err="1"/>
              <a:t>туристські</a:t>
            </a:r>
            <a:r>
              <a:rPr lang="ru-RU" dirty="0"/>
              <a:t> </a:t>
            </a:r>
            <a:r>
              <a:rPr lang="ru-RU" dirty="0" err="1"/>
              <a:t>послуги</a:t>
            </a:r>
            <a:r>
              <a:rPr lang="ru-RU" dirty="0"/>
              <a:t>.</a:t>
            </a:r>
            <a:endParaRPr lang="uk-UA" dirty="0"/>
          </a:p>
        </p:txBody>
      </p:sp>
    </p:spTree>
    <p:extLst>
      <p:ext uri="{BB962C8B-B14F-4D97-AF65-F5344CB8AC3E}">
        <p14:creationId xmlns:p14="http://schemas.microsoft.com/office/powerpoint/2010/main" val="28884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7EBDA4B-9746-45BC-94A2-232180768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10" y="0"/>
            <a:ext cx="10771618" cy="6862053"/>
          </a:xfrm>
          <a:prstGeom prst="rect">
            <a:avLst/>
          </a:prstGeom>
        </p:spPr>
      </p:pic>
    </p:spTree>
    <p:extLst>
      <p:ext uri="{BB962C8B-B14F-4D97-AF65-F5344CB8AC3E}">
        <p14:creationId xmlns:p14="http://schemas.microsoft.com/office/powerpoint/2010/main" val="98528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17138A-2C30-41A2-8F8F-0B5E047C6D02}"/>
              </a:ext>
            </a:extLst>
          </p:cNvPr>
          <p:cNvSpPr txBox="1"/>
          <p:nvPr/>
        </p:nvSpPr>
        <p:spPr>
          <a:xfrm>
            <a:off x="1048139" y="1582340"/>
            <a:ext cx="9927772" cy="3693319"/>
          </a:xfrm>
          <a:prstGeom prst="rect">
            <a:avLst/>
          </a:prstGeom>
          <a:noFill/>
        </p:spPr>
        <p:txBody>
          <a:bodyPr wrap="square">
            <a:spAutoFit/>
          </a:bodyPr>
          <a:lstStyle/>
          <a:p>
            <a:r>
              <a:rPr lang="uk-UA" dirty="0"/>
              <a:t>Інша класифікація туризму ґрунтується на цілях подорожі. Розрізняють </a:t>
            </a:r>
            <a:r>
              <a:rPr lang="uk-UA" i="1" dirty="0"/>
              <a:t>подорожі з метою розваг і відпочинку</a:t>
            </a:r>
            <a:r>
              <a:rPr lang="uk-UA" dirty="0"/>
              <a:t>, з одного боку, і </a:t>
            </a:r>
            <a:r>
              <a:rPr lang="uk-UA" i="1" dirty="0"/>
              <a:t>діловий туризм </a:t>
            </a:r>
            <a:r>
              <a:rPr lang="uk-UA" dirty="0"/>
              <a:t>– з іншого, яким відповідають різні моделі поведінки відвідувачів.</a:t>
            </a:r>
          </a:p>
          <a:p>
            <a:endParaRPr lang="uk-UA" dirty="0"/>
          </a:p>
          <a:p>
            <a:r>
              <a:rPr lang="uk-UA" b="1" dirty="0"/>
              <a:t>Подорожі з метою розваги і відпочинку </a:t>
            </a:r>
            <a:r>
              <a:rPr lang="uk-UA" dirty="0"/>
              <a:t>складають основу міжнародного туристського обміну. На їхню частку приходиться близько 70% світового туризму. Вони поєднують оздоровчі, пізнавальні, аматорські спортивні поїздки,</a:t>
            </a:r>
          </a:p>
          <a:p>
            <a:r>
              <a:rPr lang="uk-UA" dirty="0"/>
              <a:t>лікування і т. ін.</a:t>
            </a:r>
          </a:p>
          <a:p>
            <a:endParaRPr lang="uk-UA" dirty="0"/>
          </a:p>
          <a:p>
            <a:r>
              <a:rPr lang="uk-UA" b="1" dirty="0"/>
              <a:t>Діловий туризм</a:t>
            </a:r>
            <a:r>
              <a:rPr lang="uk-UA" dirty="0"/>
              <a:t> охоплює подорожі з службовими цілями без отримання доходів за місцем відряджання. На відміну від поїздок на відпочинок рішення про відрядження, джерела і розміри його фінансування приймають, як правило, не самі туристи, а інші особи (начальник по службі, керівник фірми).</a:t>
            </a:r>
          </a:p>
        </p:txBody>
      </p:sp>
    </p:spTree>
    <p:extLst>
      <p:ext uri="{BB962C8B-B14F-4D97-AF65-F5344CB8AC3E}">
        <p14:creationId xmlns:p14="http://schemas.microsoft.com/office/powerpoint/2010/main" val="123164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B5C1EC-6C6E-4076-B976-727582EE3333}"/>
              </a:ext>
            </a:extLst>
          </p:cNvPr>
          <p:cNvSpPr txBox="1"/>
          <p:nvPr/>
        </p:nvSpPr>
        <p:spPr>
          <a:xfrm>
            <a:off x="905070" y="1911259"/>
            <a:ext cx="10898155" cy="2585323"/>
          </a:xfrm>
          <a:prstGeom prst="rect">
            <a:avLst/>
          </a:prstGeom>
          <a:noFill/>
        </p:spPr>
        <p:txBody>
          <a:bodyPr wrap="square">
            <a:spAutoFit/>
          </a:bodyPr>
          <a:lstStyle/>
          <a:p>
            <a:r>
              <a:rPr lang="uk-UA" b="1" dirty="0"/>
              <a:t>Комерційний і соціальний туризм. </a:t>
            </a:r>
            <a:r>
              <a:rPr lang="uk-UA" dirty="0"/>
              <a:t>Спочатку вся туристська діяльність носила комерційний характер і здійснювалася з метою отримання прибутку. Пропоновані ними товари і послуги розраховані в основному на осіб з високим і середнім рівнем достатку, готових оплачувати туристські витрати із сімейних бюджетів.</a:t>
            </a:r>
          </a:p>
          <a:p>
            <a:endParaRPr lang="uk-UA" dirty="0"/>
          </a:p>
          <a:p>
            <a:r>
              <a:rPr lang="ru-RU" dirty="0" err="1"/>
              <a:t>Концепція</a:t>
            </a:r>
            <a:r>
              <a:rPr lang="ru-RU" dirty="0"/>
              <a:t> </a:t>
            </a:r>
            <a:r>
              <a:rPr lang="ru-RU" b="1" dirty="0" err="1"/>
              <a:t>соціального</a:t>
            </a:r>
            <a:r>
              <a:rPr lang="ru-RU" b="1" dirty="0"/>
              <a:t> туризму </a:t>
            </a:r>
            <a:r>
              <a:rPr lang="ru-RU" dirty="0" err="1"/>
              <a:t>побудована</a:t>
            </a:r>
            <a:r>
              <a:rPr lang="ru-RU" dirty="0"/>
              <a:t> на </a:t>
            </a:r>
            <a:r>
              <a:rPr lang="ru-RU" dirty="0" err="1"/>
              <a:t>трьох</a:t>
            </a:r>
            <a:r>
              <a:rPr lang="ru-RU" dirty="0"/>
              <a:t> принципах: </a:t>
            </a:r>
            <a:r>
              <a:rPr lang="ru-RU" dirty="0" err="1"/>
              <a:t>забезпечення</a:t>
            </a:r>
            <a:r>
              <a:rPr lang="ru-RU" dirty="0"/>
              <a:t> </a:t>
            </a:r>
            <a:r>
              <a:rPr lang="ru-RU" dirty="0" err="1"/>
              <a:t>відпочинку</a:t>
            </a:r>
            <a:r>
              <a:rPr lang="ru-RU" dirty="0"/>
              <a:t> </a:t>
            </a:r>
            <a:r>
              <a:rPr lang="ru-RU" dirty="0" err="1"/>
              <a:t>всіх</a:t>
            </a:r>
            <a:r>
              <a:rPr lang="ru-RU" dirty="0"/>
              <a:t> і кожного члена </a:t>
            </a:r>
            <a:r>
              <a:rPr lang="ru-RU" dirty="0" err="1"/>
              <a:t>суспільства</a:t>
            </a:r>
            <a:r>
              <a:rPr lang="ru-RU" dirty="0"/>
              <a:t> шляхом широкого </a:t>
            </a:r>
            <a:r>
              <a:rPr lang="ru-RU" dirty="0" err="1"/>
              <a:t>залучення</a:t>
            </a:r>
            <a:r>
              <a:rPr lang="ru-RU" dirty="0"/>
              <a:t> у сферу туризму людей з </a:t>
            </a:r>
            <a:r>
              <a:rPr lang="ru-RU" dirty="0" err="1"/>
              <a:t>низьким</a:t>
            </a:r>
            <a:r>
              <a:rPr lang="ru-RU" dirty="0"/>
              <a:t> </a:t>
            </a:r>
            <a:r>
              <a:rPr lang="ru-RU" dirty="0" err="1"/>
              <a:t>рівнем</a:t>
            </a:r>
            <a:r>
              <a:rPr lang="ru-RU" dirty="0"/>
              <a:t> </a:t>
            </a:r>
            <a:r>
              <a:rPr lang="ru-RU" dirty="0" err="1"/>
              <a:t>доходів</a:t>
            </a:r>
            <a:r>
              <a:rPr lang="ru-RU" dirty="0"/>
              <a:t>, </a:t>
            </a:r>
            <a:r>
              <a:rPr lang="ru-RU" dirty="0" err="1"/>
              <a:t>субсидування</a:t>
            </a:r>
            <a:r>
              <a:rPr lang="ru-RU" dirty="0"/>
              <a:t> туризму </a:t>
            </a:r>
            <a:r>
              <a:rPr lang="ru-RU" dirty="0" err="1"/>
              <a:t>незаможних</a:t>
            </a:r>
            <a:r>
              <a:rPr lang="ru-RU" dirty="0"/>
              <a:t> і активна участь </a:t>
            </a:r>
            <a:r>
              <a:rPr lang="ru-RU" dirty="0" err="1"/>
              <a:t>центральних</a:t>
            </a:r>
            <a:r>
              <a:rPr lang="ru-RU" dirty="0"/>
              <a:t> </a:t>
            </a:r>
            <a:r>
              <a:rPr lang="ru-RU" dirty="0" err="1"/>
              <a:t>урядових</a:t>
            </a:r>
            <a:r>
              <a:rPr lang="ru-RU" dirty="0"/>
              <a:t>, </a:t>
            </a:r>
            <a:r>
              <a:rPr lang="ru-RU" dirty="0" err="1"/>
              <a:t>муніципальних</a:t>
            </a:r>
            <a:r>
              <a:rPr lang="ru-RU" dirty="0"/>
              <a:t>, </a:t>
            </a:r>
            <a:r>
              <a:rPr lang="ru-RU" dirty="0" err="1"/>
              <a:t>суспільних</a:t>
            </a:r>
            <a:r>
              <a:rPr lang="ru-RU" dirty="0"/>
              <a:t> і </a:t>
            </a:r>
            <a:r>
              <a:rPr lang="ru-RU" dirty="0" err="1"/>
              <a:t>комерційних</a:t>
            </a:r>
            <a:r>
              <a:rPr lang="ru-RU" dirty="0"/>
              <a:t> структур в </a:t>
            </a:r>
            <a:r>
              <a:rPr lang="ru-RU" dirty="0" err="1"/>
              <a:t>його</a:t>
            </a:r>
            <a:r>
              <a:rPr lang="ru-RU" dirty="0"/>
              <a:t> </a:t>
            </a:r>
            <a:r>
              <a:rPr lang="ru-RU" dirty="0" err="1"/>
              <a:t>розвитку</a:t>
            </a:r>
            <a:r>
              <a:rPr lang="ru-RU" dirty="0"/>
              <a:t>.</a:t>
            </a:r>
            <a:endParaRPr lang="uk-UA" dirty="0"/>
          </a:p>
        </p:txBody>
      </p:sp>
    </p:spTree>
    <p:extLst>
      <p:ext uri="{BB962C8B-B14F-4D97-AF65-F5344CB8AC3E}">
        <p14:creationId xmlns:p14="http://schemas.microsoft.com/office/powerpoint/2010/main" val="395171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9348C6-6604-46C5-B294-B4B7A7496471}"/>
              </a:ext>
            </a:extLst>
          </p:cNvPr>
          <p:cNvSpPr txBox="1"/>
          <p:nvPr/>
        </p:nvSpPr>
        <p:spPr>
          <a:xfrm>
            <a:off x="1700115" y="1533340"/>
            <a:ext cx="9757877" cy="3693319"/>
          </a:xfrm>
          <a:prstGeom prst="rect">
            <a:avLst/>
          </a:prstGeom>
          <a:noFill/>
        </p:spPr>
        <p:txBody>
          <a:bodyPr wrap="square">
            <a:spAutoFit/>
          </a:bodyPr>
          <a:lstStyle/>
          <a:p>
            <a:r>
              <a:rPr lang="uk-UA" b="1" dirty="0"/>
              <a:t>Масовий і елітарний туризм. </a:t>
            </a:r>
            <a:r>
              <a:rPr lang="uk-UA" dirty="0"/>
              <a:t>Особливість сучасного етапу розвитку туризму розкривається через поняття “</a:t>
            </a:r>
            <a:r>
              <a:rPr lang="uk-UA" b="1" dirty="0"/>
              <a:t>масовий туризм</a:t>
            </a:r>
            <a:r>
              <a:rPr lang="uk-UA" dirty="0"/>
              <a:t>”. Воно відбиває процеси демократизації і розширення туристського руху.</a:t>
            </a:r>
          </a:p>
          <a:p>
            <a:endParaRPr lang="uk-UA" dirty="0"/>
          </a:p>
          <a:p>
            <a:r>
              <a:rPr lang="ru-RU" dirty="0"/>
              <a:t>На </a:t>
            </a:r>
            <a:r>
              <a:rPr lang="ru-RU" dirty="0" err="1"/>
              <a:t>відміну</a:t>
            </a:r>
            <a:r>
              <a:rPr lang="ru-RU" dirty="0"/>
              <a:t> </a:t>
            </a:r>
            <a:r>
              <a:rPr lang="ru-RU" dirty="0" err="1"/>
              <a:t>від</a:t>
            </a:r>
            <a:r>
              <a:rPr lang="ru-RU" dirty="0"/>
              <a:t> </a:t>
            </a:r>
            <a:r>
              <a:rPr lang="ru-RU" dirty="0" err="1"/>
              <a:t>масового</a:t>
            </a:r>
            <a:r>
              <a:rPr lang="ru-RU" dirty="0"/>
              <a:t> </a:t>
            </a:r>
            <a:r>
              <a:rPr lang="ru-RU" b="1" dirty="0" err="1"/>
              <a:t>елітарний</a:t>
            </a:r>
            <a:r>
              <a:rPr lang="ru-RU" b="1" dirty="0"/>
              <a:t> туризм </a:t>
            </a:r>
            <a:r>
              <a:rPr lang="ru-RU" dirty="0" err="1"/>
              <a:t>розрахований</a:t>
            </a:r>
            <a:r>
              <a:rPr lang="ru-RU" dirty="0"/>
              <a:t> на </a:t>
            </a:r>
            <a:r>
              <a:rPr lang="ru-RU" dirty="0" err="1"/>
              <a:t>заможну</a:t>
            </a:r>
            <a:r>
              <a:rPr lang="ru-RU" dirty="0"/>
              <a:t> </a:t>
            </a:r>
            <a:r>
              <a:rPr lang="ru-RU" dirty="0" err="1"/>
              <a:t>клієнтуру</a:t>
            </a:r>
            <a:r>
              <a:rPr lang="ru-RU" dirty="0"/>
              <a:t>. Для </a:t>
            </a:r>
            <a:r>
              <a:rPr lang="ru-RU" dirty="0" err="1"/>
              <a:t>даної</a:t>
            </a:r>
            <a:r>
              <a:rPr lang="ru-RU" dirty="0"/>
              <a:t> </a:t>
            </a:r>
            <a:r>
              <a:rPr lang="ru-RU" dirty="0" err="1"/>
              <a:t>категорії</a:t>
            </a:r>
            <a:r>
              <a:rPr lang="ru-RU" dirty="0"/>
              <a:t> </a:t>
            </a:r>
            <a:r>
              <a:rPr lang="ru-RU" dirty="0" err="1"/>
              <a:t>споживачів</a:t>
            </a:r>
            <a:r>
              <a:rPr lang="ru-RU" dirty="0"/>
              <a:t> </a:t>
            </a:r>
            <a:r>
              <a:rPr lang="ru-RU" dirty="0" err="1"/>
              <a:t>рівень</a:t>
            </a:r>
            <a:r>
              <a:rPr lang="ru-RU" dirty="0"/>
              <a:t> </a:t>
            </a:r>
            <a:r>
              <a:rPr lang="ru-RU" dirty="0" err="1"/>
              <a:t>цін</a:t>
            </a:r>
            <a:r>
              <a:rPr lang="ru-RU" dirty="0"/>
              <a:t> на ринку не </a:t>
            </a:r>
            <a:r>
              <a:rPr lang="ru-RU" dirty="0" err="1"/>
              <a:t>має</a:t>
            </a:r>
            <a:r>
              <a:rPr lang="ru-RU" dirty="0"/>
              <a:t> особливого </a:t>
            </a:r>
            <a:r>
              <a:rPr lang="ru-RU" dirty="0" err="1"/>
              <a:t>значення</a:t>
            </a:r>
            <a:r>
              <a:rPr lang="ru-RU" dirty="0"/>
              <a:t>, але вони </a:t>
            </a:r>
            <a:r>
              <a:rPr lang="ru-RU" dirty="0" err="1"/>
              <a:t>висувають</a:t>
            </a:r>
            <a:r>
              <a:rPr lang="ru-RU" dirty="0"/>
              <a:t> </a:t>
            </a:r>
            <a:r>
              <a:rPr lang="ru-RU" dirty="0" err="1"/>
              <a:t>підвищені</a:t>
            </a:r>
            <a:r>
              <a:rPr lang="ru-RU" dirty="0"/>
              <a:t> </a:t>
            </a:r>
            <a:r>
              <a:rPr lang="ru-RU" dirty="0" err="1"/>
              <a:t>вимоги</a:t>
            </a:r>
            <a:r>
              <a:rPr lang="ru-RU" dirty="0"/>
              <a:t> до </a:t>
            </a:r>
            <a:r>
              <a:rPr lang="ru-RU" dirty="0" err="1"/>
              <a:t>якості</a:t>
            </a:r>
            <a:r>
              <a:rPr lang="ru-RU" dirty="0"/>
              <a:t> </a:t>
            </a:r>
            <a:r>
              <a:rPr lang="ru-RU" dirty="0" err="1"/>
              <a:t>пропонованих</a:t>
            </a:r>
            <a:r>
              <a:rPr lang="ru-RU" dirty="0"/>
              <a:t> </a:t>
            </a:r>
            <a:r>
              <a:rPr lang="ru-RU" dirty="0" err="1"/>
              <a:t>товарів</a:t>
            </a:r>
            <a:r>
              <a:rPr lang="ru-RU" dirty="0"/>
              <a:t> і </a:t>
            </a:r>
            <a:r>
              <a:rPr lang="ru-RU" dirty="0" err="1"/>
              <a:t>послуг</a:t>
            </a:r>
            <a:r>
              <a:rPr lang="ru-RU" dirty="0"/>
              <a:t>.</a:t>
            </a:r>
          </a:p>
          <a:p>
            <a:endParaRPr lang="ru-RU" dirty="0"/>
          </a:p>
          <a:p>
            <a:r>
              <a:rPr lang="uk-UA" b="1" dirty="0"/>
              <a:t>Екологічний туризм. </a:t>
            </a:r>
            <a:r>
              <a:rPr lang="uk-UA" dirty="0"/>
              <a:t>Інформованість населення про стан навколишнього</a:t>
            </a:r>
          </a:p>
          <a:p>
            <a:r>
              <a:rPr lang="uk-UA" dirty="0"/>
              <a:t>середовища і екологізація свідомості людей приводять до того, що екологічна</a:t>
            </a:r>
          </a:p>
          <a:p>
            <a:r>
              <a:rPr lang="uk-UA" dirty="0"/>
              <a:t>обстановка служить одним з головних критеріїв місця і форми відпочинку. Ця</a:t>
            </a:r>
          </a:p>
          <a:p>
            <a:r>
              <a:rPr lang="uk-UA" dirty="0"/>
              <a:t>тенденція виявляється у зростанні попиту на альтернативні види туризму, </a:t>
            </a:r>
            <a:r>
              <a:rPr lang="uk-UA" dirty="0" err="1"/>
              <a:t>зок</a:t>
            </a:r>
            <a:r>
              <a:rPr lang="uk-UA" dirty="0"/>
              <a:t>-</a:t>
            </a:r>
          </a:p>
          <a:p>
            <a:r>
              <a:rPr lang="uk-UA" dirty="0"/>
              <a:t>рема екологічний туризм.</a:t>
            </a:r>
          </a:p>
        </p:txBody>
      </p:sp>
    </p:spTree>
    <p:extLst>
      <p:ext uri="{BB962C8B-B14F-4D97-AF65-F5344CB8AC3E}">
        <p14:creationId xmlns:p14="http://schemas.microsoft.com/office/powerpoint/2010/main" val="173407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5879B7-04F2-409A-93BB-779ADB2C4BBE}"/>
              </a:ext>
            </a:extLst>
          </p:cNvPr>
          <p:cNvSpPr txBox="1"/>
          <p:nvPr/>
        </p:nvSpPr>
        <p:spPr>
          <a:xfrm>
            <a:off x="1166326" y="1859339"/>
            <a:ext cx="9218645" cy="3139321"/>
          </a:xfrm>
          <a:prstGeom prst="rect">
            <a:avLst/>
          </a:prstGeom>
          <a:noFill/>
        </p:spPr>
        <p:txBody>
          <a:bodyPr wrap="square">
            <a:spAutoFit/>
          </a:bodyPr>
          <a:lstStyle/>
          <a:p>
            <a:r>
              <a:rPr lang="uk-UA" dirty="0"/>
              <a:t>Роль туризму в сучасному світі визначається передусім тим, що він є частиною соціальної сфери, виконуючи </a:t>
            </a:r>
            <a:r>
              <a:rPr lang="uk-UA" b="1" dirty="0"/>
              <a:t>функції соціального характеру</a:t>
            </a:r>
            <a:r>
              <a:rPr lang="uk-UA" dirty="0"/>
              <a:t>.</a:t>
            </a:r>
          </a:p>
          <a:p>
            <a:r>
              <a:rPr lang="uk-UA" dirty="0"/>
              <a:t>1) туризм являє собою вид відпочинку, сприяє відновленню сил і працездатності людини і відповідно психофізіологічних ресурсів суспільства;</a:t>
            </a:r>
          </a:p>
          <a:p>
            <a:r>
              <a:rPr lang="uk-UA" dirty="0"/>
              <a:t>2) туризм сприяє раціональному використанню вільного часу людини;</a:t>
            </a:r>
          </a:p>
          <a:p>
            <a:r>
              <a:rPr lang="uk-UA" dirty="0"/>
              <a:t>3) важливу роль туризм виконує у сфері зайнятості й підвищення життєвого рівня місцевого населення;</a:t>
            </a:r>
          </a:p>
          <a:p>
            <a:r>
              <a:rPr lang="uk-UA" dirty="0"/>
              <a:t>4) туризм можна вважати екологічно безпечною сферою діяльності</a:t>
            </a:r>
          </a:p>
          <a:p>
            <a:r>
              <a:rPr lang="uk-UA" dirty="0"/>
              <a:t>людини;</a:t>
            </a:r>
          </a:p>
          <a:p>
            <a:r>
              <a:rPr lang="uk-UA" dirty="0"/>
              <a:t>5) туризм збагачує соціально-економічну інфраструктуру і міжрегіональну співпрацю країн, держав і народів.</a:t>
            </a:r>
          </a:p>
        </p:txBody>
      </p:sp>
    </p:spTree>
    <p:extLst>
      <p:ext uri="{BB962C8B-B14F-4D97-AF65-F5344CB8AC3E}">
        <p14:creationId xmlns:p14="http://schemas.microsoft.com/office/powerpoint/2010/main" val="1257112254"/>
      </p:ext>
    </p:extLst>
  </p:cSld>
  <p:clrMapOvr>
    <a:masterClrMapping/>
  </p:clrMapOvr>
</p:sld>
</file>

<file path=ppt/theme/theme1.xml><?xml version="1.0" encoding="utf-8"?>
<a:theme xmlns:a="http://schemas.openxmlformats.org/drawingml/2006/main" name="Туман">
  <a:themeElements>
    <a:clrScheme name="Туман">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Туман">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уман">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Туман</Template>
  <TotalTime>101</TotalTime>
  <Words>2940</Words>
  <Application>Microsoft Office PowerPoint</Application>
  <PresentationFormat>Широкоэкранный</PresentationFormat>
  <Paragraphs>183</Paragraphs>
  <Slides>33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33</vt:i4>
      </vt:variant>
    </vt:vector>
  </HeadingPairs>
  <TitlesOfParts>
    <vt:vector size="36" baseType="lpstr">
      <vt:lpstr>Arial</vt:lpstr>
      <vt:lpstr>Century Gothic</vt:lpstr>
      <vt:lpstr>Туман</vt:lpstr>
      <vt:lpstr>Підприємництво у сфері туризму</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Теми рефератів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Підприємництво у сфері туризму</dc:title>
  <dc:creator>Катерина Бужимська</dc:creator>
  <cp:lastModifiedBy>Катерина Бужимська</cp:lastModifiedBy>
  <cp:revision>23</cp:revision>
  <dcterms:created xsi:type="dcterms:W3CDTF">2020-11-30T02:01:13Z</dcterms:created>
  <dcterms:modified xsi:type="dcterms:W3CDTF">2021-11-07T07:46:09Z</dcterms:modified>
</cp:coreProperties>
</file>