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91" r:id="rId2"/>
    <p:sldId id="257" r:id="rId3"/>
    <p:sldId id="258" r:id="rId4"/>
    <p:sldId id="280" r:id="rId5"/>
    <p:sldId id="312" r:id="rId6"/>
    <p:sldId id="281" r:id="rId7"/>
    <p:sldId id="273" r:id="rId8"/>
    <p:sldId id="275" r:id="rId9"/>
    <p:sldId id="289" r:id="rId10"/>
    <p:sldId id="314" r:id="rId11"/>
    <p:sldId id="290" r:id="rId12"/>
    <p:sldId id="315" r:id="rId13"/>
    <p:sldId id="292" r:id="rId14"/>
    <p:sldId id="316" r:id="rId15"/>
    <p:sldId id="313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AC1E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8" autoAdjust="0"/>
    <p:restoredTop sz="94660"/>
  </p:normalViewPr>
  <p:slideViewPr>
    <p:cSldViewPr>
      <p:cViewPr varScale="1">
        <p:scale>
          <a:sx n="106" d="100"/>
          <a:sy n="106" d="100"/>
        </p:scale>
        <p:origin x="-102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DE0865-8A0B-47A8-B4BB-DD5C4C78F56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5467225-8320-492A-ADCB-3522F2813AC8}">
      <dgm:prSet phldrT="[Текст]" custT="1"/>
      <dgm:spPr/>
      <dgm:t>
        <a:bodyPr/>
        <a:lstStyle/>
        <a:p>
          <a:r>
            <a:rPr lang="uk-UA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Активна та причинна роль грошей</a:t>
          </a:r>
        </a:p>
        <a:p>
          <a:r>
            <a:rPr lang="uk-UA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 визначенні рівня цін та національного доходу</a:t>
          </a:r>
          <a:endParaRPr lang="uk-UA" sz="1800" dirty="0">
            <a:solidFill>
              <a:srgbClr val="FFFF00"/>
            </a:solidFill>
          </a:endParaRPr>
        </a:p>
      </dgm:t>
    </dgm:pt>
    <dgm:pt modelId="{DDF9EA7E-2598-41F0-9B56-04774019FACF}" type="parTrans" cxnId="{9BFB3BFB-1B2E-40EF-B8EF-50C0A58A92EC}">
      <dgm:prSet/>
      <dgm:spPr/>
      <dgm:t>
        <a:bodyPr/>
        <a:lstStyle/>
        <a:p>
          <a:endParaRPr lang="uk-UA"/>
        </a:p>
      </dgm:t>
    </dgm:pt>
    <dgm:pt modelId="{218A55D0-7588-4B16-9454-7608FF133E38}" type="sibTrans" cxnId="{9BFB3BFB-1B2E-40EF-B8EF-50C0A58A92EC}">
      <dgm:prSet/>
      <dgm:spPr/>
      <dgm:t>
        <a:bodyPr/>
        <a:lstStyle/>
        <a:p>
          <a:endParaRPr lang="uk-UA"/>
        </a:p>
      </dgm:t>
    </dgm:pt>
    <dgm:pt modelId="{135F87E3-8349-4939-A435-0BAC5ECBCADB}">
      <dgm:prSet phldrT="[Текст]" custT="1"/>
      <dgm:spPr/>
      <dgm:t>
        <a:bodyPr/>
        <a:lstStyle/>
        <a:p>
          <a:r>
            <a:rPr lang="uk-UA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Нейтральність грошей за умов довгострокової рівноваги </a:t>
          </a:r>
        </a:p>
        <a:p>
          <a:r>
            <a:rPr lang="uk-UA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(стабільність попиту на гроші або швидкості обігу грошей)</a:t>
          </a:r>
          <a:endParaRPr lang="uk-UA" sz="1800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DF4052-9C80-4F22-BC1B-0AD9D5E91B24}" type="parTrans" cxnId="{977C3B31-8D39-47E1-B91E-E0DF2561D7C4}">
      <dgm:prSet/>
      <dgm:spPr/>
      <dgm:t>
        <a:bodyPr/>
        <a:lstStyle/>
        <a:p>
          <a:endParaRPr lang="uk-UA"/>
        </a:p>
      </dgm:t>
    </dgm:pt>
    <dgm:pt modelId="{7FD227FF-172B-417A-BD5E-2B6C90F5D37F}" type="sibTrans" cxnId="{977C3B31-8D39-47E1-B91E-E0DF2561D7C4}">
      <dgm:prSet/>
      <dgm:spPr/>
      <dgm:t>
        <a:bodyPr/>
        <a:lstStyle/>
        <a:p>
          <a:endParaRPr lang="uk-UA"/>
        </a:p>
      </dgm:t>
    </dgm:pt>
    <dgm:pt modelId="{DFAFF38B-F79D-4F3E-9387-6F66813D0DB8}">
      <dgm:prSet phldrT="[Текст]" custT="1"/>
      <dgm:spPr/>
      <dgm:t>
        <a:bodyPr/>
        <a:lstStyle/>
        <a:p>
          <a:r>
            <a:rPr lang="uk-UA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Відсутність нейтральності грошей у короткостроковому та середньостроковому періодах</a:t>
          </a:r>
          <a:endParaRPr lang="uk-UA" sz="1800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D6263E-D090-4B79-BCE9-C6B951AA9386}" type="parTrans" cxnId="{7FA7F87F-958B-4836-A890-090C7A89779A}">
      <dgm:prSet/>
      <dgm:spPr/>
      <dgm:t>
        <a:bodyPr/>
        <a:lstStyle/>
        <a:p>
          <a:endParaRPr lang="uk-UA"/>
        </a:p>
      </dgm:t>
    </dgm:pt>
    <dgm:pt modelId="{BC683FF9-D828-46C6-B056-F33E54838A6C}" type="sibTrans" cxnId="{7FA7F87F-958B-4836-A890-090C7A89779A}">
      <dgm:prSet/>
      <dgm:spPr/>
      <dgm:t>
        <a:bodyPr/>
        <a:lstStyle/>
        <a:p>
          <a:endParaRPr lang="uk-UA"/>
        </a:p>
      </dgm:t>
    </dgm:pt>
    <dgm:pt modelId="{8E911C31-45D4-4268-B888-67DB3C514A8E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Екзогенність пропозиції грошей</a:t>
          </a:r>
          <a:endParaRPr lang="uk-UA" dirty="0"/>
        </a:p>
      </dgm:t>
    </dgm:pt>
    <dgm:pt modelId="{A75FFDA8-6BC2-4B40-B2CE-B1769F91C53D}" type="parTrans" cxnId="{E9B7ED4B-84AF-4928-B08E-5547E66729A6}">
      <dgm:prSet/>
      <dgm:spPr/>
      <dgm:t>
        <a:bodyPr/>
        <a:lstStyle/>
        <a:p>
          <a:endParaRPr lang="uk-UA"/>
        </a:p>
      </dgm:t>
    </dgm:pt>
    <dgm:pt modelId="{B145026B-B431-4E00-94DC-EDF88BFF2215}" type="sibTrans" cxnId="{E9B7ED4B-84AF-4928-B08E-5547E66729A6}">
      <dgm:prSet/>
      <dgm:spPr/>
      <dgm:t>
        <a:bodyPr/>
        <a:lstStyle/>
        <a:p>
          <a:endParaRPr lang="uk-UA"/>
        </a:p>
      </dgm:t>
    </dgm:pt>
    <dgm:pt modelId="{F9AC7734-AAEA-4BBB-8202-F8BEF3C47EFD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Недовіра до дискреційного управління пропозицією грошей</a:t>
          </a:r>
          <a:endParaRPr lang="uk-UA" dirty="0"/>
        </a:p>
      </dgm:t>
    </dgm:pt>
    <dgm:pt modelId="{9165BB9B-C90B-4FE2-8E75-F126521E7793}" type="parTrans" cxnId="{AA294488-CD37-43F4-9163-23DC0F4D3DE6}">
      <dgm:prSet/>
      <dgm:spPr/>
      <dgm:t>
        <a:bodyPr/>
        <a:lstStyle/>
        <a:p>
          <a:endParaRPr lang="uk-UA"/>
        </a:p>
      </dgm:t>
    </dgm:pt>
    <dgm:pt modelId="{4B808A00-CA1E-4383-A195-B4AD10E8458B}" type="sibTrans" cxnId="{AA294488-CD37-43F4-9163-23DC0F4D3DE6}">
      <dgm:prSet/>
      <dgm:spPr/>
      <dgm:t>
        <a:bodyPr/>
        <a:lstStyle/>
        <a:p>
          <a:endParaRPr lang="uk-UA"/>
        </a:p>
      </dgm:t>
    </dgm:pt>
    <dgm:pt modelId="{7C30D504-8260-41A4-BFE7-3399D4B2DE92}" type="pres">
      <dgm:prSet presAssocID="{98DE0865-8A0B-47A8-B4BB-DD5C4C78F56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99B87F2-2A19-409A-ADB6-61CC96A9B978}" type="pres">
      <dgm:prSet presAssocID="{D5467225-8320-492A-ADCB-3522F2813AC8}" presName="node" presStyleLbl="node1" presStyleIdx="0" presStyleCnt="5" custScaleX="96816" custScaleY="99250" custLinFactNeighborX="-15229" custLinFactNeighborY="-4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379ABCF-2717-4932-9585-89E8F0E9AC6B}" type="pres">
      <dgm:prSet presAssocID="{218A55D0-7588-4B16-9454-7608FF133E38}" presName="sibTrans" presStyleCnt="0"/>
      <dgm:spPr/>
    </dgm:pt>
    <dgm:pt modelId="{1B0D7CD8-F45A-4739-8178-CB51BEDFC50E}" type="pres">
      <dgm:prSet presAssocID="{135F87E3-8349-4939-A435-0BAC5ECBCADB}" presName="node" presStyleLbl="node1" presStyleIdx="1" presStyleCnt="5" custScaleX="104677" custScaleY="9908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32F283B-DCB0-44BF-83D3-8A86A93A7795}" type="pres">
      <dgm:prSet presAssocID="{7FD227FF-172B-417A-BD5E-2B6C90F5D37F}" presName="sibTrans" presStyleCnt="0"/>
      <dgm:spPr/>
    </dgm:pt>
    <dgm:pt modelId="{2A921D60-9D31-49D8-B238-45F21CF97D13}" type="pres">
      <dgm:prSet presAssocID="{DFAFF38B-F79D-4F3E-9387-6F66813D0DB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1ADCCB5-F245-4B35-AFA0-AB66CD323D11}" type="pres">
      <dgm:prSet presAssocID="{BC683FF9-D828-46C6-B056-F33E54838A6C}" presName="sibTrans" presStyleCnt="0"/>
      <dgm:spPr/>
    </dgm:pt>
    <dgm:pt modelId="{2DB660E1-9D0C-4E4C-B71C-61B846989BB9}" type="pres">
      <dgm:prSet presAssocID="{8E911C31-45D4-4268-B888-67DB3C514A8E}" presName="node" presStyleLbl="node1" presStyleIdx="3" presStyleCnt="5" custLinFactNeighborX="-732" custLinFactNeighborY="69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FC993C0-89C5-45AA-83DB-1886F6385B1D}" type="pres">
      <dgm:prSet presAssocID="{B145026B-B431-4E00-94DC-EDF88BFF2215}" presName="sibTrans" presStyleCnt="0"/>
      <dgm:spPr/>
    </dgm:pt>
    <dgm:pt modelId="{7F31ABDB-1715-40A0-ABAE-BA1415A27EDE}" type="pres">
      <dgm:prSet presAssocID="{F9AC7734-AAEA-4BBB-8202-F8BEF3C47EFD}" presName="node" presStyleLbl="node1" presStyleIdx="4" presStyleCnt="5" custLinFactNeighborX="-923" custLinFactNeighborY="-253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9BD0EF3-8EB5-452C-8CFB-6F8102B12E35}" type="presOf" srcId="{F9AC7734-AAEA-4BBB-8202-F8BEF3C47EFD}" destId="{7F31ABDB-1715-40A0-ABAE-BA1415A27EDE}" srcOrd="0" destOrd="0" presId="urn:microsoft.com/office/officeart/2005/8/layout/default"/>
    <dgm:cxn modelId="{AA294488-CD37-43F4-9163-23DC0F4D3DE6}" srcId="{98DE0865-8A0B-47A8-B4BB-DD5C4C78F561}" destId="{F9AC7734-AAEA-4BBB-8202-F8BEF3C47EFD}" srcOrd="4" destOrd="0" parTransId="{9165BB9B-C90B-4FE2-8E75-F126521E7793}" sibTransId="{4B808A00-CA1E-4383-A195-B4AD10E8458B}"/>
    <dgm:cxn modelId="{FE96EBC1-8F3C-412C-B8C3-371AEA77AE72}" type="presOf" srcId="{8E911C31-45D4-4268-B888-67DB3C514A8E}" destId="{2DB660E1-9D0C-4E4C-B71C-61B846989BB9}" srcOrd="0" destOrd="0" presId="urn:microsoft.com/office/officeart/2005/8/layout/default"/>
    <dgm:cxn modelId="{7FA7F87F-958B-4836-A890-090C7A89779A}" srcId="{98DE0865-8A0B-47A8-B4BB-DD5C4C78F561}" destId="{DFAFF38B-F79D-4F3E-9387-6F66813D0DB8}" srcOrd="2" destOrd="0" parTransId="{7AD6263E-D090-4B79-BCE9-C6B951AA9386}" sibTransId="{BC683FF9-D828-46C6-B056-F33E54838A6C}"/>
    <dgm:cxn modelId="{EE0AA918-4DD9-4BD8-A1EF-D99A98994888}" type="presOf" srcId="{98DE0865-8A0B-47A8-B4BB-DD5C4C78F561}" destId="{7C30D504-8260-41A4-BFE7-3399D4B2DE92}" srcOrd="0" destOrd="0" presId="urn:microsoft.com/office/officeart/2005/8/layout/default"/>
    <dgm:cxn modelId="{E9B7ED4B-84AF-4928-B08E-5547E66729A6}" srcId="{98DE0865-8A0B-47A8-B4BB-DD5C4C78F561}" destId="{8E911C31-45D4-4268-B888-67DB3C514A8E}" srcOrd="3" destOrd="0" parTransId="{A75FFDA8-6BC2-4B40-B2CE-B1769F91C53D}" sibTransId="{B145026B-B431-4E00-94DC-EDF88BFF2215}"/>
    <dgm:cxn modelId="{10AEC034-136A-4B37-AECB-85D8DD397081}" type="presOf" srcId="{D5467225-8320-492A-ADCB-3522F2813AC8}" destId="{D99B87F2-2A19-409A-ADB6-61CC96A9B978}" srcOrd="0" destOrd="0" presId="urn:microsoft.com/office/officeart/2005/8/layout/default"/>
    <dgm:cxn modelId="{9BFB3BFB-1B2E-40EF-B8EF-50C0A58A92EC}" srcId="{98DE0865-8A0B-47A8-B4BB-DD5C4C78F561}" destId="{D5467225-8320-492A-ADCB-3522F2813AC8}" srcOrd="0" destOrd="0" parTransId="{DDF9EA7E-2598-41F0-9B56-04774019FACF}" sibTransId="{218A55D0-7588-4B16-9454-7608FF133E38}"/>
    <dgm:cxn modelId="{481225E2-90F4-4417-9177-CB9465B35AAC}" type="presOf" srcId="{135F87E3-8349-4939-A435-0BAC5ECBCADB}" destId="{1B0D7CD8-F45A-4739-8178-CB51BEDFC50E}" srcOrd="0" destOrd="0" presId="urn:microsoft.com/office/officeart/2005/8/layout/default"/>
    <dgm:cxn modelId="{977C3B31-8D39-47E1-B91E-E0DF2561D7C4}" srcId="{98DE0865-8A0B-47A8-B4BB-DD5C4C78F561}" destId="{135F87E3-8349-4939-A435-0BAC5ECBCADB}" srcOrd="1" destOrd="0" parTransId="{92DF4052-9C80-4F22-BC1B-0AD9D5E91B24}" sibTransId="{7FD227FF-172B-417A-BD5E-2B6C90F5D37F}"/>
    <dgm:cxn modelId="{3192DDC9-FC21-46E0-8113-CC3B3603A843}" type="presOf" srcId="{DFAFF38B-F79D-4F3E-9387-6F66813D0DB8}" destId="{2A921D60-9D31-49D8-B238-45F21CF97D13}" srcOrd="0" destOrd="0" presId="urn:microsoft.com/office/officeart/2005/8/layout/default"/>
    <dgm:cxn modelId="{8E7FC3D1-EDD9-4EC0-980B-ED8D4970CEBF}" type="presParOf" srcId="{7C30D504-8260-41A4-BFE7-3399D4B2DE92}" destId="{D99B87F2-2A19-409A-ADB6-61CC96A9B978}" srcOrd="0" destOrd="0" presId="urn:microsoft.com/office/officeart/2005/8/layout/default"/>
    <dgm:cxn modelId="{75C0FF48-393A-4CC6-832D-67AE439127D9}" type="presParOf" srcId="{7C30D504-8260-41A4-BFE7-3399D4B2DE92}" destId="{C379ABCF-2717-4932-9585-89E8F0E9AC6B}" srcOrd="1" destOrd="0" presId="urn:microsoft.com/office/officeart/2005/8/layout/default"/>
    <dgm:cxn modelId="{73F24EDF-E117-49C6-B66F-B70A79FAF584}" type="presParOf" srcId="{7C30D504-8260-41A4-BFE7-3399D4B2DE92}" destId="{1B0D7CD8-F45A-4739-8178-CB51BEDFC50E}" srcOrd="2" destOrd="0" presId="urn:microsoft.com/office/officeart/2005/8/layout/default"/>
    <dgm:cxn modelId="{B14E8034-0193-4A33-80AF-4EBAE9831390}" type="presParOf" srcId="{7C30D504-8260-41A4-BFE7-3399D4B2DE92}" destId="{232F283B-DCB0-44BF-83D3-8A86A93A7795}" srcOrd="3" destOrd="0" presId="urn:microsoft.com/office/officeart/2005/8/layout/default"/>
    <dgm:cxn modelId="{BA200B8D-6F58-4173-AEE1-B6272C717E1B}" type="presParOf" srcId="{7C30D504-8260-41A4-BFE7-3399D4B2DE92}" destId="{2A921D60-9D31-49D8-B238-45F21CF97D13}" srcOrd="4" destOrd="0" presId="urn:microsoft.com/office/officeart/2005/8/layout/default"/>
    <dgm:cxn modelId="{2B0AB7D7-43F6-4C3E-B86A-AB54DD81D4C7}" type="presParOf" srcId="{7C30D504-8260-41A4-BFE7-3399D4B2DE92}" destId="{71ADCCB5-F245-4B35-AFA0-AB66CD323D11}" srcOrd="5" destOrd="0" presId="urn:microsoft.com/office/officeart/2005/8/layout/default"/>
    <dgm:cxn modelId="{E18ED788-5981-4FB3-8562-3F737E8E5F0E}" type="presParOf" srcId="{7C30D504-8260-41A4-BFE7-3399D4B2DE92}" destId="{2DB660E1-9D0C-4E4C-B71C-61B846989BB9}" srcOrd="6" destOrd="0" presId="urn:microsoft.com/office/officeart/2005/8/layout/default"/>
    <dgm:cxn modelId="{9AA57CC2-A210-4A1B-8877-AAF32D16DD4B}" type="presParOf" srcId="{7C30D504-8260-41A4-BFE7-3399D4B2DE92}" destId="{CFC993C0-89C5-45AA-83DB-1886F6385B1D}" srcOrd="7" destOrd="0" presId="urn:microsoft.com/office/officeart/2005/8/layout/default"/>
    <dgm:cxn modelId="{85F1E289-683C-42F6-BF26-B72D87D48534}" type="presParOf" srcId="{7C30D504-8260-41A4-BFE7-3399D4B2DE92}" destId="{7F31ABDB-1715-40A0-ABAE-BA1415A27ED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AF36AE-D672-4C2A-BDE7-D36CA1AF06D1}" type="doc">
      <dgm:prSet loTypeId="urn:microsoft.com/office/officeart/2005/8/layout/hList3" loCatId="list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uk-UA"/>
        </a:p>
      </dgm:t>
    </dgm:pt>
    <dgm:pt modelId="{187E763E-ABF4-4CA3-ACF6-387B9F922A21}">
      <dgm:prSet phldrT="[Текст]" custT="1"/>
      <dgm:spPr/>
      <dgm:t>
        <a:bodyPr/>
        <a:lstStyle/>
        <a:p>
          <a:r>
            <a:rPr lang="uk-UA" sz="4500" dirty="0" smtClean="0"/>
            <a:t> </a:t>
          </a:r>
          <a:r>
            <a:rPr lang="uk-UA" sz="3200" b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Новітні варіанти концепцій </a:t>
          </a:r>
          <a:r>
            <a:rPr lang="uk-UA" sz="3200" b="0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монетаризму</a:t>
          </a:r>
          <a:endParaRPr lang="uk-UA" sz="3200" b="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697AB3-55FE-4C64-9DCA-0760DA4AA359}" type="parTrans" cxnId="{804DFDF2-3316-4798-AB67-0E83454D5539}">
      <dgm:prSet/>
      <dgm:spPr/>
      <dgm:t>
        <a:bodyPr/>
        <a:lstStyle/>
        <a:p>
          <a:endParaRPr lang="uk-UA"/>
        </a:p>
      </dgm:t>
    </dgm:pt>
    <dgm:pt modelId="{96F0E8FE-4677-4A3B-8A9E-CE9CD23C3082}" type="sibTrans" cxnId="{804DFDF2-3316-4798-AB67-0E83454D5539}">
      <dgm:prSet/>
      <dgm:spPr/>
      <dgm:t>
        <a:bodyPr/>
        <a:lstStyle/>
        <a:p>
          <a:endParaRPr lang="uk-UA"/>
        </a:p>
      </dgm:t>
    </dgm:pt>
    <dgm:pt modelId="{35C4222F-5037-418B-8E62-092A77B7F125}">
      <dgm:prSet phldrT="[Текст]"/>
      <dgm:spPr/>
      <dgm:t>
        <a:bodyPr/>
        <a:lstStyle/>
        <a:p>
          <a:pPr>
            <a:spcAft>
              <a:spcPct val="35000"/>
            </a:spcAft>
          </a:pP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Теорія оптимальної валютної зони </a:t>
          </a:r>
          <a:r>
            <a:rPr lang="uk-UA" dirty="0" smtClean="0"/>
            <a:t>(П.</a:t>
          </a:r>
          <a:r>
            <a:rPr lang="uk-UA" dirty="0" err="1" smtClean="0"/>
            <a:t>Волкер</a:t>
          </a:r>
          <a:r>
            <a:rPr lang="uk-UA" dirty="0" smtClean="0"/>
            <a:t>, Р.</a:t>
          </a:r>
          <a:r>
            <a:rPr lang="uk-UA" dirty="0" err="1" smtClean="0"/>
            <a:t>Манделл</a:t>
          </a:r>
          <a:r>
            <a:rPr lang="uk-UA" dirty="0" smtClean="0"/>
            <a:t>)</a:t>
          </a:r>
          <a:endParaRPr lang="uk-UA" dirty="0" smtClean="0"/>
        </a:p>
      </dgm:t>
    </dgm:pt>
    <dgm:pt modelId="{E42CF77E-5E51-4047-A87E-E47050EC0D7A}" type="parTrans" cxnId="{94489E74-39F9-4147-A4EF-E6C077BBFB63}">
      <dgm:prSet/>
      <dgm:spPr/>
      <dgm:t>
        <a:bodyPr/>
        <a:lstStyle/>
        <a:p>
          <a:endParaRPr lang="uk-UA"/>
        </a:p>
      </dgm:t>
    </dgm:pt>
    <dgm:pt modelId="{C9920E34-79EA-44AF-B339-E3EB01E14EB4}" type="sibTrans" cxnId="{94489E74-39F9-4147-A4EF-E6C077BBFB63}">
      <dgm:prSet/>
      <dgm:spPr/>
      <dgm:t>
        <a:bodyPr/>
        <a:lstStyle/>
        <a:p>
          <a:endParaRPr lang="uk-UA"/>
        </a:p>
      </dgm:t>
    </dgm:pt>
    <dgm:pt modelId="{7FF2788C-98DC-45C3-BB65-A3B1C6B33211}">
      <dgm:prSet phldrT="[Текст]"/>
      <dgm:spPr/>
      <dgm:t>
        <a:bodyPr/>
        <a:lstStyle/>
        <a:p>
          <a:endParaRPr lang="uk-UA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Теорія коридорів валютних курсів</a:t>
          </a:r>
          <a:endParaRPr lang="uk-UA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uk-UA" dirty="0" smtClean="0"/>
            <a:t>(А.</a:t>
          </a:r>
          <a:r>
            <a:rPr lang="uk-UA" dirty="0" err="1" smtClean="0"/>
            <a:t>Аткінсон</a:t>
          </a:r>
          <a:r>
            <a:rPr lang="ru-RU" dirty="0" smtClean="0"/>
            <a:t>, </a:t>
          </a:r>
          <a:r>
            <a:rPr lang="ru-RU" dirty="0" err="1" smtClean="0"/>
            <a:t>Р.Кілл</a:t>
          </a:r>
          <a:r>
            <a:rPr lang="uk-UA" dirty="0" smtClean="0"/>
            <a:t>)</a:t>
          </a:r>
          <a:endParaRPr lang="uk-UA" dirty="0" smtClean="0"/>
        </a:p>
        <a:p>
          <a:endParaRPr lang="uk-UA" dirty="0"/>
        </a:p>
      </dgm:t>
    </dgm:pt>
    <dgm:pt modelId="{C0775368-116B-43E3-8A0A-96B660A075E8}" type="parTrans" cxnId="{6E164C72-4A9E-4116-AB72-E0DCE9A1E391}">
      <dgm:prSet/>
      <dgm:spPr/>
      <dgm:t>
        <a:bodyPr/>
        <a:lstStyle/>
        <a:p>
          <a:endParaRPr lang="uk-UA"/>
        </a:p>
      </dgm:t>
    </dgm:pt>
    <dgm:pt modelId="{137EB6B4-2DC2-423F-9444-FBC1397B7EFE}" type="sibTrans" cxnId="{6E164C72-4A9E-4116-AB72-E0DCE9A1E391}">
      <dgm:prSet/>
      <dgm:spPr/>
      <dgm:t>
        <a:bodyPr/>
        <a:lstStyle/>
        <a:p>
          <a:endParaRPr lang="uk-UA"/>
        </a:p>
      </dgm:t>
    </dgm:pt>
    <dgm:pt modelId="{955C8E6E-6AE5-4E08-9F79-67ADB923F0A2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Макроекономічні моделі фінансових ринків</a:t>
          </a:r>
          <a:endParaRPr lang="uk-UA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uk-UA" dirty="0" smtClean="0"/>
            <a:t>(</a:t>
          </a:r>
          <a:r>
            <a:rPr lang="uk-UA" dirty="0" err="1" smtClean="0"/>
            <a:t>Дж.Тобін</a:t>
          </a:r>
          <a:r>
            <a:rPr lang="uk-UA" dirty="0" smtClean="0"/>
            <a:t>)</a:t>
          </a:r>
          <a:endParaRPr lang="uk-UA" dirty="0" smtClean="0"/>
        </a:p>
      </dgm:t>
    </dgm:pt>
    <dgm:pt modelId="{B2A45E64-218C-4FAA-8392-A7177778DA38}" type="parTrans" cxnId="{3C9D2BCE-D3E1-44B1-8BE2-902BDB40D285}">
      <dgm:prSet/>
      <dgm:spPr/>
      <dgm:t>
        <a:bodyPr/>
        <a:lstStyle/>
        <a:p>
          <a:endParaRPr lang="uk-UA"/>
        </a:p>
      </dgm:t>
    </dgm:pt>
    <dgm:pt modelId="{04C98BC1-8FD0-4FA5-9079-C937415C977D}" type="sibTrans" cxnId="{3C9D2BCE-D3E1-44B1-8BE2-902BDB40D285}">
      <dgm:prSet/>
      <dgm:spPr/>
      <dgm:t>
        <a:bodyPr/>
        <a:lstStyle/>
        <a:p>
          <a:endParaRPr lang="uk-UA"/>
        </a:p>
      </dgm:t>
    </dgm:pt>
    <dgm:pt modelId="{AD9815CC-39E7-48BB-AADF-B602BA4182F6}" type="pres">
      <dgm:prSet presAssocID="{95AF36AE-D672-4C2A-BDE7-D36CA1AF06D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4C52318-DF37-4B4C-A797-6BC7CE329081}" type="pres">
      <dgm:prSet presAssocID="{187E763E-ABF4-4CA3-ACF6-387B9F922A21}" presName="roof" presStyleLbl="dkBgShp" presStyleIdx="0" presStyleCnt="2" custScaleY="31736" custLinFactNeighborX="3626" custLinFactNeighborY="6157"/>
      <dgm:spPr/>
      <dgm:t>
        <a:bodyPr/>
        <a:lstStyle/>
        <a:p>
          <a:endParaRPr lang="uk-UA"/>
        </a:p>
      </dgm:t>
    </dgm:pt>
    <dgm:pt modelId="{A95DE034-5C9F-4D46-BB13-58941640811F}" type="pres">
      <dgm:prSet presAssocID="{187E763E-ABF4-4CA3-ACF6-387B9F922A21}" presName="pillars" presStyleCnt="0"/>
      <dgm:spPr/>
    </dgm:pt>
    <dgm:pt modelId="{9CAA499A-8E24-4882-AB6A-789BD079AB21}" type="pres">
      <dgm:prSet presAssocID="{187E763E-ABF4-4CA3-ACF6-387B9F922A2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DE0D34-0CB3-42BB-AA71-AE1A628FA30F}" type="pres">
      <dgm:prSet presAssocID="{7FF2788C-98DC-45C3-BB65-A3B1C6B33211}" presName="pillarX" presStyleLbl="node1" presStyleIdx="1" presStyleCnt="3" custScaleX="9202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0A30D6-7816-4615-8822-3D1F3222231B}" type="pres">
      <dgm:prSet presAssocID="{955C8E6E-6AE5-4E08-9F79-67ADB923F0A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92D91F-2EE3-4A0A-A1C6-59371750AEE4}" type="pres">
      <dgm:prSet presAssocID="{187E763E-ABF4-4CA3-ACF6-387B9F922A21}" presName="base" presStyleLbl="dkBgShp" presStyleIdx="1" presStyleCnt="2"/>
      <dgm:spPr/>
    </dgm:pt>
  </dgm:ptLst>
  <dgm:cxnLst>
    <dgm:cxn modelId="{34B15561-7646-48B7-ADCA-44D4E672F9D6}" type="presOf" srcId="{955C8E6E-6AE5-4E08-9F79-67ADB923F0A2}" destId="{CC0A30D6-7816-4615-8822-3D1F3222231B}" srcOrd="0" destOrd="0" presId="urn:microsoft.com/office/officeart/2005/8/layout/hList3"/>
    <dgm:cxn modelId="{ED11D2F0-B728-4FD0-A708-53AB2647A2A3}" type="presOf" srcId="{7FF2788C-98DC-45C3-BB65-A3B1C6B33211}" destId="{AADE0D34-0CB3-42BB-AA71-AE1A628FA30F}" srcOrd="0" destOrd="0" presId="urn:microsoft.com/office/officeart/2005/8/layout/hList3"/>
    <dgm:cxn modelId="{804DFDF2-3316-4798-AB67-0E83454D5539}" srcId="{95AF36AE-D672-4C2A-BDE7-D36CA1AF06D1}" destId="{187E763E-ABF4-4CA3-ACF6-387B9F922A21}" srcOrd="0" destOrd="0" parTransId="{27697AB3-55FE-4C64-9DCA-0760DA4AA359}" sibTransId="{96F0E8FE-4677-4A3B-8A9E-CE9CD23C3082}"/>
    <dgm:cxn modelId="{3C9D2BCE-D3E1-44B1-8BE2-902BDB40D285}" srcId="{187E763E-ABF4-4CA3-ACF6-387B9F922A21}" destId="{955C8E6E-6AE5-4E08-9F79-67ADB923F0A2}" srcOrd="2" destOrd="0" parTransId="{B2A45E64-218C-4FAA-8392-A7177778DA38}" sibTransId="{04C98BC1-8FD0-4FA5-9079-C937415C977D}"/>
    <dgm:cxn modelId="{F6B3016A-7FDB-4BC6-8B8B-AF7430165514}" type="presOf" srcId="{187E763E-ABF4-4CA3-ACF6-387B9F922A21}" destId="{34C52318-DF37-4B4C-A797-6BC7CE329081}" srcOrd="0" destOrd="0" presId="urn:microsoft.com/office/officeart/2005/8/layout/hList3"/>
    <dgm:cxn modelId="{EDD5C74E-A471-4C13-BB27-1EC7C6414EF5}" type="presOf" srcId="{35C4222F-5037-418B-8E62-092A77B7F125}" destId="{9CAA499A-8E24-4882-AB6A-789BD079AB21}" srcOrd="0" destOrd="0" presId="urn:microsoft.com/office/officeart/2005/8/layout/hList3"/>
    <dgm:cxn modelId="{F599F94A-29C7-4C32-BBE5-A683F6A4E649}" type="presOf" srcId="{95AF36AE-D672-4C2A-BDE7-D36CA1AF06D1}" destId="{AD9815CC-39E7-48BB-AADF-B602BA4182F6}" srcOrd="0" destOrd="0" presId="urn:microsoft.com/office/officeart/2005/8/layout/hList3"/>
    <dgm:cxn modelId="{6E164C72-4A9E-4116-AB72-E0DCE9A1E391}" srcId="{187E763E-ABF4-4CA3-ACF6-387B9F922A21}" destId="{7FF2788C-98DC-45C3-BB65-A3B1C6B33211}" srcOrd="1" destOrd="0" parTransId="{C0775368-116B-43E3-8A0A-96B660A075E8}" sibTransId="{137EB6B4-2DC2-423F-9444-FBC1397B7EFE}"/>
    <dgm:cxn modelId="{94489E74-39F9-4147-A4EF-E6C077BBFB63}" srcId="{187E763E-ABF4-4CA3-ACF6-387B9F922A21}" destId="{35C4222F-5037-418B-8E62-092A77B7F125}" srcOrd="0" destOrd="0" parTransId="{E42CF77E-5E51-4047-A87E-E47050EC0D7A}" sibTransId="{C9920E34-79EA-44AF-B339-E3EB01E14EB4}"/>
    <dgm:cxn modelId="{0ABDD0DF-C3C2-4BCE-916B-14C7025282E8}" type="presParOf" srcId="{AD9815CC-39E7-48BB-AADF-B602BA4182F6}" destId="{34C52318-DF37-4B4C-A797-6BC7CE329081}" srcOrd="0" destOrd="0" presId="urn:microsoft.com/office/officeart/2005/8/layout/hList3"/>
    <dgm:cxn modelId="{9CCC4240-4546-48CC-BE0C-3209FC33D2B2}" type="presParOf" srcId="{AD9815CC-39E7-48BB-AADF-B602BA4182F6}" destId="{A95DE034-5C9F-4D46-BB13-58941640811F}" srcOrd="1" destOrd="0" presId="urn:microsoft.com/office/officeart/2005/8/layout/hList3"/>
    <dgm:cxn modelId="{A511A6FC-B567-4F81-B10F-EECD4B41D44E}" type="presParOf" srcId="{A95DE034-5C9F-4D46-BB13-58941640811F}" destId="{9CAA499A-8E24-4882-AB6A-789BD079AB21}" srcOrd="0" destOrd="0" presId="urn:microsoft.com/office/officeart/2005/8/layout/hList3"/>
    <dgm:cxn modelId="{D7BA25F6-88F7-489E-9CE3-7D3ADED184FE}" type="presParOf" srcId="{A95DE034-5C9F-4D46-BB13-58941640811F}" destId="{AADE0D34-0CB3-42BB-AA71-AE1A628FA30F}" srcOrd="1" destOrd="0" presId="urn:microsoft.com/office/officeart/2005/8/layout/hList3"/>
    <dgm:cxn modelId="{53EA8590-0644-4CD6-A70A-BB8686581B97}" type="presParOf" srcId="{A95DE034-5C9F-4D46-BB13-58941640811F}" destId="{CC0A30D6-7816-4615-8822-3D1F3222231B}" srcOrd="2" destOrd="0" presId="urn:microsoft.com/office/officeart/2005/8/layout/hList3"/>
    <dgm:cxn modelId="{ECBA6E55-829F-4993-ADD1-7CE07038466F}" type="presParOf" srcId="{AD9815CC-39E7-48BB-AADF-B602BA4182F6}" destId="{7492D91F-2EE3-4A0A-A1C6-59371750AEE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B87F2-2A19-409A-ADB6-61CC96A9B978}">
      <dsp:nvSpPr>
        <dsp:cNvPr id="0" name=""/>
        <dsp:cNvSpPr/>
      </dsp:nvSpPr>
      <dsp:spPr>
        <a:xfrm>
          <a:off x="1080123" y="936106"/>
          <a:ext cx="2679680" cy="16482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Активна та причинна роль грошей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 визначенні рівня цін та національного доходу</a:t>
          </a:r>
          <a:endParaRPr lang="uk-UA" sz="1800" kern="1200" dirty="0">
            <a:solidFill>
              <a:srgbClr val="FFFF00"/>
            </a:solidFill>
          </a:endParaRPr>
        </a:p>
      </dsp:txBody>
      <dsp:txXfrm>
        <a:off x="1080123" y="936106"/>
        <a:ext cx="2679680" cy="1648229"/>
      </dsp:txXfrm>
    </dsp:sp>
    <dsp:sp modelId="{1B0D7CD8-F45A-4739-8178-CB51BEDFC50E}">
      <dsp:nvSpPr>
        <dsp:cNvPr id="0" name=""/>
        <dsp:cNvSpPr/>
      </dsp:nvSpPr>
      <dsp:spPr>
        <a:xfrm>
          <a:off x="4458093" y="945190"/>
          <a:ext cx="2897257" cy="16455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Нейтральність грошей за умов довгострокової рівноваги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(стабільність попиту на гроші або швидкості обігу грошей)</a:t>
          </a:r>
          <a:endParaRPr lang="uk-UA" sz="18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58093" y="945190"/>
        <a:ext cx="2897257" cy="1645505"/>
      </dsp:txXfrm>
    </dsp:sp>
    <dsp:sp modelId="{2A921D60-9D31-49D8-B238-45F21CF97D13}">
      <dsp:nvSpPr>
        <dsp:cNvPr id="0" name=""/>
        <dsp:cNvSpPr/>
      </dsp:nvSpPr>
      <dsp:spPr>
        <a:xfrm>
          <a:off x="0" y="2868838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Відсутність нейтральності грошей у короткостроковому та середньостроковому періодах</a:t>
          </a:r>
          <a:endParaRPr lang="uk-UA" sz="1800" b="1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868838"/>
        <a:ext cx="2767807" cy="1660684"/>
      </dsp:txXfrm>
    </dsp:sp>
    <dsp:sp modelId="{2DB660E1-9D0C-4E4C-B71C-61B846989BB9}">
      <dsp:nvSpPr>
        <dsp:cNvPr id="0" name=""/>
        <dsp:cNvSpPr/>
      </dsp:nvSpPr>
      <dsp:spPr>
        <a:xfrm>
          <a:off x="3024327" y="2880314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Екзогенність пропозиції грошей</a:t>
          </a:r>
          <a:endParaRPr lang="uk-UA" sz="2100" kern="1200" dirty="0"/>
        </a:p>
      </dsp:txBody>
      <dsp:txXfrm>
        <a:off x="3024327" y="2880314"/>
        <a:ext cx="2767807" cy="1660684"/>
      </dsp:txXfrm>
    </dsp:sp>
    <dsp:sp modelId="{7F31ABDB-1715-40A0-ABAE-BA1415A27EDE}">
      <dsp:nvSpPr>
        <dsp:cNvPr id="0" name=""/>
        <dsp:cNvSpPr/>
      </dsp:nvSpPr>
      <dsp:spPr>
        <a:xfrm>
          <a:off x="6063629" y="2826773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Недовіра до дискреційного управління пропозицією грошей</a:t>
          </a:r>
          <a:endParaRPr lang="uk-UA" sz="2100" kern="1200" dirty="0"/>
        </a:p>
      </dsp:txBody>
      <dsp:txXfrm>
        <a:off x="6063629" y="2826773"/>
        <a:ext cx="2767807" cy="1660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52318-DF37-4B4C-A797-6BC7CE329081}">
      <dsp:nvSpPr>
        <dsp:cNvPr id="0" name=""/>
        <dsp:cNvSpPr/>
      </dsp:nvSpPr>
      <dsp:spPr>
        <a:xfrm>
          <a:off x="0" y="431338"/>
          <a:ext cx="8229600" cy="589456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/>
            <a:t> </a:t>
          </a:r>
          <a:r>
            <a:rPr lang="uk-UA" sz="3200" b="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Новітні варіанти концепцій </a:t>
          </a:r>
          <a:r>
            <a:rPr lang="uk-UA" sz="3200" b="0" kern="1200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монетаризму</a:t>
          </a:r>
          <a:endParaRPr lang="uk-UA" sz="3200" b="0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31338"/>
        <a:ext cx="8229600" cy="589456"/>
      </dsp:txXfrm>
    </dsp:sp>
    <dsp:sp modelId="{9CAA499A-8E24-4882-AB6A-789BD079AB21}">
      <dsp:nvSpPr>
        <dsp:cNvPr id="0" name=""/>
        <dsp:cNvSpPr/>
      </dsp:nvSpPr>
      <dsp:spPr>
        <a:xfrm>
          <a:off x="1789" y="1540395"/>
          <a:ext cx="2816869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Теорія оптимальної валютної зони </a:t>
          </a:r>
          <a:r>
            <a:rPr lang="uk-UA" sz="2500" kern="1200" dirty="0" smtClean="0"/>
            <a:t>(П.</a:t>
          </a:r>
          <a:r>
            <a:rPr lang="uk-UA" sz="2500" kern="1200" dirty="0" err="1" smtClean="0"/>
            <a:t>Волкер</a:t>
          </a:r>
          <a:r>
            <a:rPr lang="uk-UA" sz="2500" kern="1200" dirty="0" smtClean="0"/>
            <a:t>, Р.</a:t>
          </a:r>
          <a:r>
            <a:rPr lang="uk-UA" sz="2500" kern="1200" dirty="0" err="1" smtClean="0"/>
            <a:t>Манделл</a:t>
          </a:r>
          <a:r>
            <a:rPr lang="uk-UA" sz="2500" kern="1200" dirty="0" smtClean="0"/>
            <a:t>)</a:t>
          </a:r>
          <a:endParaRPr lang="uk-UA" sz="2500" kern="1200" dirty="0" smtClean="0"/>
        </a:p>
      </dsp:txBody>
      <dsp:txXfrm>
        <a:off x="1789" y="1540395"/>
        <a:ext cx="2816869" cy="3900487"/>
      </dsp:txXfrm>
    </dsp:sp>
    <dsp:sp modelId="{AADE0D34-0CB3-42BB-AA71-AE1A628FA30F}">
      <dsp:nvSpPr>
        <dsp:cNvPr id="0" name=""/>
        <dsp:cNvSpPr/>
      </dsp:nvSpPr>
      <dsp:spPr>
        <a:xfrm>
          <a:off x="2818659" y="1540395"/>
          <a:ext cx="2592280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2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2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500" kern="1200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Теорія коридорів валютних курсів</a:t>
          </a:r>
          <a:endParaRPr lang="uk-UA" sz="2500" kern="1200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(А.</a:t>
          </a:r>
          <a:r>
            <a:rPr lang="uk-UA" sz="2500" kern="1200" dirty="0" err="1" smtClean="0"/>
            <a:t>Аткінсон</a:t>
          </a:r>
          <a:r>
            <a:rPr lang="ru-RU" sz="2500" kern="1200" dirty="0" smtClean="0"/>
            <a:t>, </a:t>
          </a:r>
          <a:r>
            <a:rPr lang="ru-RU" sz="2500" kern="1200" dirty="0" err="1" smtClean="0"/>
            <a:t>Р.Кілл</a:t>
          </a:r>
          <a:r>
            <a:rPr lang="uk-UA" sz="2500" kern="1200" dirty="0" smtClean="0"/>
            <a:t>)</a:t>
          </a:r>
          <a:endParaRPr lang="uk-UA" sz="2500" kern="1200" dirty="0" smtClean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500" kern="1200" dirty="0"/>
        </a:p>
      </dsp:txBody>
      <dsp:txXfrm>
        <a:off x="2818659" y="1540395"/>
        <a:ext cx="2592280" cy="3900487"/>
      </dsp:txXfrm>
    </dsp:sp>
    <dsp:sp modelId="{CC0A30D6-7816-4615-8822-3D1F3222231B}">
      <dsp:nvSpPr>
        <dsp:cNvPr id="0" name=""/>
        <dsp:cNvSpPr/>
      </dsp:nvSpPr>
      <dsp:spPr>
        <a:xfrm>
          <a:off x="5410940" y="1540395"/>
          <a:ext cx="2816869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4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4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Макроекономічні моделі фінансових ринків</a:t>
          </a:r>
          <a:endParaRPr lang="uk-UA" sz="2500" kern="1200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(</a:t>
          </a:r>
          <a:r>
            <a:rPr lang="uk-UA" sz="2500" kern="1200" dirty="0" err="1" smtClean="0"/>
            <a:t>Дж.Тобін</a:t>
          </a:r>
          <a:r>
            <a:rPr lang="uk-UA" sz="2500" kern="1200" dirty="0" smtClean="0"/>
            <a:t>)</a:t>
          </a:r>
          <a:endParaRPr lang="uk-UA" sz="2500" kern="1200" dirty="0" smtClean="0"/>
        </a:p>
      </dsp:txBody>
      <dsp:txXfrm>
        <a:off x="5410940" y="1540395"/>
        <a:ext cx="2816869" cy="3900487"/>
      </dsp:txXfrm>
    </dsp:sp>
    <dsp:sp modelId="{7492D91F-2EE3-4A0A-A1C6-59371750AEE4}">
      <dsp:nvSpPr>
        <dsp:cNvPr id="0" name=""/>
        <dsp:cNvSpPr/>
      </dsp:nvSpPr>
      <dsp:spPr>
        <a:xfrm>
          <a:off x="0" y="5440882"/>
          <a:ext cx="8229600" cy="433387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48C07E-946E-41B1-A07D-29A2EB7349D7}" type="datetimeFigureOut">
              <a:rPr lang="uk-UA" smtClean="0"/>
              <a:t>07.03.2023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СУЧАСНІ ЕКОНОМІЧНІ ТЕОРІЇ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433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>
            <a:noAutofit/>
          </a:bodyPr>
          <a:lstStyle/>
          <a:p>
            <a:pPr>
              <a:buClr>
                <a:srgbClr val="FFFF00"/>
              </a:buClr>
              <a:buSzPct val="100000"/>
            </a:pPr>
            <a:r>
              <a:rPr lang="uk-UA" sz="2300" dirty="0" smtClean="0"/>
              <a:t>1</a:t>
            </a:r>
            <a:r>
              <a:rPr lang="uk-UA" sz="2300" dirty="0"/>
              <a:t>. </a:t>
            </a:r>
            <a:r>
              <a:rPr lang="uk-UA" sz="2300" i="1" dirty="0" smtClean="0">
                <a:solidFill>
                  <a:srgbClr val="FFFF00"/>
                </a:solidFill>
              </a:rPr>
              <a:t>«Провідною функцією», </a:t>
            </a:r>
            <a:r>
              <a:rPr lang="uk-UA" sz="2300" dirty="0" smtClean="0"/>
              <a:t>у </a:t>
            </a:r>
            <a:r>
              <a:rPr lang="uk-UA" sz="2300" dirty="0"/>
              <a:t>порівнянні з </a:t>
            </a:r>
            <a:r>
              <a:rPr lang="uk-UA" sz="2300" dirty="0" smtClean="0"/>
              <a:t>іншими макроекономічними </a:t>
            </a:r>
            <a:r>
              <a:rPr lang="uk-UA" sz="2300" dirty="0"/>
              <a:t>показниками, </a:t>
            </a:r>
            <a:r>
              <a:rPr lang="uk-UA" sz="2300" dirty="0" smtClean="0"/>
              <a:t>для  процесів циклічності є </a:t>
            </a:r>
            <a:r>
              <a:rPr lang="uk-UA" sz="2300" i="1" dirty="0" smtClean="0">
                <a:solidFill>
                  <a:srgbClr val="FFFF00"/>
                </a:solidFill>
              </a:rPr>
              <a:t>динаміка грошової маси.</a:t>
            </a:r>
            <a:endParaRPr lang="uk-UA" sz="2300" dirty="0" smtClean="0"/>
          </a:p>
          <a:p>
            <a:pPr>
              <a:buClr>
                <a:srgbClr val="FFFF00"/>
              </a:buClr>
              <a:buSzPct val="100000"/>
            </a:pPr>
            <a:r>
              <a:rPr lang="uk-UA" sz="2300" dirty="0" smtClean="0"/>
              <a:t>2. </a:t>
            </a:r>
            <a:r>
              <a:rPr lang="uk-UA" sz="2300" i="1" dirty="0">
                <a:solidFill>
                  <a:srgbClr val="FFFF00"/>
                </a:solidFill>
              </a:rPr>
              <a:t>Попит на гроші,</a:t>
            </a:r>
            <a:r>
              <a:rPr lang="uk-UA" sz="2300" dirty="0" smtClean="0"/>
              <a:t> подібно до ринкової системи </a:t>
            </a:r>
            <a:r>
              <a:rPr lang="uk-UA" sz="2300" i="1" dirty="0">
                <a:solidFill>
                  <a:srgbClr val="FFFF00"/>
                </a:solidFill>
              </a:rPr>
              <a:t>є стійким </a:t>
            </a:r>
            <a:r>
              <a:rPr lang="uk-UA" sz="2300" dirty="0" smtClean="0"/>
              <a:t>і не підвладним  різким  коливанням  господарської  кон’юнктури, а тому головним джерелом порушення рівноваги в економіці є </a:t>
            </a:r>
            <a:r>
              <a:rPr lang="uk-UA" sz="2300" i="1" dirty="0">
                <a:solidFill>
                  <a:srgbClr val="FFFF00"/>
                </a:solidFill>
              </a:rPr>
              <a:t>чинники екзогенного (зовнішнього) характеру</a:t>
            </a:r>
            <a:r>
              <a:rPr lang="uk-UA" sz="2300" dirty="0" smtClean="0"/>
              <a:t>:</a:t>
            </a:r>
          </a:p>
          <a:p>
            <a:pPr marL="1080000"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300" dirty="0" smtClean="0"/>
              <a:t>некомпетентна  політика  Центрального  банку;</a:t>
            </a:r>
          </a:p>
          <a:p>
            <a:pPr marL="1080000"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300" dirty="0" smtClean="0"/>
              <a:t>різкі,  непередбачувані зміни в пропозиції грошей;</a:t>
            </a:r>
          </a:p>
          <a:p>
            <a:pPr marL="1080000"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300" dirty="0" smtClean="0"/>
              <a:t>незбалансована економічна політика уряду.</a:t>
            </a:r>
            <a:endParaRPr lang="uk-UA" sz="2300" dirty="0"/>
          </a:p>
          <a:p>
            <a:pPr>
              <a:buClr>
                <a:srgbClr val="FFFF00"/>
              </a:buClr>
              <a:buSzPct val="100000"/>
            </a:pPr>
            <a:r>
              <a:rPr lang="uk-UA" sz="2300" dirty="0" smtClean="0"/>
              <a:t>На  </a:t>
            </a:r>
            <a:r>
              <a:rPr lang="uk-UA" sz="2300" dirty="0"/>
              <a:t>відміну  від  кейнсіанців,  які  стверджували,  </a:t>
            </a:r>
            <a:r>
              <a:rPr lang="uk-UA" sz="2300" dirty="0" smtClean="0"/>
              <a:t>що циклічність  </a:t>
            </a:r>
            <a:r>
              <a:rPr lang="uk-UA" sz="2300" dirty="0"/>
              <a:t>розвитку ринкової  економіки  є  результатом  її  </a:t>
            </a:r>
            <a:r>
              <a:rPr lang="uk-UA" sz="2300" dirty="0" smtClean="0"/>
              <a:t>внутрішньої </a:t>
            </a:r>
            <a:r>
              <a:rPr lang="uk-UA" sz="2300" dirty="0"/>
              <a:t>незбалансованості </a:t>
            </a:r>
            <a:r>
              <a:rPr lang="uk-UA" sz="2300" dirty="0" smtClean="0"/>
              <a:t>та </a:t>
            </a:r>
            <a:r>
              <a:rPr lang="uk-UA" sz="2300" dirty="0" smtClean="0"/>
              <a:t>нестійкості монетаристи, пояснюючи  циклічність, </a:t>
            </a:r>
            <a:r>
              <a:rPr lang="uk-UA" sz="2300" i="1" dirty="0">
                <a:solidFill>
                  <a:srgbClr val="FFFF00"/>
                </a:solidFill>
              </a:rPr>
              <a:t>обґрунтовували тезу  про  помилковість запроваджуваної </a:t>
            </a:r>
            <a:r>
              <a:rPr lang="uk-UA" sz="2300" i="1" dirty="0" smtClean="0">
                <a:solidFill>
                  <a:srgbClr val="FFFF00"/>
                </a:solidFill>
              </a:rPr>
              <a:t>грошово-кредитної </a:t>
            </a:r>
            <a:r>
              <a:rPr lang="uk-UA" sz="2300" i="1" dirty="0">
                <a:solidFill>
                  <a:srgbClr val="FFFF00"/>
                </a:solidFill>
              </a:rPr>
              <a:t>політики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>
                <a:solidFill>
                  <a:srgbClr val="00B0F0"/>
                </a:solidFill>
              </a:rPr>
              <a:t> </a:t>
            </a:r>
            <a:r>
              <a:rPr lang="uk-UA" sz="2800" dirty="0">
                <a:solidFill>
                  <a:srgbClr val="00B0F0"/>
                </a:solidFill>
              </a:rPr>
              <a:t>«Гроші і ділові цикли» (1958</a:t>
            </a:r>
            <a:r>
              <a:rPr lang="uk-UA" sz="2800" dirty="0" smtClean="0">
                <a:solidFill>
                  <a:srgbClr val="00B0F0"/>
                </a:solidFill>
              </a:rPr>
              <a:t>): </a:t>
            </a:r>
            <a:r>
              <a:rPr lang="uk-UA" sz="2800" dirty="0">
                <a:solidFill>
                  <a:srgbClr val="00B0F0"/>
                </a:solidFill>
              </a:rPr>
              <a:t/>
            </a:r>
            <a:br>
              <a:rPr lang="uk-UA" sz="2800" dirty="0">
                <a:solidFill>
                  <a:srgbClr val="00B0F0"/>
                </a:solidFill>
              </a:rPr>
            </a:br>
            <a:r>
              <a:rPr lang="uk-UA" sz="2800" dirty="0" smtClean="0">
                <a:solidFill>
                  <a:srgbClr val="FFC000"/>
                </a:solidFill>
              </a:rPr>
              <a:t>монетарна теорія циклу</a:t>
            </a:r>
            <a:endParaRPr lang="uk-UA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3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/>
          </a:bodyPr>
          <a:lstStyle/>
          <a:p>
            <a:r>
              <a:rPr lang="uk-UA" sz="2400" dirty="0"/>
              <a:t>3. </a:t>
            </a:r>
            <a:r>
              <a:rPr lang="uk-UA" sz="2400" dirty="0" smtClean="0"/>
              <a:t>Наявна </a:t>
            </a:r>
            <a:r>
              <a:rPr lang="uk-UA" sz="2400" dirty="0"/>
              <a:t>залежність між </a:t>
            </a:r>
            <a:r>
              <a:rPr lang="uk-UA" sz="2400" i="1" dirty="0">
                <a:solidFill>
                  <a:srgbClr val="FFFF00"/>
                </a:solidFill>
              </a:rPr>
              <a:t>швидкістю зростання грошової маси </a:t>
            </a:r>
            <a:r>
              <a:rPr lang="uk-UA" sz="2400" i="1" dirty="0" smtClean="0">
                <a:solidFill>
                  <a:srgbClr val="FFFF00"/>
                </a:solidFill>
              </a:rPr>
              <a:t>в обігу </a:t>
            </a:r>
            <a:r>
              <a:rPr lang="uk-UA" sz="2400" dirty="0" smtClean="0"/>
              <a:t>і </a:t>
            </a:r>
            <a:r>
              <a:rPr lang="uk-UA" sz="2400" i="1" dirty="0">
                <a:solidFill>
                  <a:srgbClr val="FFFF00"/>
                </a:solidFill>
              </a:rPr>
              <a:t>темпами економічного </a:t>
            </a:r>
            <a:r>
              <a:rPr lang="uk-UA" sz="2400" i="1" dirty="0" smtClean="0">
                <a:solidFill>
                  <a:srgbClr val="FFFF00"/>
                </a:solidFill>
              </a:rPr>
              <a:t>зростання. </a:t>
            </a:r>
            <a:r>
              <a:rPr lang="uk-UA" sz="2400" dirty="0"/>
              <a:t>Хаотичні коливання грошової маси є джерелом кризових явищ в </a:t>
            </a:r>
            <a:r>
              <a:rPr lang="uk-UA" sz="2400" dirty="0" smtClean="0"/>
              <a:t>економіці.</a:t>
            </a:r>
          </a:p>
          <a:p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31" y="1700809"/>
            <a:ext cx="8316925" cy="282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9531" y="4437112"/>
            <a:ext cx="85484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Якщо темпи зростання </a:t>
            </a:r>
            <a:r>
              <a:rPr lang="uk-UA" sz="2400" dirty="0"/>
              <a:t>номінальної грошової </a:t>
            </a:r>
            <a:r>
              <a:rPr lang="uk-UA" sz="2400" dirty="0" smtClean="0"/>
              <a:t>маси </a:t>
            </a:r>
            <a:r>
              <a:rPr lang="uk-UA" sz="2400" smtClean="0"/>
              <a:t>перевищують  </a:t>
            </a:r>
            <a:r>
              <a:rPr lang="uk-UA" sz="2400" smtClean="0"/>
              <a:t>темпи </a:t>
            </a:r>
            <a:r>
              <a:rPr lang="uk-UA" sz="2400" dirty="0"/>
              <a:t>зростання </a:t>
            </a:r>
            <a:r>
              <a:rPr lang="uk-UA" sz="2400" dirty="0" smtClean="0"/>
              <a:t>валового </a:t>
            </a:r>
            <a:r>
              <a:rPr lang="uk-UA" sz="2400" dirty="0"/>
              <a:t>національного продукту відбувається </a:t>
            </a:r>
            <a:r>
              <a:rPr lang="uk-UA" sz="2400" i="1" dirty="0">
                <a:solidFill>
                  <a:srgbClr val="FFFF00"/>
                </a:solidFill>
              </a:rPr>
              <a:t>наростання </a:t>
            </a:r>
            <a:r>
              <a:rPr lang="uk-UA" sz="2400" i="1" dirty="0" smtClean="0">
                <a:solidFill>
                  <a:srgbClr val="FFFF00"/>
                </a:solidFill>
              </a:rPr>
              <a:t>інфляційних процесів </a:t>
            </a:r>
            <a:r>
              <a:rPr lang="uk-UA" sz="2400" i="1" dirty="0">
                <a:solidFill>
                  <a:srgbClr val="FFFF00"/>
                </a:solidFill>
              </a:rPr>
              <a:t>в економіці</a:t>
            </a:r>
            <a:r>
              <a:rPr lang="uk-UA" sz="2400" dirty="0"/>
              <a:t>. Інфляція провокується також </a:t>
            </a:r>
            <a:r>
              <a:rPr lang="uk-UA" sz="2400" dirty="0" smtClean="0"/>
              <a:t>нестабільністю  </a:t>
            </a:r>
            <a:r>
              <a:rPr lang="uk-UA" sz="2400" dirty="0"/>
              <a:t>пропозиції  грошей  та  </a:t>
            </a:r>
            <a:r>
              <a:rPr lang="uk-UA" sz="2400" i="1" dirty="0">
                <a:solidFill>
                  <a:srgbClr val="FFFF00"/>
                </a:solidFill>
              </a:rPr>
              <a:t>інфляційними  очікуваннями  </a:t>
            </a:r>
            <a:r>
              <a:rPr lang="uk-UA" sz="2400" dirty="0" smtClean="0"/>
              <a:t>суб’єктів економічної  діяльності.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131574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>
            <a:noAutofit/>
          </a:bodyPr>
          <a:lstStyle/>
          <a:p>
            <a:pPr>
              <a:buClr>
                <a:srgbClr val="FFFF00"/>
              </a:buClr>
              <a:buSzPct val="100000"/>
            </a:pPr>
            <a:r>
              <a:rPr lang="uk-UA" sz="2300" dirty="0" smtClean="0"/>
              <a:t>Методологічною  основою  </a:t>
            </a:r>
            <a:r>
              <a:rPr lang="uk-UA" sz="2300" i="1" dirty="0">
                <a:solidFill>
                  <a:srgbClr val="FFFF00"/>
                </a:solidFill>
              </a:rPr>
              <a:t>теорії  номінального  доходу </a:t>
            </a:r>
            <a:r>
              <a:rPr lang="uk-UA" sz="2300" dirty="0" smtClean="0"/>
              <a:t>є вищезгадана </a:t>
            </a:r>
            <a:r>
              <a:rPr lang="uk-UA" sz="2300" i="1" dirty="0">
                <a:solidFill>
                  <a:srgbClr val="FFFF00"/>
                </a:solidFill>
              </a:rPr>
              <a:t>гіпотеза перманентного </a:t>
            </a:r>
            <a:r>
              <a:rPr lang="uk-UA" sz="2300" i="1" dirty="0" smtClean="0">
                <a:solidFill>
                  <a:srgbClr val="FFFF00"/>
                </a:solidFill>
              </a:rPr>
              <a:t>доходу</a:t>
            </a:r>
            <a:r>
              <a:rPr lang="uk-UA" sz="2300" dirty="0" smtClean="0"/>
              <a:t>. Вона ґрунтується на  трьох ключових  тезах:</a:t>
            </a:r>
            <a:endParaRPr lang="uk-UA" sz="2300" dirty="0"/>
          </a:p>
          <a:p>
            <a:pPr marL="1080000"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300" i="1" dirty="0">
                <a:solidFill>
                  <a:srgbClr val="FFFF00"/>
                </a:solidFill>
              </a:rPr>
              <a:t>еластичність попиту  </a:t>
            </a:r>
            <a:r>
              <a:rPr lang="uk-UA" sz="2300" dirty="0" smtClean="0"/>
              <a:t>на  грошові залишки (у номінальному виразі) по доходу </a:t>
            </a:r>
            <a:r>
              <a:rPr lang="uk-UA" sz="2300" i="1" dirty="0">
                <a:solidFill>
                  <a:srgbClr val="FFFF00"/>
                </a:solidFill>
              </a:rPr>
              <a:t>дорівнює одиниці</a:t>
            </a:r>
            <a:r>
              <a:rPr lang="uk-UA" sz="2300" dirty="0" smtClean="0"/>
              <a:t>;</a:t>
            </a:r>
          </a:p>
          <a:p>
            <a:pPr marL="1080000"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300" i="1" dirty="0">
                <a:solidFill>
                  <a:srgbClr val="FFFF00"/>
                </a:solidFill>
              </a:rPr>
              <a:t>номінальна відсоткова ставка </a:t>
            </a:r>
            <a:r>
              <a:rPr lang="uk-UA" sz="2300" dirty="0" smtClean="0"/>
              <a:t>дорівнює реальній ставці плюс очікуваний темп інфляції;</a:t>
            </a:r>
          </a:p>
          <a:p>
            <a:pPr marL="1080000"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300" dirty="0" smtClean="0"/>
              <a:t>різниця між </a:t>
            </a:r>
            <a:r>
              <a:rPr lang="uk-UA" sz="2300" i="1" dirty="0">
                <a:solidFill>
                  <a:srgbClr val="FFFF00"/>
                </a:solidFill>
              </a:rPr>
              <a:t>реальними </a:t>
            </a:r>
            <a:r>
              <a:rPr lang="uk-UA" sz="2300" dirty="0" smtClean="0"/>
              <a:t>темпами зростання та </a:t>
            </a:r>
            <a:r>
              <a:rPr lang="uk-UA" sz="2300" i="1" dirty="0" err="1">
                <a:solidFill>
                  <a:srgbClr val="FFFF00"/>
                </a:solidFill>
              </a:rPr>
              <a:t>трендовими</a:t>
            </a:r>
            <a:r>
              <a:rPr lang="uk-UA" sz="2300" i="1" dirty="0">
                <a:solidFill>
                  <a:srgbClr val="FFFF00"/>
                </a:solidFill>
              </a:rPr>
              <a:t> </a:t>
            </a:r>
            <a:r>
              <a:rPr lang="uk-UA" sz="2300" dirty="0" smtClean="0"/>
              <a:t>темпами його зростання залишається постійною .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v"/>
            </a:pPr>
            <a:r>
              <a:rPr lang="ru-RU" sz="2300" dirty="0"/>
              <a:t> </a:t>
            </a:r>
            <a:r>
              <a:rPr lang="uk-UA" sz="2300" dirty="0" smtClean="0"/>
              <a:t>Формула  залежності  рівня  номінального доходу від величини грошової маси </a:t>
            </a: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VM</a:t>
            </a:r>
            <a:r>
              <a:rPr lang="en-US" sz="2300" dirty="0"/>
              <a:t>,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300" dirty="0" smtClean="0"/>
              <a:t> де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sz="2300" dirty="0"/>
              <a:t> </a:t>
            </a:r>
            <a:r>
              <a:rPr lang="uk-UA" sz="2300" dirty="0" smtClean="0"/>
              <a:t>-</a:t>
            </a:r>
            <a:r>
              <a:rPr lang="en-US" sz="2300" dirty="0" smtClean="0"/>
              <a:t> </a:t>
            </a:r>
            <a:r>
              <a:rPr lang="uk-UA" sz="2300" dirty="0"/>
              <a:t>рівень номінального </a:t>
            </a:r>
            <a:r>
              <a:rPr lang="uk-UA" sz="2300" dirty="0" smtClean="0"/>
              <a:t>доходу; 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en-US" sz="2300" dirty="0" smtClean="0"/>
              <a:t> </a:t>
            </a:r>
            <a:r>
              <a:rPr lang="uk-UA" sz="2300" dirty="0" smtClean="0"/>
              <a:t>-</a:t>
            </a:r>
            <a:r>
              <a:rPr lang="en-US" sz="2300" dirty="0" smtClean="0"/>
              <a:t> </a:t>
            </a:r>
            <a:r>
              <a:rPr lang="uk-UA" sz="2300" dirty="0"/>
              <a:t>швидкість обігу грошової </a:t>
            </a:r>
            <a:r>
              <a:rPr lang="uk-UA" sz="2300" dirty="0" smtClean="0"/>
              <a:t>маси;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</a:t>
            </a:r>
            <a:r>
              <a:rPr lang="en-US" sz="2300" dirty="0"/>
              <a:t>— </a:t>
            </a:r>
            <a:r>
              <a:rPr lang="uk-UA" sz="2300" dirty="0"/>
              <a:t>кількість грошей.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2800" dirty="0" smtClean="0">
                <a:solidFill>
                  <a:srgbClr val="00B0F0"/>
                </a:solidFill>
              </a:rPr>
              <a:t>«Монетарна  теорія номінального доходу» (1971</a:t>
            </a:r>
            <a:r>
              <a:rPr lang="ru-RU" sz="2800" dirty="0" smtClean="0">
                <a:solidFill>
                  <a:srgbClr val="00B0F0"/>
                </a:solidFill>
              </a:rPr>
              <a:t>)</a:t>
            </a:r>
            <a:r>
              <a:rPr lang="uk-UA" sz="2800" dirty="0" smtClean="0">
                <a:solidFill>
                  <a:srgbClr val="00B0F0"/>
                </a:solidFill>
              </a:rPr>
              <a:t>: </a:t>
            </a:r>
            <a:r>
              <a:rPr lang="uk-UA" sz="2800" dirty="0">
                <a:solidFill>
                  <a:srgbClr val="00B0F0"/>
                </a:solidFill>
              </a:rPr>
              <a:t/>
            </a:r>
            <a:br>
              <a:rPr lang="uk-UA" sz="2800" dirty="0">
                <a:solidFill>
                  <a:srgbClr val="00B0F0"/>
                </a:solidFill>
              </a:rPr>
            </a:br>
            <a:r>
              <a:rPr lang="uk-UA" sz="2800" dirty="0" smtClean="0">
                <a:solidFill>
                  <a:srgbClr val="FFC000"/>
                </a:solidFill>
              </a:rPr>
              <a:t>теорія  номінального доходу</a:t>
            </a:r>
            <a:endParaRPr lang="uk-UA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383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84312"/>
          </a:xfrm>
        </p:spPr>
        <p:txBody>
          <a:bodyPr>
            <a:noAutofit/>
          </a:bodyPr>
          <a:lstStyle/>
          <a:p>
            <a:pPr lvl="0" algn="ctr"/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Особливості сучасного </a:t>
            </a:r>
            <a:r>
              <a:rPr lang="uk-UA" sz="28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монетаризму</a:t>
            </a:r>
            <a:endParaRPr lang="uk-UA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07504" y="1268760"/>
            <a:ext cx="9036496" cy="5450813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FF00"/>
              </a:buClr>
              <a:buSzPct val="100000"/>
            </a:pPr>
            <a:r>
              <a:rPr lang="uk-UA" dirty="0" smtClean="0"/>
              <a:t>Визнаючи  </a:t>
            </a:r>
            <a:r>
              <a:rPr lang="uk-UA" dirty="0"/>
              <a:t>необхідність  політики  державного  </a:t>
            </a:r>
            <a:r>
              <a:rPr lang="uk-UA" dirty="0" smtClean="0"/>
              <a:t>регулювання</a:t>
            </a:r>
            <a:r>
              <a:rPr lang="uk-UA" dirty="0"/>
              <a:t>, сучасні монетаристи висувають ряд вимог до її </a:t>
            </a:r>
            <a:r>
              <a:rPr lang="uk-UA" dirty="0" smtClean="0"/>
              <a:t>реалізації. Політика державного регулювання повинна:</a:t>
            </a:r>
            <a:endParaRPr lang="uk-UA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 не </a:t>
            </a:r>
            <a:r>
              <a:rPr lang="uk-UA" dirty="0"/>
              <a:t>повинна обмежувати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свободу</a:t>
            </a:r>
            <a:r>
              <a:rPr lang="uk-UA" dirty="0"/>
              <a:t> (непряме регулювання);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 </a:t>
            </a:r>
            <a:r>
              <a:rPr lang="uk-UA" dirty="0" smtClean="0"/>
              <a:t>має  </a:t>
            </a:r>
            <a:r>
              <a:rPr lang="uk-UA" dirty="0"/>
              <a:t>орієнтуватися  на 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показники,  що  піддаються контролю </a:t>
            </a:r>
            <a:r>
              <a:rPr lang="uk-UA" dirty="0" smtClean="0"/>
              <a:t>(обсяги </a:t>
            </a:r>
            <a:r>
              <a:rPr lang="uk-UA" dirty="0"/>
              <a:t>грошової маси, валютний курс, але не рівень </a:t>
            </a:r>
            <a:r>
              <a:rPr lang="uk-UA" dirty="0" smtClean="0"/>
              <a:t>безробіття,норма </a:t>
            </a:r>
            <a:r>
              <a:rPr lang="uk-UA" dirty="0"/>
              <a:t>процента);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 </a:t>
            </a:r>
            <a:r>
              <a:rPr lang="uk-UA" dirty="0" smtClean="0"/>
              <a:t>повинна  </a:t>
            </a:r>
            <a:r>
              <a:rPr lang="uk-UA" dirty="0"/>
              <a:t>мати 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стабільний  і  передбачуваний  характер</a:t>
            </a:r>
            <a:r>
              <a:rPr lang="uk-UA" dirty="0"/>
              <a:t>,  </a:t>
            </a:r>
            <a:r>
              <a:rPr lang="uk-UA" dirty="0" smtClean="0"/>
              <a:t>бути орієнтованою </a:t>
            </a:r>
            <a:r>
              <a:rPr lang="uk-UA" dirty="0"/>
              <a:t>на довгострокову перспективу (</a:t>
            </a:r>
            <a:r>
              <a:rPr lang="uk-UA" dirty="0" err="1"/>
              <a:t>градуалізм</a:t>
            </a:r>
            <a:r>
              <a:rPr lang="uk-UA" dirty="0"/>
              <a:t>);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 </a:t>
            </a:r>
            <a:r>
              <a:rPr lang="uk-UA" dirty="0" smtClean="0"/>
              <a:t>мусить </a:t>
            </a:r>
            <a:r>
              <a:rPr lang="uk-UA" dirty="0"/>
              <a:t>запобігати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дефіциту державного бюджету</a:t>
            </a:r>
            <a:r>
              <a:rPr lang="uk-UA" dirty="0"/>
              <a:t>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 </a:t>
            </a:r>
            <a:r>
              <a:rPr lang="uk-UA" dirty="0" smtClean="0"/>
              <a:t>має  </a:t>
            </a:r>
            <a:r>
              <a:rPr lang="uk-UA" dirty="0"/>
              <a:t>сприяти  процесам 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дерегулювання  економіки </a:t>
            </a:r>
            <a:r>
              <a:rPr lang="uk-UA" dirty="0" smtClean="0"/>
              <a:t>(приватизації</a:t>
            </a:r>
            <a:r>
              <a:rPr lang="uk-UA" dirty="0"/>
              <a:t>, лібералізації податків, зниженню соціальних витрат)</a:t>
            </a:r>
            <a:endParaRPr lang="uk-UA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4033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</a:rPr>
              <a:t>Економічна політика </a:t>
            </a:r>
            <a:r>
              <a:rPr lang="uk-UA" sz="3200" dirty="0" err="1">
                <a:solidFill>
                  <a:srgbClr val="FFC000"/>
                </a:solidFill>
              </a:rPr>
              <a:t>монетаризму</a:t>
            </a:r>
            <a:r>
              <a:rPr lang="uk-UA" sz="3200" dirty="0">
                <a:solidFill>
                  <a:srgbClr val="FFC000"/>
                </a:solidFill>
              </a:rPr>
              <a:t> і </a:t>
            </a:r>
            <a:r>
              <a:rPr lang="uk-UA" sz="3200" dirty="0" err="1">
                <a:solidFill>
                  <a:srgbClr val="FFC000"/>
                </a:solidFill>
              </a:rPr>
              <a:t>кейнсіанства</a:t>
            </a:r>
            <a:r>
              <a:rPr lang="uk-UA" sz="3200" dirty="0">
                <a:solidFill>
                  <a:srgbClr val="FFC000"/>
                </a:solidFill>
              </a:rPr>
              <a:t>: порівняльна характеристика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46031"/>
            <a:ext cx="8208912" cy="5536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4056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199206"/>
              </p:ext>
            </p:extLst>
          </p:nvPr>
        </p:nvGraphicFramePr>
        <p:xfrm>
          <a:off x="457200" y="333375"/>
          <a:ext cx="8229600" cy="619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77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4.1. </a:t>
            </a:r>
            <a:r>
              <a:rPr lang="uk-UA" dirty="0"/>
              <a:t>Генезис та еволюція </a:t>
            </a:r>
            <a:r>
              <a:rPr lang="uk-UA" dirty="0" err="1"/>
              <a:t>монетаризму</a:t>
            </a:r>
            <a:r>
              <a:rPr lang="uk-UA" dirty="0"/>
              <a:t>.</a:t>
            </a:r>
          </a:p>
          <a:p>
            <a:pPr lvl="0"/>
            <a:r>
              <a:rPr lang="ru-RU" dirty="0" smtClean="0"/>
              <a:t>4.2</a:t>
            </a:r>
            <a:r>
              <a:rPr lang="ru-RU" dirty="0"/>
              <a:t>. </a:t>
            </a:r>
            <a:r>
              <a:rPr lang="uk-UA" dirty="0"/>
              <a:t>Теоретичні постулати економічної концепції </a:t>
            </a:r>
            <a:r>
              <a:rPr lang="uk-UA" dirty="0" err="1"/>
              <a:t>Мілтона</a:t>
            </a:r>
            <a:r>
              <a:rPr lang="uk-UA" dirty="0"/>
              <a:t> </a:t>
            </a:r>
            <a:r>
              <a:rPr lang="uk-UA" dirty="0" err="1"/>
              <a:t>Фрідмена</a:t>
            </a:r>
            <a:r>
              <a:rPr lang="uk-UA" dirty="0"/>
              <a:t>.</a:t>
            </a:r>
          </a:p>
          <a:p>
            <a:pPr lvl="0"/>
            <a:r>
              <a:rPr lang="uk-UA" dirty="0" smtClean="0"/>
              <a:t>4.3 Особливості </a:t>
            </a:r>
            <a:r>
              <a:rPr lang="uk-UA" dirty="0"/>
              <a:t>сучасного </a:t>
            </a:r>
            <a:r>
              <a:rPr lang="uk-UA" dirty="0" err="1" smtClean="0"/>
              <a:t>монетаризму</a:t>
            </a:r>
            <a:r>
              <a:rPr lang="uk-UA" dirty="0" smtClean="0"/>
              <a:t>.</a:t>
            </a:r>
          </a:p>
          <a:p>
            <a:pPr lvl="0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0443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</a:t>
            </a:r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Монетаризм як мейнстрім сучасної економічної </a:t>
            </a:r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науки</a:t>
            </a:r>
            <a:endParaRPr lang="uk-UA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988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FFC000"/>
                </a:solidFill>
              </a:rPr>
              <a:t>4.1</a:t>
            </a:r>
            <a:r>
              <a:rPr lang="uk-UA" sz="2800" dirty="0">
                <a:solidFill>
                  <a:srgbClr val="FFC000"/>
                </a:solidFill>
              </a:rPr>
              <a:t>. Генезис та еволюція </a:t>
            </a:r>
            <a:r>
              <a:rPr lang="uk-UA" sz="2800" dirty="0" err="1">
                <a:solidFill>
                  <a:srgbClr val="FFC000"/>
                </a:solidFill>
              </a:rPr>
              <a:t>монетаризму</a:t>
            </a:r>
            <a:endParaRPr lang="uk-UA" sz="2800" dirty="0">
              <a:solidFill>
                <a:srgbClr val="FFC00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5904656"/>
          </a:xfrm>
        </p:spPr>
        <p:txBody>
          <a:bodyPr>
            <a:noAutofit/>
          </a:bodyPr>
          <a:lstStyle/>
          <a:p>
            <a:r>
              <a:rPr lang="uk-UA" sz="2400" dirty="0" err="1" smtClean="0">
                <a:solidFill>
                  <a:srgbClr val="FFC000"/>
                </a:solidFill>
              </a:rPr>
              <a:t>Монетаризм</a:t>
            </a:r>
            <a:r>
              <a:rPr lang="uk-UA" sz="2400" dirty="0" smtClean="0">
                <a:solidFill>
                  <a:srgbClr val="FFC000"/>
                </a:solidFill>
              </a:rPr>
              <a:t> </a:t>
            </a:r>
            <a:r>
              <a:rPr lang="uk-UA" sz="2400" dirty="0">
                <a:solidFill>
                  <a:srgbClr val="FFC000"/>
                </a:solidFill>
              </a:rPr>
              <a:t>(англ. </a:t>
            </a:r>
            <a:r>
              <a:rPr lang="en-US" sz="2400" dirty="0">
                <a:solidFill>
                  <a:srgbClr val="FFC000"/>
                </a:solidFill>
              </a:rPr>
              <a:t>monetary </a:t>
            </a:r>
            <a:r>
              <a:rPr lang="uk-UA" sz="2400" dirty="0" smtClean="0">
                <a:solidFill>
                  <a:srgbClr val="FFC000"/>
                </a:solidFill>
              </a:rPr>
              <a:t>-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uk-UA" sz="2400" dirty="0">
                <a:solidFill>
                  <a:srgbClr val="FFC000"/>
                </a:solidFill>
              </a:rPr>
              <a:t>грошовий</a:t>
            </a:r>
            <a:r>
              <a:rPr lang="uk-UA" sz="2400" dirty="0" smtClean="0">
                <a:solidFill>
                  <a:srgbClr val="FFC000"/>
                </a:solidFill>
              </a:rPr>
              <a:t>)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rgbClr val="FFC000"/>
                </a:solidFill>
              </a:rPr>
              <a:t>у </a:t>
            </a:r>
            <a:r>
              <a:rPr lang="uk-UA" sz="2400" i="1" dirty="0" smtClean="0">
                <a:solidFill>
                  <a:srgbClr val="FFC000"/>
                </a:solidFill>
              </a:rPr>
              <a:t>вузькому розумінні </a:t>
            </a:r>
            <a:r>
              <a:rPr lang="uk-UA" sz="2400" dirty="0"/>
              <a:t>– це </a:t>
            </a:r>
            <a:r>
              <a:rPr lang="uk-UA" sz="2400" i="1" dirty="0">
                <a:solidFill>
                  <a:srgbClr val="FFFF00"/>
                </a:solidFill>
              </a:rPr>
              <a:t>економічна теорія </a:t>
            </a:r>
            <a:r>
              <a:rPr lang="uk-UA" sz="2400" dirty="0"/>
              <a:t>в структурі неокласичного напряму економічної думки </a:t>
            </a:r>
            <a:r>
              <a:rPr lang="uk-UA" sz="2400" dirty="0" smtClean="0"/>
              <a:t>(другої </a:t>
            </a:r>
            <a:r>
              <a:rPr lang="uk-UA" sz="2400" dirty="0"/>
              <a:t>половини ХХ ст</a:t>
            </a:r>
            <a:r>
              <a:rPr lang="uk-UA" sz="2400" dirty="0" smtClean="0"/>
              <a:t>.), в основу якої  покладено </a:t>
            </a:r>
            <a:r>
              <a:rPr lang="uk-UA" sz="2400" i="1" dirty="0">
                <a:solidFill>
                  <a:srgbClr val="FFFF00"/>
                </a:solidFill>
              </a:rPr>
              <a:t>модифікований варіант кількісної теорії грошей</a:t>
            </a:r>
            <a:r>
              <a:rPr lang="uk-UA" sz="2400" dirty="0"/>
              <a:t>, вона визнає вирішальну роль грошового чинника в реалізації макроекономічних процесів та досягненні макроекономічної </a:t>
            </a:r>
            <a:r>
              <a:rPr lang="uk-UA" sz="2400" dirty="0" smtClean="0"/>
              <a:t>стабільності  та розглядає </a:t>
            </a:r>
            <a:r>
              <a:rPr lang="uk-UA" sz="2400" dirty="0"/>
              <a:t>грошову політику як основу державного регулювання господарських </a:t>
            </a:r>
            <a:r>
              <a:rPr lang="uk-UA" sz="2400" dirty="0" smtClean="0"/>
              <a:t>процесів. </a:t>
            </a:r>
          </a:p>
          <a:p>
            <a:pPr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uk-UA" sz="2400" dirty="0">
                <a:solidFill>
                  <a:srgbClr val="FFC000"/>
                </a:solidFill>
              </a:rPr>
              <a:t>у </a:t>
            </a:r>
            <a:r>
              <a:rPr lang="uk-UA" sz="2400" i="1" dirty="0" smtClean="0">
                <a:solidFill>
                  <a:srgbClr val="FFC000"/>
                </a:solidFill>
              </a:rPr>
              <a:t>широкому </a:t>
            </a:r>
            <a:r>
              <a:rPr lang="uk-UA" sz="2400" i="1" dirty="0">
                <a:solidFill>
                  <a:srgbClr val="FFC000"/>
                </a:solidFill>
              </a:rPr>
              <a:t>розумінні </a:t>
            </a:r>
            <a:r>
              <a:rPr lang="uk-UA" sz="2400" dirty="0" smtClean="0"/>
              <a:t>це  </a:t>
            </a:r>
            <a:r>
              <a:rPr lang="uk-UA" sz="2400" i="1" dirty="0">
                <a:solidFill>
                  <a:srgbClr val="FFFF00"/>
                </a:solidFill>
              </a:rPr>
              <a:t>одна з течій економічного  </a:t>
            </a:r>
            <a:r>
              <a:rPr lang="uk-UA" sz="2400" i="1" dirty="0" err="1">
                <a:solidFill>
                  <a:srgbClr val="FFFF00"/>
                </a:solidFill>
              </a:rPr>
              <a:t>неоконсерватизму</a:t>
            </a:r>
            <a:r>
              <a:rPr lang="uk-UA" sz="2400" dirty="0" smtClean="0"/>
              <a:t>, що об'єднує </a:t>
            </a:r>
            <a:r>
              <a:rPr lang="uk-UA" sz="2400" i="1" dirty="0">
                <a:solidFill>
                  <a:srgbClr val="FFFF00"/>
                </a:solidFill>
              </a:rPr>
              <a:t>сукупність економічних концепцій</a:t>
            </a:r>
            <a:r>
              <a:rPr lang="uk-UA" sz="2400" dirty="0"/>
              <a:t>, </a:t>
            </a:r>
            <a:r>
              <a:rPr lang="uk-UA" sz="2400" dirty="0" smtClean="0"/>
              <a:t>які надають  </a:t>
            </a:r>
            <a:r>
              <a:rPr lang="uk-UA" sz="2400" dirty="0"/>
              <a:t>грошам  вирішального  значення  </a:t>
            </a:r>
            <a:r>
              <a:rPr lang="uk-UA" sz="2400" dirty="0" smtClean="0"/>
              <a:t>у проведенні ефективної </a:t>
            </a:r>
            <a:r>
              <a:rPr lang="uk-UA" sz="2400" dirty="0"/>
              <a:t>грошово-кредитної </a:t>
            </a:r>
            <a:r>
              <a:rPr lang="uk-UA" sz="2400" dirty="0" smtClean="0"/>
              <a:t>політики - провідного  інструменту  стабілізаційної  регуляторної </a:t>
            </a:r>
            <a:r>
              <a:rPr lang="uk-UA" sz="2400" dirty="0"/>
              <a:t>політики держави</a:t>
            </a:r>
          </a:p>
        </p:txBody>
      </p:sp>
    </p:spTree>
    <p:extLst>
      <p:ext uri="{BB962C8B-B14F-4D97-AF65-F5344CB8AC3E}">
        <p14:creationId xmlns:p14="http://schemas.microsoft.com/office/powerpoint/2010/main" val="380394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07504" y="404664"/>
            <a:ext cx="8507288" cy="62642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200" dirty="0" smtClean="0">
                <a:solidFill>
                  <a:srgbClr val="FFC000"/>
                </a:solidFill>
              </a:rPr>
              <a:t>Етапи розвитку </a:t>
            </a:r>
            <a:r>
              <a:rPr lang="uk-UA" sz="3200" dirty="0" err="1" smtClean="0">
                <a:solidFill>
                  <a:srgbClr val="FFC000"/>
                </a:solidFill>
              </a:rPr>
              <a:t>монетаризму</a:t>
            </a:r>
            <a:r>
              <a:rPr lang="uk-UA" sz="2800" dirty="0" smtClean="0">
                <a:solidFill>
                  <a:srgbClr val="FFC000"/>
                </a:solidFill>
              </a:rPr>
              <a:t>:</a:t>
            </a:r>
            <a:endParaRPr lang="uk-UA" dirty="0" smtClean="0">
              <a:solidFill>
                <a:srgbClr val="FFC000"/>
              </a:solidFill>
            </a:endParaRP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 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(50-ті роки) </a:t>
            </a:r>
            <a:r>
              <a:rPr lang="uk-UA" dirty="0" smtClean="0"/>
              <a:t>- </a:t>
            </a:r>
            <a:r>
              <a:rPr lang="uk-UA" dirty="0"/>
              <a:t>розробка теорії </a:t>
            </a:r>
            <a:r>
              <a:rPr lang="uk-UA" i="1" dirty="0">
                <a:solidFill>
                  <a:srgbClr val="FFFF00"/>
                </a:solidFill>
              </a:rPr>
              <a:t>перманентного доходу</a:t>
            </a:r>
            <a:r>
              <a:rPr lang="uk-UA" dirty="0"/>
              <a:t>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 (кінець 50-х - 60-ті роки) </a:t>
            </a:r>
            <a:r>
              <a:rPr lang="uk-UA" dirty="0" smtClean="0"/>
              <a:t>- </a:t>
            </a:r>
            <a:r>
              <a:rPr lang="uk-UA" dirty="0"/>
              <a:t>створення </a:t>
            </a:r>
            <a:r>
              <a:rPr lang="uk-UA" i="1" dirty="0">
                <a:solidFill>
                  <a:srgbClr val="FFFF00"/>
                </a:solidFill>
              </a:rPr>
              <a:t>теорії господарського циклу</a:t>
            </a:r>
            <a:r>
              <a:rPr lang="uk-UA" dirty="0"/>
              <a:t>, аналіз проблем інфляції та формування </a:t>
            </a:r>
            <a:r>
              <a:rPr lang="uk-UA" dirty="0" smtClean="0"/>
              <a:t>концепції </a:t>
            </a:r>
            <a:r>
              <a:rPr lang="uk-UA" dirty="0"/>
              <a:t>«природного </a:t>
            </a:r>
            <a:r>
              <a:rPr lang="uk-UA" dirty="0" smtClean="0"/>
              <a:t>рівня безробіття</a:t>
            </a:r>
            <a:r>
              <a:rPr lang="uk-UA" dirty="0"/>
              <a:t>»;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uk-UA" dirty="0" smtClean="0"/>
              <a:t> </a:t>
            </a:r>
            <a: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етап (70-ті роки ) </a:t>
            </a:r>
            <a:r>
              <a:rPr lang="uk-UA" dirty="0" smtClean="0"/>
              <a:t>- </a:t>
            </a:r>
            <a:r>
              <a:rPr lang="uk-UA" dirty="0"/>
              <a:t>розробка </a:t>
            </a:r>
            <a:r>
              <a:rPr lang="uk-UA" i="1" dirty="0">
                <a:solidFill>
                  <a:srgbClr val="FFFF00"/>
                </a:solidFill>
              </a:rPr>
              <a:t>теорії номінального доходу </a:t>
            </a:r>
            <a:r>
              <a:rPr lang="uk-UA" dirty="0" smtClean="0"/>
              <a:t>й  </a:t>
            </a:r>
            <a:r>
              <a:rPr lang="uk-UA" dirty="0"/>
              <a:t>пояснення  впливу  грошей  на  основні  економічні  </a:t>
            </a:r>
            <a:r>
              <a:rPr lang="uk-UA" dirty="0" smtClean="0"/>
              <a:t>параметри («</a:t>
            </a:r>
            <a:r>
              <a:rPr lang="uk-UA" dirty="0"/>
              <a:t>передавальний механізм</a:t>
            </a:r>
            <a:r>
              <a:rPr lang="uk-UA" dirty="0" smtClean="0"/>
              <a:t>»);</a:t>
            </a:r>
            <a:endParaRPr lang="uk-UA" dirty="0"/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q"/>
            </a:pPr>
            <a:r>
              <a:rPr lang="uk-UA" dirty="0" smtClean="0"/>
              <a:t>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(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сучасний) етап </a:t>
            </a:r>
            <a:r>
              <a:rPr lang="uk-UA" dirty="0" smtClean="0"/>
              <a:t>- виникнення </a:t>
            </a:r>
            <a:r>
              <a:rPr lang="uk-UA" dirty="0"/>
              <a:t>нового </a:t>
            </a:r>
            <a:r>
              <a:rPr lang="uk-UA" dirty="0" err="1"/>
              <a:t>монетаризму</a:t>
            </a:r>
            <a:r>
              <a:rPr lang="uk-UA" dirty="0"/>
              <a:t>, </a:t>
            </a:r>
            <a:r>
              <a:rPr lang="uk-UA" dirty="0" smtClean="0"/>
              <a:t>формування </a:t>
            </a:r>
            <a:r>
              <a:rPr lang="uk-UA" dirty="0"/>
              <a:t>та розвиток </a:t>
            </a:r>
            <a:r>
              <a:rPr lang="uk-UA" i="1" dirty="0">
                <a:solidFill>
                  <a:srgbClr val="FFFF00"/>
                </a:solidFill>
              </a:rPr>
              <a:t>теорії глобального </a:t>
            </a:r>
            <a:r>
              <a:rPr lang="uk-UA" i="1" dirty="0" err="1">
                <a:solidFill>
                  <a:srgbClr val="FFFF00"/>
                </a:solidFill>
              </a:rPr>
              <a:t>монетаризму</a:t>
            </a:r>
            <a:r>
              <a:rPr lang="uk-UA" dirty="0"/>
              <a:t>, </a:t>
            </a:r>
            <a:r>
              <a:rPr lang="uk-UA" dirty="0" smtClean="0"/>
              <a:t>наголос на  </a:t>
            </a:r>
            <a:r>
              <a:rPr lang="uk-UA" dirty="0"/>
              <a:t>вивченні  проблем  руху  міжнародних  фінансових  потоків  </a:t>
            </a:r>
            <a:r>
              <a:rPr lang="uk-UA" dirty="0" smtClean="0"/>
              <a:t>та обґрунтуванні  валютних теорій.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84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79296" cy="648072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Методологічні витоки та сутність </a:t>
            </a:r>
            <a:r>
              <a:rPr lang="uk-UA" sz="32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монетаризму</a:t>
            </a:r>
            <a:endParaRPr lang="uk-UA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13584"/>
            <a:ext cx="8208912" cy="5233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972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22726"/>
              </p:ext>
            </p:extLst>
          </p:nvPr>
        </p:nvGraphicFramePr>
        <p:xfrm>
          <a:off x="179512" y="1268760"/>
          <a:ext cx="8856984" cy="5473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1560" y="404664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Основні теоретичні положення кількісної теорії грошей </a:t>
            </a:r>
          </a:p>
        </p:txBody>
      </p:sp>
    </p:spTree>
    <p:extLst>
      <p:ext uri="{BB962C8B-B14F-4D97-AF65-F5344CB8AC3E}">
        <p14:creationId xmlns:p14="http://schemas.microsoft.com/office/powerpoint/2010/main" val="1932283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4.2. 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Теоретичні постулати економічної концепції </a:t>
            </a:r>
            <a:r>
              <a:rPr lang="uk-UA" sz="31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Мілтона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1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Фрідмена</a:t>
            </a:r>
            <a:r>
              <a:rPr lang="uk-UA" sz="3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(1912-2006)</a:t>
            </a:r>
            <a:endParaRPr lang="uk-UA" sz="31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24744"/>
            <a:ext cx="2322527" cy="2304256"/>
          </a:xfrm>
        </p:spPr>
      </p:pic>
      <p:sp>
        <p:nvSpPr>
          <p:cNvPr id="7" name="TextBox 6"/>
          <p:cNvSpPr txBox="1"/>
          <p:nvPr/>
        </p:nvSpPr>
        <p:spPr>
          <a:xfrm>
            <a:off x="2771800" y="1124744"/>
            <a:ext cx="61926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Метод  досліджень М</a:t>
            </a:r>
            <a:r>
              <a:rPr lang="uk-UA" sz="2400" dirty="0"/>
              <a:t>. </a:t>
            </a:r>
            <a:r>
              <a:rPr lang="uk-UA" sz="2400" dirty="0" err="1"/>
              <a:t>Фрідмена</a:t>
            </a:r>
            <a:r>
              <a:rPr lang="uk-UA" sz="2400" dirty="0"/>
              <a:t>  можна  вважати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поєднанням  суб’єктивізму  з 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постпозитивізмом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uk-UA" sz="2400" dirty="0"/>
              <a:t>Лідер  </a:t>
            </a:r>
            <a:r>
              <a:rPr lang="uk-UA" sz="2400" dirty="0" err="1"/>
              <a:t>монетаризму</a:t>
            </a:r>
            <a:r>
              <a:rPr lang="uk-UA" sz="2400" dirty="0"/>
              <a:t>  обстоює  послідовний  </a:t>
            </a:r>
            <a:r>
              <a:rPr lang="uk-UA" sz="2400" dirty="0" smtClean="0"/>
              <a:t>емпіризм  </a:t>
            </a:r>
            <a:r>
              <a:rPr lang="uk-UA" sz="2400" dirty="0"/>
              <a:t>у  науці  та  виступає  за  створення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позитивної  економічної теорії</a:t>
            </a:r>
            <a:r>
              <a:rPr lang="uk-UA" sz="2400" dirty="0"/>
              <a:t>, що має справу з теоретичними положеннями та </a:t>
            </a:r>
            <a:r>
              <a:rPr lang="uk-UA" sz="2400" dirty="0" smtClean="0"/>
              <a:t>аргументованими  </a:t>
            </a:r>
            <a:r>
              <a:rPr lang="uk-UA" sz="2400" dirty="0"/>
              <a:t>висновками,  які  не  є  суперечливими  у  викладі,  </a:t>
            </a:r>
            <a:r>
              <a:rPr lang="uk-UA" sz="2400" dirty="0" smtClean="0"/>
              <a:t>точно описують </a:t>
            </a:r>
            <a:r>
              <a:rPr lang="uk-UA" sz="2400" dirty="0"/>
              <a:t>реально існуючі процеси та підтверджуються </a:t>
            </a:r>
            <a:r>
              <a:rPr lang="uk-UA" sz="2400" dirty="0" smtClean="0"/>
              <a:t>фактами. На </a:t>
            </a:r>
            <a:r>
              <a:rPr lang="uk-UA" sz="2400" dirty="0"/>
              <a:t>думку </a:t>
            </a:r>
            <a:r>
              <a:rPr lang="uk-UA" sz="2400" dirty="0" smtClean="0"/>
              <a:t>вченого,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є правильною, якщо вона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практично 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підтверджена  </a:t>
            </a:r>
            <a:r>
              <a:rPr lang="uk-UA" sz="2400" dirty="0"/>
              <a:t>і  якщо  її  передбачення  (прогнози)  є  точними</a:t>
            </a:r>
          </a:p>
        </p:txBody>
      </p:sp>
    </p:spTree>
    <p:extLst>
      <p:ext uri="{BB962C8B-B14F-4D97-AF65-F5344CB8AC3E}">
        <p14:creationId xmlns:p14="http://schemas.microsoft.com/office/powerpoint/2010/main" val="72485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6632"/>
            <a:ext cx="9009021" cy="6741368"/>
          </a:xfrm>
        </p:spPr>
        <p:txBody>
          <a:bodyPr>
            <a:noAutofit/>
          </a:bodyPr>
          <a:lstStyle/>
          <a:p>
            <a:r>
              <a:rPr lang="uk-UA" sz="2400" dirty="0" smtClean="0"/>
              <a:t>М</a:t>
            </a:r>
            <a:r>
              <a:rPr lang="uk-UA" sz="2400" dirty="0"/>
              <a:t>. </a:t>
            </a:r>
            <a:r>
              <a:rPr lang="uk-UA" sz="2400" dirty="0" err="1"/>
              <a:t>Фрідмен</a:t>
            </a:r>
            <a:r>
              <a:rPr lang="uk-UA" sz="2400" dirty="0"/>
              <a:t>  </a:t>
            </a:r>
            <a:r>
              <a:rPr lang="uk-UA" sz="2400" dirty="0" smtClean="0"/>
              <a:t>вважає  </a:t>
            </a:r>
            <a:r>
              <a:rPr lang="uk-UA" sz="2400" i="1" dirty="0">
                <a:solidFill>
                  <a:srgbClr val="FFFF00"/>
                </a:solidFill>
              </a:rPr>
              <a:t>позитивну</a:t>
            </a:r>
            <a:r>
              <a:rPr lang="uk-UA" sz="2400" dirty="0"/>
              <a:t>  економічну  теорію  більш об’єктивною, порівняно з </a:t>
            </a:r>
            <a:r>
              <a:rPr lang="uk-UA" sz="2400" i="1" dirty="0">
                <a:solidFill>
                  <a:srgbClr val="FFFF00"/>
                </a:solidFill>
              </a:rPr>
              <a:t>нормативною</a:t>
            </a:r>
            <a:r>
              <a:rPr lang="uk-UA" sz="2400" dirty="0"/>
              <a:t> теорією, оскільки вона </a:t>
            </a:r>
            <a:r>
              <a:rPr lang="uk-UA" sz="2400" dirty="0" smtClean="0"/>
              <a:t>не залежить </a:t>
            </a:r>
            <a:r>
              <a:rPr lang="uk-UA" sz="2400" dirty="0"/>
              <a:t>від етичних, оціночних та інших суджень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теоретичної  відносності</a:t>
            </a:r>
            <a:r>
              <a:rPr lang="uk-UA" sz="2400" dirty="0"/>
              <a:t>:  факти  не  </a:t>
            </a:r>
            <a:r>
              <a:rPr lang="uk-UA" sz="2400" dirty="0" smtClean="0"/>
              <a:t>сприймаються без теорії;</a:t>
            </a:r>
            <a:endParaRPr lang="uk-UA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 </a:t>
            </a:r>
            <a:r>
              <a:rPr lang="uk-UA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фальсифікації</a:t>
            </a:r>
            <a:r>
              <a:rPr lang="uk-UA" sz="2400" dirty="0" smtClean="0"/>
              <a:t>:  </a:t>
            </a:r>
            <a:r>
              <a:rPr lang="uk-UA" sz="2400" dirty="0"/>
              <a:t>висновки  теорії  мусять  </a:t>
            </a:r>
            <a:r>
              <a:rPr lang="uk-UA" sz="2400" dirty="0" smtClean="0"/>
              <a:t>перевірятися  </a:t>
            </a:r>
            <a:r>
              <a:rPr lang="uk-UA" sz="2400" dirty="0"/>
              <a:t>фактами,  при  цьому  «факти  ніколи  не  можуть  </a:t>
            </a:r>
            <a:r>
              <a:rPr lang="uk-UA" sz="2400" dirty="0" smtClean="0"/>
              <a:t>довести теорію</a:t>
            </a:r>
            <a:r>
              <a:rPr lang="uk-UA" sz="2400" dirty="0"/>
              <a:t>», вони можуть лише виявити її хибність</a:t>
            </a:r>
            <a:r>
              <a:rPr lang="uk-UA" sz="2400" dirty="0" smtClean="0"/>
              <a:t>»;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 зростання  наукового  знання</a:t>
            </a:r>
            <a:r>
              <a:rPr lang="uk-UA" sz="2400" dirty="0" smtClean="0"/>
              <a:t>:  «будь-яка  теорія обов’язково  має  плинний  характер  і  підлягає  зміні  з  прогресом знання»;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400" dirty="0"/>
              <a:t>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 співставлення  теорій</a:t>
            </a:r>
            <a:r>
              <a:rPr lang="uk-UA" sz="2400" dirty="0" smtClean="0"/>
              <a:t>:  ефективнішою  є  та  теорія, висновки якої є найточнішими,</a:t>
            </a:r>
            <a:r>
              <a:rPr lang="ru-RU" sz="2400" dirty="0" smtClean="0"/>
              <a:t> </a:t>
            </a:r>
            <a:r>
              <a:rPr lang="uk-UA" sz="2400" dirty="0" smtClean="0"/>
              <a:t>сфера її дії максимально широка, до того ж їй не вдається знайти альтернативу.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0422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524000"/>
            <a:ext cx="8579296" cy="5217368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1</a:t>
            </a:r>
            <a:r>
              <a:rPr lang="uk-UA" dirty="0"/>
              <a:t>.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Перманентний  (постійний)  дохід  (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p),  </a:t>
            </a:r>
            <a:r>
              <a:rPr lang="uk-UA" dirty="0"/>
              <a:t>тобто  дохід,  </a:t>
            </a:r>
            <a:r>
              <a:rPr lang="uk-UA" dirty="0" smtClean="0"/>
              <a:t>який індивід  </a:t>
            </a:r>
            <a:r>
              <a:rPr lang="uk-UA" dirty="0"/>
              <a:t>сподівається  отримувати  постійно  з  огляду  на  </a:t>
            </a:r>
            <a:r>
              <a:rPr lang="uk-UA" dirty="0" smtClean="0"/>
              <a:t>обсяг нагромадженого </a:t>
            </a:r>
            <a:r>
              <a:rPr lang="uk-UA" dirty="0"/>
              <a:t>капіталу, свій освітній та професійний </a:t>
            </a:r>
            <a:r>
              <a:rPr lang="uk-UA" dirty="0" smtClean="0"/>
              <a:t>рівень, соціальний </a:t>
            </a:r>
            <a:r>
              <a:rPr lang="uk-UA" dirty="0"/>
              <a:t>статус, смаки та уподобання, вік, місце проживання.</a:t>
            </a:r>
          </a:p>
          <a:p>
            <a:r>
              <a:rPr lang="uk-UA" dirty="0" smtClean="0"/>
              <a:t>2</a:t>
            </a:r>
            <a:r>
              <a:rPr lang="uk-UA" dirty="0"/>
              <a:t>.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тимчасовий  або  випадковий  дохід  (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t )</a:t>
            </a:r>
            <a:r>
              <a:rPr lang="en-US" dirty="0"/>
              <a:t>,  </a:t>
            </a:r>
            <a:r>
              <a:rPr lang="uk-UA" dirty="0"/>
              <a:t>тобто  </a:t>
            </a:r>
            <a:r>
              <a:rPr lang="uk-UA" dirty="0" smtClean="0"/>
              <a:t>дохід, що  </a:t>
            </a:r>
            <a:r>
              <a:rPr lang="uk-UA" dirty="0"/>
              <a:t>виникає  </a:t>
            </a:r>
            <a:r>
              <a:rPr lang="uk-UA" dirty="0" smtClean="0"/>
              <a:t>неочікувано,  </a:t>
            </a:r>
            <a:r>
              <a:rPr lang="uk-UA" dirty="0"/>
              <a:t>у  результаті  зміни  зовнішніх  </a:t>
            </a:r>
            <a:r>
              <a:rPr lang="uk-UA" dirty="0" smtClean="0"/>
              <a:t>обставин  </a:t>
            </a:r>
            <a:r>
              <a:rPr lang="uk-UA" dirty="0"/>
              <a:t>(</a:t>
            </a:r>
            <a:r>
              <a:rPr lang="uk-UA" dirty="0" smtClean="0"/>
              <a:t>циклічне  піднесення у  </a:t>
            </a:r>
            <a:r>
              <a:rPr lang="uk-UA" dirty="0"/>
              <a:t>галузі,  виграш,  спадок,  </a:t>
            </a:r>
            <a:r>
              <a:rPr lang="uk-UA" dirty="0" smtClean="0"/>
              <a:t>премія тощо).</a:t>
            </a:r>
          </a:p>
          <a:p>
            <a:r>
              <a:rPr lang="uk-UA" i="1" dirty="0" smtClean="0">
                <a:solidFill>
                  <a:srgbClr val="FFFF00"/>
                </a:solidFill>
              </a:rPr>
              <a:t>Рівень споживчих витрат визначається переважно  рівнем  перманентного  доходу</a:t>
            </a:r>
            <a:r>
              <a:rPr lang="uk-UA" dirty="0" smtClean="0"/>
              <a:t>.  Тимчасовий  же  дохід впливає на величину заощаджень, використання яких дає можливість індивідові пом’якшувати коливання поточного доходу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80120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00B0F0"/>
                </a:solidFill>
              </a:rPr>
              <a:t>«</a:t>
            </a:r>
            <a:r>
              <a:rPr lang="uk-UA" sz="3200" dirty="0">
                <a:solidFill>
                  <a:srgbClr val="00B0F0"/>
                </a:solidFill>
              </a:rPr>
              <a:t>Теорія споживчої  функції</a:t>
            </a:r>
            <a:r>
              <a:rPr lang="uk-UA" sz="3200" dirty="0" smtClean="0">
                <a:solidFill>
                  <a:srgbClr val="00B0F0"/>
                </a:solidFill>
              </a:rPr>
              <a:t>» (1957):</a:t>
            </a:r>
            <a:r>
              <a:rPr lang="uk-UA" sz="3200" dirty="0">
                <a:solidFill>
                  <a:srgbClr val="00B0F0"/>
                </a:solidFill>
              </a:rPr>
              <a:t/>
            </a:r>
            <a:br>
              <a:rPr lang="uk-UA" sz="3200" dirty="0">
                <a:solidFill>
                  <a:srgbClr val="00B0F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>теорія </a:t>
            </a:r>
            <a:r>
              <a:rPr lang="uk-UA" sz="3200" dirty="0">
                <a:solidFill>
                  <a:srgbClr val="FFC000"/>
                </a:solidFill>
              </a:rPr>
              <a:t>перманентного </a:t>
            </a:r>
            <a:r>
              <a:rPr lang="uk-UA" sz="3200" dirty="0" smtClean="0">
                <a:solidFill>
                  <a:srgbClr val="FFC000"/>
                </a:solidFill>
              </a:rPr>
              <a:t>доходу 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4747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1549</TotalTime>
  <Words>964</Words>
  <Application>Microsoft Office PowerPoint</Application>
  <PresentationFormat>Экран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СУЧАСНІ ЕКОНОМІЧНІ ТЕОРІЇ</vt:lpstr>
      <vt:lpstr>       Тема 4. Монетаризм як мейнстрім сучасної економічної науки</vt:lpstr>
      <vt:lpstr>4.1. Генезис та еволюція монетаризму</vt:lpstr>
      <vt:lpstr>Презентация PowerPoint</vt:lpstr>
      <vt:lpstr>Методологічні витоки та сутність монетаризму</vt:lpstr>
      <vt:lpstr>Презентация PowerPoint</vt:lpstr>
      <vt:lpstr>  4.2. Теоретичні постулати економічної концепції Мілтона Фрідмена (1912-2006)</vt:lpstr>
      <vt:lpstr>Презентация PowerPoint</vt:lpstr>
      <vt:lpstr>  «Теорія споживчої  функції» (1957): теорія перманентного доходу </vt:lpstr>
      <vt:lpstr>   «Гроші і ділові цикли» (1958):  монетарна теорія циклу</vt:lpstr>
      <vt:lpstr>Презентация PowerPoint</vt:lpstr>
      <vt:lpstr>  «Монетарна  теорія номінального доходу» (1971):  теорія  номінального доходу</vt:lpstr>
      <vt:lpstr>4.3 Особливості сучасного монетаризму</vt:lpstr>
      <vt:lpstr>Економічна політика монетаризму і кейнсіанства: порівняльна характеристика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ЕКОНОМІЧНІ ТЕОРІЇ</dc:title>
  <dc:creator>Юрій У</dc:creator>
  <cp:lastModifiedBy>Юрій У</cp:lastModifiedBy>
  <cp:revision>112</cp:revision>
  <dcterms:created xsi:type="dcterms:W3CDTF">2023-02-06T18:05:54Z</dcterms:created>
  <dcterms:modified xsi:type="dcterms:W3CDTF">2023-03-07T09:21:10Z</dcterms:modified>
</cp:coreProperties>
</file>