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1" r:id="rId15"/>
    <p:sldId id="269" r:id="rId16"/>
    <p:sldId id="272" r:id="rId17"/>
    <p:sldId id="273" r:id="rId18"/>
    <p:sldId id="274" r:id="rId19"/>
    <p:sldId id="275" r:id="rId20"/>
    <p:sldId id="277" r:id="rId21"/>
    <p:sldId id="278" r:id="rId22"/>
    <p:sldId id="279" r:id="rId23"/>
    <p:sldId id="280" r:id="rId24"/>
    <p:sldId id="281" r:id="rId25"/>
    <p:sldId id="276" r:id="rId26"/>
    <p:sldId id="283" r:id="rId27"/>
    <p:sldId id="284" r:id="rId28"/>
    <p:sldId id="285" r:id="rId29"/>
    <p:sldId id="289" r:id="rId30"/>
    <p:sldId id="290" r:id="rId31"/>
    <p:sldId id="291" r:id="rId32"/>
    <p:sldId id="292" r:id="rId33"/>
    <p:sldId id="293" r:id="rId34"/>
    <p:sldId id="294" r:id="rId35"/>
    <p:sldId id="286" r:id="rId36"/>
    <p:sldId id="295" r:id="rId37"/>
    <p:sldId id="296" r:id="rId38"/>
    <p:sldId id="297" r:id="rId39"/>
    <p:sldId id="298" r:id="rId40"/>
    <p:sldId id="299" r:id="rId41"/>
    <p:sldId id="300" r:id="rId42"/>
    <p:sldId id="301" r:id="rId43"/>
    <p:sldId id="302" r:id="rId44"/>
    <p:sldId id="303" r:id="rId45"/>
    <p:sldId id="304" r:id="rId46"/>
    <p:sldId id="305" r:id="rId47"/>
    <p:sldId id="306" r:id="rId48"/>
    <p:sldId id="307" r:id="rId49"/>
    <p:sldId id="308" r:id="rId50"/>
    <p:sldId id="309" r:id="rId51"/>
    <p:sldId id="310" r:id="rId52"/>
    <p:sldId id="311" r:id="rId53"/>
    <p:sldId id="287" r:id="rId54"/>
    <p:sldId id="288" r:id="rId55"/>
    <p:sldId id="282" r:id="rId56"/>
    <p:sldId id="270" r:id="rId5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9/28/2025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9/28/2025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9/28/2025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uk-UA"/>
              <a:t>Клацніть, щоб редагувати стиль зразка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9/28/2025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9/28/2025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uk-UA"/>
              <a:t>Клацніть, щоб редагувати стиль зразка заголовка</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48A87A34-81AB-432B-8DAE-1953F412C126}" type="datetimeFigureOut">
              <a:rPr lang="en-US" dirty="0"/>
              <a:t>9/28/2025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uk-UA"/>
              <a:t>Клацніть, щоб редагувати стиль зразка заголовка</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a:t>Клацніть піктограму, щоб додати зображення</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a:t>Клацніть піктограму, щоб додати зображення</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a:t>Клацніть піктограму, щоб додати зображення</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48A87A34-81AB-432B-8DAE-1953F412C126}" type="datetimeFigureOut">
              <a:rPr lang="en-US" dirty="0"/>
              <a:t>9/28/2025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8A87A34-81AB-432B-8DAE-1953F412C126}" type="datetimeFigureOut">
              <a:rPr lang="en-US" dirty="0"/>
              <a:t>9/28/2025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141410" y="3073397"/>
            <a:ext cx="4878391" cy="271780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172200" y="3073397"/>
            <a:ext cx="4875210" cy="271780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9/28/2025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9/28/2025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9/28/2025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95362B-8E47-4E66-897C-B23684C5102B}"/>
              </a:ext>
            </a:extLst>
          </p:cNvPr>
          <p:cNvSpPr>
            <a:spLocks noGrp="1"/>
          </p:cNvSpPr>
          <p:nvPr>
            <p:ph type="ctrTitle"/>
          </p:nvPr>
        </p:nvSpPr>
        <p:spPr/>
        <p:txBody>
          <a:bodyPr/>
          <a:lstStyle/>
          <a:p>
            <a:pPr algn="ctr"/>
            <a:r>
              <a:rPr lang="uk-UA" dirty="0"/>
              <a:t>Інтерв’ю</a:t>
            </a:r>
          </a:p>
        </p:txBody>
      </p:sp>
      <p:sp>
        <p:nvSpPr>
          <p:cNvPr id="3" name="Підзаголовок 2">
            <a:extLst>
              <a:ext uri="{FF2B5EF4-FFF2-40B4-BE49-F238E27FC236}">
                <a16:creationId xmlns:a16="http://schemas.microsoft.com/office/drawing/2014/main" id="{97A4B7E9-AE75-4925-98D2-A1081146CE29}"/>
              </a:ext>
            </a:extLst>
          </p:cNvPr>
          <p:cNvSpPr>
            <a:spLocks noGrp="1"/>
          </p:cNvSpPr>
          <p:nvPr>
            <p:ph type="subTitle" idx="1"/>
          </p:nvPr>
        </p:nvSpPr>
        <p:spPr/>
        <p:txBody>
          <a:bodyPr/>
          <a:lstStyle/>
          <a:p>
            <a:endParaRPr lang="uk-UA"/>
          </a:p>
        </p:txBody>
      </p:sp>
    </p:spTree>
    <p:extLst>
      <p:ext uri="{BB962C8B-B14F-4D97-AF65-F5344CB8AC3E}">
        <p14:creationId xmlns:p14="http://schemas.microsoft.com/office/powerpoint/2010/main" val="1808558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E07855-A276-4308-8FB1-C9599B524283}"/>
              </a:ext>
            </a:extLst>
          </p:cNvPr>
          <p:cNvSpPr>
            <a:spLocks noGrp="1"/>
          </p:cNvSpPr>
          <p:nvPr>
            <p:ph type="title"/>
          </p:nvPr>
        </p:nvSpPr>
        <p:spPr/>
        <p:txBody>
          <a:bodyPr/>
          <a:lstStyle/>
          <a:p>
            <a:pPr algn="ctr"/>
            <a:r>
              <a:rPr lang="uk-UA" dirty="0"/>
              <a:t>предметно-особистісне інтерв'ю </a:t>
            </a:r>
          </a:p>
        </p:txBody>
      </p:sp>
      <p:sp>
        <p:nvSpPr>
          <p:cNvPr id="3" name="Місце для вмісту 2">
            <a:extLst>
              <a:ext uri="{FF2B5EF4-FFF2-40B4-BE49-F238E27FC236}">
                <a16:creationId xmlns:a16="http://schemas.microsoft.com/office/drawing/2014/main" id="{ACF25B25-BC81-4217-8927-DB13A76835A3}"/>
              </a:ext>
            </a:extLst>
          </p:cNvPr>
          <p:cNvSpPr>
            <a:spLocks noGrp="1"/>
          </p:cNvSpPr>
          <p:nvPr>
            <p:ph sz="half" idx="1"/>
          </p:nvPr>
        </p:nvSpPr>
        <p:spPr>
          <a:xfrm>
            <a:off x="941294" y="2249486"/>
            <a:ext cx="5078505" cy="4249926"/>
          </a:xfrm>
        </p:spPr>
        <p:txBody>
          <a:bodyPr>
            <a:normAutofit fontScale="70000" lnSpcReduction="20000"/>
          </a:bodyPr>
          <a:lstStyle/>
          <a:p>
            <a:pPr algn="just"/>
            <a:r>
              <a:rPr lang="ru-RU" dirty="0"/>
              <a:t>У предметно-</a:t>
            </a:r>
            <a:r>
              <a:rPr lang="ru-RU" dirty="0" err="1"/>
              <a:t>особистісному</a:t>
            </a:r>
            <a:r>
              <a:rPr lang="ru-RU" dirty="0"/>
              <a:t> </a:t>
            </a:r>
            <a:r>
              <a:rPr lang="ru-RU" dirty="0" err="1"/>
              <a:t>інтерв'ю</a:t>
            </a:r>
            <a:r>
              <a:rPr lang="ru-RU" dirty="0"/>
              <a:t> тема - конкретна </a:t>
            </a:r>
            <a:r>
              <a:rPr lang="ru-RU" dirty="0" err="1"/>
              <a:t>людина</a:t>
            </a:r>
            <a:r>
              <a:rPr lang="ru-RU" dirty="0"/>
              <a:t>, яка </a:t>
            </a:r>
            <a:r>
              <a:rPr lang="ru-RU" dirty="0" err="1"/>
              <a:t>цікавить</a:t>
            </a:r>
            <a:r>
              <a:rPr lang="ru-RU" dirty="0"/>
              <a:t> </a:t>
            </a:r>
            <a:r>
              <a:rPr lang="ru-RU" dirty="0" err="1"/>
              <a:t>читачів</a:t>
            </a:r>
            <a:r>
              <a:rPr lang="ru-RU" dirty="0"/>
              <a:t> не сама по </a:t>
            </a:r>
            <a:r>
              <a:rPr lang="ru-RU" dirty="0" err="1"/>
              <a:t>собі</a:t>
            </a:r>
            <a:r>
              <a:rPr lang="ru-RU" dirty="0"/>
              <a:t>, а у </a:t>
            </a:r>
            <a:r>
              <a:rPr lang="ru-RU" dirty="0" err="1"/>
              <a:t>зв'язку</a:t>
            </a:r>
            <a:r>
              <a:rPr lang="ru-RU" dirty="0"/>
              <a:t> з </a:t>
            </a:r>
            <a:r>
              <a:rPr lang="ru-RU" dirty="0" err="1"/>
              <a:t>якоюсь</a:t>
            </a:r>
            <a:r>
              <a:rPr lang="ru-RU" dirty="0"/>
              <a:t> конкретною справою. При </a:t>
            </a:r>
            <a:r>
              <a:rPr lang="ru-RU" dirty="0" err="1"/>
              <a:t>цьому</a:t>
            </a:r>
            <a:r>
              <a:rPr lang="ru-RU" dirty="0"/>
              <a:t>, </a:t>
            </a:r>
            <a:r>
              <a:rPr lang="ru-RU" dirty="0" err="1"/>
              <a:t>якщо</a:t>
            </a:r>
            <a:r>
              <a:rPr lang="ru-RU" dirty="0"/>
              <a:t> в предметному </a:t>
            </a:r>
            <a:r>
              <a:rPr lang="ru-RU" dirty="0" err="1"/>
              <a:t>інтерв'ю</a:t>
            </a:r>
            <a:r>
              <a:rPr lang="ru-RU" dirty="0"/>
              <a:t> персонажем </a:t>
            </a:r>
            <a:r>
              <a:rPr lang="ru-RU" dirty="0" err="1"/>
              <a:t>може</a:t>
            </a:r>
            <a:r>
              <a:rPr lang="ru-RU" dirty="0"/>
              <a:t> бути будь-яка </a:t>
            </a:r>
            <a:r>
              <a:rPr lang="ru-RU" dirty="0" err="1"/>
              <a:t>людина</a:t>
            </a:r>
            <a:r>
              <a:rPr lang="ru-RU" dirty="0"/>
              <a:t> </a:t>
            </a:r>
            <a:r>
              <a:rPr lang="ru-RU" dirty="0" err="1"/>
              <a:t>певного</a:t>
            </a:r>
            <a:r>
              <a:rPr lang="ru-RU" dirty="0"/>
              <a:t> статусу, то в предметно-</a:t>
            </a:r>
            <a:r>
              <a:rPr lang="ru-RU" dirty="0" err="1"/>
              <a:t>особистісному</a:t>
            </a:r>
            <a:r>
              <a:rPr lang="ru-RU" dirty="0"/>
              <a:t> - </a:t>
            </a:r>
            <a:r>
              <a:rPr lang="ru-RU" dirty="0" err="1"/>
              <a:t>тільки</a:t>
            </a:r>
            <a:r>
              <a:rPr lang="ru-RU" dirty="0"/>
              <a:t> </a:t>
            </a:r>
            <a:r>
              <a:rPr lang="ru-RU" dirty="0" err="1"/>
              <a:t>цей</a:t>
            </a:r>
            <a:r>
              <a:rPr lang="ru-RU" dirty="0"/>
              <a:t> і </a:t>
            </a:r>
            <a:r>
              <a:rPr lang="ru-RU" dirty="0" err="1"/>
              <a:t>ніхто</a:t>
            </a:r>
            <a:r>
              <a:rPr lang="ru-RU" dirty="0"/>
              <a:t> </a:t>
            </a:r>
            <a:r>
              <a:rPr lang="ru-RU" dirty="0" err="1"/>
              <a:t>інший</a:t>
            </a:r>
            <a:r>
              <a:rPr lang="ru-RU" dirty="0"/>
              <a:t>. </a:t>
            </a:r>
          </a:p>
          <a:p>
            <a:pPr algn="just"/>
            <a:r>
              <a:rPr lang="ru-RU" dirty="0" err="1"/>
              <a:t>Класичні</a:t>
            </a:r>
            <a:r>
              <a:rPr lang="ru-RU" dirty="0"/>
              <a:t> </a:t>
            </a:r>
            <a:r>
              <a:rPr lang="ru-RU" dirty="0" err="1"/>
              <a:t>приклади</a:t>
            </a:r>
            <a:r>
              <a:rPr lang="ru-RU" dirty="0"/>
              <a:t> </a:t>
            </a:r>
            <a:r>
              <a:rPr lang="ru-RU" dirty="0" err="1"/>
              <a:t>героїв</a:t>
            </a:r>
            <a:r>
              <a:rPr lang="ru-RU" dirty="0"/>
              <a:t> предметно-</a:t>
            </a:r>
            <a:r>
              <a:rPr lang="ru-RU" dirty="0" err="1"/>
              <a:t>особистісного</a:t>
            </a:r>
            <a:r>
              <a:rPr lang="ru-RU" dirty="0"/>
              <a:t> </a:t>
            </a:r>
            <a:r>
              <a:rPr lang="ru-RU" dirty="0" err="1"/>
              <a:t>інтерв'ю</a:t>
            </a:r>
            <a:r>
              <a:rPr lang="ru-RU" dirty="0"/>
              <a:t> - спортсмен, </a:t>
            </a:r>
            <a:r>
              <a:rPr lang="ru-RU" dirty="0" err="1"/>
              <a:t>який</a:t>
            </a:r>
            <a:r>
              <a:rPr lang="ru-RU" dirty="0"/>
              <a:t> </a:t>
            </a:r>
            <a:r>
              <a:rPr lang="ru-RU" dirty="0" err="1"/>
              <a:t>виграв</a:t>
            </a:r>
            <a:r>
              <a:rPr lang="ru-RU" dirty="0"/>
              <a:t> </a:t>
            </a:r>
            <a:r>
              <a:rPr lang="ru-RU" dirty="0" err="1"/>
              <a:t>змагання</a:t>
            </a:r>
            <a:r>
              <a:rPr lang="ru-RU" dirty="0"/>
              <a:t>, </a:t>
            </a:r>
            <a:r>
              <a:rPr lang="ru-RU" dirty="0" err="1"/>
              <a:t>отримав</a:t>
            </a:r>
            <a:r>
              <a:rPr lang="ru-RU" dirty="0"/>
              <a:t> </a:t>
            </a:r>
            <a:r>
              <a:rPr lang="ru-RU" dirty="0" err="1"/>
              <a:t>премію</a:t>
            </a:r>
            <a:r>
              <a:rPr lang="ru-RU" dirty="0"/>
              <a:t> </a:t>
            </a:r>
            <a:r>
              <a:rPr lang="ru-RU" dirty="0" err="1"/>
              <a:t>вчений</a:t>
            </a:r>
            <a:r>
              <a:rPr lang="ru-RU" dirty="0"/>
              <a:t>, </a:t>
            </a:r>
            <a:r>
              <a:rPr lang="ru-RU" dirty="0" err="1"/>
              <a:t>звільнений</a:t>
            </a:r>
            <a:r>
              <a:rPr lang="ru-RU" dirty="0"/>
              <a:t> </a:t>
            </a:r>
            <a:r>
              <a:rPr lang="ru-RU" dirty="0" err="1"/>
              <a:t>із</a:t>
            </a:r>
            <a:r>
              <a:rPr lang="ru-RU" dirty="0"/>
              <a:t> полону </a:t>
            </a:r>
            <a:r>
              <a:rPr lang="ru-RU" dirty="0" err="1"/>
              <a:t>заручник</a:t>
            </a:r>
            <a:r>
              <a:rPr lang="ru-RU" dirty="0"/>
              <a:t>. </a:t>
            </a:r>
            <a:r>
              <a:rPr lang="ru-RU" dirty="0" err="1"/>
              <a:t>Запитання</a:t>
            </a:r>
            <a:r>
              <a:rPr lang="ru-RU" dirty="0"/>
              <a:t> у такому </a:t>
            </a:r>
            <a:r>
              <a:rPr lang="ru-RU" dirty="0" err="1"/>
              <a:t>інтерв'ю</a:t>
            </a:r>
            <a:r>
              <a:rPr lang="ru-RU" dirty="0"/>
              <a:t> </a:t>
            </a:r>
            <a:r>
              <a:rPr lang="ru-RU" dirty="0" err="1"/>
              <a:t>стосуються</a:t>
            </a:r>
            <a:r>
              <a:rPr lang="ru-RU" dirty="0"/>
              <a:t> </a:t>
            </a:r>
            <a:r>
              <a:rPr lang="ru-RU" dirty="0" err="1"/>
              <a:t>виключно</a:t>
            </a:r>
            <a:r>
              <a:rPr lang="ru-RU" dirty="0"/>
              <a:t> предмета </a:t>
            </a:r>
            <a:r>
              <a:rPr lang="ru-RU" dirty="0" err="1"/>
              <a:t>розмови</a:t>
            </a:r>
            <a:r>
              <a:rPr lang="ru-RU" dirty="0"/>
              <a:t>. </a:t>
            </a:r>
            <a:r>
              <a:rPr lang="ru-RU" dirty="0" err="1"/>
              <a:t>Приватне</a:t>
            </a:r>
            <a:r>
              <a:rPr lang="ru-RU" dirty="0"/>
              <a:t> </a:t>
            </a:r>
            <a:r>
              <a:rPr lang="ru-RU" dirty="0" err="1"/>
              <a:t>життя</a:t>
            </a:r>
            <a:r>
              <a:rPr lang="ru-RU" dirty="0"/>
              <a:t> </a:t>
            </a:r>
            <a:r>
              <a:rPr lang="ru-RU" dirty="0" err="1"/>
              <a:t>персонажів</a:t>
            </a:r>
            <a:r>
              <a:rPr lang="ru-RU" dirty="0"/>
              <a:t> </a:t>
            </a:r>
            <a:r>
              <a:rPr lang="ru-RU" dirty="0" err="1"/>
              <a:t>зазвичай</a:t>
            </a:r>
            <a:r>
              <a:rPr lang="ru-RU" dirty="0"/>
              <a:t> </a:t>
            </a:r>
            <a:r>
              <a:rPr lang="ru-RU" dirty="0" err="1"/>
              <a:t>залишається</a:t>
            </a:r>
            <a:r>
              <a:rPr lang="ru-RU" dirty="0"/>
              <a:t> за кадром.</a:t>
            </a:r>
          </a:p>
        </p:txBody>
      </p:sp>
      <p:sp>
        <p:nvSpPr>
          <p:cNvPr id="4" name="Місце для вмісту 3">
            <a:extLst>
              <a:ext uri="{FF2B5EF4-FFF2-40B4-BE49-F238E27FC236}">
                <a16:creationId xmlns:a16="http://schemas.microsoft.com/office/drawing/2014/main" id="{65F5698F-9208-4ED6-A3F0-FEE4889642AA}"/>
              </a:ext>
            </a:extLst>
          </p:cNvPr>
          <p:cNvSpPr>
            <a:spLocks noGrp="1"/>
          </p:cNvSpPr>
          <p:nvPr>
            <p:ph sz="half" idx="2"/>
          </p:nvPr>
        </p:nvSpPr>
        <p:spPr/>
        <p:txBody>
          <a:bodyPr>
            <a:normAutofit fontScale="70000" lnSpcReduction="20000"/>
          </a:bodyPr>
          <a:lstStyle/>
          <a:p>
            <a:endParaRPr lang="uk-UA"/>
          </a:p>
        </p:txBody>
      </p:sp>
    </p:spTree>
    <p:extLst>
      <p:ext uri="{BB962C8B-B14F-4D97-AF65-F5344CB8AC3E}">
        <p14:creationId xmlns:p14="http://schemas.microsoft.com/office/powerpoint/2010/main" val="3605864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565C7C-369B-437F-91E2-B7F5BB3244F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0571BEA-AC18-4AB7-AC86-EA9218D58E8F}"/>
              </a:ext>
            </a:extLst>
          </p:cNvPr>
          <p:cNvSpPr>
            <a:spLocks noGrp="1"/>
          </p:cNvSpPr>
          <p:nvPr>
            <p:ph sz="half" idx="1"/>
          </p:nvPr>
        </p:nvSpPr>
        <p:spPr/>
        <p:txBody>
          <a:bodyPr>
            <a:normAutofit fontScale="85000" lnSpcReduction="20000"/>
          </a:bodyPr>
          <a:lstStyle/>
          <a:p>
            <a:pPr algn="just"/>
            <a:r>
              <a:rPr lang="ru-RU" dirty="0"/>
              <a:t>По </a:t>
            </a:r>
            <a:r>
              <a:rPr lang="ru-RU" dirty="0" err="1"/>
              <a:t>структурі</a:t>
            </a:r>
            <a:r>
              <a:rPr lang="ru-RU" dirty="0"/>
              <a:t> предметно-личностное </a:t>
            </a:r>
            <a:r>
              <a:rPr lang="ru-RU" dirty="0" err="1"/>
              <a:t>інтерв'ю</a:t>
            </a:r>
            <a:r>
              <a:rPr lang="ru-RU" dirty="0"/>
              <a:t> </a:t>
            </a:r>
            <a:r>
              <a:rPr lang="ru-RU" dirty="0" err="1"/>
              <a:t>може</a:t>
            </a:r>
            <a:r>
              <a:rPr lang="ru-RU" dirty="0"/>
              <a:t> </a:t>
            </a:r>
            <a:r>
              <a:rPr lang="ru-RU" dirty="0" err="1"/>
              <a:t>нагадувати</a:t>
            </a:r>
            <a:r>
              <a:rPr lang="ru-RU" dirty="0"/>
              <a:t> анкету, коли </a:t>
            </a:r>
            <a:r>
              <a:rPr lang="ru-RU" dirty="0" err="1"/>
              <a:t>співрозмовника</a:t>
            </a:r>
            <a:r>
              <a:rPr lang="ru-RU" dirty="0"/>
              <a:t> </a:t>
            </a:r>
            <a:r>
              <a:rPr lang="ru-RU" dirty="0" err="1"/>
              <a:t>послідовно</a:t>
            </a:r>
            <a:r>
              <a:rPr lang="ru-RU" dirty="0"/>
              <a:t> </a:t>
            </a:r>
            <a:r>
              <a:rPr lang="ru-RU" dirty="0" err="1"/>
              <a:t>розпитують</a:t>
            </a:r>
            <a:r>
              <a:rPr lang="ru-RU" dirty="0"/>
              <a:t> у тому, як </a:t>
            </a:r>
            <a:r>
              <a:rPr lang="ru-RU" dirty="0" err="1"/>
              <a:t>він</a:t>
            </a:r>
            <a:r>
              <a:rPr lang="ru-RU" dirty="0"/>
              <a:t> </a:t>
            </a:r>
            <a:r>
              <a:rPr lang="ru-RU" dirty="0" err="1"/>
              <a:t>рухався</a:t>
            </a:r>
            <a:r>
              <a:rPr lang="ru-RU" dirty="0"/>
              <a:t> до </a:t>
            </a:r>
            <a:r>
              <a:rPr lang="ru-RU" dirty="0" err="1"/>
              <a:t>свого</a:t>
            </a:r>
            <a:r>
              <a:rPr lang="ru-RU" dirty="0"/>
              <a:t> </a:t>
            </a:r>
            <a:r>
              <a:rPr lang="ru-RU" dirty="0" err="1"/>
              <a:t>сьогоднішнього</a:t>
            </a:r>
            <a:r>
              <a:rPr lang="ru-RU" dirty="0"/>
              <a:t> стану. </a:t>
            </a:r>
            <a:r>
              <a:rPr lang="ru-RU" dirty="0" err="1"/>
              <a:t>Однак</a:t>
            </a:r>
            <a:r>
              <a:rPr lang="ru-RU" dirty="0"/>
              <a:t>, </a:t>
            </a:r>
            <a:r>
              <a:rPr lang="ru-RU" dirty="0" err="1"/>
              <a:t>щоб</a:t>
            </a:r>
            <a:r>
              <a:rPr lang="ru-RU" dirty="0"/>
              <a:t> </a:t>
            </a:r>
            <a:r>
              <a:rPr lang="ru-RU" dirty="0" err="1"/>
              <a:t>інтерв'ю</a:t>
            </a:r>
            <a:r>
              <a:rPr lang="ru-RU" dirty="0"/>
              <a:t> не </a:t>
            </a:r>
            <a:r>
              <a:rPr lang="ru-RU" dirty="0" err="1"/>
              <a:t>перетворилося</a:t>
            </a:r>
            <a:r>
              <a:rPr lang="ru-RU" dirty="0"/>
              <a:t> на </a:t>
            </a:r>
            <a:r>
              <a:rPr lang="ru-RU" dirty="0" err="1"/>
              <a:t>перелік</a:t>
            </a:r>
            <a:r>
              <a:rPr lang="ru-RU" dirty="0"/>
              <a:t> </a:t>
            </a:r>
            <a:r>
              <a:rPr lang="ru-RU" dirty="0" err="1"/>
              <a:t>банальних</a:t>
            </a:r>
            <a:r>
              <a:rPr lang="ru-RU" dirty="0"/>
              <a:t> </a:t>
            </a:r>
            <a:r>
              <a:rPr lang="ru-RU" dirty="0" err="1"/>
              <a:t>відповідей</a:t>
            </a:r>
            <a:r>
              <a:rPr lang="ru-RU" dirty="0"/>
              <a:t>, </a:t>
            </a:r>
            <a:r>
              <a:rPr lang="ru-RU" dirty="0" err="1"/>
              <a:t>журналісту</a:t>
            </a:r>
            <a:r>
              <a:rPr lang="ru-RU" dirty="0"/>
              <a:t> </a:t>
            </a:r>
            <a:r>
              <a:rPr lang="ru-RU" dirty="0" err="1"/>
              <a:t>необхідно</a:t>
            </a:r>
            <a:r>
              <a:rPr lang="ru-RU" dirty="0"/>
              <a:t> </a:t>
            </a:r>
            <a:r>
              <a:rPr lang="ru-RU" dirty="0" err="1"/>
              <a:t>шукати</a:t>
            </a:r>
            <a:r>
              <a:rPr lang="ru-RU" dirty="0"/>
              <a:t> </a:t>
            </a:r>
            <a:r>
              <a:rPr lang="ru-RU" dirty="0" err="1"/>
              <a:t>несподівані</a:t>
            </a:r>
            <a:r>
              <a:rPr lang="ru-RU" dirty="0"/>
              <a:t> </a:t>
            </a:r>
            <a:r>
              <a:rPr lang="ru-RU" dirty="0" err="1"/>
              <a:t>аспекти</a:t>
            </a:r>
            <a:r>
              <a:rPr lang="ru-RU" dirty="0"/>
              <a:t> теми, </a:t>
            </a:r>
            <a:r>
              <a:rPr lang="ru-RU" dirty="0" err="1"/>
              <a:t>виявляти</a:t>
            </a:r>
            <a:r>
              <a:rPr lang="ru-RU" dirty="0"/>
              <a:t> </a:t>
            </a:r>
            <a:r>
              <a:rPr lang="ru-RU" dirty="0" err="1"/>
              <a:t>напружені</a:t>
            </a:r>
            <a:r>
              <a:rPr lang="ru-RU" dirty="0"/>
              <a:t> та </a:t>
            </a:r>
            <a:r>
              <a:rPr lang="ru-RU" dirty="0" err="1"/>
              <a:t>комічні</a:t>
            </a:r>
            <a:r>
              <a:rPr lang="ru-RU" dirty="0"/>
              <a:t> </a:t>
            </a:r>
            <a:r>
              <a:rPr lang="ru-RU" dirty="0" err="1"/>
              <a:t>епізоди</a:t>
            </a:r>
            <a:r>
              <a:rPr lang="ru-RU" dirty="0"/>
              <a:t>, </a:t>
            </a:r>
            <a:r>
              <a:rPr lang="ru-RU" dirty="0" err="1"/>
              <a:t>які</a:t>
            </a:r>
            <a:r>
              <a:rPr lang="ru-RU" dirty="0"/>
              <a:t> пережив персонаж </a:t>
            </a:r>
            <a:r>
              <a:rPr lang="ru-RU" dirty="0" err="1"/>
              <a:t>інтерв'ю</a:t>
            </a:r>
            <a:r>
              <a:rPr lang="ru-RU" dirty="0"/>
              <a:t> </a:t>
            </a:r>
            <a:r>
              <a:rPr lang="ru-RU" dirty="0" err="1"/>
              <a:t>під</a:t>
            </a:r>
            <a:r>
              <a:rPr lang="ru-RU" dirty="0"/>
              <a:t> час руху до </a:t>
            </a:r>
            <a:r>
              <a:rPr lang="ru-RU" dirty="0" err="1"/>
              <a:t>своєї</a:t>
            </a:r>
            <a:r>
              <a:rPr lang="ru-RU" dirty="0"/>
              <a:t> мети.</a:t>
            </a:r>
          </a:p>
          <a:p>
            <a:endParaRPr lang="uk-UA" dirty="0"/>
          </a:p>
        </p:txBody>
      </p:sp>
      <p:sp>
        <p:nvSpPr>
          <p:cNvPr id="4" name="Місце для вмісту 3">
            <a:extLst>
              <a:ext uri="{FF2B5EF4-FFF2-40B4-BE49-F238E27FC236}">
                <a16:creationId xmlns:a16="http://schemas.microsoft.com/office/drawing/2014/main" id="{FD24A5D8-0476-4ED0-A535-C66EB501C629}"/>
              </a:ext>
            </a:extLst>
          </p:cNvPr>
          <p:cNvSpPr>
            <a:spLocks noGrp="1"/>
          </p:cNvSpPr>
          <p:nvPr>
            <p:ph sz="half" idx="2"/>
          </p:nvPr>
        </p:nvSpPr>
        <p:spPr/>
        <p:txBody>
          <a:bodyPr>
            <a:normAutofit fontScale="85000" lnSpcReduction="20000"/>
          </a:bodyPr>
          <a:lstStyle/>
          <a:p>
            <a:endParaRPr lang="uk-UA"/>
          </a:p>
        </p:txBody>
      </p:sp>
    </p:spTree>
    <p:extLst>
      <p:ext uri="{BB962C8B-B14F-4D97-AF65-F5344CB8AC3E}">
        <p14:creationId xmlns:p14="http://schemas.microsoft.com/office/powerpoint/2010/main" val="3936313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7E7883-25C2-4D2F-ABD1-7C7DDB2E3A7D}"/>
              </a:ext>
            </a:extLst>
          </p:cNvPr>
          <p:cNvSpPr>
            <a:spLocks noGrp="1"/>
          </p:cNvSpPr>
          <p:nvPr>
            <p:ph type="title"/>
          </p:nvPr>
        </p:nvSpPr>
        <p:spPr/>
        <p:txBody>
          <a:bodyPr>
            <a:normAutofit/>
          </a:bodyPr>
          <a:lstStyle/>
          <a:p>
            <a:pPr algn="ctr"/>
            <a:r>
              <a:rPr lang="ru-RU" sz="3200" dirty="0" err="1"/>
              <a:t>види</a:t>
            </a:r>
            <a:r>
              <a:rPr lang="ru-RU" sz="3200" dirty="0"/>
              <a:t> </a:t>
            </a:r>
            <a:r>
              <a:rPr lang="ru-RU" sz="3200" dirty="0" err="1"/>
              <a:t>питань</a:t>
            </a:r>
            <a:r>
              <a:rPr lang="ru-RU" sz="3200" dirty="0"/>
              <a:t>, </a:t>
            </a:r>
            <a:r>
              <a:rPr lang="ru-RU" sz="3200" dirty="0" err="1"/>
              <a:t>що</a:t>
            </a:r>
            <a:r>
              <a:rPr lang="ru-RU" sz="3200" dirty="0"/>
              <a:t> </a:t>
            </a:r>
            <a:r>
              <a:rPr lang="ru-RU" sz="3200" dirty="0" err="1"/>
              <a:t>використовуються</a:t>
            </a:r>
            <a:r>
              <a:rPr lang="ru-RU" sz="3200" dirty="0"/>
              <a:t> в </a:t>
            </a:r>
            <a:r>
              <a:rPr lang="ru-RU" sz="3200" dirty="0" err="1"/>
              <a:t>інтерв'ю</a:t>
            </a:r>
            <a:endParaRPr lang="uk-UA" sz="3200" dirty="0"/>
          </a:p>
        </p:txBody>
      </p:sp>
      <p:sp>
        <p:nvSpPr>
          <p:cNvPr id="3" name="Місце для вмісту 2">
            <a:extLst>
              <a:ext uri="{FF2B5EF4-FFF2-40B4-BE49-F238E27FC236}">
                <a16:creationId xmlns:a16="http://schemas.microsoft.com/office/drawing/2014/main" id="{B66DE3A7-47DC-4774-852E-3BAE60475C5B}"/>
              </a:ext>
            </a:extLst>
          </p:cNvPr>
          <p:cNvSpPr>
            <a:spLocks noGrp="1"/>
          </p:cNvSpPr>
          <p:nvPr>
            <p:ph sz="half" idx="1"/>
          </p:nvPr>
        </p:nvSpPr>
        <p:spPr/>
        <p:txBody>
          <a:bodyPr>
            <a:normAutofit lnSpcReduction="10000"/>
          </a:bodyPr>
          <a:lstStyle/>
          <a:p>
            <a:pPr algn="just"/>
            <a:r>
              <a:rPr lang="ru-RU" dirty="0" err="1"/>
              <a:t>види</a:t>
            </a:r>
            <a:r>
              <a:rPr lang="ru-RU" dirty="0"/>
              <a:t> </a:t>
            </a:r>
            <a:r>
              <a:rPr lang="ru-RU" dirty="0" err="1"/>
              <a:t>питань</a:t>
            </a:r>
            <a:r>
              <a:rPr lang="ru-RU" dirty="0"/>
              <a:t>, </a:t>
            </a:r>
            <a:r>
              <a:rPr lang="ru-RU" dirty="0" err="1"/>
              <a:t>що</a:t>
            </a:r>
            <a:r>
              <a:rPr lang="ru-RU" dirty="0"/>
              <a:t> </a:t>
            </a:r>
            <a:r>
              <a:rPr lang="ru-RU" dirty="0" err="1"/>
              <a:t>використовуються</a:t>
            </a:r>
            <a:r>
              <a:rPr lang="ru-RU" dirty="0"/>
              <a:t> в </a:t>
            </a:r>
            <a:r>
              <a:rPr lang="ru-RU" dirty="0" err="1"/>
              <a:t>інтерв'ю</a:t>
            </a:r>
            <a:r>
              <a:rPr lang="ru-RU" dirty="0"/>
              <a:t>. </a:t>
            </a:r>
            <a:r>
              <a:rPr lang="ru-RU" dirty="0" err="1"/>
              <a:t>Відразу</a:t>
            </a:r>
            <a:r>
              <a:rPr lang="ru-RU" dirty="0"/>
              <a:t> ж </a:t>
            </a:r>
            <a:r>
              <a:rPr lang="ru-RU" dirty="0" err="1"/>
              <a:t>слід</a:t>
            </a:r>
            <a:r>
              <a:rPr lang="ru-RU" dirty="0"/>
              <a:t> </a:t>
            </a:r>
            <a:r>
              <a:rPr lang="ru-RU" dirty="0" err="1"/>
              <a:t>зазначити</a:t>
            </a:r>
            <a:r>
              <a:rPr lang="ru-RU" dirty="0"/>
              <a:t>, </a:t>
            </a:r>
            <a:r>
              <a:rPr lang="ru-RU" dirty="0" err="1"/>
              <a:t>що</a:t>
            </a:r>
            <a:r>
              <a:rPr lang="ru-RU" dirty="0"/>
              <a:t> </a:t>
            </a:r>
            <a:r>
              <a:rPr lang="ru-RU" dirty="0" err="1"/>
              <a:t>запропонована</a:t>
            </a:r>
            <a:r>
              <a:rPr lang="ru-RU" dirty="0"/>
              <a:t> </a:t>
            </a:r>
            <a:r>
              <a:rPr lang="ru-RU" dirty="0" err="1"/>
              <a:t>типологія</a:t>
            </a:r>
            <a:r>
              <a:rPr lang="ru-RU" dirty="0"/>
              <a:t> </a:t>
            </a:r>
            <a:r>
              <a:rPr lang="ru-RU" dirty="0" err="1"/>
              <a:t>має</a:t>
            </a:r>
            <a:r>
              <a:rPr lang="ru-RU" dirty="0"/>
              <a:t> </a:t>
            </a:r>
            <a:r>
              <a:rPr lang="ru-RU" dirty="0" err="1"/>
              <a:t>виключно</a:t>
            </a:r>
            <a:r>
              <a:rPr lang="ru-RU" dirty="0"/>
              <a:t> </a:t>
            </a:r>
            <a:r>
              <a:rPr lang="ru-RU" dirty="0" err="1"/>
              <a:t>практичний</a:t>
            </a:r>
            <a:r>
              <a:rPr lang="ru-RU" dirty="0"/>
              <a:t> характер і </a:t>
            </a:r>
            <a:r>
              <a:rPr lang="ru-RU" dirty="0" err="1"/>
              <a:t>ніяк</a:t>
            </a:r>
            <a:r>
              <a:rPr lang="ru-RU" dirty="0"/>
              <a:t> не </a:t>
            </a:r>
            <a:r>
              <a:rPr lang="ru-RU" dirty="0" err="1"/>
              <a:t>пов'язана</a:t>
            </a:r>
            <a:r>
              <a:rPr lang="ru-RU" dirty="0"/>
              <a:t> з </a:t>
            </a:r>
            <a:r>
              <a:rPr lang="ru-RU" dirty="0" err="1"/>
              <a:t>класифікаціями</a:t>
            </a:r>
            <a:r>
              <a:rPr lang="ru-RU" dirty="0"/>
              <a:t> </a:t>
            </a:r>
            <a:r>
              <a:rPr lang="ru-RU" dirty="0" err="1"/>
              <a:t>питань</a:t>
            </a:r>
            <a:r>
              <a:rPr lang="ru-RU" dirty="0"/>
              <a:t>, </a:t>
            </a:r>
            <a:r>
              <a:rPr lang="ru-RU" dirty="0" err="1"/>
              <a:t>що</a:t>
            </a:r>
            <a:r>
              <a:rPr lang="ru-RU" dirty="0"/>
              <a:t> </a:t>
            </a:r>
            <a:r>
              <a:rPr lang="ru-RU" dirty="0" err="1"/>
              <a:t>використовуються</a:t>
            </a:r>
            <a:r>
              <a:rPr lang="ru-RU" dirty="0"/>
              <a:t> у </a:t>
            </a:r>
            <a:r>
              <a:rPr lang="ru-RU" dirty="0" err="1"/>
              <a:t>філології</a:t>
            </a:r>
            <a:r>
              <a:rPr lang="ru-RU" dirty="0"/>
              <a:t>.</a:t>
            </a:r>
            <a:endParaRPr lang="uk-UA" dirty="0"/>
          </a:p>
        </p:txBody>
      </p:sp>
      <p:sp>
        <p:nvSpPr>
          <p:cNvPr id="4" name="Місце для вмісту 3">
            <a:extLst>
              <a:ext uri="{FF2B5EF4-FFF2-40B4-BE49-F238E27FC236}">
                <a16:creationId xmlns:a16="http://schemas.microsoft.com/office/drawing/2014/main" id="{452A5CA6-6DDD-42B8-BF67-C19A3478AE07}"/>
              </a:ext>
            </a:extLst>
          </p:cNvPr>
          <p:cNvSpPr>
            <a:spLocks noGrp="1"/>
          </p:cNvSpPr>
          <p:nvPr>
            <p:ph sz="half" idx="2"/>
          </p:nvPr>
        </p:nvSpPr>
        <p:spPr/>
        <p:txBody>
          <a:bodyPr>
            <a:normAutofit lnSpcReduction="10000"/>
          </a:bodyPr>
          <a:lstStyle/>
          <a:p>
            <a:endParaRPr lang="uk-UA"/>
          </a:p>
        </p:txBody>
      </p:sp>
    </p:spTree>
    <p:extLst>
      <p:ext uri="{BB962C8B-B14F-4D97-AF65-F5344CB8AC3E}">
        <p14:creationId xmlns:p14="http://schemas.microsoft.com/office/powerpoint/2010/main" val="3585860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CABDC1-235A-49F0-9B72-CB7CA4BF3358}"/>
              </a:ext>
            </a:extLst>
          </p:cNvPr>
          <p:cNvSpPr>
            <a:spLocks noGrp="1"/>
          </p:cNvSpPr>
          <p:nvPr>
            <p:ph type="title"/>
          </p:nvPr>
        </p:nvSpPr>
        <p:spPr/>
        <p:txBody>
          <a:bodyPr>
            <a:normAutofit/>
          </a:bodyPr>
          <a:lstStyle/>
          <a:p>
            <a:pPr algn="ctr"/>
            <a:r>
              <a:rPr lang="ru-RU" sz="3200" dirty="0" err="1"/>
              <a:t>питання</a:t>
            </a:r>
            <a:r>
              <a:rPr lang="ru-RU" sz="3200" dirty="0"/>
              <a:t> </a:t>
            </a:r>
            <a:r>
              <a:rPr lang="ru-RU" sz="3200" dirty="0" err="1"/>
              <a:t>поділяються</a:t>
            </a:r>
            <a:r>
              <a:rPr lang="ru-RU" sz="3200" dirty="0"/>
              <a:t> на </a:t>
            </a:r>
            <a:r>
              <a:rPr lang="ru-RU" sz="3200" dirty="0" err="1"/>
              <a:t>відкриті</a:t>
            </a:r>
            <a:r>
              <a:rPr lang="ru-RU" sz="3200" dirty="0"/>
              <a:t> та </a:t>
            </a:r>
            <a:r>
              <a:rPr lang="ru-RU" sz="3200" dirty="0" err="1"/>
              <a:t>закриті</a:t>
            </a:r>
            <a:endParaRPr lang="uk-UA" sz="3200" dirty="0"/>
          </a:p>
        </p:txBody>
      </p:sp>
      <p:sp>
        <p:nvSpPr>
          <p:cNvPr id="3" name="Місце для вмісту 2">
            <a:extLst>
              <a:ext uri="{FF2B5EF4-FFF2-40B4-BE49-F238E27FC236}">
                <a16:creationId xmlns:a16="http://schemas.microsoft.com/office/drawing/2014/main" id="{AEA96E6E-A917-4AC8-8872-D3E6612A9DC4}"/>
              </a:ext>
            </a:extLst>
          </p:cNvPr>
          <p:cNvSpPr>
            <a:spLocks noGrp="1"/>
          </p:cNvSpPr>
          <p:nvPr>
            <p:ph idx="1"/>
          </p:nvPr>
        </p:nvSpPr>
        <p:spPr/>
        <p:txBody>
          <a:bodyPr>
            <a:noAutofit/>
          </a:bodyPr>
          <a:lstStyle/>
          <a:p>
            <a:pPr algn="just"/>
            <a:r>
              <a:rPr lang="uk-UA" dirty="0"/>
              <a:t>Відкрите питання - це питання з питанням, що передбачає розгорнуту відповідь, наприклад: «Що ви зазвичай робите у вільний час?» </a:t>
            </a:r>
          </a:p>
          <a:p>
            <a:pPr algn="just"/>
            <a:r>
              <a:rPr lang="uk-UA" dirty="0"/>
              <a:t>Закрите питання - це питання без питання, яке передбачає відповідь «так» чи «ні», наприклад: «У вас є собака?»</a:t>
            </a:r>
          </a:p>
        </p:txBody>
      </p:sp>
    </p:spTree>
    <p:extLst>
      <p:ext uri="{BB962C8B-B14F-4D97-AF65-F5344CB8AC3E}">
        <p14:creationId xmlns:p14="http://schemas.microsoft.com/office/powerpoint/2010/main" val="805672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B4D767-F729-435A-9102-D96D3602A85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8E1B7EA-FBD2-4759-9014-03A5E728D941}"/>
              </a:ext>
            </a:extLst>
          </p:cNvPr>
          <p:cNvSpPr>
            <a:spLocks noGrp="1"/>
          </p:cNvSpPr>
          <p:nvPr>
            <p:ph idx="1"/>
          </p:nvPr>
        </p:nvSpPr>
        <p:spPr/>
        <p:txBody>
          <a:bodyPr>
            <a:normAutofit fontScale="70000" lnSpcReduction="20000"/>
          </a:bodyPr>
          <a:lstStyle/>
          <a:p>
            <a:pPr algn="just"/>
            <a:r>
              <a:rPr lang="uk-UA" dirty="0"/>
              <a:t>Загальне правило свідчить, що краще ставити відкриті питання, ніж закриті, тому що перші спонукають співрозмовника говорити, а другі, навпаки, дозволяють обмежитися односкладовою відповіддю, яка набагато коротша за питання журналіста. </a:t>
            </a:r>
          </a:p>
          <a:p>
            <a:pPr algn="just"/>
            <a:r>
              <a:rPr lang="uk-UA" dirty="0"/>
              <a:t>Чіп </a:t>
            </a:r>
            <a:r>
              <a:rPr lang="uk-UA" dirty="0" err="1"/>
              <a:t>Сканлан</a:t>
            </a:r>
            <a:r>
              <a:rPr lang="uk-UA" dirty="0"/>
              <a:t> у зв'язку з цим навіть порівнює відкриті та закриті питання із зеленим та червоним сигналами світлофора. Коли горить зелений, інтерв'ю просувається, коли червона, розмова стоїть на місці. Однак є випадки, коли закриті питання краще, ніж відкриті. По-перше, якщо співрозмовник уникає прямої відповіді в розлогі міркування. Тоді журналісту нічого не залишається, як запитати: «Чи правильно я розумію, що ви не братимете участі у виборах?». По-друге, це спілкування з надмірно балакучим співрозмовником, коли відкриті питання спровокували б надто довгі відповіді. І по-третє, закриті питання можуть бути показником компетентності журналіста, поінформованості про деталі того, що відбувається, наприклад: Вам вдалося продати свої акції за 100 млн. доларів, як ви розраховували?</a:t>
            </a:r>
          </a:p>
          <a:p>
            <a:endParaRPr lang="uk-UA" dirty="0"/>
          </a:p>
        </p:txBody>
      </p:sp>
    </p:spTree>
    <p:extLst>
      <p:ext uri="{BB962C8B-B14F-4D97-AF65-F5344CB8AC3E}">
        <p14:creationId xmlns:p14="http://schemas.microsoft.com/office/powerpoint/2010/main" val="1438860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B19D72-1641-4415-BA93-9B89C14AAA50}"/>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5876A87-AF72-4B32-A0AF-FD3EC0B56AA9}"/>
              </a:ext>
            </a:extLst>
          </p:cNvPr>
          <p:cNvSpPr>
            <a:spLocks noGrp="1"/>
          </p:cNvSpPr>
          <p:nvPr>
            <p:ph sz="half" idx="1"/>
          </p:nvPr>
        </p:nvSpPr>
        <p:spPr/>
        <p:txBody>
          <a:bodyPr>
            <a:normAutofit fontScale="70000" lnSpcReduction="20000"/>
          </a:bodyPr>
          <a:lstStyle/>
          <a:p>
            <a:pPr algn="just"/>
            <a:r>
              <a:rPr lang="uk-UA" dirty="0"/>
              <a:t>Відкриті та закриті питання також можуть бути прямими та непрямими. Приклади прямих питань було наведено вище. Непрямі відкриті питання - це питання виду «Розкажіть, будь ласка, про...». Непрямі закриті питання – це питання із твердженням, яке журналіст приписує третім особам, наприклад: «Ваші недоброзичливці кажуть, що ви – алкоголік. Це правда?</a:t>
            </a:r>
          </a:p>
          <a:p>
            <a:pPr algn="just"/>
            <a:r>
              <a:rPr lang="uk-UA" dirty="0"/>
              <a:t>Залежно від функції, яку вони виконують в інтерв'ю, питання поділяються на предметні, керуючі та поведінкові.</a:t>
            </a:r>
          </a:p>
        </p:txBody>
      </p:sp>
      <p:sp>
        <p:nvSpPr>
          <p:cNvPr id="4" name="Місце для вмісту 3">
            <a:extLst>
              <a:ext uri="{FF2B5EF4-FFF2-40B4-BE49-F238E27FC236}">
                <a16:creationId xmlns:a16="http://schemas.microsoft.com/office/drawing/2014/main" id="{396216BA-26EF-4A67-834F-D978609F12A1}"/>
              </a:ext>
            </a:extLst>
          </p:cNvPr>
          <p:cNvSpPr>
            <a:spLocks noGrp="1"/>
          </p:cNvSpPr>
          <p:nvPr>
            <p:ph sz="half" idx="2"/>
          </p:nvPr>
        </p:nvSpPr>
        <p:spPr/>
        <p:txBody>
          <a:bodyPr>
            <a:normAutofit fontScale="70000" lnSpcReduction="20000"/>
          </a:bodyPr>
          <a:lstStyle/>
          <a:p>
            <a:endParaRPr lang="uk-UA"/>
          </a:p>
        </p:txBody>
      </p:sp>
    </p:spTree>
    <p:extLst>
      <p:ext uri="{BB962C8B-B14F-4D97-AF65-F5344CB8AC3E}">
        <p14:creationId xmlns:p14="http://schemas.microsoft.com/office/powerpoint/2010/main" val="3248544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3638434F-A092-454D-9521-31DD7331FD24}"/>
              </a:ext>
            </a:extLst>
          </p:cNvPr>
          <p:cNvSpPr>
            <a:spLocks noGrp="1"/>
          </p:cNvSpPr>
          <p:nvPr>
            <p:ph type="title"/>
          </p:nvPr>
        </p:nvSpPr>
        <p:spPr/>
        <p:txBody>
          <a:bodyPr>
            <a:normAutofit fontScale="90000"/>
          </a:bodyPr>
          <a:lstStyle/>
          <a:p>
            <a:pPr algn="ctr"/>
            <a:r>
              <a:rPr lang="ru-RU" sz="2200" dirty="0"/>
              <a:t>Ось десять «</a:t>
            </a:r>
            <a:r>
              <a:rPr lang="ru-RU" sz="2200" dirty="0" err="1"/>
              <a:t>смертних</a:t>
            </a:r>
            <a:r>
              <a:rPr lang="ru-RU" sz="2200" dirty="0"/>
              <a:t> </a:t>
            </a:r>
            <a:r>
              <a:rPr lang="ru-RU" sz="2200" dirty="0" err="1"/>
              <a:t>гріхів</a:t>
            </a:r>
            <a:r>
              <a:rPr lang="ru-RU" sz="2200" dirty="0"/>
              <a:t>», </a:t>
            </a:r>
            <a:r>
              <a:rPr lang="ru-RU" sz="2200" dirty="0" err="1"/>
              <a:t>які</a:t>
            </a:r>
            <a:r>
              <a:rPr lang="ru-RU" sz="2200" dirty="0"/>
              <a:t> </a:t>
            </a:r>
            <a:r>
              <a:rPr lang="ru-RU" sz="2200" dirty="0" err="1"/>
              <a:t>допускають</a:t>
            </a:r>
            <a:r>
              <a:rPr lang="ru-RU" sz="2200" dirty="0"/>
              <a:t> </a:t>
            </a:r>
            <a:r>
              <a:rPr lang="ru-RU" sz="2200" dirty="0" err="1"/>
              <a:t>журналісти</a:t>
            </a:r>
            <a:r>
              <a:rPr lang="ru-RU" sz="2200" dirty="0"/>
              <a:t> при </a:t>
            </a:r>
            <a:r>
              <a:rPr lang="ru-RU" sz="2200" dirty="0" err="1"/>
              <a:t>формулюванні</a:t>
            </a:r>
            <a:r>
              <a:rPr lang="ru-RU" sz="2200" dirty="0"/>
              <a:t> </a:t>
            </a:r>
            <a:r>
              <a:rPr lang="ru-RU" sz="2200" dirty="0" err="1"/>
              <a:t>питань</a:t>
            </a:r>
            <a:r>
              <a:rPr lang="ru-RU" sz="2200" dirty="0"/>
              <a:t> для </a:t>
            </a:r>
            <a:r>
              <a:rPr lang="ru-RU" sz="2200" dirty="0" err="1"/>
              <a:t>інтерв’ю</a:t>
            </a:r>
            <a:r>
              <a:rPr lang="ru-RU" sz="2200" dirty="0"/>
              <a:t>. </a:t>
            </a:r>
            <a:r>
              <a:rPr lang="ru-RU" sz="2200" dirty="0" err="1"/>
              <a:t>Їх</a:t>
            </a:r>
            <a:r>
              <a:rPr lang="ru-RU" sz="2200" dirty="0"/>
              <a:t> </a:t>
            </a:r>
            <a:r>
              <a:rPr lang="ru-RU" sz="2200" dirty="0" err="1"/>
              <a:t>сформулював</a:t>
            </a:r>
            <a:r>
              <a:rPr lang="ru-RU" sz="2200" dirty="0"/>
              <a:t> </a:t>
            </a:r>
            <a:r>
              <a:rPr lang="ru-RU" sz="2200" dirty="0" err="1"/>
              <a:t>канадський</a:t>
            </a:r>
            <a:r>
              <a:rPr lang="ru-RU" sz="2200" dirty="0"/>
              <a:t> </a:t>
            </a:r>
            <a:r>
              <a:rPr lang="ru-RU" sz="2200" dirty="0" err="1"/>
              <a:t>журналіст</a:t>
            </a:r>
            <a:r>
              <a:rPr lang="ru-RU" sz="2200" dirty="0"/>
              <a:t> Джон </a:t>
            </a:r>
            <a:r>
              <a:rPr lang="ru-RU" sz="2200" dirty="0" err="1"/>
              <a:t>Савотскі</a:t>
            </a:r>
            <a:r>
              <a:rPr lang="ru-RU" sz="2200" dirty="0"/>
              <a:t>.</a:t>
            </a:r>
            <a:br>
              <a:rPr lang="ru-RU" sz="2200" dirty="0"/>
            </a:br>
            <a:endParaRPr lang="uk-UA" dirty="0"/>
          </a:p>
        </p:txBody>
      </p:sp>
      <p:sp>
        <p:nvSpPr>
          <p:cNvPr id="6" name="Місце для вмісту 5">
            <a:extLst>
              <a:ext uri="{FF2B5EF4-FFF2-40B4-BE49-F238E27FC236}">
                <a16:creationId xmlns:a16="http://schemas.microsoft.com/office/drawing/2014/main" id="{1D2CDA94-5F46-473D-9C7B-D35D82C1A2E1}"/>
              </a:ext>
            </a:extLst>
          </p:cNvPr>
          <p:cNvSpPr>
            <a:spLocks noGrp="1"/>
          </p:cNvSpPr>
          <p:nvPr>
            <p:ph idx="1"/>
          </p:nvPr>
        </p:nvSpPr>
        <p:spPr>
          <a:xfrm>
            <a:off x="2223247" y="1837764"/>
            <a:ext cx="8507506" cy="4787153"/>
          </a:xfrm>
        </p:spPr>
        <p:txBody>
          <a:bodyPr>
            <a:normAutofit fontScale="92500" lnSpcReduction="20000"/>
          </a:bodyPr>
          <a:lstStyle/>
          <a:p>
            <a:pPr marL="457200" indent="-457200">
              <a:buFont typeface="+mj-lt"/>
              <a:buAutoNum type="arabicPeriod"/>
            </a:pPr>
            <a:r>
              <a:rPr lang="uk-UA" dirty="0"/>
              <a:t>Питання, що допускають однозначні відповіді («так» або «ні»).</a:t>
            </a:r>
          </a:p>
          <a:p>
            <a:pPr marL="457200" indent="-457200">
              <a:buFont typeface="+mj-lt"/>
              <a:buAutoNum type="arabicPeriod"/>
            </a:pPr>
            <a:r>
              <a:rPr lang="uk-UA" dirty="0"/>
              <a:t>Стверджувальне речення замість питального.</a:t>
            </a:r>
          </a:p>
          <a:p>
            <a:pPr marL="457200" indent="-457200">
              <a:buFont typeface="+mj-lt"/>
              <a:buAutoNum type="arabicPeriod"/>
            </a:pPr>
            <a:r>
              <a:rPr lang="uk-UA" dirty="0"/>
              <a:t>Два питання в одному.</a:t>
            </a:r>
          </a:p>
          <a:p>
            <a:pPr marL="457200" indent="-457200">
              <a:buFont typeface="+mj-lt"/>
              <a:buAutoNum type="arabicPeriod"/>
            </a:pPr>
            <a:r>
              <a:rPr lang="uk-UA" dirty="0"/>
              <a:t>Перевантажені питання.</a:t>
            </a:r>
          </a:p>
          <a:p>
            <a:pPr marL="457200" indent="-457200">
              <a:buFont typeface="+mj-lt"/>
              <a:buAutoNum type="arabicPeriod"/>
            </a:pPr>
            <a:r>
              <a:rPr lang="uk-UA" dirty="0"/>
              <a:t>Питання, що наштовхують на відповідь.</a:t>
            </a:r>
          </a:p>
          <a:p>
            <a:pPr marL="457200" indent="-457200">
              <a:buFont typeface="+mj-lt"/>
              <a:buAutoNum type="arabicPeriod"/>
            </a:pPr>
            <a:r>
              <a:rPr lang="uk-UA" dirty="0"/>
              <a:t>Коментарі та власні оцінки в питанні.</a:t>
            </a:r>
          </a:p>
          <a:p>
            <a:pPr marL="457200" indent="-457200">
              <a:buFont typeface="+mj-lt"/>
              <a:buAutoNum type="arabicPeriod"/>
            </a:pPr>
            <a:r>
              <a:rPr lang="uk-UA" dirty="0"/>
              <a:t>Припущення і домисли в питанні.</a:t>
            </a:r>
          </a:p>
          <a:p>
            <a:pPr marL="457200" indent="-457200">
              <a:buFont typeface="+mj-lt"/>
              <a:buAutoNum type="arabicPeriod"/>
            </a:pPr>
            <a:r>
              <a:rPr lang="uk-UA" dirty="0"/>
              <a:t>Навішування ярликів у питанні.</a:t>
            </a:r>
          </a:p>
          <a:p>
            <a:pPr marL="457200" indent="-457200">
              <a:buFont typeface="+mj-lt"/>
              <a:buAutoNum type="arabicPeriod"/>
            </a:pPr>
            <a:r>
              <a:rPr lang="uk-UA" dirty="0"/>
              <a:t>Перебільшення в питанні.</a:t>
            </a:r>
          </a:p>
          <a:p>
            <a:pPr marL="457200" indent="-457200">
              <a:buFont typeface="+mj-lt"/>
              <a:buAutoNum type="arabicPeriod"/>
            </a:pPr>
            <a:r>
              <a:rPr lang="uk-UA" dirty="0"/>
              <a:t>Надто складні питання.</a:t>
            </a:r>
          </a:p>
        </p:txBody>
      </p:sp>
    </p:spTree>
    <p:extLst>
      <p:ext uri="{BB962C8B-B14F-4D97-AF65-F5344CB8AC3E}">
        <p14:creationId xmlns:p14="http://schemas.microsoft.com/office/powerpoint/2010/main" val="3516372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654FDF7-FDB0-43FD-ADF2-14E539630952}"/>
              </a:ext>
            </a:extLst>
          </p:cNvPr>
          <p:cNvSpPr>
            <a:spLocks noGrp="1"/>
          </p:cNvSpPr>
          <p:nvPr>
            <p:ph type="title"/>
          </p:nvPr>
        </p:nvSpPr>
        <p:spPr/>
        <p:txBody>
          <a:bodyPr/>
          <a:lstStyle/>
          <a:p>
            <a:pPr algn="ctr"/>
            <a:r>
              <a:rPr lang="uk-UA" dirty="0"/>
              <a:t>Після інтерв’ю</a:t>
            </a:r>
          </a:p>
        </p:txBody>
      </p:sp>
      <p:sp>
        <p:nvSpPr>
          <p:cNvPr id="3" name="Місце для вмісту 2">
            <a:extLst>
              <a:ext uri="{FF2B5EF4-FFF2-40B4-BE49-F238E27FC236}">
                <a16:creationId xmlns:a16="http://schemas.microsoft.com/office/drawing/2014/main" id="{BECC8B89-A1B7-48B1-939F-61900DCB8FDD}"/>
              </a:ext>
            </a:extLst>
          </p:cNvPr>
          <p:cNvSpPr>
            <a:spLocks noGrp="1"/>
          </p:cNvSpPr>
          <p:nvPr>
            <p:ph idx="1"/>
          </p:nvPr>
        </p:nvSpPr>
        <p:spPr/>
        <p:txBody>
          <a:bodyPr/>
          <a:lstStyle/>
          <a:p>
            <a:pPr algn="just"/>
            <a:r>
              <a:rPr lang="uk-UA" dirty="0"/>
              <a:t>Відразу після інтерв’ю необхідно розшифрувати записи в блокноті чи з диктофона. Це потрібно робити негайно, поки спогади про інтерв’ю ще свіжі, поки ви добре пам’ятаєте деталі, підтекст сказаного, вираз обличчя співрозмовника. Не відкладайте розшифровку на пізніше, адже ці деталі можуть стертися з </a:t>
            </a:r>
            <a:r>
              <a:rPr lang="uk-UA"/>
              <a:t>пам’яті.</a:t>
            </a:r>
            <a:endParaRPr lang="uk-UA" dirty="0"/>
          </a:p>
        </p:txBody>
      </p:sp>
    </p:spTree>
    <p:extLst>
      <p:ext uri="{BB962C8B-B14F-4D97-AF65-F5344CB8AC3E}">
        <p14:creationId xmlns:p14="http://schemas.microsoft.com/office/powerpoint/2010/main" val="1689482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477842-264E-4E05-B551-66178BACCC45}"/>
              </a:ext>
            </a:extLst>
          </p:cNvPr>
          <p:cNvSpPr>
            <a:spLocks noGrp="1"/>
          </p:cNvSpPr>
          <p:nvPr>
            <p:ph type="title"/>
          </p:nvPr>
        </p:nvSpPr>
        <p:spPr>
          <a:xfrm>
            <a:off x="1141412" y="448189"/>
            <a:ext cx="9905999" cy="779976"/>
          </a:xfrm>
        </p:spPr>
        <p:txBody>
          <a:bodyPr/>
          <a:lstStyle/>
          <a:p>
            <a:pPr algn="ctr"/>
            <a:r>
              <a:rPr lang="uk-UA" dirty="0"/>
              <a:t>Техніка інтерв’ю, поради, підказки</a:t>
            </a:r>
          </a:p>
        </p:txBody>
      </p:sp>
      <p:sp>
        <p:nvSpPr>
          <p:cNvPr id="3" name="Місце для вмісту 2">
            <a:extLst>
              <a:ext uri="{FF2B5EF4-FFF2-40B4-BE49-F238E27FC236}">
                <a16:creationId xmlns:a16="http://schemas.microsoft.com/office/drawing/2014/main" id="{F2D265AA-E066-4B8A-814A-005087C51941}"/>
              </a:ext>
            </a:extLst>
          </p:cNvPr>
          <p:cNvSpPr>
            <a:spLocks noGrp="1"/>
          </p:cNvSpPr>
          <p:nvPr>
            <p:ph idx="1"/>
          </p:nvPr>
        </p:nvSpPr>
        <p:spPr>
          <a:xfrm>
            <a:off x="1141412" y="1532965"/>
            <a:ext cx="9905999" cy="4258236"/>
          </a:xfrm>
        </p:spPr>
        <p:txBody>
          <a:bodyPr>
            <a:normAutofit fontScale="92500" lnSpcReduction="10000"/>
          </a:bodyPr>
          <a:lstStyle/>
          <a:p>
            <a:pPr algn="just"/>
            <a:r>
              <a:rPr lang="uk-UA" dirty="0"/>
              <a:t>Інтерв’ювання займає дуже важливе місце в роботі журналіста. Техніку інтерв’ювання можна розвинути так само, як піаністи розвивають техніку гри на фортепіано. </a:t>
            </a:r>
          </a:p>
          <a:p>
            <a:pPr marL="0" indent="0" algn="just">
              <a:buNone/>
            </a:pPr>
            <a:r>
              <a:rPr lang="uk-UA" dirty="0"/>
              <a:t>Поради щодо грамотного проведення інтерв’ю:</a:t>
            </a:r>
          </a:p>
          <a:p>
            <a:pPr algn="just"/>
            <a:r>
              <a:rPr lang="uk-UA" dirty="0"/>
              <a:t>• </a:t>
            </a:r>
            <a:r>
              <a:rPr lang="uk-UA" dirty="0">
                <a:solidFill>
                  <a:srgbClr val="FFFF00"/>
                </a:solidFill>
              </a:rPr>
              <a:t>Ще до інтерв’ю напишіть або надрукуйте питання</a:t>
            </a:r>
            <a:r>
              <a:rPr lang="uk-UA" dirty="0"/>
              <a:t>, перегляньте їх, щоб переконатися, що ви охопите всі теми, які хотіли б обговорити з джерелом. Проте не вважайте себе прив’язаними до списку питань. Якщо інтерв’ю пішло в цікавому напрямку, не передбаченому списком, не втручайтеся, намагаючись повернути розмову в заплановане русло. Результат відхилення від теми може бути дуже цікавим.</a:t>
            </a:r>
          </a:p>
        </p:txBody>
      </p:sp>
    </p:spTree>
    <p:extLst>
      <p:ext uri="{BB962C8B-B14F-4D97-AF65-F5344CB8AC3E}">
        <p14:creationId xmlns:p14="http://schemas.microsoft.com/office/powerpoint/2010/main" val="27322880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DB5D93-D522-4268-906B-6E9B05FBD890}"/>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D70EE65-A537-45CE-866B-3EF1B0D03555}"/>
              </a:ext>
            </a:extLst>
          </p:cNvPr>
          <p:cNvSpPr>
            <a:spLocks noGrp="1"/>
          </p:cNvSpPr>
          <p:nvPr>
            <p:ph idx="1"/>
          </p:nvPr>
        </p:nvSpPr>
        <p:spPr/>
        <p:txBody>
          <a:bodyPr>
            <a:normAutofit fontScale="77500" lnSpcReduction="20000"/>
          </a:bodyPr>
          <a:lstStyle/>
          <a:p>
            <a:pPr algn="just"/>
            <a:r>
              <a:rPr lang="ru-RU" dirty="0">
                <a:solidFill>
                  <a:srgbClr val="FFFF00"/>
                </a:solidFill>
              </a:rPr>
              <a:t>Обирайте момент для </a:t>
            </a:r>
            <a:r>
              <a:rPr lang="ru-RU" dirty="0" err="1">
                <a:solidFill>
                  <a:srgbClr val="FFFF00"/>
                </a:solidFill>
              </a:rPr>
              <a:t>конкретних</a:t>
            </a:r>
            <a:r>
              <a:rPr lang="ru-RU" dirty="0">
                <a:solidFill>
                  <a:srgbClr val="FFFF00"/>
                </a:solidFill>
              </a:rPr>
              <a:t> </a:t>
            </a:r>
            <a:r>
              <a:rPr lang="ru-RU" dirty="0" err="1">
                <a:solidFill>
                  <a:srgbClr val="FFFF00"/>
                </a:solidFill>
              </a:rPr>
              <a:t>питань</a:t>
            </a:r>
            <a:r>
              <a:rPr lang="ru-RU" dirty="0"/>
              <a:t>. </a:t>
            </a:r>
            <a:r>
              <a:rPr lang="ru-RU" dirty="0" err="1"/>
              <a:t>Загальні</a:t>
            </a:r>
            <a:r>
              <a:rPr lang="ru-RU" dirty="0"/>
              <a:t> </a:t>
            </a:r>
            <a:r>
              <a:rPr lang="ru-RU" dirty="0" err="1"/>
              <a:t>питання</a:t>
            </a:r>
            <a:r>
              <a:rPr lang="ru-RU" dirty="0"/>
              <a:t> </a:t>
            </a:r>
            <a:r>
              <a:rPr lang="ru-RU" dirty="0" err="1"/>
              <a:t>можуть</a:t>
            </a:r>
            <a:r>
              <a:rPr lang="ru-RU" dirty="0"/>
              <a:t> </a:t>
            </a:r>
            <a:r>
              <a:rPr lang="ru-RU" dirty="0" err="1"/>
              <a:t>призвести</a:t>
            </a:r>
            <a:r>
              <a:rPr lang="ru-RU" dirty="0"/>
              <a:t> до </a:t>
            </a:r>
            <a:r>
              <a:rPr lang="ru-RU" dirty="0" err="1"/>
              <a:t>загальних</a:t>
            </a:r>
            <a:r>
              <a:rPr lang="ru-RU" dirty="0"/>
              <a:t> </a:t>
            </a:r>
            <a:r>
              <a:rPr lang="ru-RU" dirty="0" err="1"/>
              <a:t>міркувань</a:t>
            </a:r>
            <a:r>
              <a:rPr lang="ru-RU" dirty="0"/>
              <a:t> (і з них </a:t>
            </a:r>
            <a:r>
              <a:rPr lang="ru-RU" dirty="0" err="1"/>
              <a:t>можна</a:t>
            </a:r>
            <a:r>
              <a:rPr lang="ru-RU" dirty="0"/>
              <a:t> </a:t>
            </a:r>
            <a:r>
              <a:rPr lang="ru-RU" dirty="0" err="1"/>
              <a:t>починати</a:t>
            </a:r>
            <a:r>
              <a:rPr lang="ru-RU" dirty="0"/>
              <a:t>), але </a:t>
            </a:r>
            <a:r>
              <a:rPr lang="ru-RU" dirty="0" err="1"/>
              <a:t>влучно</a:t>
            </a:r>
            <a:r>
              <a:rPr lang="ru-RU" dirty="0"/>
              <a:t> </a:t>
            </a:r>
            <a:r>
              <a:rPr lang="ru-RU" dirty="0" err="1"/>
              <a:t>поставлене</a:t>
            </a:r>
            <a:r>
              <a:rPr lang="ru-RU" dirty="0"/>
              <a:t> </a:t>
            </a:r>
            <a:r>
              <a:rPr lang="ru-RU" dirty="0" err="1"/>
              <a:t>конкретне</a:t>
            </a:r>
            <a:r>
              <a:rPr lang="ru-RU" dirty="0"/>
              <a:t> </a:t>
            </a:r>
            <a:r>
              <a:rPr lang="ru-RU" dirty="0" err="1"/>
              <a:t>питання</a:t>
            </a:r>
            <a:r>
              <a:rPr lang="ru-RU" dirty="0"/>
              <a:t> </a:t>
            </a:r>
            <a:r>
              <a:rPr lang="ru-RU" dirty="0" err="1"/>
              <a:t>дасть</a:t>
            </a:r>
            <a:r>
              <a:rPr lang="ru-RU" dirty="0"/>
              <a:t> хороший результат.</a:t>
            </a:r>
          </a:p>
          <a:p>
            <a:pPr algn="just"/>
            <a:r>
              <a:rPr lang="ru-RU" dirty="0" err="1">
                <a:solidFill>
                  <a:srgbClr val="FFFF00"/>
                </a:solidFill>
              </a:rPr>
              <a:t>Уникайте</a:t>
            </a:r>
            <a:r>
              <a:rPr lang="ru-RU" dirty="0">
                <a:solidFill>
                  <a:srgbClr val="FFFF00"/>
                </a:solidFill>
              </a:rPr>
              <a:t> </a:t>
            </a:r>
            <a:r>
              <a:rPr lang="ru-RU" dirty="0" err="1">
                <a:solidFill>
                  <a:srgbClr val="FFFF00"/>
                </a:solidFill>
              </a:rPr>
              <a:t>питань</a:t>
            </a:r>
            <a:r>
              <a:rPr lang="ru-RU" dirty="0">
                <a:solidFill>
                  <a:srgbClr val="FFFF00"/>
                </a:solidFill>
              </a:rPr>
              <a:t>, </a:t>
            </a:r>
            <a:r>
              <a:rPr lang="ru-RU" dirty="0" err="1">
                <a:solidFill>
                  <a:srgbClr val="FFFF00"/>
                </a:solidFill>
              </a:rPr>
              <a:t>які</a:t>
            </a:r>
            <a:r>
              <a:rPr lang="ru-RU" dirty="0">
                <a:solidFill>
                  <a:srgbClr val="FFFF00"/>
                </a:solidFill>
              </a:rPr>
              <a:t> </a:t>
            </a:r>
            <a:r>
              <a:rPr lang="ru-RU" dirty="0" err="1">
                <a:solidFill>
                  <a:srgbClr val="FFFF00"/>
                </a:solidFill>
              </a:rPr>
              <a:t>передбачають</a:t>
            </a:r>
            <a:r>
              <a:rPr lang="ru-RU" dirty="0">
                <a:solidFill>
                  <a:srgbClr val="FFFF00"/>
                </a:solidFill>
              </a:rPr>
              <a:t> </a:t>
            </a:r>
            <a:r>
              <a:rPr lang="ru-RU" dirty="0" err="1">
                <a:solidFill>
                  <a:srgbClr val="FFFF00"/>
                </a:solidFill>
              </a:rPr>
              <a:t>однозначні</a:t>
            </a:r>
            <a:r>
              <a:rPr lang="ru-RU" dirty="0">
                <a:solidFill>
                  <a:srgbClr val="FFFF00"/>
                </a:solidFill>
              </a:rPr>
              <a:t> </a:t>
            </a:r>
            <a:r>
              <a:rPr lang="ru-RU" dirty="0" err="1">
                <a:solidFill>
                  <a:srgbClr val="FFFF00"/>
                </a:solidFill>
              </a:rPr>
              <a:t>або</a:t>
            </a:r>
            <a:r>
              <a:rPr lang="ru-RU" dirty="0">
                <a:solidFill>
                  <a:srgbClr val="FFFF00"/>
                </a:solidFill>
              </a:rPr>
              <a:t> </a:t>
            </a:r>
            <a:r>
              <a:rPr lang="ru-RU" dirty="0" err="1">
                <a:solidFill>
                  <a:srgbClr val="FFFF00"/>
                </a:solidFill>
              </a:rPr>
              <a:t>односкладові</a:t>
            </a:r>
            <a:r>
              <a:rPr lang="ru-RU" dirty="0">
                <a:solidFill>
                  <a:srgbClr val="FFFF00"/>
                </a:solidFill>
              </a:rPr>
              <a:t> </a:t>
            </a:r>
            <a:r>
              <a:rPr lang="ru-RU" dirty="0" err="1">
                <a:solidFill>
                  <a:srgbClr val="FFFF00"/>
                </a:solidFill>
              </a:rPr>
              <a:t>відповіді</a:t>
            </a:r>
            <a:r>
              <a:rPr lang="ru-RU" dirty="0"/>
              <a:t>.</a:t>
            </a:r>
          </a:p>
          <a:p>
            <a:pPr algn="just"/>
            <a:r>
              <a:rPr lang="ru-RU" dirty="0" err="1">
                <a:solidFill>
                  <a:srgbClr val="FFFF00"/>
                </a:solidFill>
              </a:rPr>
              <a:t>Ставте</a:t>
            </a:r>
            <a:r>
              <a:rPr lang="ru-RU" dirty="0">
                <a:solidFill>
                  <a:srgbClr val="FFFF00"/>
                </a:solidFill>
              </a:rPr>
              <a:t> </a:t>
            </a:r>
            <a:r>
              <a:rPr lang="ru-RU" dirty="0" err="1">
                <a:solidFill>
                  <a:srgbClr val="FFFF00"/>
                </a:solidFill>
              </a:rPr>
              <a:t>одне</a:t>
            </a:r>
            <a:r>
              <a:rPr lang="ru-RU" dirty="0">
                <a:solidFill>
                  <a:srgbClr val="FFFF00"/>
                </a:solidFill>
              </a:rPr>
              <a:t> </a:t>
            </a:r>
            <a:r>
              <a:rPr lang="ru-RU" dirty="0" err="1">
                <a:solidFill>
                  <a:srgbClr val="FFFF00"/>
                </a:solidFill>
              </a:rPr>
              <a:t>питання</a:t>
            </a:r>
            <a:r>
              <a:rPr lang="ru-RU" dirty="0">
                <a:solidFill>
                  <a:srgbClr val="FFFF00"/>
                </a:solidFill>
              </a:rPr>
              <a:t> за раз, </a:t>
            </a:r>
            <a:r>
              <a:rPr lang="ru-RU" dirty="0" err="1">
                <a:solidFill>
                  <a:srgbClr val="FFFF00"/>
                </a:solidFill>
              </a:rPr>
              <a:t>уникаючи</a:t>
            </a:r>
            <a:r>
              <a:rPr lang="ru-RU" dirty="0">
                <a:solidFill>
                  <a:srgbClr val="FFFF00"/>
                </a:solidFill>
              </a:rPr>
              <a:t> </a:t>
            </a:r>
            <a:r>
              <a:rPr lang="ru-RU" dirty="0" err="1">
                <a:solidFill>
                  <a:srgbClr val="FFFF00"/>
                </a:solidFill>
              </a:rPr>
              <a:t>питань</a:t>
            </a:r>
            <a:r>
              <a:rPr lang="ru-RU" dirty="0">
                <a:solidFill>
                  <a:srgbClr val="FFFF00"/>
                </a:solidFill>
              </a:rPr>
              <a:t> «з </a:t>
            </a:r>
            <a:r>
              <a:rPr lang="ru-RU" dirty="0" err="1">
                <a:solidFill>
                  <a:srgbClr val="FFFF00"/>
                </a:solidFill>
              </a:rPr>
              <a:t>подвійним</a:t>
            </a:r>
            <a:r>
              <a:rPr lang="ru-RU" dirty="0">
                <a:solidFill>
                  <a:srgbClr val="FFFF00"/>
                </a:solidFill>
              </a:rPr>
              <a:t> дном». </a:t>
            </a:r>
            <a:r>
              <a:rPr lang="ru-RU" dirty="0" err="1"/>
              <a:t>Наприклад</a:t>
            </a:r>
            <a:r>
              <a:rPr lang="ru-RU" dirty="0"/>
              <a:t>: «</a:t>
            </a:r>
            <a:r>
              <a:rPr lang="ru-RU" dirty="0" err="1"/>
              <a:t>Чи</a:t>
            </a:r>
            <a:r>
              <a:rPr lang="ru-RU" dirty="0"/>
              <a:t> </a:t>
            </a:r>
            <a:r>
              <a:rPr lang="ru-RU" dirty="0" err="1"/>
              <a:t>подобається</a:t>
            </a:r>
            <a:r>
              <a:rPr lang="ru-RU" dirty="0"/>
              <a:t> вам ваша машина, </a:t>
            </a:r>
            <a:r>
              <a:rPr lang="ru-RU" dirty="0" err="1"/>
              <a:t>чи</a:t>
            </a:r>
            <a:r>
              <a:rPr lang="ru-RU" dirty="0"/>
              <a:t> </a:t>
            </a:r>
            <a:r>
              <a:rPr lang="ru-RU" dirty="0" err="1"/>
              <a:t>економічна</a:t>
            </a:r>
            <a:r>
              <a:rPr lang="ru-RU" dirty="0"/>
              <a:t> вона?» У </a:t>
            </a:r>
            <a:r>
              <a:rPr lang="ru-RU" dirty="0" err="1"/>
              <a:t>звичайному</a:t>
            </a:r>
            <a:r>
              <a:rPr lang="ru-RU" dirty="0"/>
              <a:t> </a:t>
            </a:r>
            <a:r>
              <a:rPr lang="ru-RU" dirty="0" err="1"/>
              <a:t>випадку</a:t>
            </a:r>
            <a:r>
              <a:rPr lang="ru-RU" dirty="0"/>
              <a:t> </a:t>
            </a:r>
            <a:r>
              <a:rPr lang="ru-RU" dirty="0" err="1"/>
              <a:t>ви</a:t>
            </a:r>
            <a:r>
              <a:rPr lang="ru-RU" dirty="0"/>
              <a:t> </a:t>
            </a:r>
            <a:r>
              <a:rPr lang="ru-RU" dirty="0" err="1"/>
              <a:t>отримаєте</a:t>
            </a:r>
            <a:r>
              <a:rPr lang="ru-RU" dirty="0"/>
              <a:t> </a:t>
            </a:r>
            <a:r>
              <a:rPr lang="ru-RU" dirty="0" err="1"/>
              <a:t>відповідь</a:t>
            </a:r>
            <a:r>
              <a:rPr lang="ru-RU" dirty="0"/>
              <a:t> </a:t>
            </a:r>
            <a:r>
              <a:rPr lang="ru-RU" dirty="0" err="1"/>
              <a:t>лише</a:t>
            </a:r>
            <a:r>
              <a:rPr lang="ru-RU" dirty="0"/>
              <a:t> на </a:t>
            </a:r>
            <a:r>
              <a:rPr lang="ru-RU" dirty="0" err="1"/>
              <a:t>одне</a:t>
            </a:r>
            <a:r>
              <a:rPr lang="ru-RU" dirty="0"/>
              <a:t> з </a:t>
            </a:r>
            <a:r>
              <a:rPr lang="ru-RU" dirty="0" err="1"/>
              <a:t>двох</a:t>
            </a:r>
            <a:r>
              <a:rPr lang="ru-RU" dirty="0"/>
              <a:t> </a:t>
            </a:r>
            <a:r>
              <a:rPr lang="ru-RU" dirty="0" err="1"/>
              <a:t>питань</a:t>
            </a:r>
            <a:r>
              <a:rPr lang="ru-RU" dirty="0"/>
              <a:t>.</a:t>
            </a:r>
          </a:p>
          <a:p>
            <a:pPr algn="just"/>
            <a:r>
              <a:rPr lang="ru-RU" dirty="0">
                <a:solidFill>
                  <a:srgbClr val="FFFF00"/>
                </a:solidFill>
              </a:rPr>
              <a:t>Не </a:t>
            </a:r>
            <a:r>
              <a:rPr lang="ru-RU" dirty="0" err="1">
                <a:solidFill>
                  <a:srgbClr val="FFFF00"/>
                </a:solidFill>
              </a:rPr>
              <a:t>вживайте</a:t>
            </a:r>
            <a:r>
              <a:rPr lang="ru-RU" dirty="0">
                <a:solidFill>
                  <a:srgbClr val="FFFF00"/>
                </a:solidFill>
              </a:rPr>
              <a:t> </a:t>
            </a:r>
            <a:r>
              <a:rPr lang="ru-RU" dirty="0" err="1">
                <a:solidFill>
                  <a:srgbClr val="FFFF00"/>
                </a:solidFill>
              </a:rPr>
              <a:t>стверджень</a:t>
            </a:r>
            <a:r>
              <a:rPr lang="ru-RU" dirty="0"/>
              <a:t>. </a:t>
            </a:r>
            <a:r>
              <a:rPr lang="ru-RU" dirty="0" err="1"/>
              <a:t>Уникайте</a:t>
            </a:r>
            <a:r>
              <a:rPr lang="ru-RU" dirty="0"/>
              <a:t> </a:t>
            </a:r>
            <a:r>
              <a:rPr lang="ru-RU" dirty="0" err="1"/>
              <a:t>надто</a:t>
            </a:r>
            <a:r>
              <a:rPr lang="ru-RU" dirty="0"/>
              <a:t> </a:t>
            </a:r>
            <a:r>
              <a:rPr lang="ru-RU" dirty="0" err="1"/>
              <a:t>довгих</a:t>
            </a:r>
            <a:r>
              <a:rPr lang="ru-RU" dirty="0"/>
              <a:t> </a:t>
            </a:r>
            <a:r>
              <a:rPr lang="ru-RU" dirty="0" err="1"/>
              <a:t>питань</a:t>
            </a:r>
            <a:r>
              <a:rPr lang="ru-RU" dirty="0"/>
              <a:t>.</a:t>
            </a:r>
          </a:p>
          <a:p>
            <a:pPr marL="0" indent="0" algn="just">
              <a:buNone/>
            </a:pPr>
            <a:r>
              <a:rPr lang="ru-RU" dirty="0" err="1"/>
              <a:t>Завершуючи</a:t>
            </a:r>
            <a:r>
              <a:rPr lang="ru-RU" dirty="0"/>
              <a:t> </a:t>
            </a:r>
            <a:r>
              <a:rPr lang="ru-RU" dirty="0" err="1"/>
              <a:t>інтерв’ю</a:t>
            </a:r>
            <a:r>
              <a:rPr lang="ru-RU" dirty="0"/>
              <a:t>, </a:t>
            </a:r>
            <a:r>
              <a:rPr lang="ru-RU" dirty="0" err="1"/>
              <a:t>обов’язково</a:t>
            </a:r>
            <a:r>
              <a:rPr lang="ru-RU" dirty="0"/>
              <a:t> запитайте: «</a:t>
            </a:r>
            <a:r>
              <a:rPr lang="ru-RU" dirty="0" err="1"/>
              <a:t>Чи</a:t>
            </a:r>
            <a:r>
              <a:rPr lang="ru-RU" dirty="0"/>
              <a:t> не </a:t>
            </a:r>
            <a:r>
              <a:rPr lang="ru-RU" dirty="0" err="1"/>
              <a:t>хочете</a:t>
            </a:r>
            <a:r>
              <a:rPr lang="ru-RU" dirty="0"/>
              <a:t> </a:t>
            </a:r>
            <a:r>
              <a:rPr lang="ru-RU" dirty="0" err="1"/>
              <a:t>щось</a:t>
            </a:r>
            <a:r>
              <a:rPr lang="ru-RU" dirty="0"/>
              <a:t> </a:t>
            </a:r>
            <a:r>
              <a:rPr lang="ru-RU" dirty="0" err="1"/>
              <a:t>додати</a:t>
            </a:r>
            <a:r>
              <a:rPr lang="ru-RU" dirty="0"/>
              <a:t> до </a:t>
            </a:r>
            <a:r>
              <a:rPr lang="ru-RU" dirty="0" err="1"/>
              <a:t>сказаного</a:t>
            </a:r>
            <a:r>
              <a:rPr lang="ru-RU" dirty="0"/>
              <a:t>?» </a:t>
            </a:r>
            <a:r>
              <a:rPr lang="ru-RU" dirty="0" err="1"/>
              <a:t>або</a:t>
            </a:r>
            <a:r>
              <a:rPr lang="ru-RU" dirty="0"/>
              <a:t>: «</a:t>
            </a:r>
            <a:r>
              <a:rPr lang="ru-RU" dirty="0" err="1"/>
              <a:t>Чи</a:t>
            </a:r>
            <a:r>
              <a:rPr lang="ru-RU" dirty="0"/>
              <a:t> є </a:t>
            </a:r>
            <a:r>
              <a:rPr lang="ru-RU" dirty="0" err="1"/>
              <a:t>щось</a:t>
            </a:r>
            <a:r>
              <a:rPr lang="ru-RU" dirty="0"/>
              <a:t>, про </a:t>
            </a:r>
            <a:r>
              <a:rPr lang="ru-RU" dirty="0" err="1"/>
              <a:t>що</a:t>
            </a:r>
            <a:r>
              <a:rPr lang="ru-RU" dirty="0"/>
              <a:t> я </a:t>
            </a:r>
            <a:r>
              <a:rPr lang="ru-RU" dirty="0" err="1"/>
              <a:t>забув</a:t>
            </a:r>
            <a:r>
              <a:rPr lang="ru-RU" dirty="0"/>
              <a:t> </a:t>
            </a:r>
            <a:r>
              <a:rPr lang="ru-RU" dirty="0" err="1"/>
              <a:t>запитати</a:t>
            </a:r>
            <a:r>
              <a:rPr lang="ru-RU" dirty="0"/>
              <a:t>?»</a:t>
            </a:r>
            <a:endParaRPr lang="uk-UA" dirty="0"/>
          </a:p>
        </p:txBody>
      </p:sp>
    </p:spTree>
    <p:extLst>
      <p:ext uri="{BB962C8B-B14F-4D97-AF65-F5344CB8AC3E}">
        <p14:creationId xmlns:p14="http://schemas.microsoft.com/office/powerpoint/2010/main" val="1028327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1820F714-64B8-45DE-8235-F3FDC244675F}"/>
              </a:ext>
            </a:extLst>
          </p:cNvPr>
          <p:cNvSpPr>
            <a:spLocks noGrp="1"/>
          </p:cNvSpPr>
          <p:nvPr>
            <p:ph type="title"/>
          </p:nvPr>
        </p:nvSpPr>
        <p:spPr/>
        <p:txBody>
          <a:bodyPr/>
          <a:lstStyle/>
          <a:p>
            <a:endParaRPr lang="uk-UA"/>
          </a:p>
        </p:txBody>
      </p:sp>
      <p:sp>
        <p:nvSpPr>
          <p:cNvPr id="5" name="Місце для вмісту 4">
            <a:extLst>
              <a:ext uri="{FF2B5EF4-FFF2-40B4-BE49-F238E27FC236}">
                <a16:creationId xmlns:a16="http://schemas.microsoft.com/office/drawing/2014/main" id="{91BEDCEA-49CE-4617-A4FD-D6AAD0952390}"/>
              </a:ext>
            </a:extLst>
          </p:cNvPr>
          <p:cNvSpPr>
            <a:spLocks noGrp="1"/>
          </p:cNvSpPr>
          <p:nvPr>
            <p:ph sz="half" idx="1"/>
          </p:nvPr>
        </p:nvSpPr>
        <p:spPr/>
        <p:txBody>
          <a:bodyPr>
            <a:normAutofit/>
          </a:bodyPr>
          <a:lstStyle/>
          <a:p>
            <a:r>
              <a:rPr lang="uk-UA" dirty="0"/>
              <a:t>Необхідно розрізняти </a:t>
            </a:r>
          </a:p>
          <a:p>
            <a:r>
              <a:rPr lang="uk-UA" dirty="0"/>
              <a:t>інтерв'ю як спосіб збирання інформації </a:t>
            </a:r>
          </a:p>
          <a:p>
            <a:r>
              <a:rPr lang="uk-UA" dirty="0"/>
              <a:t>інтерв'ю як жанр. </a:t>
            </a:r>
          </a:p>
        </p:txBody>
      </p:sp>
      <p:sp>
        <p:nvSpPr>
          <p:cNvPr id="6" name="Місце для вмісту 5">
            <a:extLst>
              <a:ext uri="{FF2B5EF4-FFF2-40B4-BE49-F238E27FC236}">
                <a16:creationId xmlns:a16="http://schemas.microsoft.com/office/drawing/2014/main" id="{390AB311-6D8D-47D6-B7D7-98D6BAF56DF4}"/>
              </a:ext>
            </a:extLst>
          </p:cNvPr>
          <p:cNvSpPr>
            <a:spLocks noGrp="1"/>
          </p:cNvSpPr>
          <p:nvPr>
            <p:ph sz="half" idx="2"/>
          </p:nvPr>
        </p:nvSpPr>
        <p:spPr/>
        <p:txBody>
          <a:bodyPr>
            <a:normAutofit/>
          </a:bodyPr>
          <a:lstStyle/>
          <a:p>
            <a:endParaRPr lang="uk-UA"/>
          </a:p>
        </p:txBody>
      </p:sp>
    </p:spTree>
    <p:extLst>
      <p:ext uri="{BB962C8B-B14F-4D97-AF65-F5344CB8AC3E}">
        <p14:creationId xmlns:p14="http://schemas.microsoft.com/office/powerpoint/2010/main" val="32285258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EB173A-E55A-4CB1-80EE-050D76DEA145}"/>
              </a:ext>
            </a:extLst>
          </p:cNvPr>
          <p:cNvSpPr>
            <a:spLocks noGrp="1"/>
          </p:cNvSpPr>
          <p:nvPr>
            <p:ph type="title"/>
          </p:nvPr>
        </p:nvSpPr>
        <p:spPr/>
        <p:txBody>
          <a:bodyPr/>
          <a:lstStyle/>
          <a:p>
            <a:pPr algn="ctr"/>
            <a:r>
              <a:rPr lang="uk-UA" dirty="0"/>
              <a:t>Текст інтерв’ю</a:t>
            </a:r>
          </a:p>
        </p:txBody>
      </p:sp>
      <p:sp>
        <p:nvSpPr>
          <p:cNvPr id="3" name="Місце для вмісту 2">
            <a:extLst>
              <a:ext uri="{FF2B5EF4-FFF2-40B4-BE49-F238E27FC236}">
                <a16:creationId xmlns:a16="http://schemas.microsoft.com/office/drawing/2014/main" id="{70D2A377-1EB9-40D6-A9EA-79DCD5410C53}"/>
              </a:ext>
            </a:extLst>
          </p:cNvPr>
          <p:cNvSpPr>
            <a:spLocks noGrp="1"/>
          </p:cNvSpPr>
          <p:nvPr>
            <p:ph idx="1"/>
          </p:nvPr>
        </p:nvSpPr>
        <p:spPr/>
        <p:txBody>
          <a:bodyPr>
            <a:normAutofit fontScale="85000" lnSpcReduction="10000"/>
          </a:bodyPr>
          <a:lstStyle/>
          <a:p>
            <a:pPr algn="just"/>
            <a:r>
              <a:rPr lang="uk-UA" dirty="0"/>
              <a:t>Не завжди варто починати одразу з питань і відповідей, часто краще починати не з них. Опишіть </a:t>
            </a:r>
            <a:r>
              <a:rPr lang="uk-UA" dirty="0" err="1"/>
              <a:t>інтерв’юйованого</a:t>
            </a:r>
            <a:r>
              <a:rPr lang="uk-UA" dirty="0"/>
              <a:t>: як він одягнений, як рухається, місце вашої зустрічі, розкажіть, що впало вам в око. Такі деталі роблять статтю живою, наближають героя вашої статті до читача.</a:t>
            </a:r>
          </a:p>
          <a:p>
            <a:pPr algn="just"/>
            <a:r>
              <a:rPr lang="uk-UA" dirty="0"/>
              <a:t>Є сенс не писати текст статті одразу, а спочатку записати всю розмову, яку потім відредагувати, надати їй літературної форми, перевірити імена, дати, факти… </a:t>
            </a:r>
          </a:p>
          <a:p>
            <a:pPr algn="just"/>
            <a:r>
              <a:rPr lang="uk-UA" dirty="0"/>
              <a:t>Інтерв’юйований може забути дату чи випадково помилитися в написанні імені або послідовності подій. Виправивши випадкову обмовку, ви виграєте у всьому: покращите якість тексту, не порушивши правдивості, і заслужите довіру джерела.</a:t>
            </a:r>
          </a:p>
        </p:txBody>
      </p:sp>
    </p:spTree>
    <p:extLst>
      <p:ext uri="{BB962C8B-B14F-4D97-AF65-F5344CB8AC3E}">
        <p14:creationId xmlns:p14="http://schemas.microsoft.com/office/powerpoint/2010/main" val="30788228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8D8213-3AD8-4BC1-A0EF-5CC44D30FEB5}"/>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64A257A-B9E1-49DA-8935-10A95C5B9A03}"/>
              </a:ext>
            </a:extLst>
          </p:cNvPr>
          <p:cNvSpPr>
            <a:spLocks noGrp="1"/>
          </p:cNvSpPr>
          <p:nvPr>
            <p:ph idx="1"/>
          </p:nvPr>
        </p:nvSpPr>
        <p:spPr/>
        <p:txBody>
          <a:bodyPr>
            <a:normAutofit fontScale="77500" lnSpcReduction="20000"/>
          </a:bodyPr>
          <a:lstStyle/>
          <a:p>
            <a:pPr algn="just"/>
            <a:r>
              <a:rPr lang="uk-UA" dirty="0"/>
              <a:t>Не обов’язково передавати всі нюанси розмови, </a:t>
            </a:r>
            <a:r>
              <a:rPr lang="uk-UA" dirty="0" err="1"/>
              <a:t>мовні</a:t>
            </a:r>
            <a:r>
              <a:rPr lang="uk-UA" dirty="0"/>
              <a:t> помилки чи недомовки. Важливо передати думки вашого співрозмовника, те, що він хотів сказати.</a:t>
            </a:r>
          </a:p>
          <a:p>
            <a:pPr algn="just"/>
            <a:r>
              <a:rPr lang="uk-UA" dirty="0"/>
              <a:t>Не всі питання можуть увійти до остаточного тексту інтерв’ю. Нічого страшного. Для тексту головне – бути зрозумілим, логічним і «читабельним». У будь-якому разі ви залишаєтеся у виграші. Ті відповіді, які не увійшли до остаточного тексту, можуть стати основою для цитат у ваших інших статтях.</a:t>
            </a:r>
          </a:p>
          <a:p>
            <a:pPr algn="just"/>
            <a:r>
              <a:rPr lang="uk-UA" dirty="0"/>
              <a:t>Після написання тексту перевірте ключові цитати, зателефонувавши (або зустрівшись) із джерелом. Він може попросити показати йому текст до публікації. У такому разі пам’ятайте: джерело зацікавлене лише в тому, щоб виглядати краще. Ви ж публікуєте інтерв’ю, щоб показати його таким, яким він є. У багатьох західних виданнях просто заборонено показувати джерелу текст неопублікованої статті. </a:t>
            </a:r>
          </a:p>
        </p:txBody>
      </p:sp>
    </p:spTree>
    <p:extLst>
      <p:ext uri="{BB962C8B-B14F-4D97-AF65-F5344CB8AC3E}">
        <p14:creationId xmlns:p14="http://schemas.microsoft.com/office/powerpoint/2010/main" val="4758328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76AA78-84E5-435D-AE70-DF9E590DA15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C0BB1CD-DC06-4193-9960-6326C67CE607}"/>
              </a:ext>
            </a:extLst>
          </p:cNvPr>
          <p:cNvSpPr>
            <a:spLocks noGrp="1"/>
          </p:cNvSpPr>
          <p:nvPr>
            <p:ph idx="1"/>
          </p:nvPr>
        </p:nvSpPr>
        <p:spPr/>
        <p:txBody>
          <a:bodyPr>
            <a:normAutofit/>
          </a:bodyPr>
          <a:lstStyle/>
          <a:p>
            <a:pPr algn="just"/>
            <a:r>
              <a:rPr lang="uk-UA" dirty="0"/>
              <a:t>Текст статті – ваше творіння, він належить вам. Перевіривши факти, ви лише зробите його кращим, </a:t>
            </a:r>
            <a:r>
              <a:rPr lang="uk-UA" dirty="0" err="1"/>
              <a:t>якіснішим.Надішліть</a:t>
            </a:r>
            <a:r>
              <a:rPr lang="uk-UA" dirty="0"/>
              <a:t> газету з текстом інтерв’ю вашому джерелу. Цей невеликий знак уваги буде йому </a:t>
            </a:r>
            <a:r>
              <a:rPr lang="uk-UA" dirty="0" err="1"/>
              <a:t>приємний.Пам’ятайте</a:t>
            </a:r>
            <a:r>
              <a:rPr lang="uk-UA" dirty="0"/>
              <a:t>: ваші взаємини з джерелом, як правило, не обмежуються одним інтерв’ю. Ваш високий професіоналізм допоможе в подальшій роботі з джерелом, що особливо важливо, якщо воно займає високу посаду.</a:t>
            </a:r>
            <a:endParaRPr lang="tr-TR" dirty="0"/>
          </a:p>
          <a:p>
            <a:endParaRPr lang="uk-UA" dirty="0"/>
          </a:p>
        </p:txBody>
      </p:sp>
    </p:spTree>
    <p:extLst>
      <p:ext uri="{BB962C8B-B14F-4D97-AF65-F5344CB8AC3E}">
        <p14:creationId xmlns:p14="http://schemas.microsoft.com/office/powerpoint/2010/main" val="4406831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616298-128D-4D4A-8833-3803D36DEA21}"/>
              </a:ext>
            </a:extLst>
          </p:cNvPr>
          <p:cNvSpPr>
            <a:spLocks noGrp="1"/>
          </p:cNvSpPr>
          <p:nvPr>
            <p:ph type="title"/>
          </p:nvPr>
        </p:nvSpPr>
        <p:spPr/>
        <p:txBody>
          <a:bodyPr/>
          <a:lstStyle/>
          <a:p>
            <a:pPr algn="ctr"/>
            <a:r>
              <a:rPr lang="uk-UA" dirty="0"/>
              <a:t>Десять порад для успішного інтерв’ю</a:t>
            </a:r>
          </a:p>
        </p:txBody>
      </p:sp>
      <p:sp>
        <p:nvSpPr>
          <p:cNvPr id="3" name="Місце для вмісту 2">
            <a:extLst>
              <a:ext uri="{FF2B5EF4-FFF2-40B4-BE49-F238E27FC236}">
                <a16:creationId xmlns:a16="http://schemas.microsoft.com/office/drawing/2014/main" id="{C73B9835-BB6E-4AD6-9488-7656F353CB97}"/>
              </a:ext>
            </a:extLst>
          </p:cNvPr>
          <p:cNvSpPr>
            <a:spLocks noGrp="1"/>
          </p:cNvSpPr>
          <p:nvPr>
            <p:ph idx="1"/>
          </p:nvPr>
        </p:nvSpPr>
        <p:spPr/>
        <p:txBody>
          <a:bodyPr>
            <a:normAutofit fontScale="85000" lnSpcReduction="10000"/>
          </a:bodyPr>
          <a:lstStyle/>
          <a:p>
            <a:r>
              <a:rPr lang="uk-UA" dirty="0">
                <a:solidFill>
                  <a:srgbClr val="FFFF00"/>
                </a:solidFill>
              </a:rPr>
              <a:t>Будьте підготовлені!</a:t>
            </a:r>
          </a:p>
          <a:p>
            <a:pPr marL="0" indent="0" algn="just">
              <a:buNone/>
            </a:pPr>
            <a:r>
              <a:rPr lang="uk-UA" dirty="0"/>
              <a:t>Обов’язково </a:t>
            </a:r>
            <a:r>
              <a:rPr lang="uk-UA" dirty="0" err="1"/>
              <a:t>зберіть</a:t>
            </a:r>
            <a:r>
              <a:rPr lang="uk-UA" dirty="0"/>
              <a:t> матеріали про тему, про яку пишете, та про людину, яку будете інтерв’ювати. Ваш співрозмовник оцінить вашу підготовленість, а ви звільнитеся від необхідності ставити питання, відповіді на які можна знайти в книгах чи документах. Домовляючись про зустріч, попросіть джерело назвати документи чи інші джерела інформації про тему, яку обговорюватимете. </a:t>
            </a:r>
            <a:r>
              <a:rPr lang="uk-UA" dirty="0" err="1"/>
              <a:t>Інтерв’юйовані</a:t>
            </a:r>
            <a:r>
              <a:rPr lang="uk-UA" dirty="0"/>
              <a:t> позитивно сприймають таку зацікавленість і часто готові поділитися цінними матеріалами до інтерв’ю. Перевірте, чи працюють батарейки у вашому диктофоні. Візьміть із собою запасну касету, а також ручки та блокнот.</a:t>
            </a:r>
          </a:p>
        </p:txBody>
      </p:sp>
    </p:spTree>
    <p:extLst>
      <p:ext uri="{BB962C8B-B14F-4D97-AF65-F5344CB8AC3E}">
        <p14:creationId xmlns:p14="http://schemas.microsoft.com/office/powerpoint/2010/main" val="3974851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300119-68AB-4E0C-BBBB-FF5D42ACB3CA}"/>
              </a:ext>
            </a:extLst>
          </p:cNvPr>
          <p:cNvSpPr>
            <a:spLocks noGrp="1"/>
          </p:cNvSpPr>
          <p:nvPr>
            <p:ph type="title"/>
          </p:nvPr>
        </p:nvSpPr>
        <p:spPr/>
        <p:txBody>
          <a:bodyPr/>
          <a:lstStyle/>
          <a:p>
            <a:pPr algn="ctr"/>
            <a:r>
              <a:rPr lang="uk-UA" dirty="0"/>
              <a:t>Десять порад для успішного інтерв’ю</a:t>
            </a:r>
          </a:p>
        </p:txBody>
      </p:sp>
      <p:sp>
        <p:nvSpPr>
          <p:cNvPr id="3" name="Місце для вмісту 2">
            <a:extLst>
              <a:ext uri="{FF2B5EF4-FFF2-40B4-BE49-F238E27FC236}">
                <a16:creationId xmlns:a16="http://schemas.microsoft.com/office/drawing/2014/main" id="{1B746DD3-EBE8-418C-8524-359C03B12241}"/>
              </a:ext>
            </a:extLst>
          </p:cNvPr>
          <p:cNvSpPr>
            <a:spLocks noGrp="1"/>
          </p:cNvSpPr>
          <p:nvPr>
            <p:ph idx="1"/>
          </p:nvPr>
        </p:nvSpPr>
        <p:spPr/>
        <p:txBody>
          <a:bodyPr>
            <a:normAutofit fontScale="85000" lnSpcReduction="20000"/>
          </a:bodyPr>
          <a:lstStyle/>
          <a:p>
            <a:pPr algn="just"/>
            <a:r>
              <a:rPr lang="uk-UA" dirty="0">
                <a:solidFill>
                  <a:srgbClr val="FFFF00"/>
                </a:solidFill>
              </a:rPr>
              <a:t>Установіть правила інтерв’ю до його початку!</a:t>
            </a:r>
          </a:p>
          <a:p>
            <a:pPr marL="0" indent="0" algn="just">
              <a:buNone/>
            </a:pPr>
            <a:r>
              <a:rPr lang="uk-UA" dirty="0"/>
              <a:t>Переконайтеся, що інтерв’юйований розуміє, над якою статтею ви працюєте (це допоможе не відхилятися від теми). Джерело має з самого початку знати, що все сказане буде «для преси». Найкраще встановити ці правила під час домовленості про інтерв’ю. Хоча багато посадовців достатньо досвідчені, щоб окремо обумовлювати, що певна фраза «не для друку», є й такі, хто не розуміє цієї різниці. Пам’ятайте, що попередні уточнення можуть бути дуже важливими, особливо якщо робота чи життя вашого джерела можуть опинитися під загрозою через публікацію.</a:t>
            </a:r>
          </a:p>
          <a:p>
            <a:pPr algn="just"/>
            <a:r>
              <a:rPr lang="uk-UA" dirty="0">
                <a:solidFill>
                  <a:srgbClr val="FFFF00"/>
                </a:solidFill>
              </a:rPr>
              <a:t>Будьте пунктуальні!</a:t>
            </a:r>
          </a:p>
          <a:p>
            <a:pPr marL="0" indent="0" algn="just">
              <a:buNone/>
            </a:pPr>
            <a:r>
              <a:rPr lang="uk-UA" dirty="0"/>
              <a:t>Немає нічого гіршого, ніж запізнитися на інтерв’ю.</a:t>
            </a:r>
          </a:p>
        </p:txBody>
      </p:sp>
    </p:spTree>
    <p:extLst>
      <p:ext uri="{BB962C8B-B14F-4D97-AF65-F5344CB8AC3E}">
        <p14:creationId xmlns:p14="http://schemas.microsoft.com/office/powerpoint/2010/main" val="27117986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F2C74EDC-5CDB-4CCB-AC2D-220EA601C3E2}"/>
              </a:ext>
            </a:extLst>
          </p:cNvPr>
          <p:cNvSpPr>
            <a:spLocks noGrp="1"/>
          </p:cNvSpPr>
          <p:nvPr>
            <p:ph idx="1"/>
          </p:nvPr>
        </p:nvSpPr>
        <p:spPr>
          <a:xfrm>
            <a:off x="1141412" y="224118"/>
            <a:ext cx="9905999" cy="6024282"/>
          </a:xfrm>
        </p:spPr>
        <p:txBody>
          <a:bodyPr>
            <a:normAutofit fontScale="85000" lnSpcReduction="20000"/>
          </a:bodyPr>
          <a:lstStyle/>
          <a:p>
            <a:r>
              <a:rPr lang="uk-UA" dirty="0">
                <a:solidFill>
                  <a:srgbClr val="FFFF00"/>
                </a:solidFill>
              </a:rPr>
              <a:t>Будьте спостережливі!</a:t>
            </a:r>
          </a:p>
          <a:p>
            <a:pPr algn="just"/>
            <a:r>
              <a:rPr lang="uk-UA" dirty="0"/>
              <a:t>Звертайте увагу на деталі – їхній опис може оживити вашу статтю. Якщо інтерв’ю проходить у домі чи офісі, огляньтеся навколо і запам’ятайте, що бачите. Наприклад, ви можете помітити старі фотографії, що відображають особисте життя </a:t>
            </a:r>
            <a:r>
              <a:rPr lang="uk-UA" dirty="0" err="1"/>
              <a:t>інтерв’юйованого</a:t>
            </a:r>
            <a:r>
              <a:rPr lang="uk-UA" dirty="0"/>
              <a:t>. Ви можете змінити свою думку про людину під час інтерв’ю, але це може статися саме тому, що джерело цього хотіло. Сприйняття – складна річ! Спробуйте поговорити з іншими, наприклад, із колегами чи друзями вашого джерела, щоб ваше уявлення про нього було </a:t>
            </a:r>
            <a:r>
              <a:rPr lang="uk-UA" dirty="0" err="1"/>
              <a:t>повнішим.Будьте</a:t>
            </a:r>
            <a:r>
              <a:rPr lang="uk-UA" dirty="0"/>
              <a:t> ввічливі. </a:t>
            </a:r>
          </a:p>
          <a:p>
            <a:pPr algn="just"/>
            <a:r>
              <a:rPr lang="uk-UA" dirty="0">
                <a:solidFill>
                  <a:srgbClr val="FFFF00"/>
                </a:solidFill>
              </a:rPr>
              <a:t>Не поспішайте співрозмовника!</a:t>
            </a:r>
          </a:p>
          <a:p>
            <a:pPr algn="just"/>
            <a:r>
              <a:rPr lang="uk-UA" dirty="0"/>
              <a:t>Важливо створити ввічливу атмосферу, щоб </a:t>
            </a:r>
            <a:r>
              <a:rPr lang="uk-UA" dirty="0" err="1"/>
              <a:t>інтерв’юйованому</a:t>
            </a:r>
            <a:r>
              <a:rPr lang="uk-UA" dirty="0"/>
              <a:t> було </a:t>
            </a:r>
            <a:r>
              <a:rPr lang="uk-UA" dirty="0" err="1"/>
              <a:t>комфортно</a:t>
            </a:r>
            <a:r>
              <a:rPr lang="uk-UA" dirty="0"/>
              <a:t>. Деяким людям потрібно кілька хвилин, щоб увійти в потрібний стан для плідної бесіди. Навіть якщо у вас лише 30 хвилин на інтерв’ю, не квапте співрозмовника. Якщо відчуваєте, що він поспішає, </a:t>
            </a:r>
            <a:r>
              <a:rPr lang="uk-UA" dirty="0" err="1"/>
              <a:t>підлаштуйтеся</a:t>
            </a:r>
            <a:r>
              <a:rPr lang="uk-UA" dirty="0"/>
              <a:t> під нього. Пам’ятайте – люди різні. Час, витрачений на вивчення співрозмовника, не пропаде марно. Ви це відчуєте, коли потрібно буде звертатися до нього за уточненнями чи використовувати його слова для інших статей. Якщо інтерв’ю проходить добре, воно може тривати довше, ніж планувалося. Тому не призначайте наступну зустріч одразу після інтерв’ю, щоб не поспішити.</a:t>
            </a:r>
          </a:p>
        </p:txBody>
      </p:sp>
    </p:spTree>
    <p:extLst>
      <p:ext uri="{BB962C8B-B14F-4D97-AF65-F5344CB8AC3E}">
        <p14:creationId xmlns:p14="http://schemas.microsoft.com/office/powerpoint/2010/main" val="29301901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F2C74EDC-5CDB-4CCB-AC2D-220EA601C3E2}"/>
              </a:ext>
            </a:extLst>
          </p:cNvPr>
          <p:cNvSpPr>
            <a:spLocks noGrp="1"/>
          </p:cNvSpPr>
          <p:nvPr>
            <p:ph idx="1"/>
          </p:nvPr>
        </p:nvSpPr>
        <p:spPr>
          <a:xfrm>
            <a:off x="1141412" y="224118"/>
            <a:ext cx="9905999" cy="6024282"/>
          </a:xfrm>
        </p:spPr>
        <p:txBody>
          <a:bodyPr>
            <a:normAutofit fontScale="92500"/>
          </a:bodyPr>
          <a:lstStyle/>
          <a:p>
            <a:pPr algn="just"/>
            <a:r>
              <a:rPr lang="uk-UA" dirty="0">
                <a:solidFill>
                  <a:srgbClr val="FFFF00"/>
                </a:solidFill>
              </a:rPr>
              <a:t>Слухайте уважно, але не бійтеся перервати, якщо щось незрозуміло!</a:t>
            </a:r>
          </a:p>
          <a:p>
            <a:pPr marL="0" indent="0" algn="just">
              <a:buNone/>
            </a:pPr>
            <a:r>
              <a:rPr lang="uk-UA" dirty="0"/>
              <a:t>Пам’ятайте про ваших читачів! Ви проводите інтерв’ю, зокрема, щоб пояснити його їм. Якщо співрозмовник використовує науковий жаргон або пояснює так, що зрозуміють лише його колеги, ввічливо перервіть і попросіть пояснити. Ніколи не соромтеся свого незнання.</a:t>
            </a:r>
          </a:p>
          <a:p>
            <a:pPr algn="just"/>
            <a:r>
              <a:rPr lang="uk-UA" dirty="0">
                <a:solidFill>
                  <a:srgbClr val="FFFF00"/>
                </a:solidFill>
              </a:rPr>
              <a:t>Мовчання – золото!</a:t>
            </a:r>
          </a:p>
          <a:p>
            <a:pPr marL="0" indent="0" algn="just">
              <a:buNone/>
            </a:pPr>
            <a:r>
              <a:rPr lang="uk-UA" dirty="0"/>
              <a:t>Рано чи пізно вам доведеться ставити «складні» питання, які співрозмовник не хотів би обговорювати. Коли ви почнете задавати ці провокаційні питання, відповіді, ймовірно, будуть короткими, малокорисними, а співрозмовник обережно добиратиме слова. Можливо, ви взагалі не отримаєте відповіді. У такому разі дивіться джерелу прямо в очі і мовчіть. У більшості випадків співрозмовник відчує дискомфорт і почне ділитися інформацією. Якщо це не спрацює, запитайте, хто може відповісти на ваші питання.</a:t>
            </a:r>
          </a:p>
        </p:txBody>
      </p:sp>
    </p:spTree>
    <p:extLst>
      <p:ext uri="{BB962C8B-B14F-4D97-AF65-F5344CB8AC3E}">
        <p14:creationId xmlns:p14="http://schemas.microsoft.com/office/powerpoint/2010/main" val="31712315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F2C74EDC-5CDB-4CCB-AC2D-220EA601C3E2}"/>
              </a:ext>
            </a:extLst>
          </p:cNvPr>
          <p:cNvSpPr>
            <a:spLocks noGrp="1"/>
          </p:cNvSpPr>
          <p:nvPr>
            <p:ph idx="1"/>
          </p:nvPr>
        </p:nvSpPr>
        <p:spPr>
          <a:xfrm>
            <a:off x="1141412" y="224118"/>
            <a:ext cx="9905999" cy="6024282"/>
          </a:xfrm>
        </p:spPr>
        <p:txBody>
          <a:bodyPr>
            <a:normAutofit fontScale="77500" lnSpcReduction="20000"/>
          </a:bodyPr>
          <a:lstStyle/>
          <a:p>
            <a:pPr algn="just"/>
            <a:r>
              <a:rPr lang="uk-UA" dirty="0">
                <a:solidFill>
                  <a:srgbClr val="FFFF00"/>
                </a:solidFill>
              </a:rPr>
              <a:t>Установіть зоровий контакт!</a:t>
            </a:r>
          </a:p>
          <a:p>
            <a:pPr marL="0" indent="0" algn="just">
              <a:buNone/>
            </a:pPr>
            <a:r>
              <a:rPr lang="uk-UA" dirty="0"/>
              <a:t>Репортер, який під час інтерв’ю сидить, зігнувшись над блокнотом, може так само збивати з пантелику, якби у нього замість обличчя був диктофон. Намагайтеся підтримувати зоровий контакт, навіть коли записуєте. Навчіться робити скорочені записи, якомога рідше дивлячись у блокнот, щоб тримати </a:t>
            </a:r>
            <a:r>
              <a:rPr lang="uk-UA" dirty="0" err="1"/>
              <a:t>інтерв’юйованого</a:t>
            </a:r>
            <a:r>
              <a:rPr lang="uk-UA" dirty="0"/>
              <a:t> в центрі уваги. Це зробить інтерв’ю більш схожим на бесіду, а атмосферу – невимушеною.</a:t>
            </a:r>
          </a:p>
          <a:p>
            <a:pPr algn="just"/>
            <a:r>
              <a:rPr lang="uk-UA" dirty="0">
                <a:solidFill>
                  <a:srgbClr val="FFFF00"/>
                </a:solidFill>
              </a:rPr>
              <a:t>Перед завершенням…</a:t>
            </a:r>
          </a:p>
          <a:p>
            <a:pPr marL="0" indent="0" algn="just">
              <a:buNone/>
            </a:pPr>
            <a:r>
              <a:rPr lang="uk-UA" dirty="0"/>
              <a:t>Запитайте у джерела: можливо, є щось, про що ви забули запитати? Може, він прагне повідомити вам корисну інформацію, але ви не подумали запитати. Не йдіть, не отримавши номер телефону чи адресу електронної пошти та не уточнивши час, коли можна звернутися за уточненнями чи додатковими питаннями. Завжди запитуйте про інші джерела. Колеги чи друзі </a:t>
            </a:r>
            <a:r>
              <a:rPr lang="uk-UA" dirty="0" err="1"/>
              <a:t>інтерв’юйованого</a:t>
            </a:r>
            <a:r>
              <a:rPr lang="uk-UA" dirty="0"/>
              <a:t> можуть знати більше або бути готовими поговорити з вами. Подякуйте співрозмовнику за час, витрачений на розмову з вами.</a:t>
            </a:r>
          </a:p>
          <a:p>
            <a:pPr algn="just"/>
            <a:r>
              <a:rPr lang="uk-UA" dirty="0">
                <a:solidFill>
                  <a:srgbClr val="FFFF00"/>
                </a:solidFill>
              </a:rPr>
              <a:t>Перегляньте свої записи одразу після інтерв’ю!</a:t>
            </a:r>
          </a:p>
          <a:p>
            <a:pPr marL="0" indent="0" algn="just">
              <a:buNone/>
            </a:pPr>
            <a:r>
              <a:rPr lang="uk-UA" dirty="0"/>
              <a:t>Не відкладайте розшифровку до вечора чи кінця тижня. Перегляньте їх одразу, поки ваші враження свіжі. Відкладіть дружню вечірку з друзями, доки не завершите роботу над вашими записами.</a:t>
            </a:r>
          </a:p>
        </p:txBody>
      </p:sp>
    </p:spTree>
    <p:extLst>
      <p:ext uri="{BB962C8B-B14F-4D97-AF65-F5344CB8AC3E}">
        <p14:creationId xmlns:p14="http://schemas.microsoft.com/office/powerpoint/2010/main" val="34554905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186183F-AA0E-4786-9916-17B9844AA868}"/>
              </a:ext>
            </a:extLst>
          </p:cNvPr>
          <p:cNvSpPr>
            <a:spLocks noGrp="1"/>
          </p:cNvSpPr>
          <p:nvPr>
            <p:ph type="title"/>
          </p:nvPr>
        </p:nvSpPr>
        <p:spPr/>
        <p:txBody>
          <a:bodyPr/>
          <a:lstStyle/>
          <a:p>
            <a:pPr algn="ctr"/>
            <a:r>
              <a:rPr lang="uk-UA" dirty="0"/>
              <a:t>Техніка інтерв’ю (від </a:t>
            </a:r>
            <a:r>
              <a:rPr lang="uk-UA" dirty="0" err="1"/>
              <a:t>В.Голубєва</a:t>
            </a:r>
            <a:r>
              <a:rPr lang="uk-UA" dirty="0"/>
              <a:t>)</a:t>
            </a:r>
          </a:p>
        </p:txBody>
      </p:sp>
      <p:sp>
        <p:nvSpPr>
          <p:cNvPr id="3" name="Місце для вмісту 2">
            <a:extLst>
              <a:ext uri="{FF2B5EF4-FFF2-40B4-BE49-F238E27FC236}">
                <a16:creationId xmlns:a16="http://schemas.microsoft.com/office/drawing/2014/main" id="{E59C99D4-3E1B-4B8F-9A2C-C5A7162770A4}"/>
              </a:ext>
            </a:extLst>
          </p:cNvPr>
          <p:cNvSpPr>
            <a:spLocks noGrp="1"/>
          </p:cNvSpPr>
          <p:nvPr>
            <p:ph idx="1"/>
          </p:nvPr>
        </p:nvSpPr>
        <p:spPr>
          <a:xfrm>
            <a:off x="1141412" y="1819181"/>
            <a:ext cx="9905999" cy="3541714"/>
          </a:xfrm>
        </p:spPr>
        <p:txBody>
          <a:bodyPr>
            <a:noAutofit/>
          </a:bodyPr>
          <a:lstStyle/>
          <a:p>
            <a:pPr marL="0" indent="0">
              <a:buNone/>
            </a:pPr>
            <a:r>
              <a:rPr lang="ru-RU" sz="1600" dirty="0">
                <a:solidFill>
                  <a:srgbClr val="FFFF00"/>
                </a:solidFill>
              </a:rPr>
              <a:t>До </a:t>
            </a:r>
            <a:r>
              <a:rPr lang="ru-RU" sz="1600" dirty="0" err="1">
                <a:solidFill>
                  <a:srgbClr val="FFFF00"/>
                </a:solidFill>
              </a:rPr>
              <a:t>інтерв'ю</a:t>
            </a:r>
            <a:endParaRPr lang="ru-RU" sz="1600" dirty="0">
              <a:solidFill>
                <a:srgbClr val="FFFF00"/>
              </a:solidFill>
            </a:endParaRPr>
          </a:p>
          <a:p>
            <a:pPr algn="just"/>
            <a:r>
              <a:rPr lang="ru-RU" sz="1600" dirty="0"/>
              <a:t>1. </a:t>
            </a:r>
            <a:r>
              <a:rPr lang="ru-RU" sz="1600" dirty="0" err="1">
                <a:solidFill>
                  <a:srgbClr val="FFFF00"/>
                </a:solidFill>
              </a:rPr>
              <a:t>Визначте</a:t>
            </a:r>
            <a:r>
              <a:rPr lang="ru-RU" sz="1600" dirty="0">
                <a:solidFill>
                  <a:srgbClr val="FFFF00"/>
                </a:solidFill>
              </a:rPr>
              <a:t> тему та/</a:t>
            </a:r>
            <a:r>
              <a:rPr lang="ru-RU" sz="1600" dirty="0" err="1">
                <a:solidFill>
                  <a:srgbClr val="FFFF00"/>
                </a:solidFill>
              </a:rPr>
              <a:t>або</a:t>
            </a:r>
            <a:r>
              <a:rPr lang="ru-RU" sz="1600" dirty="0">
                <a:solidFill>
                  <a:srgbClr val="FFFF00"/>
                </a:solidFill>
              </a:rPr>
              <a:t> героя </a:t>
            </a:r>
            <a:r>
              <a:rPr lang="ru-RU" sz="1600" dirty="0" err="1">
                <a:solidFill>
                  <a:srgbClr val="FFFF00"/>
                </a:solidFill>
              </a:rPr>
              <a:t>інтерв'ю</a:t>
            </a:r>
            <a:r>
              <a:rPr lang="ru-RU" sz="1600" dirty="0"/>
              <a:t>. </a:t>
            </a:r>
            <a:r>
              <a:rPr lang="ru-RU" sz="1600" dirty="0" err="1"/>
              <a:t>Пріоритетність</a:t>
            </a:r>
            <a:r>
              <a:rPr lang="ru-RU" sz="1600" dirty="0"/>
              <a:t> </a:t>
            </a:r>
            <a:r>
              <a:rPr lang="ru-RU" sz="1600" dirty="0" err="1"/>
              <a:t>визначення</a:t>
            </a:r>
            <a:r>
              <a:rPr lang="ru-RU" sz="1600" dirty="0"/>
              <a:t> </a:t>
            </a:r>
            <a:r>
              <a:rPr lang="ru-RU" sz="1600" dirty="0" err="1"/>
              <a:t>залежить</a:t>
            </a:r>
            <a:r>
              <a:rPr lang="ru-RU" sz="1600" dirty="0"/>
              <a:t> </a:t>
            </a:r>
            <a:r>
              <a:rPr lang="ru-RU" sz="1600" dirty="0" err="1"/>
              <a:t>від</a:t>
            </a:r>
            <a:r>
              <a:rPr lang="ru-RU" sz="1600" dirty="0"/>
              <a:t> того, </a:t>
            </a:r>
            <a:r>
              <a:rPr lang="ru-RU" sz="1600" dirty="0" err="1"/>
              <a:t>предметне</a:t>
            </a:r>
            <a:r>
              <a:rPr lang="ru-RU" sz="1600" dirty="0"/>
              <a:t> </a:t>
            </a:r>
            <a:r>
              <a:rPr lang="ru-RU" sz="1600" dirty="0" err="1"/>
              <a:t>це</a:t>
            </a:r>
            <a:r>
              <a:rPr lang="ru-RU" sz="1600" dirty="0"/>
              <a:t> </a:t>
            </a:r>
            <a:r>
              <a:rPr lang="ru-RU" sz="1600" dirty="0" err="1"/>
              <a:t>інтерв'ю</a:t>
            </a:r>
            <a:r>
              <a:rPr lang="ru-RU" sz="1600" dirty="0"/>
              <a:t> </a:t>
            </a:r>
            <a:r>
              <a:rPr lang="ru-RU" sz="1600" dirty="0" err="1"/>
              <a:t>чи</a:t>
            </a:r>
            <a:r>
              <a:rPr lang="ru-RU" sz="1600" dirty="0"/>
              <a:t> </a:t>
            </a:r>
            <a:r>
              <a:rPr lang="ru-RU" sz="1600" dirty="0" err="1"/>
              <a:t>особистісне</a:t>
            </a:r>
            <a:r>
              <a:rPr lang="ru-RU" sz="1600" dirty="0"/>
              <a:t>. В </a:t>
            </a:r>
            <a:r>
              <a:rPr lang="ru-RU" sz="1600" dirty="0" err="1"/>
              <a:t>особистісному</a:t>
            </a:r>
            <a:r>
              <a:rPr lang="ru-RU" sz="1600" dirty="0"/>
              <a:t> герой </a:t>
            </a:r>
            <a:r>
              <a:rPr lang="ru-RU" sz="1600" dirty="0" err="1"/>
              <a:t>інтерв'ю</a:t>
            </a:r>
            <a:r>
              <a:rPr lang="ru-RU" sz="1600" dirty="0"/>
              <a:t>, по </a:t>
            </a:r>
            <a:r>
              <a:rPr lang="ru-RU" sz="1600" dirty="0" err="1"/>
              <a:t>суті</a:t>
            </a:r>
            <a:r>
              <a:rPr lang="ru-RU" sz="1600" dirty="0"/>
              <a:t>, й </a:t>
            </a:r>
            <a:r>
              <a:rPr lang="ru-RU" sz="1600" dirty="0" err="1"/>
              <a:t>виступатиме</a:t>
            </a:r>
            <a:r>
              <a:rPr lang="ru-RU" sz="1600" dirty="0"/>
              <a:t> </a:t>
            </a:r>
            <a:r>
              <a:rPr lang="ru-RU" sz="1600" dirty="0" err="1"/>
              <a:t>його</a:t>
            </a:r>
            <a:r>
              <a:rPr lang="ru-RU" sz="1600" dirty="0"/>
              <a:t> темою. У предметному </a:t>
            </a:r>
            <a:r>
              <a:rPr lang="ru-RU" sz="1600" dirty="0" err="1"/>
              <a:t>інтерв'ю</a:t>
            </a:r>
            <a:r>
              <a:rPr lang="ru-RU" sz="1600" dirty="0"/>
              <a:t> </a:t>
            </a:r>
            <a:r>
              <a:rPr lang="ru-RU" sz="1600" dirty="0" err="1"/>
              <a:t>передбачте</a:t>
            </a:r>
            <a:r>
              <a:rPr lang="ru-RU" sz="1600" dirty="0"/>
              <a:t>, </a:t>
            </a:r>
            <a:r>
              <a:rPr lang="ru-RU" sz="1600" dirty="0" err="1"/>
              <a:t>якщо</a:t>
            </a:r>
            <a:r>
              <a:rPr lang="ru-RU" sz="1600" dirty="0"/>
              <a:t> </a:t>
            </a:r>
            <a:r>
              <a:rPr lang="ru-RU" sz="1600" dirty="0" err="1"/>
              <a:t>це</a:t>
            </a:r>
            <a:r>
              <a:rPr lang="ru-RU" sz="1600" dirty="0"/>
              <a:t> </a:t>
            </a:r>
            <a:r>
              <a:rPr lang="ru-RU" sz="1600" dirty="0" err="1"/>
              <a:t>можливо</a:t>
            </a:r>
            <a:r>
              <a:rPr lang="ru-RU" sz="1600" dirty="0"/>
              <a:t>, </a:t>
            </a:r>
            <a:r>
              <a:rPr lang="ru-RU" sz="1600" dirty="0" err="1"/>
              <a:t>запасний</a:t>
            </a:r>
            <a:r>
              <a:rPr lang="ru-RU" sz="1600" dirty="0"/>
              <a:t> </a:t>
            </a:r>
            <a:r>
              <a:rPr lang="ru-RU" sz="1600" dirty="0" err="1"/>
              <a:t>варіант</a:t>
            </a:r>
            <a:r>
              <a:rPr lang="ru-RU" sz="1600" dirty="0"/>
              <a:t> - </a:t>
            </a:r>
            <a:r>
              <a:rPr lang="ru-RU" sz="1600" dirty="0" err="1"/>
              <a:t>хто</a:t>
            </a:r>
            <a:r>
              <a:rPr lang="ru-RU" sz="1600" dirty="0"/>
              <a:t> </a:t>
            </a:r>
            <a:r>
              <a:rPr lang="ru-RU" sz="1600" dirty="0" err="1"/>
              <a:t>ще</a:t>
            </a:r>
            <a:r>
              <a:rPr lang="ru-RU" sz="1600" dirty="0"/>
              <a:t> </a:t>
            </a:r>
            <a:r>
              <a:rPr lang="ru-RU" sz="1600" dirty="0" err="1"/>
              <a:t>може</a:t>
            </a:r>
            <a:r>
              <a:rPr lang="ru-RU" sz="1600" dirty="0"/>
              <a:t> </a:t>
            </a:r>
            <a:r>
              <a:rPr lang="ru-RU" sz="1600" dirty="0" err="1"/>
              <a:t>розкрити</a:t>
            </a:r>
            <a:r>
              <a:rPr lang="ru-RU" sz="1600" dirty="0"/>
              <a:t> </a:t>
            </a:r>
            <a:r>
              <a:rPr lang="ru-RU" sz="1600" dirty="0" err="1"/>
              <a:t>певну</a:t>
            </a:r>
            <a:r>
              <a:rPr lang="ru-RU" sz="1600" dirty="0"/>
              <a:t> тему. В </a:t>
            </a:r>
            <a:r>
              <a:rPr lang="ru-RU" sz="1600" dirty="0" err="1"/>
              <a:t>разі</a:t>
            </a:r>
            <a:r>
              <a:rPr lang="ru-RU" sz="1600" dirty="0"/>
              <a:t> потреби </a:t>
            </a:r>
            <a:r>
              <a:rPr lang="ru-RU" sz="1600" dirty="0" err="1"/>
              <a:t>узгодьте</a:t>
            </a:r>
            <a:r>
              <a:rPr lang="ru-RU" sz="1600" dirty="0"/>
              <a:t> тему та/</a:t>
            </a:r>
            <a:r>
              <a:rPr lang="ru-RU" sz="1600" dirty="0" err="1"/>
              <a:t>або</a:t>
            </a:r>
            <a:r>
              <a:rPr lang="ru-RU" sz="1600" dirty="0"/>
              <a:t> </a:t>
            </a:r>
            <a:r>
              <a:rPr lang="ru-RU" sz="1600" dirty="0" err="1"/>
              <a:t>співрозмовника</a:t>
            </a:r>
            <a:r>
              <a:rPr lang="ru-RU" sz="1600" dirty="0"/>
              <a:t> з редактором.</a:t>
            </a:r>
          </a:p>
          <a:p>
            <a:pPr algn="just"/>
            <a:r>
              <a:rPr lang="ru-RU" sz="1600" dirty="0"/>
              <a:t>2</a:t>
            </a:r>
            <a:r>
              <a:rPr lang="ru-RU" sz="1600" dirty="0">
                <a:solidFill>
                  <a:srgbClr val="FFFF00"/>
                </a:solidFill>
              </a:rPr>
              <a:t>. </a:t>
            </a:r>
            <a:r>
              <a:rPr lang="ru-RU" sz="1600" dirty="0" err="1">
                <a:solidFill>
                  <a:srgbClr val="FFFF00"/>
                </a:solidFill>
              </a:rPr>
              <a:t>Встановіть</a:t>
            </a:r>
            <a:r>
              <a:rPr lang="ru-RU" sz="1600" dirty="0">
                <a:solidFill>
                  <a:srgbClr val="FFFF00"/>
                </a:solidFill>
              </a:rPr>
              <a:t> контакт </a:t>
            </a:r>
            <a:r>
              <a:rPr lang="ru-RU" sz="1600" dirty="0" err="1">
                <a:solidFill>
                  <a:srgbClr val="FFFF00"/>
                </a:solidFill>
              </a:rPr>
              <a:t>із</a:t>
            </a:r>
            <a:r>
              <a:rPr lang="ru-RU" sz="1600" dirty="0">
                <a:solidFill>
                  <a:srgbClr val="FFFF00"/>
                </a:solidFill>
              </a:rPr>
              <a:t> </a:t>
            </a:r>
            <a:r>
              <a:rPr lang="ru-RU" sz="1600" dirty="0" err="1">
                <a:solidFill>
                  <a:srgbClr val="FFFF00"/>
                </a:solidFill>
              </a:rPr>
              <a:t>майбутнім</a:t>
            </a:r>
            <a:r>
              <a:rPr lang="ru-RU" sz="1600" dirty="0">
                <a:solidFill>
                  <a:srgbClr val="FFFF00"/>
                </a:solidFill>
              </a:rPr>
              <a:t> </a:t>
            </a:r>
            <a:r>
              <a:rPr lang="ru-RU" sz="1600" dirty="0" err="1">
                <a:solidFill>
                  <a:srgbClr val="FFFF00"/>
                </a:solidFill>
              </a:rPr>
              <a:t>співрозмовником</a:t>
            </a:r>
            <a:r>
              <a:rPr lang="ru-RU" sz="1600" dirty="0"/>
              <a:t>: </a:t>
            </a:r>
            <a:r>
              <a:rPr lang="ru-RU" sz="1600" dirty="0" err="1"/>
              <a:t>знайдіть</a:t>
            </a:r>
            <a:r>
              <a:rPr lang="ru-RU" sz="1600" dirty="0"/>
              <a:t> </a:t>
            </a:r>
            <a:r>
              <a:rPr lang="ru-RU" sz="1600" dirty="0" err="1"/>
              <a:t>його</a:t>
            </a:r>
            <a:r>
              <a:rPr lang="ru-RU" sz="1600" dirty="0"/>
              <a:t> </a:t>
            </a:r>
            <a:r>
              <a:rPr lang="ru-RU" sz="1600" dirty="0" err="1"/>
              <a:t>контактні</a:t>
            </a:r>
            <a:r>
              <a:rPr lang="ru-RU" sz="1600" dirty="0"/>
              <a:t> </a:t>
            </a:r>
            <a:r>
              <a:rPr lang="ru-RU" sz="1600" dirty="0" err="1"/>
              <a:t>дані</a:t>
            </a:r>
            <a:r>
              <a:rPr lang="ru-RU" sz="1600" dirty="0"/>
              <a:t> (</a:t>
            </a:r>
            <a:r>
              <a:rPr lang="ru-RU" sz="1600" dirty="0" err="1"/>
              <a:t>якщо</a:t>
            </a:r>
            <a:r>
              <a:rPr lang="ru-RU" sz="1600" dirty="0"/>
              <a:t> </a:t>
            </a:r>
            <a:r>
              <a:rPr lang="ru-RU" sz="1600" dirty="0" err="1"/>
              <a:t>це</a:t>
            </a:r>
            <a:r>
              <a:rPr lang="ru-RU" sz="1600" dirty="0"/>
              <a:t> ваш перший контакт), </a:t>
            </a:r>
            <a:r>
              <a:rPr lang="ru-RU" sz="1600" dirty="0" err="1"/>
              <a:t>домовтеся</a:t>
            </a:r>
            <a:r>
              <a:rPr lang="ru-RU" sz="1600" dirty="0"/>
              <a:t> про час, </a:t>
            </a:r>
            <a:r>
              <a:rPr lang="ru-RU" sz="1600" dirty="0" err="1"/>
              <a:t>місце</a:t>
            </a:r>
            <a:r>
              <a:rPr lang="ru-RU" sz="1600" dirty="0"/>
              <a:t>, </a:t>
            </a:r>
            <a:r>
              <a:rPr lang="ru-RU" sz="1600" dirty="0" err="1"/>
              <a:t>можливо</a:t>
            </a:r>
            <a:r>
              <a:rPr lang="ru-RU" sz="1600" dirty="0"/>
              <a:t>, </a:t>
            </a:r>
            <a:r>
              <a:rPr lang="ru-RU" sz="1600" dirty="0" err="1"/>
              <a:t>тривалість</a:t>
            </a:r>
            <a:r>
              <a:rPr lang="ru-RU" sz="1600" dirty="0"/>
              <a:t> </a:t>
            </a:r>
            <a:r>
              <a:rPr lang="ru-RU" sz="1600" dirty="0" err="1"/>
              <a:t>розмови</a:t>
            </a:r>
            <a:r>
              <a:rPr lang="ru-RU" sz="1600" dirty="0"/>
              <a:t>. </a:t>
            </a:r>
            <a:r>
              <a:rPr lang="ru-RU" sz="1600" dirty="0" err="1"/>
              <a:t>Ймовірно</a:t>
            </a:r>
            <a:r>
              <a:rPr lang="ru-RU" sz="1600" dirty="0"/>
              <a:t>, на </a:t>
            </a:r>
            <a:r>
              <a:rPr lang="ru-RU" sz="1600" dirty="0" err="1"/>
              <a:t>цьому</a:t>
            </a:r>
            <a:r>
              <a:rPr lang="ru-RU" sz="1600" dirty="0"/>
              <a:t> </a:t>
            </a:r>
            <a:r>
              <a:rPr lang="ru-RU" sz="1600" dirty="0" err="1"/>
              <a:t>етапі</a:t>
            </a:r>
            <a:r>
              <a:rPr lang="ru-RU" sz="1600" dirty="0"/>
              <a:t> </a:t>
            </a:r>
            <a:r>
              <a:rPr lang="ru-RU" sz="1600" dirty="0" err="1"/>
              <a:t>доведеться</a:t>
            </a:r>
            <a:r>
              <a:rPr lang="ru-RU" sz="1600" dirty="0"/>
              <a:t> </a:t>
            </a:r>
            <a:r>
              <a:rPr lang="ru-RU" sz="1600" dirty="0" err="1"/>
              <a:t>просити</a:t>
            </a:r>
            <a:r>
              <a:rPr lang="ru-RU" sz="1600" dirty="0"/>
              <a:t> </a:t>
            </a:r>
            <a:r>
              <a:rPr lang="ru-RU" sz="1600" dirty="0" err="1"/>
              <a:t>когось</a:t>
            </a:r>
            <a:r>
              <a:rPr lang="ru-RU" sz="1600" dirty="0"/>
              <a:t> </a:t>
            </a:r>
            <a:r>
              <a:rPr lang="ru-RU" sz="1600" dirty="0" err="1"/>
              <a:t>із</a:t>
            </a:r>
            <a:r>
              <a:rPr lang="ru-RU" sz="1600" dirty="0"/>
              <a:t> </a:t>
            </a:r>
            <a:r>
              <a:rPr lang="ru-RU" sz="1600" dirty="0" err="1"/>
              <a:t>колег</a:t>
            </a:r>
            <a:r>
              <a:rPr lang="ru-RU" sz="1600" dirty="0"/>
              <a:t> </a:t>
            </a:r>
            <a:r>
              <a:rPr lang="ru-RU" sz="1600" dirty="0" err="1"/>
              <a:t>чи</a:t>
            </a:r>
            <a:r>
              <a:rPr lang="ru-RU" sz="1600" dirty="0"/>
              <a:t> </a:t>
            </a:r>
            <a:r>
              <a:rPr lang="ru-RU" sz="1600" dirty="0" err="1"/>
              <a:t>знайомих</a:t>
            </a:r>
            <a:r>
              <a:rPr lang="ru-RU" sz="1600" dirty="0"/>
              <a:t>, </a:t>
            </a:r>
            <a:r>
              <a:rPr lang="ru-RU" sz="1600" dirty="0" err="1"/>
              <a:t>аби</a:t>
            </a:r>
            <a:r>
              <a:rPr lang="ru-RU" sz="1600" dirty="0"/>
              <a:t> вам </a:t>
            </a:r>
            <a:r>
              <a:rPr lang="ru-RU" sz="1600" dirty="0" err="1"/>
              <a:t>допомогли</a:t>
            </a:r>
            <a:r>
              <a:rPr lang="ru-RU" sz="1600" dirty="0"/>
              <a:t> </a:t>
            </a:r>
            <a:r>
              <a:rPr lang="ru-RU" sz="1600" dirty="0" err="1"/>
              <a:t>знайти</a:t>
            </a:r>
            <a:r>
              <a:rPr lang="ru-RU" sz="1600" dirty="0"/>
              <a:t> контакт </a:t>
            </a:r>
            <a:r>
              <a:rPr lang="ru-RU" sz="1600" dirty="0" err="1"/>
              <a:t>із</a:t>
            </a:r>
            <a:r>
              <a:rPr lang="ru-RU" sz="1600" dirty="0"/>
              <a:t> </a:t>
            </a:r>
            <a:r>
              <a:rPr lang="ru-RU" sz="1600" dirty="0" err="1"/>
              <a:t>героєм</a:t>
            </a:r>
            <a:r>
              <a:rPr lang="ru-RU" sz="1600" dirty="0"/>
              <a:t> </a:t>
            </a:r>
            <a:r>
              <a:rPr lang="ru-RU" sz="1600" dirty="0" err="1"/>
              <a:t>матеріалу</a:t>
            </a:r>
            <a:r>
              <a:rPr lang="ru-RU" sz="1600" dirty="0"/>
              <a:t>: дали телефон, </a:t>
            </a:r>
            <a:r>
              <a:rPr lang="ru-RU" sz="1600" dirty="0" err="1"/>
              <a:t>попередили</a:t>
            </a:r>
            <a:r>
              <a:rPr lang="ru-RU" sz="1600" dirty="0"/>
              <a:t> </a:t>
            </a:r>
            <a:r>
              <a:rPr lang="ru-RU" sz="1600" dirty="0" err="1"/>
              <a:t>людину</a:t>
            </a:r>
            <a:r>
              <a:rPr lang="ru-RU" sz="1600" dirty="0"/>
              <a:t> про ваш </a:t>
            </a:r>
            <a:r>
              <a:rPr lang="ru-RU" sz="1600" dirty="0" err="1"/>
              <a:t>дзвінок</a:t>
            </a:r>
            <a:r>
              <a:rPr lang="ru-RU" sz="1600" dirty="0"/>
              <a:t> </a:t>
            </a:r>
            <a:r>
              <a:rPr lang="ru-RU" sz="1600" dirty="0" err="1"/>
              <a:t>або</a:t>
            </a:r>
            <a:r>
              <a:rPr lang="ru-RU" sz="1600" dirty="0"/>
              <a:t> ж </a:t>
            </a:r>
            <a:r>
              <a:rPr lang="ru-RU" sz="1600" dirty="0" err="1"/>
              <a:t>відрекомендували</a:t>
            </a:r>
            <a:r>
              <a:rPr lang="ru-RU" sz="1600" dirty="0"/>
              <a:t> вас. </a:t>
            </a:r>
            <a:endParaRPr lang="uk-UA" sz="1600" dirty="0"/>
          </a:p>
        </p:txBody>
      </p:sp>
    </p:spTree>
    <p:extLst>
      <p:ext uri="{BB962C8B-B14F-4D97-AF65-F5344CB8AC3E}">
        <p14:creationId xmlns:p14="http://schemas.microsoft.com/office/powerpoint/2010/main" val="7893518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E83A14-7662-496D-B72E-BAE6C677E206}"/>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F3F86CB-65B9-4FDB-BF95-7A0D74F2C3CC}"/>
              </a:ext>
            </a:extLst>
          </p:cNvPr>
          <p:cNvSpPr>
            <a:spLocks noGrp="1"/>
          </p:cNvSpPr>
          <p:nvPr>
            <p:ph idx="1"/>
          </p:nvPr>
        </p:nvSpPr>
        <p:spPr/>
        <p:txBody>
          <a:bodyPr>
            <a:normAutofit fontScale="92500" lnSpcReduction="10000"/>
          </a:bodyPr>
          <a:lstStyle/>
          <a:p>
            <a:pPr algn="just"/>
            <a:r>
              <a:rPr lang="ru-RU" dirty="0" err="1"/>
              <a:t>Зазвичай</a:t>
            </a:r>
            <a:r>
              <a:rPr lang="ru-RU" dirty="0"/>
              <a:t> </a:t>
            </a:r>
            <a:r>
              <a:rPr lang="ru-RU" dirty="0" err="1"/>
              <a:t>може</a:t>
            </a:r>
            <a:r>
              <a:rPr lang="ru-RU" dirty="0"/>
              <a:t> бути три </a:t>
            </a:r>
            <a:r>
              <a:rPr lang="ru-RU" dirty="0" err="1"/>
              <a:t>основних</a:t>
            </a:r>
            <a:r>
              <a:rPr lang="ru-RU" dirty="0"/>
              <a:t> </a:t>
            </a:r>
            <a:r>
              <a:rPr lang="ru-RU" dirty="0" err="1"/>
              <a:t>варіанти</a:t>
            </a:r>
            <a:r>
              <a:rPr lang="ru-RU" dirty="0"/>
              <a:t> </a:t>
            </a:r>
            <a:r>
              <a:rPr lang="ru-RU" dirty="0" err="1">
                <a:solidFill>
                  <a:srgbClr val="FFFF00"/>
                </a:solidFill>
              </a:rPr>
              <a:t>місця</a:t>
            </a:r>
            <a:r>
              <a:rPr lang="ru-RU" dirty="0">
                <a:solidFill>
                  <a:srgbClr val="FFFF00"/>
                </a:solidFill>
              </a:rPr>
              <a:t> </a:t>
            </a:r>
            <a:r>
              <a:rPr lang="ru-RU" dirty="0" err="1">
                <a:solidFill>
                  <a:srgbClr val="FFFF00"/>
                </a:solidFill>
              </a:rPr>
              <a:t>зустрічі</a:t>
            </a:r>
            <a:r>
              <a:rPr lang="ru-RU" dirty="0"/>
              <a:t>: у </a:t>
            </a:r>
            <a:r>
              <a:rPr lang="ru-RU" dirty="0" err="1"/>
              <a:t>вашого</a:t>
            </a:r>
            <a:r>
              <a:rPr lang="ru-RU" dirty="0"/>
              <a:t> </a:t>
            </a:r>
            <a:r>
              <a:rPr lang="ru-RU" dirty="0" err="1"/>
              <a:t>співрозмовника</a:t>
            </a:r>
            <a:r>
              <a:rPr lang="ru-RU" dirty="0"/>
              <a:t> (на </a:t>
            </a:r>
            <a:r>
              <a:rPr lang="ru-RU" dirty="0" err="1"/>
              <a:t>роботі</a:t>
            </a:r>
            <a:r>
              <a:rPr lang="ru-RU" dirty="0"/>
              <a:t> </a:t>
            </a:r>
            <a:r>
              <a:rPr lang="ru-RU" dirty="0" err="1"/>
              <a:t>чи</a:t>
            </a:r>
            <a:r>
              <a:rPr lang="ru-RU" dirty="0"/>
              <a:t> </a:t>
            </a:r>
            <a:r>
              <a:rPr lang="ru-RU" dirty="0" err="1"/>
              <a:t>вдома</a:t>
            </a:r>
            <a:r>
              <a:rPr lang="ru-RU" dirty="0"/>
              <a:t>), у вас (</a:t>
            </a:r>
            <a:r>
              <a:rPr lang="ru-RU" dirty="0" err="1"/>
              <a:t>переважно</a:t>
            </a:r>
            <a:r>
              <a:rPr lang="ru-RU" dirty="0"/>
              <a:t> у </a:t>
            </a:r>
            <a:r>
              <a:rPr lang="ru-RU" dirty="0" err="1"/>
              <a:t>редакції</a:t>
            </a:r>
            <a:r>
              <a:rPr lang="ru-RU" dirty="0"/>
              <a:t>) </a:t>
            </a:r>
            <a:r>
              <a:rPr lang="ru-RU" dirty="0" err="1"/>
              <a:t>або</a:t>
            </a:r>
            <a:r>
              <a:rPr lang="ru-RU" dirty="0"/>
              <a:t> ж на «</a:t>
            </a:r>
            <a:r>
              <a:rPr lang="ru-RU" dirty="0" err="1"/>
              <a:t>нейтральній</a:t>
            </a:r>
            <a:r>
              <a:rPr lang="ru-RU" dirty="0"/>
              <a:t> </a:t>
            </a:r>
            <a:r>
              <a:rPr lang="ru-RU" dirty="0" err="1"/>
              <a:t>території</a:t>
            </a:r>
            <a:r>
              <a:rPr lang="ru-RU" dirty="0"/>
              <a:t>» (у парку, </a:t>
            </a:r>
            <a:r>
              <a:rPr lang="ru-RU" dirty="0" err="1"/>
              <a:t>кав'ярні</a:t>
            </a:r>
            <a:r>
              <a:rPr lang="ru-RU" dirty="0"/>
              <a:t>). </a:t>
            </a:r>
          </a:p>
          <a:p>
            <a:pPr algn="just"/>
            <a:r>
              <a:rPr lang="ru-RU" dirty="0" err="1"/>
              <a:t>Якщо</a:t>
            </a:r>
            <a:r>
              <a:rPr lang="ru-RU" dirty="0"/>
              <a:t> </a:t>
            </a:r>
            <a:r>
              <a:rPr lang="ru-RU" dirty="0" err="1"/>
              <a:t>говорити</a:t>
            </a:r>
            <a:r>
              <a:rPr lang="ru-RU" dirty="0"/>
              <a:t> про </a:t>
            </a:r>
            <a:r>
              <a:rPr lang="ru-RU" dirty="0" err="1"/>
              <a:t>місце</a:t>
            </a:r>
            <a:r>
              <a:rPr lang="ru-RU" dirty="0"/>
              <a:t>, де </a:t>
            </a:r>
            <a:r>
              <a:rPr lang="ru-RU" dirty="0" err="1"/>
              <a:t>кожен</a:t>
            </a:r>
            <a:r>
              <a:rPr lang="ru-RU" dirty="0"/>
              <a:t> </a:t>
            </a:r>
            <a:r>
              <a:rPr lang="ru-RU" dirty="0" err="1"/>
              <a:t>із</a:t>
            </a:r>
            <a:r>
              <a:rPr lang="ru-RU" dirty="0"/>
              <a:t> вас </a:t>
            </a:r>
            <a:r>
              <a:rPr lang="ru-RU" dirty="0" err="1"/>
              <a:t>почуватиметься</a:t>
            </a:r>
            <a:r>
              <a:rPr lang="ru-RU" dirty="0"/>
              <a:t> </a:t>
            </a:r>
            <a:r>
              <a:rPr lang="ru-RU" dirty="0" err="1"/>
              <a:t>впевненіше</a:t>
            </a:r>
            <a:r>
              <a:rPr lang="ru-RU" dirty="0"/>
              <a:t>, то, </a:t>
            </a:r>
            <a:r>
              <a:rPr lang="ru-RU" dirty="0" err="1"/>
              <a:t>ймовірно</a:t>
            </a:r>
            <a:r>
              <a:rPr lang="ru-RU" dirty="0"/>
              <a:t>, для </a:t>
            </a:r>
            <a:r>
              <a:rPr lang="ru-RU" dirty="0" err="1"/>
              <a:t>вашого</a:t>
            </a:r>
            <a:r>
              <a:rPr lang="ru-RU" dirty="0"/>
              <a:t> </a:t>
            </a:r>
            <a:r>
              <a:rPr lang="ru-RU" dirty="0" err="1"/>
              <a:t>співрозмовника</a:t>
            </a:r>
            <a:r>
              <a:rPr lang="ru-RU" dirty="0"/>
              <a:t> </a:t>
            </a:r>
            <a:r>
              <a:rPr lang="ru-RU" dirty="0" err="1"/>
              <a:t>це</a:t>
            </a:r>
            <a:r>
              <a:rPr lang="ru-RU" dirty="0"/>
              <a:t> бути «</a:t>
            </a:r>
            <a:r>
              <a:rPr lang="ru-RU" dirty="0" err="1"/>
              <a:t>його</a:t>
            </a:r>
            <a:r>
              <a:rPr lang="ru-RU" dirty="0"/>
              <a:t>» </a:t>
            </a:r>
            <a:r>
              <a:rPr lang="ru-RU" dirty="0" err="1"/>
              <a:t>територія</a:t>
            </a:r>
            <a:r>
              <a:rPr lang="ru-RU" dirty="0"/>
              <a:t> (робота </a:t>
            </a:r>
            <a:r>
              <a:rPr lang="ru-RU" dirty="0" err="1"/>
              <a:t>чи</a:t>
            </a:r>
            <a:r>
              <a:rPr lang="ru-RU" dirty="0"/>
              <a:t> </a:t>
            </a:r>
            <a:r>
              <a:rPr lang="ru-RU" dirty="0" err="1"/>
              <a:t>дім</a:t>
            </a:r>
            <a:r>
              <a:rPr lang="ru-RU" dirty="0"/>
              <a:t>), для вас - ваше </a:t>
            </a:r>
            <a:r>
              <a:rPr lang="ru-RU" dirty="0" err="1"/>
              <a:t>робоче</a:t>
            </a:r>
            <a:r>
              <a:rPr lang="ru-RU" dirty="0"/>
              <a:t> </a:t>
            </a:r>
            <a:r>
              <a:rPr lang="ru-RU" dirty="0" err="1"/>
              <a:t>місце</a:t>
            </a:r>
            <a:r>
              <a:rPr lang="ru-RU" dirty="0"/>
              <a:t>, а в </a:t>
            </a:r>
            <a:r>
              <a:rPr lang="ru-RU" dirty="0" err="1"/>
              <a:t>кав'ярні</a:t>
            </a:r>
            <a:r>
              <a:rPr lang="ru-RU" dirty="0"/>
              <a:t> ваша </a:t>
            </a:r>
            <a:r>
              <a:rPr lang="ru-RU" dirty="0" err="1"/>
              <a:t>впевненість</a:t>
            </a:r>
            <a:r>
              <a:rPr lang="ru-RU" dirty="0"/>
              <a:t> </a:t>
            </a:r>
            <a:r>
              <a:rPr lang="ru-RU" dirty="0" err="1"/>
              <a:t>може</a:t>
            </a:r>
            <a:r>
              <a:rPr lang="ru-RU" dirty="0"/>
              <a:t> бути </a:t>
            </a:r>
            <a:r>
              <a:rPr lang="ru-RU" dirty="0" err="1"/>
              <a:t>приблизно</a:t>
            </a:r>
            <a:r>
              <a:rPr lang="ru-RU" dirty="0"/>
              <a:t> </a:t>
            </a:r>
            <a:r>
              <a:rPr lang="ru-RU" dirty="0" err="1"/>
              <a:t>рівною</a:t>
            </a:r>
            <a:r>
              <a:rPr lang="ru-RU" dirty="0"/>
              <a:t>. </a:t>
            </a:r>
            <a:r>
              <a:rPr lang="ru-RU" dirty="0" err="1"/>
              <a:t>Зрозуміло</a:t>
            </a:r>
            <a:r>
              <a:rPr lang="ru-RU" dirty="0"/>
              <a:t>, </a:t>
            </a:r>
            <a:r>
              <a:rPr lang="ru-RU" dirty="0" err="1"/>
              <a:t>що</a:t>
            </a:r>
            <a:r>
              <a:rPr lang="ru-RU" dirty="0"/>
              <a:t> тут ми говоримо про «</a:t>
            </a:r>
            <a:r>
              <a:rPr lang="ru-RU" dirty="0" err="1"/>
              <a:t>початковий</a:t>
            </a:r>
            <a:r>
              <a:rPr lang="ru-RU" dirty="0"/>
              <a:t> </a:t>
            </a:r>
            <a:r>
              <a:rPr lang="ru-RU" dirty="0" err="1"/>
              <a:t>рівень</a:t>
            </a:r>
            <a:r>
              <a:rPr lang="ru-RU" dirty="0"/>
              <a:t>» </a:t>
            </a:r>
            <a:r>
              <a:rPr lang="ru-RU" dirty="0" err="1"/>
              <a:t>впевненості</a:t>
            </a:r>
            <a:r>
              <a:rPr lang="ru-RU" dirty="0"/>
              <a:t> - </a:t>
            </a:r>
            <a:r>
              <a:rPr lang="ru-RU" dirty="0" err="1"/>
              <a:t>безвідносно</a:t>
            </a:r>
            <a:r>
              <a:rPr lang="ru-RU" dirty="0"/>
              <a:t> до </a:t>
            </a:r>
            <a:r>
              <a:rPr lang="ru-RU" dirty="0" err="1"/>
              <a:t>змісту</a:t>
            </a:r>
            <a:r>
              <a:rPr lang="ru-RU" dirty="0"/>
              <a:t> </a:t>
            </a:r>
            <a:r>
              <a:rPr lang="ru-RU" dirty="0" err="1"/>
              <a:t>подальшої</a:t>
            </a:r>
            <a:r>
              <a:rPr lang="ru-RU" dirty="0"/>
              <a:t> </a:t>
            </a:r>
            <a:r>
              <a:rPr lang="ru-RU" dirty="0" err="1"/>
              <a:t>розмови</a:t>
            </a:r>
            <a:r>
              <a:rPr lang="ru-RU" dirty="0"/>
              <a:t>, </a:t>
            </a:r>
            <a:r>
              <a:rPr lang="ru-RU" dirty="0" err="1"/>
              <a:t>який</a:t>
            </a:r>
            <a:r>
              <a:rPr lang="ru-RU" dirty="0"/>
              <a:t> </a:t>
            </a:r>
            <a:r>
              <a:rPr lang="ru-RU" dirty="0" err="1"/>
              <a:t>цілком</a:t>
            </a:r>
            <a:r>
              <a:rPr lang="ru-RU" dirty="0"/>
              <a:t> </a:t>
            </a:r>
            <a:r>
              <a:rPr lang="ru-RU" dirty="0" err="1"/>
              <a:t>може</a:t>
            </a:r>
            <a:r>
              <a:rPr lang="ru-RU" dirty="0"/>
              <a:t> внести </a:t>
            </a:r>
            <a:r>
              <a:rPr lang="ru-RU" dirty="0" err="1"/>
              <a:t>корективи</a:t>
            </a:r>
            <a:r>
              <a:rPr lang="ru-RU" dirty="0"/>
              <a:t> в </a:t>
            </a:r>
            <a:r>
              <a:rPr lang="ru-RU" dirty="0" err="1"/>
              <a:t>рівень</a:t>
            </a:r>
            <a:r>
              <a:rPr lang="ru-RU" dirty="0"/>
              <a:t> комфортного </a:t>
            </a:r>
            <a:r>
              <a:rPr lang="ru-RU" dirty="0" err="1"/>
              <a:t>відчуття</a:t>
            </a:r>
            <a:r>
              <a:rPr lang="ru-RU" dirty="0"/>
              <a:t> кожного з вас.</a:t>
            </a:r>
            <a:endParaRPr lang="uk-UA" dirty="0"/>
          </a:p>
        </p:txBody>
      </p:sp>
    </p:spTree>
    <p:extLst>
      <p:ext uri="{BB962C8B-B14F-4D97-AF65-F5344CB8AC3E}">
        <p14:creationId xmlns:p14="http://schemas.microsoft.com/office/powerpoint/2010/main" val="3028126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7C0CC8-AB89-401D-9B6E-BFE82D66A66E}"/>
              </a:ext>
            </a:extLst>
          </p:cNvPr>
          <p:cNvSpPr>
            <a:spLocks noGrp="1"/>
          </p:cNvSpPr>
          <p:nvPr>
            <p:ph type="title"/>
          </p:nvPr>
        </p:nvSpPr>
        <p:spPr/>
        <p:txBody>
          <a:bodyPr/>
          <a:lstStyle/>
          <a:p>
            <a:pPr algn="ctr"/>
            <a:r>
              <a:rPr lang="uk-UA" dirty="0"/>
              <a:t>інтерв'ю як спосіб збирання інформації</a:t>
            </a:r>
          </a:p>
        </p:txBody>
      </p:sp>
      <p:sp>
        <p:nvSpPr>
          <p:cNvPr id="3" name="Місце для вмісту 2">
            <a:extLst>
              <a:ext uri="{FF2B5EF4-FFF2-40B4-BE49-F238E27FC236}">
                <a16:creationId xmlns:a16="http://schemas.microsoft.com/office/drawing/2014/main" id="{2FD48C55-1AD2-4A06-84B0-9DBB4E9741AA}"/>
              </a:ext>
            </a:extLst>
          </p:cNvPr>
          <p:cNvSpPr>
            <a:spLocks noGrp="1"/>
          </p:cNvSpPr>
          <p:nvPr>
            <p:ph sz="half" idx="1"/>
          </p:nvPr>
        </p:nvSpPr>
        <p:spPr/>
        <p:txBody>
          <a:bodyPr>
            <a:normAutofit fontScale="92500" lnSpcReduction="20000"/>
          </a:bodyPr>
          <a:lstStyle/>
          <a:p>
            <a:pPr algn="just"/>
            <a:r>
              <a:rPr lang="uk-UA" dirty="0"/>
              <a:t>один із трьох способів отримання інформації журналістом. </a:t>
            </a:r>
          </a:p>
          <a:p>
            <a:pPr algn="just"/>
            <a:r>
              <a:rPr lang="uk-UA" dirty="0"/>
              <a:t>Два інші способи - це спостереження, коли журналіст сам є очевидцем події, і робота з документами, де під документом мають на увазі будь-який матеріальний носій, що містить тексти та зображення. </a:t>
            </a:r>
          </a:p>
        </p:txBody>
      </p:sp>
      <p:sp>
        <p:nvSpPr>
          <p:cNvPr id="4" name="Місце для вмісту 3">
            <a:extLst>
              <a:ext uri="{FF2B5EF4-FFF2-40B4-BE49-F238E27FC236}">
                <a16:creationId xmlns:a16="http://schemas.microsoft.com/office/drawing/2014/main" id="{38E482B4-DAC3-4D6C-B616-2EAD116064E3}"/>
              </a:ext>
            </a:extLst>
          </p:cNvPr>
          <p:cNvSpPr>
            <a:spLocks noGrp="1"/>
          </p:cNvSpPr>
          <p:nvPr>
            <p:ph sz="half" idx="2"/>
          </p:nvPr>
        </p:nvSpPr>
        <p:spPr/>
        <p:txBody>
          <a:bodyPr>
            <a:normAutofit fontScale="92500" lnSpcReduction="20000"/>
          </a:bodyPr>
          <a:lstStyle/>
          <a:p>
            <a:r>
              <a:rPr lang="uk-UA" dirty="0"/>
              <a:t>Інтерв'ю як метод збору інформації у свою чергу поділяється на</a:t>
            </a:r>
          </a:p>
          <a:p>
            <a:r>
              <a:rPr lang="uk-UA" dirty="0"/>
              <a:t>жанрове (для підготовки тексту в жанрі інтерв'ю), </a:t>
            </a:r>
          </a:p>
          <a:p>
            <a:r>
              <a:rPr lang="uk-UA" dirty="0" err="1"/>
              <a:t>розслідувальне</a:t>
            </a:r>
            <a:r>
              <a:rPr lang="uk-UA" dirty="0"/>
              <a:t> (для отримання інформації) </a:t>
            </a:r>
          </a:p>
          <a:p>
            <a:r>
              <a:rPr lang="uk-UA" dirty="0"/>
              <a:t>та репортажне (для виявлення особливостей людини, щоб потім відобразити їх у тексті).</a:t>
            </a:r>
          </a:p>
        </p:txBody>
      </p:sp>
    </p:spTree>
    <p:extLst>
      <p:ext uri="{BB962C8B-B14F-4D97-AF65-F5344CB8AC3E}">
        <p14:creationId xmlns:p14="http://schemas.microsoft.com/office/powerpoint/2010/main" val="3086605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8B9E7B8-B36A-4811-921E-2B4DE70F95B9}"/>
              </a:ext>
            </a:extLst>
          </p:cNvPr>
          <p:cNvSpPr>
            <a:spLocks noGrp="1"/>
          </p:cNvSpPr>
          <p:nvPr>
            <p:ph idx="1"/>
          </p:nvPr>
        </p:nvSpPr>
        <p:spPr>
          <a:xfrm>
            <a:off x="1141412" y="439271"/>
            <a:ext cx="9905999" cy="5351930"/>
          </a:xfrm>
        </p:spPr>
        <p:txBody>
          <a:bodyPr>
            <a:normAutofit fontScale="92500" lnSpcReduction="10000"/>
          </a:bodyPr>
          <a:lstStyle/>
          <a:p>
            <a:pPr algn="just"/>
            <a:r>
              <a:rPr lang="uk-UA" dirty="0"/>
              <a:t>Якщо інтерв'ю </a:t>
            </a:r>
            <a:r>
              <a:rPr lang="uk-UA" dirty="0">
                <a:solidFill>
                  <a:srgbClr val="FFFF00"/>
                </a:solidFill>
              </a:rPr>
              <a:t>предметне</a:t>
            </a:r>
            <a:r>
              <a:rPr lang="uk-UA" dirty="0"/>
              <a:t>, то зустріч </a:t>
            </a:r>
            <a:r>
              <a:rPr lang="uk-UA" dirty="0">
                <a:solidFill>
                  <a:srgbClr val="FFFF00"/>
                </a:solidFill>
              </a:rPr>
              <a:t>на робочому місці </a:t>
            </a:r>
            <a:r>
              <a:rPr lang="uk-UA" dirty="0"/>
              <a:t>вашого співрозмовника виглядає логічною, особливо, коли це керівник. У нього під рукою будуть потрібні документи, а поряд - підлеглі, які зможуть уточнити чи доповнити певну інформацію. Документи можна сфотографувати на смартфон, щоб не переписувати, або попросити надати в електронному вигляді. Для цього завжди (завжди!) варто мати при собі флешку з достатньою кількістю вільного місця.</a:t>
            </a:r>
          </a:p>
          <a:p>
            <a:pPr algn="just"/>
            <a:r>
              <a:rPr lang="uk-UA" dirty="0"/>
              <a:t>До того ж, якщо в матеріалі йтиметься про діяльність певної організації, якою керує ваш співрозмовник, вам піде на користь побачити бодай кілька </a:t>
            </a:r>
            <a:r>
              <a:rPr lang="uk-UA" dirty="0">
                <a:solidFill>
                  <a:srgbClr val="FFFF00"/>
                </a:solidFill>
              </a:rPr>
              <a:t>хвилин повсякденного життя офісу чи виробництва </a:t>
            </a:r>
            <a:r>
              <a:rPr lang="uk-UA" dirty="0"/>
              <a:t>на власні очі.</a:t>
            </a:r>
          </a:p>
          <a:p>
            <a:pPr algn="just"/>
            <a:r>
              <a:rPr lang="uk-UA" dirty="0"/>
              <a:t>Натомість в особистісному інтерв'ю </a:t>
            </a:r>
            <a:r>
              <a:rPr lang="uk-UA" dirty="0">
                <a:solidFill>
                  <a:srgbClr val="FFFF00"/>
                </a:solidFill>
              </a:rPr>
              <a:t>домашня атмосфера </a:t>
            </a:r>
            <a:r>
              <a:rPr lang="uk-UA" dirty="0"/>
              <a:t>створить більш </a:t>
            </a:r>
            <a:r>
              <a:rPr lang="uk-UA" dirty="0">
                <a:solidFill>
                  <a:srgbClr val="FFFF00"/>
                </a:solidFill>
              </a:rPr>
              <a:t>довірливий тон</a:t>
            </a:r>
            <a:r>
              <a:rPr lang="uk-UA" dirty="0"/>
              <a:t>, а спостереження за героєм матеріалу в звичному для нього «середовищі проживання» здатне збагатити матеріал додатковими барвами.</a:t>
            </a:r>
          </a:p>
        </p:txBody>
      </p:sp>
    </p:spTree>
    <p:extLst>
      <p:ext uri="{BB962C8B-B14F-4D97-AF65-F5344CB8AC3E}">
        <p14:creationId xmlns:p14="http://schemas.microsoft.com/office/powerpoint/2010/main" val="29022160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BCA0B06C-1CFF-44FC-BB49-6F9D083A3A82}"/>
              </a:ext>
            </a:extLst>
          </p:cNvPr>
          <p:cNvSpPr>
            <a:spLocks noGrp="1"/>
          </p:cNvSpPr>
          <p:nvPr>
            <p:ph idx="1"/>
          </p:nvPr>
        </p:nvSpPr>
        <p:spPr>
          <a:xfrm>
            <a:off x="1141412" y="394446"/>
            <a:ext cx="10234800" cy="6230471"/>
          </a:xfrm>
        </p:spPr>
        <p:txBody>
          <a:bodyPr>
            <a:normAutofit fontScale="77500" lnSpcReduction="20000"/>
          </a:bodyPr>
          <a:lstStyle/>
          <a:p>
            <a:pPr algn="just"/>
            <a:r>
              <a:rPr lang="uk-UA" dirty="0"/>
              <a:t>У визначенні часу й місця зустрічі варто враховувати й </a:t>
            </a:r>
            <a:r>
              <a:rPr lang="uk-UA" dirty="0">
                <a:solidFill>
                  <a:srgbClr val="FFFF00"/>
                </a:solidFill>
              </a:rPr>
              <a:t>різницю в соціальних статусах журналіста і співрозмовника</a:t>
            </a:r>
            <a:r>
              <a:rPr lang="uk-UA" dirty="0"/>
              <a:t>: якщо герой майбутнього інтерв'ю відчутно переважає вас за статусом, </a:t>
            </a:r>
            <a:r>
              <a:rPr lang="uk-UA" dirty="0" err="1"/>
              <a:t>логічно</a:t>
            </a:r>
            <a:r>
              <a:rPr lang="uk-UA" dirty="0"/>
              <a:t>, що саме він визначатиме, де і коли ви зустрінетесь (а часто - чи зустрінетесь узагалі). Імовірно, ви підлаштовуватиметесь під його умови (що не заважає вам висловити власні побажання, наприклад, не планувати інтерв'ю на день здачі газети чи на час, близький до часу іншої, вже спланованої, зйомки). Якщо ж ваша різниця за статусом не настільки відчутна або ж контакт давній і тісний, ви можете обговорити зручні для обох місце та час зустрічі, а не просто мовчки погодитись на те, що запропонує співрозмовник.</a:t>
            </a:r>
          </a:p>
          <a:p>
            <a:pPr algn="just"/>
            <a:r>
              <a:rPr lang="uk-UA" dirty="0"/>
              <a:t>Часом, плануючи зустріч, варто брати до уваги й те, </a:t>
            </a:r>
            <a:r>
              <a:rPr lang="uk-UA" dirty="0">
                <a:solidFill>
                  <a:srgbClr val="FFFF00"/>
                </a:solidFill>
              </a:rPr>
              <a:t>кому більше потрібна зустріч </a:t>
            </a:r>
            <a:r>
              <a:rPr lang="uk-UA" dirty="0"/>
              <a:t>- вам чи вашому герою. Одна справа, очікувано гостре інтерв'ю на проблемну тему, якого ви добивались місяць, а інша - іміджевий матеріал, поява якого потрібна насамперед його герою.</a:t>
            </a:r>
          </a:p>
          <a:p>
            <a:pPr algn="just"/>
            <a:r>
              <a:rPr lang="uk-UA" dirty="0"/>
              <a:t>Якщо співрозмовнику не надто важливий конкретний час зустрічі й він довіряє у його визначенні вам - відразу називайте зручний для вас день і час. Не варто починати вголос розмірковувати "Та я можу будь-коли, коли скажете... навіть не знаю... Ви самі скажіть". По-перше, якщо це для вас не принципово, простіше визначити чітку дату зустрічі - й більше про це не думати. Ви зекономите розумову енергію для більш суттєвих справ. А, по-друге, чітко називаючи прийнятний для вас день і час зустрічі (навіть якщо ви взяли їх "зі стелі"), ви створюєте у співрозмовника позитивне враження про себе як про людину організовану й активну, з наперед розпланованим графіком.</a:t>
            </a:r>
          </a:p>
        </p:txBody>
      </p:sp>
    </p:spTree>
    <p:extLst>
      <p:ext uri="{BB962C8B-B14F-4D97-AF65-F5344CB8AC3E}">
        <p14:creationId xmlns:p14="http://schemas.microsoft.com/office/powerpoint/2010/main" val="42667233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E8DEEF0A-5D81-4843-8632-66BAF36918F0}"/>
              </a:ext>
            </a:extLst>
          </p:cNvPr>
          <p:cNvSpPr>
            <a:spLocks noGrp="1"/>
          </p:cNvSpPr>
          <p:nvPr>
            <p:ph idx="1"/>
          </p:nvPr>
        </p:nvSpPr>
        <p:spPr>
          <a:xfrm>
            <a:off x="1141412" y="627529"/>
            <a:ext cx="9905999" cy="5163672"/>
          </a:xfrm>
        </p:spPr>
        <p:txBody>
          <a:bodyPr>
            <a:normAutofit fontScale="77500" lnSpcReduction="20000"/>
          </a:bodyPr>
          <a:lstStyle/>
          <a:p>
            <a:r>
              <a:rPr lang="uk-UA" dirty="0">
                <a:solidFill>
                  <a:srgbClr val="FFFF00"/>
                </a:solidFill>
              </a:rPr>
              <a:t>3.Зберіть інформацію про тему та героя інтерв’ю. </a:t>
            </a:r>
          </a:p>
          <a:p>
            <a:pPr algn="just"/>
            <a:r>
              <a:rPr lang="uk-UA" dirty="0"/>
              <a:t>У випадку з темою джерелами можуть виступити пошук в інтернеті, аналіз попередніх матеріалів вашого та інших ЗМІ відповідної тематики, спілкування з колегами або знайомими вам фахівцями відповідної сфери, моніторинг соціальних мереж. Що ж до героя інтерв'ю, то тут варто використовувати ті самі джерела, з поправкою щодо соцмереж: вивчаючи проблему, ми, вочевидь, більше звертатимемо увагу на дискусії відповідної тематики, а вивчаючи людину, аналізуватимемо її профіль (якщо він є): чим цікавиться, який контент поширює, як коментує повідомлення інших інтернет-користувачів, хто у вас є у спільних друзях. Можливо, саме контент на сторінці вашого майбутнього співрозмовника у соцмережі допоможе вам вдало розпочати розмову. Наприклад, ви виявили, що вболіваєте за одну й ту саму команду або нещодавно подорожували в ті самі місця.</a:t>
            </a:r>
          </a:p>
          <a:p>
            <a:pPr algn="just"/>
            <a:r>
              <a:rPr lang="uk-UA" dirty="0"/>
              <a:t>Варто записати ім'я та по батькові людини й уважно переглянути її фото, якщо ви зустрічатиметесь уперше. Це вбереже вас від незручних ситуацій, у які часто потрапляють журналісти, коли, прийшовши на інтерв'ю, в останній момент забувають, як звати героя, або ж не можуть ідентифікувати його серед кількох присутніх в одному приміщенні.</a:t>
            </a:r>
          </a:p>
        </p:txBody>
      </p:sp>
    </p:spTree>
    <p:extLst>
      <p:ext uri="{BB962C8B-B14F-4D97-AF65-F5344CB8AC3E}">
        <p14:creationId xmlns:p14="http://schemas.microsoft.com/office/powerpoint/2010/main" val="38760557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A01C9190-4748-4463-9EF6-153C82C18993}"/>
              </a:ext>
            </a:extLst>
          </p:cNvPr>
          <p:cNvSpPr>
            <a:spLocks noGrp="1"/>
          </p:cNvSpPr>
          <p:nvPr>
            <p:ph idx="1"/>
          </p:nvPr>
        </p:nvSpPr>
        <p:spPr>
          <a:xfrm>
            <a:off x="1141412" y="358588"/>
            <a:ext cx="9905999" cy="5432613"/>
          </a:xfrm>
        </p:spPr>
        <p:txBody>
          <a:bodyPr>
            <a:normAutofit fontScale="92500" lnSpcReduction="10000"/>
          </a:bodyPr>
          <a:lstStyle/>
          <a:p>
            <a:pPr algn="just"/>
            <a:r>
              <a:rPr lang="ru-RU" dirty="0">
                <a:solidFill>
                  <a:srgbClr val="FFFF00"/>
                </a:solidFill>
              </a:rPr>
              <a:t>4. Продумайте </a:t>
            </a:r>
            <a:r>
              <a:rPr lang="ru-RU" dirty="0" err="1">
                <a:solidFill>
                  <a:srgbClr val="FFFF00"/>
                </a:solidFill>
              </a:rPr>
              <a:t>запитання</a:t>
            </a:r>
            <a:r>
              <a:rPr lang="ru-RU" dirty="0">
                <a:solidFill>
                  <a:srgbClr val="FFFF00"/>
                </a:solidFill>
              </a:rPr>
              <a:t>, </a:t>
            </a:r>
            <a:r>
              <a:rPr lang="ru-RU" dirty="0" err="1">
                <a:solidFill>
                  <a:srgbClr val="FFFF00"/>
                </a:solidFill>
              </a:rPr>
              <a:t>використовуючи</a:t>
            </a:r>
            <a:r>
              <a:rPr lang="ru-RU" dirty="0">
                <a:solidFill>
                  <a:srgbClr val="FFFF00"/>
                </a:solidFill>
              </a:rPr>
              <a:t> </a:t>
            </a:r>
            <a:r>
              <a:rPr lang="ru-RU" dirty="0" err="1">
                <a:solidFill>
                  <a:srgbClr val="FFFF00"/>
                </a:solidFill>
              </a:rPr>
              <a:t>зібрану</a:t>
            </a:r>
            <a:r>
              <a:rPr lang="ru-RU" dirty="0">
                <a:solidFill>
                  <a:srgbClr val="FFFF00"/>
                </a:solidFill>
              </a:rPr>
              <a:t> </a:t>
            </a:r>
            <a:r>
              <a:rPr lang="ru-RU" dirty="0" err="1">
                <a:solidFill>
                  <a:srgbClr val="FFFF00"/>
                </a:solidFill>
              </a:rPr>
              <a:t>інформацію</a:t>
            </a:r>
            <a:r>
              <a:rPr lang="ru-RU" dirty="0">
                <a:solidFill>
                  <a:srgbClr val="FFFF00"/>
                </a:solidFill>
              </a:rPr>
              <a:t> про тему та </a:t>
            </a:r>
            <a:r>
              <a:rPr lang="ru-RU" dirty="0" err="1">
                <a:solidFill>
                  <a:srgbClr val="FFFF00"/>
                </a:solidFill>
              </a:rPr>
              <a:t>співрозмовника</a:t>
            </a:r>
            <a:r>
              <a:rPr lang="ru-RU" dirty="0"/>
              <a:t>. </a:t>
            </a:r>
          </a:p>
          <a:p>
            <a:pPr algn="just"/>
            <a:r>
              <a:rPr lang="ru-RU" dirty="0"/>
              <a:t>До </a:t>
            </a:r>
            <a:r>
              <a:rPr lang="ru-RU" dirty="0" err="1"/>
              <a:t>основних</a:t>
            </a:r>
            <a:r>
              <a:rPr lang="ru-RU" dirty="0"/>
              <a:t> </a:t>
            </a:r>
            <a:r>
              <a:rPr lang="ru-RU" dirty="0" err="1"/>
              <a:t>запитань</a:t>
            </a:r>
            <a:r>
              <a:rPr lang="ru-RU" dirty="0"/>
              <a:t> </a:t>
            </a:r>
            <a:r>
              <a:rPr lang="ru-RU" dirty="0" err="1"/>
              <a:t>варто</a:t>
            </a:r>
            <a:r>
              <a:rPr lang="ru-RU" dirty="0"/>
              <a:t> </a:t>
            </a:r>
            <a:r>
              <a:rPr lang="ru-RU" dirty="0" err="1"/>
              <a:t>заздалегідь</a:t>
            </a:r>
            <a:r>
              <a:rPr lang="ru-RU" dirty="0"/>
              <a:t> </a:t>
            </a:r>
            <a:r>
              <a:rPr lang="ru-RU" dirty="0" err="1"/>
              <a:t>підготувати</a:t>
            </a:r>
            <a:r>
              <a:rPr lang="ru-RU" dirty="0"/>
              <a:t> </a:t>
            </a:r>
            <a:r>
              <a:rPr lang="ru-RU" dirty="0" err="1">
                <a:solidFill>
                  <a:srgbClr val="FFFF00"/>
                </a:solidFill>
              </a:rPr>
              <a:t>альтернативні</a:t>
            </a:r>
            <a:r>
              <a:rPr lang="ru-RU" dirty="0"/>
              <a:t> - </a:t>
            </a:r>
            <a:r>
              <a:rPr lang="ru-RU" dirty="0" err="1"/>
              <a:t>своєрідну</a:t>
            </a:r>
            <a:r>
              <a:rPr lang="ru-RU" dirty="0"/>
              <a:t> «</a:t>
            </a:r>
            <a:r>
              <a:rPr lang="ru-RU" dirty="0" err="1"/>
              <a:t>підстраховку</a:t>
            </a:r>
            <a:r>
              <a:rPr lang="ru-RU" dirty="0"/>
              <a:t>» на </a:t>
            </a:r>
            <a:r>
              <a:rPr lang="ru-RU" dirty="0" err="1"/>
              <a:t>випадок</a:t>
            </a:r>
            <a:r>
              <a:rPr lang="ru-RU" dirty="0"/>
              <a:t> </a:t>
            </a:r>
            <a:r>
              <a:rPr lang="ru-RU" dirty="0" err="1"/>
              <a:t>різного</a:t>
            </a:r>
            <a:r>
              <a:rPr lang="ru-RU" dirty="0"/>
              <a:t> </a:t>
            </a:r>
            <a:r>
              <a:rPr lang="ru-RU" dirty="0" err="1"/>
              <a:t>розвитку</a:t>
            </a:r>
            <a:r>
              <a:rPr lang="ru-RU" dirty="0"/>
              <a:t> </a:t>
            </a:r>
            <a:r>
              <a:rPr lang="ru-RU" dirty="0" err="1"/>
              <a:t>подій</a:t>
            </a:r>
            <a:r>
              <a:rPr lang="ru-RU" dirty="0"/>
              <a:t> (</a:t>
            </a:r>
            <a:r>
              <a:rPr lang="ru-RU" dirty="0" err="1"/>
              <a:t>якщо</a:t>
            </a:r>
            <a:r>
              <a:rPr lang="ru-RU" dirty="0"/>
              <a:t> </a:t>
            </a:r>
            <a:r>
              <a:rPr lang="ru-RU" dirty="0" err="1"/>
              <a:t>розмова</a:t>
            </a:r>
            <a:r>
              <a:rPr lang="ru-RU" dirty="0"/>
              <a:t> </a:t>
            </a:r>
            <a:r>
              <a:rPr lang="ru-RU" dirty="0" err="1"/>
              <a:t>піде</a:t>
            </a:r>
            <a:r>
              <a:rPr lang="ru-RU" dirty="0"/>
              <a:t> так-то - </a:t>
            </a:r>
            <a:r>
              <a:rPr lang="ru-RU" dirty="0" err="1"/>
              <a:t>спитаю</a:t>
            </a:r>
            <a:r>
              <a:rPr lang="ru-RU" dirty="0"/>
              <a:t> те-то, а </a:t>
            </a:r>
            <a:r>
              <a:rPr lang="ru-RU" dirty="0" err="1"/>
              <a:t>якщо</a:t>
            </a:r>
            <a:r>
              <a:rPr lang="ru-RU" dirty="0"/>
              <a:t> так-то - </a:t>
            </a:r>
            <a:r>
              <a:rPr lang="ru-RU" dirty="0" err="1"/>
              <a:t>матиму</a:t>
            </a:r>
            <a:r>
              <a:rPr lang="ru-RU" dirty="0"/>
              <a:t> </a:t>
            </a:r>
            <a:r>
              <a:rPr lang="ru-RU" dirty="0" err="1"/>
              <a:t>напоготові</a:t>
            </a:r>
            <a:r>
              <a:rPr lang="ru-RU" dirty="0"/>
              <a:t> </a:t>
            </a:r>
            <a:r>
              <a:rPr lang="ru-RU" dirty="0" err="1"/>
              <a:t>інше</a:t>
            </a:r>
            <a:r>
              <a:rPr lang="ru-RU" dirty="0"/>
              <a:t> </a:t>
            </a:r>
            <a:r>
              <a:rPr lang="ru-RU" dirty="0" err="1"/>
              <a:t>питання</a:t>
            </a:r>
            <a:r>
              <a:rPr lang="ru-RU" dirty="0"/>
              <a:t>). Перечитайте </a:t>
            </a:r>
            <a:r>
              <a:rPr lang="ru-RU" dirty="0" err="1"/>
              <a:t>підготовлені</a:t>
            </a:r>
            <a:r>
              <a:rPr lang="ru-RU" dirty="0"/>
              <a:t> </a:t>
            </a:r>
            <a:r>
              <a:rPr lang="ru-RU" dirty="0" err="1"/>
              <a:t>запитання</a:t>
            </a:r>
            <a:r>
              <a:rPr lang="ru-RU" dirty="0"/>
              <a:t>: </a:t>
            </a:r>
            <a:r>
              <a:rPr lang="ru-RU" dirty="0" err="1"/>
              <a:t>чи</a:t>
            </a:r>
            <a:r>
              <a:rPr lang="ru-RU" dirty="0"/>
              <a:t> </a:t>
            </a:r>
            <a:r>
              <a:rPr lang="ru-RU" dirty="0" err="1"/>
              <a:t>повністю</a:t>
            </a:r>
            <a:r>
              <a:rPr lang="ru-RU" dirty="0"/>
              <a:t> вони </a:t>
            </a:r>
            <a:r>
              <a:rPr lang="ru-RU" dirty="0" err="1"/>
              <a:t>розкривають</a:t>
            </a:r>
            <a:r>
              <a:rPr lang="ru-RU" dirty="0"/>
              <a:t> тему? У </a:t>
            </a:r>
            <a:r>
              <a:rPr lang="ru-RU" dirty="0" err="1"/>
              <a:t>разі</a:t>
            </a:r>
            <a:r>
              <a:rPr lang="ru-RU" dirty="0"/>
              <a:t> потреби, </a:t>
            </a:r>
            <a:r>
              <a:rPr lang="ru-RU" dirty="0" err="1"/>
              <a:t>доповніть</a:t>
            </a:r>
            <a:r>
              <a:rPr lang="ru-RU" dirty="0"/>
              <a:t> </a:t>
            </a:r>
            <a:r>
              <a:rPr lang="ru-RU" dirty="0" err="1"/>
              <a:t>перелік</a:t>
            </a:r>
            <a:r>
              <a:rPr lang="ru-RU" dirty="0"/>
              <a:t>. Нехай </a:t>
            </a:r>
            <a:r>
              <a:rPr lang="ru-RU" dirty="0" err="1"/>
              <a:t>запитань</a:t>
            </a:r>
            <a:r>
              <a:rPr lang="ru-RU" dirty="0"/>
              <a:t> у </a:t>
            </a:r>
            <a:r>
              <a:rPr lang="ru-RU" dirty="0" err="1"/>
              <a:t>записнику</a:t>
            </a:r>
            <a:r>
              <a:rPr lang="ru-RU" dirty="0"/>
              <a:t> буде </a:t>
            </a:r>
            <a:r>
              <a:rPr lang="ru-RU" dirty="0" err="1"/>
              <a:t>трохи</a:t>
            </a:r>
            <a:r>
              <a:rPr lang="ru-RU" dirty="0"/>
              <a:t> </a:t>
            </a:r>
            <a:r>
              <a:rPr lang="ru-RU" dirty="0" err="1"/>
              <a:t>більше</a:t>
            </a:r>
            <a:r>
              <a:rPr lang="ru-RU" dirty="0"/>
              <a:t>, </a:t>
            </a:r>
            <a:r>
              <a:rPr lang="ru-RU" dirty="0" err="1"/>
              <a:t>ніж</a:t>
            </a:r>
            <a:r>
              <a:rPr lang="ru-RU" dirty="0"/>
              <a:t> </a:t>
            </a:r>
            <a:r>
              <a:rPr lang="ru-RU" dirty="0" err="1"/>
              <a:t>ви</a:t>
            </a:r>
            <a:r>
              <a:rPr lang="ru-RU" dirty="0"/>
              <a:t> реально </a:t>
            </a:r>
            <a:r>
              <a:rPr lang="ru-RU" dirty="0" err="1"/>
              <a:t>встигнете</a:t>
            </a:r>
            <a:r>
              <a:rPr lang="ru-RU" dirty="0"/>
              <a:t> </a:t>
            </a:r>
            <a:r>
              <a:rPr lang="ru-RU" dirty="0" err="1"/>
              <a:t>поставити</a:t>
            </a:r>
            <a:r>
              <a:rPr lang="ru-RU" dirty="0"/>
              <a:t>. </a:t>
            </a:r>
            <a:r>
              <a:rPr lang="ru-RU" dirty="0" err="1"/>
              <a:t>Це</a:t>
            </a:r>
            <a:r>
              <a:rPr lang="ru-RU" dirty="0"/>
              <a:t> </a:t>
            </a:r>
            <a:r>
              <a:rPr lang="ru-RU" dirty="0" err="1"/>
              <a:t>краще</a:t>
            </a:r>
            <a:r>
              <a:rPr lang="ru-RU" dirty="0"/>
              <a:t>, особливо для </a:t>
            </a:r>
            <a:r>
              <a:rPr lang="ru-RU" dirty="0" err="1"/>
              <a:t>початківця</a:t>
            </a:r>
            <a:r>
              <a:rPr lang="ru-RU" dirty="0"/>
              <a:t>, </a:t>
            </a:r>
            <a:r>
              <a:rPr lang="ru-RU" dirty="0" err="1"/>
              <a:t>аніж</a:t>
            </a:r>
            <a:r>
              <a:rPr lang="ru-RU" dirty="0"/>
              <a:t> </a:t>
            </a:r>
            <a:r>
              <a:rPr lang="ru-RU" dirty="0" err="1"/>
              <a:t>ситуація</a:t>
            </a:r>
            <a:r>
              <a:rPr lang="ru-RU" dirty="0"/>
              <a:t>, коли </a:t>
            </a:r>
            <a:r>
              <a:rPr lang="ru-RU" dirty="0" err="1"/>
              <a:t>ви</a:t>
            </a:r>
            <a:r>
              <a:rPr lang="ru-RU" dirty="0"/>
              <a:t> </a:t>
            </a:r>
            <a:r>
              <a:rPr lang="ru-RU" dirty="0" err="1"/>
              <a:t>швидко</a:t>
            </a:r>
            <a:r>
              <a:rPr lang="ru-RU" dirty="0"/>
              <a:t> </a:t>
            </a:r>
            <a:r>
              <a:rPr lang="ru-RU" dirty="0" err="1"/>
              <a:t>вичерпаєте</a:t>
            </a:r>
            <a:r>
              <a:rPr lang="ru-RU" dirty="0"/>
              <a:t> наперед </a:t>
            </a:r>
            <a:r>
              <a:rPr lang="ru-RU" dirty="0" err="1"/>
              <a:t>підготовлений</a:t>
            </a:r>
            <a:r>
              <a:rPr lang="ru-RU" dirty="0"/>
              <a:t> </a:t>
            </a:r>
            <a:r>
              <a:rPr lang="ru-RU" dirty="0" err="1"/>
              <a:t>перелік</a:t>
            </a:r>
            <a:r>
              <a:rPr lang="ru-RU" dirty="0"/>
              <a:t> </a:t>
            </a:r>
            <a:r>
              <a:rPr lang="ru-RU" dirty="0" err="1"/>
              <a:t>запитань</a:t>
            </a:r>
            <a:r>
              <a:rPr lang="ru-RU" dirty="0"/>
              <a:t> і </a:t>
            </a:r>
            <a:r>
              <a:rPr lang="ru-RU" dirty="0" err="1"/>
              <a:t>після</a:t>
            </a:r>
            <a:r>
              <a:rPr lang="ru-RU" dirty="0"/>
              <a:t> </a:t>
            </a:r>
            <a:r>
              <a:rPr lang="ru-RU" dirty="0" err="1"/>
              <a:t>незручної</a:t>
            </a:r>
            <a:r>
              <a:rPr lang="ru-RU" dirty="0"/>
              <a:t> паузи, </a:t>
            </a:r>
            <a:r>
              <a:rPr lang="ru-RU" dirty="0" err="1"/>
              <a:t>що</a:t>
            </a:r>
            <a:r>
              <a:rPr lang="ru-RU" dirty="0"/>
              <a:t> </a:t>
            </a:r>
            <a:r>
              <a:rPr lang="ru-RU" dirty="0" err="1"/>
              <a:t>повисне</a:t>
            </a:r>
            <a:r>
              <a:rPr lang="ru-RU" dirty="0"/>
              <a:t> в </a:t>
            </a:r>
            <a:r>
              <a:rPr lang="ru-RU" dirty="0" err="1"/>
              <a:t>повітря</a:t>
            </a:r>
            <a:r>
              <a:rPr lang="ru-RU" dirty="0"/>
              <a:t>, почнете </a:t>
            </a:r>
            <a:r>
              <a:rPr lang="ru-RU" dirty="0" err="1"/>
              <a:t>ніяково</a:t>
            </a:r>
            <a:r>
              <a:rPr lang="ru-RU" dirty="0"/>
              <a:t> </a:t>
            </a:r>
            <a:r>
              <a:rPr lang="ru-RU" dirty="0" err="1"/>
              <a:t>прощатись</a:t>
            </a:r>
            <a:r>
              <a:rPr lang="ru-RU" dirty="0"/>
              <a:t>. Але </a:t>
            </a:r>
            <a:r>
              <a:rPr lang="ru-RU" dirty="0" err="1"/>
              <a:t>якщо</a:t>
            </a:r>
            <a:r>
              <a:rPr lang="ru-RU" dirty="0"/>
              <a:t> </a:t>
            </a:r>
            <a:r>
              <a:rPr lang="ru-RU" dirty="0" err="1"/>
              <a:t>бачитимете</a:t>
            </a:r>
            <a:r>
              <a:rPr lang="ru-RU" dirty="0"/>
              <a:t>, </a:t>
            </a:r>
            <a:r>
              <a:rPr lang="ru-RU" dirty="0" err="1"/>
              <a:t>що</a:t>
            </a:r>
            <a:r>
              <a:rPr lang="ru-RU" dirty="0"/>
              <a:t> </a:t>
            </a:r>
            <a:r>
              <a:rPr lang="ru-RU" dirty="0" err="1"/>
              <a:t>відхилення</a:t>
            </a:r>
            <a:r>
              <a:rPr lang="ru-RU" dirty="0"/>
              <a:t> </a:t>
            </a:r>
            <a:r>
              <a:rPr lang="ru-RU" dirty="0" err="1"/>
              <a:t>від</a:t>
            </a:r>
            <a:r>
              <a:rPr lang="ru-RU" dirty="0"/>
              <a:t> наперед </a:t>
            </a:r>
            <a:r>
              <a:rPr lang="ru-RU" dirty="0" err="1"/>
              <a:t>визначеного</a:t>
            </a:r>
            <a:r>
              <a:rPr lang="ru-RU" dirty="0"/>
              <a:t> </a:t>
            </a:r>
            <a:r>
              <a:rPr lang="ru-RU" dirty="0" err="1"/>
              <a:t>переліку</a:t>
            </a:r>
            <a:r>
              <a:rPr lang="ru-RU" dirty="0"/>
              <a:t> </a:t>
            </a:r>
            <a:r>
              <a:rPr lang="ru-RU" dirty="0" err="1"/>
              <a:t>запитань</a:t>
            </a:r>
            <a:r>
              <a:rPr lang="ru-RU" dirty="0"/>
              <a:t> </a:t>
            </a:r>
            <a:r>
              <a:rPr lang="ru-RU" dirty="0" err="1"/>
              <a:t>дає</a:t>
            </a:r>
            <a:r>
              <a:rPr lang="ru-RU" dirty="0"/>
              <a:t> </a:t>
            </a:r>
            <a:r>
              <a:rPr lang="ru-RU" dirty="0" err="1"/>
              <a:t>цікавий</a:t>
            </a:r>
            <a:r>
              <a:rPr lang="ru-RU" dirty="0"/>
              <a:t> </a:t>
            </a:r>
            <a:r>
              <a:rPr lang="ru-RU" dirty="0" err="1"/>
              <a:t>несподіваний</a:t>
            </a:r>
            <a:r>
              <a:rPr lang="ru-RU" dirty="0"/>
              <a:t> результат, </a:t>
            </a:r>
            <a:r>
              <a:rPr lang="ru-RU" dirty="0" err="1"/>
              <a:t>збагачує</a:t>
            </a:r>
            <a:r>
              <a:rPr lang="ru-RU" dirty="0"/>
              <a:t> вас новою </a:t>
            </a:r>
            <a:r>
              <a:rPr lang="ru-RU" dirty="0" err="1"/>
              <a:t>корисною</a:t>
            </a:r>
            <a:r>
              <a:rPr lang="ru-RU" dirty="0"/>
              <a:t> </a:t>
            </a:r>
            <a:r>
              <a:rPr lang="ru-RU" dirty="0" err="1"/>
              <a:t>інформацією</a:t>
            </a:r>
            <a:r>
              <a:rPr lang="ru-RU" dirty="0"/>
              <a:t> - </a:t>
            </a:r>
            <a:r>
              <a:rPr lang="ru-RU" dirty="0" err="1"/>
              <a:t>ідіть</a:t>
            </a:r>
            <a:r>
              <a:rPr lang="ru-RU" dirty="0"/>
              <a:t> </a:t>
            </a:r>
            <a:r>
              <a:rPr lang="ru-RU" dirty="0" err="1"/>
              <a:t>саме</a:t>
            </a:r>
            <a:r>
              <a:rPr lang="ru-RU" dirty="0"/>
              <a:t> </a:t>
            </a:r>
            <a:r>
              <a:rPr lang="ru-RU" dirty="0" err="1"/>
              <a:t>слідом</a:t>
            </a:r>
            <a:r>
              <a:rPr lang="ru-RU" dirty="0"/>
              <a:t> за </a:t>
            </a:r>
            <a:r>
              <a:rPr lang="ru-RU" dirty="0" err="1"/>
              <a:t>інформацією</a:t>
            </a:r>
            <a:r>
              <a:rPr lang="ru-RU" dirty="0"/>
              <a:t>, </a:t>
            </a:r>
            <a:r>
              <a:rPr lang="ru-RU" dirty="0" err="1"/>
              <a:t>що</a:t>
            </a:r>
            <a:r>
              <a:rPr lang="ru-RU" dirty="0"/>
              <a:t> </a:t>
            </a:r>
            <a:r>
              <a:rPr lang="ru-RU" dirty="0" err="1"/>
              <a:t>з'являється</a:t>
            </a:r>
            <a:r>
              <a:rPr lang="ru-RU" dirty="0"/>
              <a:t>, а не </a:t>
            </a:r>
            <a:r>
              <a:rPr lang="ru-RU" dirty="0" err="1"/>
              <a:t>сліпо</a:t>
            </a:r>
            <a:r>
              <a:rPr lang="ru-RU" dirty="0"/>
              <a:t> "</a:t>
            </a:r>
            <a:r>
              <a:rPr lang="ru-RU" dirty="0" err="1"/>
              <a:t>відпрацьовуйте</a:t>
            </a:r>
            <a:r>
              <a:rPr lang="ru-RU" dirty="0"/>
              <a:t>" заготовлений наперед </a:t>
            </a:r>
            <a:r>
              <a:rPr lang="ru-RU" dirty="0" err="1"/>
              <a:t>сценарій</a:t>
            </a:r>
            <a:r>
              <a:rPr lang="ru-RU" dirty="0"/>
              <a:t> </a:t>
            </a:r>
            <a:r>
              <a:rPr lang="ru-RU" dirty="0" err="1"/>
              <a:t>розмови</a:t>
            </a:r>
            <a:r>
              <a:rPr lang="ru-RU" dirty="0"/>
              <a:t>.</a:t>
            </a:r>
            <a:endParaRPr lang="uk-UA" dirty="0"/>
          </a:p>
        </p:txBody>
      </p:sp>
    </p:spTree>
    <p:extLst>
      <p:ext uri="{BB962C8B-B14F-4D97-AF65-F5344CB8AC3E}">
        <p14:creationId xmlns:p14="http://schemas.microsoft.com/office/powerpoint/2010/main" val="38400230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07CA45D2-C0EE-432A-A263-039D3632DAB5}"/>
              </a:ext>
            </a:extLst>
          </p:cNvPr>
          <p:cNvSpPr>
            <a:spLocks noGrp="1"/>
          </p:cNvSpPr>
          <p:nvPr>
            <p:ph idx="1"/>
          </p:nvPr>
        </p:nvSpPr>
        <p:spPr>
          <a:xfrm>
            <a:off x="1141412" y="430306"/>
            <a:ext cx="9905999" cy="5360895"/>
          </a:xfrm>
        </p:spPr>
        <p:txBody>
          <a:bodyPr>
            <a:normAutofit fontScale="77500" lnSpcReduction="20000"/>
          </a:bodyPr>
          <a:lstStyle/>
          <a:p>
            <a:r>
              <a:rPr lang="uk-UA" dirty="0">
                <a:solidFill>
                  <a:srgbClr val="FFFF00"/>
                </a:solidFill>
              </a:rPr>
              <a:t>5.Сплануйте свій робочий час у день інтерв'ю так, щоб інші справи не завадили вашому спілкуванню з героєм матеріалу. </a:t>
            </a:r>
          </a:p>
          <a:p>
            <a:pPr algn="just"/>
            <a:r>
              <a:rPr lang="uk-UA" dirty="0"/>
              <a:t>Якщо ви не впевнені, що інтерв'ю пройде швидко, або колеги попереджають, що співрозмовника доведеться довго чекати у приймальні, або зустріч потребуватиме переміщення в просторі на відносно далеку відстань, не призначайте інших справ «упритул» до інтерв'ю. Залиште у своєму розпорядку дня </a:t>
            </a:r>
            <a:r>
              <a:rPr lang="uk-UA" dirty="0">
                <a:solidFill>
                  <a:srgbClr val="FFFF00"/>
                </a:solidFill>
              </a:rPr>
              <a:t>вільний проміжок часу </a:t>
            </a:r>
            <a:r>
              <a:rPr lang="uk-UA" dirty="0"/>
              <a:t>(в межах години) до та після інтерв'ю. Якщо все піде за планом, ви знайдете, чим зайнятись у вільний час. Адже потрібні, але не термінові справи є завжди.</a:t>
            </a:r>
          </a:p>
          <a:p>
            <a:pPr algn="just"/>
            <a:r>
              <a:rPr lang="uk-UA" dirty="0">
                <a:solidFill>
                  <a:srgbClr val="FFFF00"/>
                </a:solidFill>
              </a:rPr>
              <a:t>6.Подбайте про свій зовнішній вигляд під час інтерв'ю.</a:t>
            </a:r>
            <a:r>
              <a:rPr lang="uk-UA" dirty="0"/>
              <a:t> Початківцям важливо усвідомлювати, що ваш одяг та вигляд загалом повинні бути відповідні місцю та героєві інтерв'ю. Діловий, стриманий імідж під час зустрічі з посадовцем, професором чи священиком так само доречний, як практичні одяг та взуття - під час відрядження у фермерське господарство, а неформальний, невимушений стиль - на молодіжній тусовці. А досвідченим колегам не зайве буде нагадати, що під час виконання професійного обов'язку вам повинно бути передусім </a:t>
            </a:r>
            <a:r>
              <a:rPr lang="uk-UA" dirty="0" err="1"/>
              <a:t>комфортно</a:t>
            </a:r>
            <a:r>
              <a:rPr lang="uk-UA" dirty="0"/>
              <a:t>. Ніщо не повинно відволікати вас від розмови. А надмірності в зовнішньому вигляді, чого гріха таїти, часом якраз і не дають зосередитись на отриманні й опрацюванні інформації.</a:t>
            </a:r>
          </a:p>
        </p:txBody>
      </p:sp>
    </p:spTree>
    <p:extLst>
      <p:ext uri="{BB962C8B-B14F-4D97-AF65-F5344CB8AC3E}">
        <p14:creationId xmlns:p14="http://schemas.microsoft.com/office/powerpoint/2010/main" val="32731778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B7E1DA2-4F99-4EE2-B386-1485985F4820}"/>
              </a:ext>
            </a:extLst>
          </p:cNvPr>
          <p:cNvSpPr>
            <a:spLocks noGrp="1"/>
          </p:cNvSpPr>
          <p:nvPr>
            <p:ph idx="1"/>
          </p:nvPr>
        </p:nvSpPr>
        <p:spPr>
          <a:xfrm>
            <a:off x="1141412" y="403412"/>
            <a:ext cx="10279623" cy="5934635"/>
          </a:xfrm>
        </p:spPr>
        <p:txBody>
          <a:bodyPr>
            <a:normAutofit fontScale="70000" lnSpcReduction="20000"/>
          </a:bodyPr>
          <a:lstStyle/>
          <a:p>
            <a:r>
              <a:rPr lang="ru-RU" dirty="0">
                <a:solidFill>
                  <a:srgbClr val="FFFF00"/>
                </a:solidFill>
              </a:rPr>
              <a:t>7.Підготуйте всю </a:t>
            </a:r>
            <a:r>
              <a:rPr lang="ru-RU" dirty="0" err="1">
                <a:solidFill>
                  <a:srgbClr val="FFFF00"/>
                </a:solidFill>
              </a:rPr>
              <a:t>техніку</a:t>
            </a:r>
            <a:r>
              <a:rPr lang="ru-RU" dirty="0">
                <a:solidFill>
                  <a:srgbClr val="FFFF00"/>
                </a:solidFill>
              </a:rPr>
              <a:t> та </a:t>
            </a:r>
            <a:r>
              <a:rPr lang="ru-RU" dirty="0" err="1">
                <a:solidFill>
                  <a:srgbClr val="FFFF00"/>
                </a:solidFill>
              </a:rPr>
              <a:t>приладдя</a:t>
            </a:r>
            <a:r>
              <a:rPr lang="ru-RU" dirty="0">
                <a:solidFill>
                  <a:srgbClr val="FFFF00"/>
                </a:solidFill>
              </a:rPr>
              <a:t>, </a:t>
            </a:r>
            <a:r>
              <a:rPr lang="ru-RU" dirty="0" err="1">
                <a:solidFill>
                  <a:srgbClr val="FFFF00"/>
                </a:solidFill>
              </a:rPr>
              <a:t>необхідні</a:t>
            </a:r>
            <a:r>
              <a:rPr lang="ru-RU" dirty="0">
                <a:solidFill>
                  <a:srgbClr val="FFFF00"/>
                </a:solidFill>
              </a:rPr>
              <a:t> вам для </a:t>
            </a:r>
            <a:r>
              <a:rPr lang="ru-RU" dirty="0" err="1">
                <a:solidFill>
                  <a:srgbClr val="FFFF00"/>
                </a:solidFill>
              </a:rPr>
              <a:t>запису</a:t>
            </a:r>
            <a:r>
              <a:rPr lang="ru-RU" dirty="0">
                <a:solidFill>
                  <a:srgbClr val="FFFF00"/>
                </a:solidFill>
              </a:rPr>
              <a:t> </a:t>
            </a:r>
            <a:r>
              <a:rPr lang="ru-RU" dirty="0" err="1">
                <a:solidFill>
                  <a:srgbClr val="FFFF00"/>
                </a:solidFill>
              </a:rPr>
              <a:t>інформації</a:t>
            </a:r>
            <a:r>
              <a:rPr lang="ru-RU" dirty="0">
                <a:solidFill>
                  <a:srgbClr val="FFFF00"/>
                </a:solidFill>
              </a:rPr>
              <a:t>. </a:t>
            </a:r>
          </a:p>
          <a:p>
            <a:pPr algn="just"/>
            <a:r>
              <a:rPr lang="ru-RU" dirty="0" err="1"/>
              <a:t>Загальний</a:t>
            </a:r>
            <a:r>
              <a:rPr lang="ru-RU" dirty="0"/>
              <a:t> принцип </a:t>
            </a:r>
            <a:r>
              <a:rPr lang="ru-RU" dirty="0" err="1"/>
              <a:t>підготовки</a:t>
            </a:r>
            <a:r>
              <a:rPr lang="ru-RU" dirty="0"/>
              <a:t> - принцип </a:t>
            </a:r>
            <a:r>
              <a:rPr lang="ru-RU" dirty="0" err="1"/>
              <a:t>розумної</a:t>
            </a:r>
            <a:r>
              <a:rPr lang="ru-RU" dirty="0"/>
              <a:t> </a:t>
            </a:r>
            <a:r>
              <a:rPr lang="ru-RU" dirty="0" err="1"/>
              <a:t>надлишковості</a:t>
            </a:r>
            <a:r>
              <a:rPr lang="ru-RU" dirty="0"/>
              <a:t>. </a:t>
            </a:r>
            <a:r>
              <a:rPr lang="ru-RU" dirty="0" err="1"/>
              <a:t>Це</a:t>
            </a:r>
            <a:r>
              <a:rPr lang="ru-RU" dirty="0"/>
              <a:t> </a:t>
            </a:r>
            <a:r>
              <a:rPr lang="ru-RU" dirty="0" err="1"/>
              <a:t>означає</a:t>
            </a:r>
            <a:r>
              <a:rPr lang="ru-RU" dirty="0"/>
              <a:t>, </a:t>
            </a:r>
            <a:r>
              <a:rPr lang="ru-RU" dirty="0" err="1"/>
              <a:t>що</a:t>
            </a:r>
            <a:r>
              <a:rPr lang="ru-RU" dirty="0"/>
              <a:t> </a:t>
            </a:r>
            <a:r>
              <a:rPr lang="ru-RU" dirty="0" err="1"/>
              <a:t>знарядь</a:t>
            </a:r>
            <a:r>
              <a:rPr lang="ru-RU" dirty="0"/>
              <a:t> для </a:t>
            </a:r>
            <a:r>
              <a:rPr lang="ru-RU" dirty="0" err="1"/>
              <a:t>фіксації</a:t>
            </a:r>
            <a:r>
              <a:rPr lang="ru-RU" dirty="0"/>
              <a:t> </a:t>
            </a:r>
            <a:r>
              <a:rPr lang="ru-RU" dirty="0" err="1"/>
              <a:t>інформації</a:t>
            </a:r>
            <a:r>
              <a:rPr lang="ru-RU" dirty="0"/>
              <a:t> та </a:t>
            </a:r>
            <a:r>
              <a:rPr lang="ru-RU" dirty="0" err="1"/>
              <a:t>допоміжних</a:t>
            </a:r>
            <a:r>
              <a:rPr lang="ru-RU" dirty="0"/>
              <a:t> </a:t>
            </a:r>
            <a:r>
              <a:rPr lang="ru-RU" dirty="0" err="1"/>
              <a:t>пристроїв</a:t>
            </a:r>
            <a:r>
              <a:rPr lang="ru-RU" dirty="0"/>
              <a:t> повинно бути </a:t>
            </a:r>
            <a:r>
              <a:rPr lang="ru-RU" dirty="0" err="1"/>
              <a:t>трохи</a:t>
            </a:r>
            <a:r>
              <a:rPr lang="ru-RU" dirty="0"/>
              <a:t> </a:t>
            </a:r>
            <a:r>
              <a:rPr lang="ru-RU" dirty="0" err="1"/>
              <a:t>більше</a:t>
            </a:r>
            <a:r>
              <a:rPr lang="ru-RU" dirty="0"/>
              <a:t>, </a:t>
            </a:r>
            <a:r>
              <a:rPr lang="ru-RU" dirty="0" err="1"/>
              <a:t>ніж</a:t>
            </a:r>
            <a:r>
              <a:rPr lang="ru-RU" dirty="0"/>
              <a:t>, </a:t>
            </a:r>
            <a:r>
              <a:rPr lang="ru-RU" dirty="0" err="1"/>
              <a:t>швидше</a:t>
            </a:r>
            <a:r>
              <a:rPr lang="ru-RU" dirty="0"/>
              <a:t> за все, реально </a:t>
            </a:r>
            <a:r>
              <a:rPr lang="ru-RU" dirty="0" err="1"/>
              <a:t>знадобиться</a:t>
            </a:r>
            <a:r>
              <a:rPr lang="ru-RU" dirty="0"/>
              <a:t>. До «</a:t>
            </a:r>
            <a:r>
              <a:rPr lang="ru-RU" dirty="0" err="1"/>
              <a:t>розумних</a:t>
            </a:r>
            <a:r>
              <a:rPr lang="ru-RU" dirty="0"/>
              <a:t> </a:t>
            </a:r>
            <a:r>
              <a:rPr lang="ru-RU" dirty="0" err="1"/>
              <a:t>надлишків</a:t>
            </a:r>
            <a:r>
              <a:rPr lang="ru-RU" dirty="0"/>
              <a:t>» </a:t>
            </a:r>
            <a:r>
              <a:rPr lang="ru-RU" dirty="0" err="1"/>
              <a:t>віднесемо</a:t>
            </a:r>
            <a:r>
              <a:rPr lang="ru-RU" dirty="0"/>
              <a:t> другу ручку, </a:t>
            </a:r>
            <a:r>
              <a:rPr lang="ru-RU" dirty="0" err="1"/>
              <a:t>запасну</a:t>
            </a:r>
            <a:r>
              <a:rPr lang="ru-RU" dirty="0"/>
              <a:t> </a:t>
            </a:r>
            <a:r>
              <a:rPr lang="ru-RU" dirty="0" err="1"/>
              <a:t>касету</a:t>
            </a:r>
            <a:r>
              <a:rPr lang="ru-RU" dirty="0"/>
              <a:t> </a:t>
            </a:r>
            <a:r>
              <a:rPr lang="ru-RU" dirty="0" err="1"/>
              <a:t>чи</a:t>
            </a:r>
            <a:r>
              <a:rPr lang="ru-RU" dirty="0"/>
              <a:t> карту </a:t>
            </a:r>
            <a:r>
              <a:rPr lang="ru-RU" dirty="0" err="1"/>
              <a:t>пам'яті</a:t>
            </a:r>
            <a:r>
              <a:rPr lang="ru-RU" dirty="0"/>
              <a:t>, </a:t>
            </a:r>
            <a:r>
              <a:rPr lang="ru-RU" dirty="0" err="1"/>
              <a:t>елемент</a:t>
            </a:r>
            <a:r>
              <a:rPr lang="ru-RU" dirty="0"/>
              <a:t> </a:t>
            </a:r>
            <a:r>
              <a:rPr lang="ru-RU" dirty="0" err="1"/>
              <a:t>живлення</a:t>
            </a:r>
            <a:r>
              <a:rPr lang="ru-RU" dirty="0"/>
              <a:t>, </a:t>
            </a:r>
            <a:r>
              <a:rPr lang="ru-RU" dirty="0" err="1"/>
              <a:t>зарядний</a:t>
            </a:r>
            <a:r>
              <a:rPr lang="ru-RU" dirty="0"/>
              <a:t> </a:t>
            </a:r>
            <a:r>
              <a:rPr lang="ru-RU" dirty="0" err="1"/>
              <a:t>пристрій</a:t>
            </a:r>
            <a:r>
              <a:rPr lang="ru-RU" dirty="0"/>
              <a:t> - усе, </a:t>
            </a:r>
            <a:r>
              <a:rPr lang="ru-RU" dirty="0" err="1"/>
              <a:t>що</a:t>
            </a:r>
            <a:r>
              <a:rPr lang="ru-RU" dirty="0"/>
              <a:t> </a:t>
            </a:r>
            <a:r>
              <a:rPr lang="ru-RU" dirty="0" err="1"/>
              <a:t>може</a:t>
            </a:r>
            <a:r>
              <a:rPr lang="ru-RU" dirty="0"/>
              <a:t> </a:t>
            </a:r>
            <a:r>
              <a:rPr lang="ru-RU" dirty="0" err="1"/>
              <a:t>убезпечити</a:t>
            </a:r>
            <a:r>
              <a:rPr lang="ru-RU" dirty="0"/>
              <a:t> нас </a:t>
            </a:r>
            <a:r>
              <a:rPr lang="ru-RU" dirty="0" err="1"/>
              <a:t>від</a:t>
            </a:r>
            <a:r>
              <a:rPr lang="ru-RU" dirty="0"/>
              <a:t> форс-мажору.</a:t>
            </a:r>
          </a:p>
          <a:p>
            <a:pPr algn="just"/>
            <a:r>
              <a:rPr lang="ru-RU" dirty="0" err="1"/>
              <a:t>Перевірте</a:t>
            </a:r>
            <a:r>
              <a:rPr lang="ru-RU" dirty="0"/>
              <a:t>, </a:t>
            </a:r>
            <a:r>
              <a:rPr lang="ru-RU" dirty="0" err="1"/>
              <a:t>щоб</a:t>
            </a:r>
            <a:r>
              <a:rPr lang="ru-RU" dirty="0"/>
              <a:t> у </a:t>
            </a:r>
            <a:r>
              <a:rPr lang="ru-RU" dirty="0" err="1"/>
              <a:t>записнику</a:t>
            </a:r>
            <a:r>
              <a:rPr lang="ru-RU" dirty="0"/>
              <a:t> </a:t>
            </a:r>
            <a:r>
              <a:rPr lang="ru-RU" dirty="0" err="1"/>
              <a:t>була</a:t>
            </a:r>
            <a:r>
              <a:rPr lang="ru-RU" dirty="0"/>
              <a:t> </a:t>
            </a:r>
            <a:r>
              <a:rPr lang="ru-RU" dirty="0" err="1"/>
              <a:t>достатня</a:t>
            </a:r>
            <a:r>
              <a:rPr lang="ru-RU" dirty="0"/>
              <a:t> </a:t>
            </a:r>
            <a:r>
              <a:rPr lang="ru-RU" dirty="0" err="1"/>
              <a:t>кількість</a:t>
            </a:r>
            <a:r>
              <a:rPr lang="ru-RU" dirty="0"/>
              <a:t> </a:t>
            </a:r>
            <a:r>
              <a:rPr lang="ru-RU" dirty="0" err="1"/>
              <a:t>чистих</a:t>
            </a:r>
            <a:r>
              <a:rPr lang="ru-RU" dirty="0"/>
              <a:t> </a:t>
            </a:r>
            <a:r>
              <a:rPr lang="ru-RU" dirty="0" err="1"/>
              <a:t>аркушів</a:t>
            </a:r>
            <a:r>
              <a:rPr lang="ru-RU" dirty="0"/>
              <a:t>, у </a:t>
            </a:r>
            <a:r>
              <a:rPr lang="ru-RU" dirty="0" err="1"/>
              <a:t>ручці</a:t>
            </a:r>
            <a:r>
              <a:rPr lang="ru-RU" dirty="0"/>
              <a:t> - заряд, у </a:t>
            </a:r>
            <a:r>
              <a:rPr lang="ru-RU" dirty="0" err="1"/>
              <a:t>диктофоні</a:t>
            </a:r>
            <a:r>
              <a:rPr lang="ru-RU" dirty="0"/>
              <a:t> </a:t>
            </a:r>
            <a:r>
              <a:rPr lang="ru-RU" dirty="0" err="1"/>
              <a:t>чи</a:t>
            </a:r>
            <a:r>
              <a:rPr lang="ru-RU" dirty="0"/>
              <a:t> </a:t>
            </a:r>
            <a:r>
              <a:rPr lang="ru-RU" dirty="0" err="1"/>
              <a:t>відеокамері</a:t>
            </a:r>
            <a:r>
              <a:rPr lang="ru-RU" dirty="0"/>
              <a:t> - </a:t>
            </a:r>
            <a:r>
              <a:rPr lang="ru-RU" dirty="0" err="1"/>
              <a:t>касета</a:t>
            </a:r>
            <a:r>
              <a:rPr lang="ru-RU" dirty="0"/>
              <a:t>, у </a:t>
            </a:r>
            <a:r>
              <a:rPr lang="ru-RU" dirty="0" err="1"/>
              <a:t>фотокамері</a:t>
            </a:r>
            <a:r>
              <a:rPr lang="ru-RU" dirty="0"/>
              <a:t> - карта </a:t>
            </a:r>
            <a:r>
              <a:rPr lang="ru-RU" dirty="0" err="1"/>
              <a:t>пам'яті</a:t>
            </a:r>
            <a:r>
              <a:rPr lang="ru-RU" dirty="0"/>
              <a:t> з </a:t>
            </a:r>
            <a:r>
              <a:rPr lang="ru-RU" dirty="0" err="1"/>
              <a:t>достатнім</a:t>
            </a:r>
            <a:r>
              <a:rPr lang="ru-RU" dirty="0"/>
              <a:t> </a:t>
            </a:r>
            <a:r>
              <a:rPr lang="ru-RU" dirty="0" err="1"/>
              <a:t>вільним</a:t>
            </a:r>
            <a:r>
              <a:rPr lang="ru-RU" dirty="0"/>
              <a:t> </a:t>
            </a:r>
            <a:r>
              <a:rPr lang="ru-RU" dirty="0" err="1"/>
              <a:t>обсягом</a:t>
            </a:r>
            <a:r>
              <a:rPr lang="ru-RU" dirty="0"/>
              <a:t> та </a:t>
            </a:r>
            <a:r>
              <a:rPr lang="ru-RU" dirty="0" err="1"/>
              <a:t>заряджений</a:t>
            </a:r>
            <a:r>
              <a:rPr lang="ru-RU" dirty="0"/>
              <a:t> </a:t>
            </a:r>
            <a:r>
              <a:rPr lang="ru-RU" dirty="0" err="1"/>
              <a:t>елемент</a:t>
            </a:r>
            <a:r>
              <a:rPr lang="ru-RU" dirty="0"/>
              <a:t> </a:t>
            </a:r>
            <a:r>
              <a:rPr lang="ru-RU" dirty="0" err="1"/>
              <a:t>живлення</a:t>
            </a:r>
            <a:r>
              <a:rPr lang="ru-RU" dirty="0"/>
              <a:t>, на </a:t>
            </a:r>
            <a:r>
              <a:rPr lang="ru-RU" dirty="0" err="1"/>
              <a:t>рахунку</a:t>
            </a:r>
            <a:r>
              <a:rPr lang="ru-RU" dirty="0"/>
              <a:t> </a:t>
            </a:r>
            <a:r>
              <a:rPr lang="ru-RU" dirty="0" err="1"/>
              <a:t>мобільного</a:t>
            </a:r>
            <a:r>
              <a:rPr lang="ru-RU" dirty="0"/>
              <a:t> телефону - </a:t>
            </a:r>
            <a:r>
              <a:rPr lang="ru-RU" dirty="0" err="1"/>
              <a:t>достатня</a:t>
            </a:r>
            <a:r>
              <a:rPr lang="ru-RU" dirty="0"/>
              <a:t> сума </a:t>
            </a:r>
            <a:r>
              <a:rPr lang="ru-RU" dirty="0" err="1"/>
              <a:t>коштів</a:t>
            </a:r>
            <a:r>
              <a:rPr lang="ru-RU" dirty="0"/>
              <a:t>, </a:t>
            </a:r>
            <a:r>
              <a:rPr lang="ru-RU" dirty="0" err="1"/>
              <a:t>аби</a:t>
            </a:r>
            <a:r>
              <a:rPr lang="ru-RU" dirty="0"/>
              <a:t> в </a:t>
            </a:r>
            <a:r>
              <a:rPr lang="ru-RU" dirty="0" err="1"/>
              <a:t>разі</a:t>
            </a:r>
            <a:r>
              <a:rPr lang="ru-RU" dirty="0"/>
              <a:t> потреби </a:t>
            </a:r>
            <a:r>
              <a:rPr lang="ru-RU" dirty="0" err="1"/>
              <a:t>зателефонувати</a:t>
            </a:r>
            <a:r>
              <a:rPr lang="ru-RU" dirty="0"/>
              <a:t>, у тому </a:t>
            </a:r>
            <a:r>
              <a:rPr lang="ru-RU" dirty="0" err="1"/>
              <a:t>числі</a:t>
            </a:r>
            <a:r>
              <a:rPr lang="ru-RU" dirty="0"/>
              <a:t> - й на номер </a:t>
            </a:r>
            <a:r>
              <a:rPr lang="ru-RU" dirty="0" err="1"/>
              <a:t>іншого</a:t>
            </a:r>
            <a:r>
              <a:rPr lang="ru-RU" dirty="0"/>
              <a:t> оператора </a:t>
            </a:r>
            <a:r>
              <a:rPr lang="ru-RU" dirty="0" err="1"/>
              <a:t>або</a:t>
            </a:r>
            <a:r>
              <a:rPr lang="ru-RU" dirty="0"/>
              <a:t> </a:t>
            </a:r>
            <a:r>
              <a:rPr lang="ru-RU" dirty="0" err="1"/>
              <a:t>стаціонарний</a:t>
            </a:r>
            <a:r>
              <a:rPr lang="ru-RU" dirty="0"/>
              <a:t> </a:t>
            </a:r>
            <a:r>
              <a:rPr lang="ru-RU" dirty="0" err="1"/>
              <a:t>міський</a:t>
            </a:r>
            <a:r>
              <a:rPr lang="ru-RU" dirty="0"/>
              <a:t> номер (</a:t>
            </a:r>
            <a:r>
              <a:rPr lang="ru-RU" dirty="0" err="1"/>
              <a:t>приміром</a:t>
            </a:r>
            <a:r>
              <a:rPr lang="ru-RU" dirty="0"/>
              <a:t>, для </a:t>
            </a:r>
            <a:r>
              <a:rPr lang="ru-RU" dirty="0" err="1"/>
              <a:t>дзвінка</a:t>
            </a:r>
            <a:r>
              <a:rPr lang="ru-RU" dirty="0"/>
              <a:t> до </a:t>
            </a:r>
            <a:r>
              <a:rPr lang="ru-RU" dirty="0" err="1"/>
              <a:t>редакції</a:t>
            </a:r>
            <a:r>
              <a:rPr lang="ru-RU" dirty="0"/>
              <a:t> </a:t>
            </a:r>
            <a:r>
              <a:rPr lang="ru-RU" dirty="0" err="1"/>
              <a:t>чи</a:t>
            </a:r>
            <a:r>
              <a:rPr lang="ru-RU" dirty="0"/>
              <a:t> </a:t>
            </a:r>
            <a:r>
              <a:rPr lang="ru-RU" dirty="0" err="1"/>
              <a:t>виклику</a:t>
            </a:r>
            <a:r>
              <a:rPr lang="ru-RU" dirty="0"/>
              <a:t> </a:t>
            </a:r>
            <a:r>
              <a:rPr lang="ru-RU" dirty="0" err="1"/>
              <a:t>таксі</a:t>
            </a:r>
            <a:r>
              <a:rPr lang="ru-RU" dirty="0"/>
              <a:t>). У </a:t>
            </a:r>
            <a:r>
              <a:rPr lang="ru-RU" dirty="0" err="1"/>
              <a:t>гаманці</a:t>
            </a:r>
            <a:r>
              <a:rPr lang="ru-RU" dirty="0"/>
              <a:t> - </a:t>
            </a:r>
            <a:r>
              <a:rPr lang="ru-RU" dirty="0" err="1"/>
              <a:t>достатня</a:t>
            </a:r>
            <a:r>
              <a:rPr lang="ru-RU" dirty="0"/>
              <a:t> </a:t>
            </a:r>
            <a:r>
              <a:rPr lang="ru-RU" dirty="0" err="1"/>
              <a:t>кількість</a:t>
            </a:r>
            <a:r>
              <a:rPr lang="ru-RU" dirty="0"/>
              <a:t> </a:t>
            </a:r>
            <a:r>
              <a:rPr lang="ru-RU" dirty="0" err="1"/>
              <a:t>готівки</a:t>
            </a:r>
            <a:r>
              <a:rPr lang="ru-RU" dirty="0"/>
              <a:t> (</a:t>
            </a:r>
            <a:r>
              <a:rPr lang="ru-RU" dirty="0" err="1"/>
              <a:t>саме</a:t>
            </a:r>
            <a:r>
              <a:rPr lang="ru-RU" dirty="0"/>
              <a:t> </a:t>
            </a:r>
            <a:r>
              <a:rPr lang="ru-RU" dirty="0" err="1"/>
              <a:t>готівки</a:t>
            </a:r>
            <a:r>
              <a:rPr lang="ru-RU" dirty="0"/>
              <a:t>, </a:t>
            </a:r>
            <a:r>
              <a:rPr lang="ru-RU" dirty="0" err="1"/>
              <a:t>бо</a:t>
            </a:r>
            <a:r>
              <a:rPr lang="ru-RU" dirty="0"/>
              <a:t> в </a:t>
            </a:r>
            <a:r>
              <a:rPr lang="ru-RU" dirty="0" err="1"/>
              <a:t>місці</a:t>
            </a:r>
            <a:r>
              <a:rPr lang="ru-RU" dirty="0"/>
              <a:t>, де </a:t>
            </a:r>
            <a:r>
              <a:rPr lang="ru-RU" dirty="0" err="1"/>
              <a:t>ви</a:t>
            </a:r>
            <a:r>
              <a:rPr lang="ru-RU" dirty="0"/>
              <a:t> можете </a:t>
            </a:r>
            <a:r>
              <a:rPr lang="ru-RU" dirty="0" err="1"/>
              <a:t>опинитись</a:t>
            </a:r>
            <a:r>
              <a:rPr lang="ru-RU" dirty="0"/>
              <a:t> </a:t>
            </a:r>
            <a:r>
              <a:rPr lang="ru-RU" dirty="0" err="1"/>
              <a:t>під</a:t>
            </a:r>
            <a:r>
              <a:rPr lang="ru-RU" dirty="0"/>
              <a:t> час </a:t>
            </a:r>
            <a:r>
              <a:rPr lang="ru-RU" dirty="0" err="1"/>
              <a:t>інтерв'ю</a:t>
            </a:r>
            <a:r>
              <a:rPr lang="ru-RU" dirty="0"/>
              <a:t>, </a:t>
            </a:r>
            <a:r>
              <a:rPr lang="ru-RU" dirty="0" err="1"/>
              <a:t>банківську</a:t>
            </a:r>
            <a:r>
              <a:rPr lang="ru-RU" dirty="0"/>
              <a:t> </a:t>
            </a:r>
            <a:r>
              <a:rPr lang="ru-RU" dirty="0" err="1"/>
              <a:t>картку</a:t>
            </a:r>
            <a:r>
              <a:rPr lang="ru-RU" dirty="0"/>
              <a:t>, </a:t>
            </a:r>
            <a:r>
              <a:rPr lang="ru-RU" dirty="0" err="1"/>
              <a:t>можуть</a:t>
            </a:r>
            <a:r>
              <a:rPr lang="ru-RU" dirty="0"/>
              <a:t> і не </a:t>
            </a:r>
            <a:r>
              <a:rPr lang="ru-RU" dirty="0" err="1"/>
              <a:t>приймати</a:t>
            </a:r>
            <a:r>
              <a:rPr lang="ru-RU" dirty="0"/>
              <a:t>), </a:t>
            </a:r>
            <a:r>
              <a:rPr lang="ru-RU" dirty="0" err="1"/>
              <a:t>щоб</a:t>
            </a:r>
            <a:r>
              <a:rPr lang="ru-RU" dirty="0"/>
              <a:t>, </a:t>
            </a:r>
            <a:r>
              <a:rPr lang="ru-RU" dirty="0" err="1"/>
              <a:t>знову</a:t>
            </a:r>
            <a:r>
              <a:rPr lang="ru-RU" dirty="0"/>
              <a:t> ж таки, </a:t>
            </a:r>
            <a:r>
              <a:rPr lang="ru-RU" dirty="0" err="1"/>
              <a:t>викликати</a:t>
            </a:r>
            <a:r>
              <a:rPr lang="ru-RU" dirty="0"/>
              <a:t> </a:t>
            </a:r>
            <a:r>
              <a:rPr lang="ru-RU" dirty="0" err="1"/>
              <a:t>таксі</a:t>
            </a:r>
            <a:r>
              <a:rPr lang="ru-RU" dirty="0"/>
              <a:t> </a:t>
            </a:r>
            <a:r>
              <a:rPr lang="ru-RU" dirty="0" err="1"/>
              <a:t>або</a:t>
            </a:r>
            <a:r>
              <a:rPr lang="ru-RU" dirty="0"/>
              <a:t> ж </a:t>
            </a:r>
            <a:r>
              <a:rPr lang="ru-RU" dirty="0" err="1"/>
              <a:t>розрахуватись</a:t>
            </a:r>
            <a:r>
              <a:rPr lang="ru-RU" dirty="0"/>
              <a:t> за себе, </a:t>
            </a:r>
            <a:r>
              <a:rPr lang="ru-RU" dirty="0" err="1"/>
              <a:t>якщо</a:t>
            </a:r>
            <a:r>
              <a:rPr lang="ru-RU" dirty="0"/>
              <a:t> </a:t>
            </a:r>
            <a:r>
              <a:rPr lang="ru-RU" dirty="0" err="1"/>
              <a:t>співрозмовник</a:t>
            </a:r>
            <a:r>
              <a:rPr lang="ru-RU" dirty="0"/>
              <a:t> запросив вас на </a:t>
            </a:r>
            <a:r>
              <a:rPr lang="ru-RU" dirty="0" err="1"/>
              <a:t>обід</a:t>
            </a:r>
            <a:r>
              <a:rPr lang="ru-RU" dirty="0"/>
              <a:t>. А в </a:t>
            </a:r>
            <a:r>
              <a:rPr lang="ru-RU" dirty="0" err="1"/>
              <a:t>сумці</a:t>
            </a:r>
            <a:r>
              <a:rPr lang="ru-RU" dirty="0"/>
              <a:t> </a:t>
            </a:r>
            <a:r>
              <a:rPr lang="ru-RU" dirty="0" err="1"/>
              <a:t>чи</a:t>
            </a:r>
            <a:r>
              <a:rPr lang="ru-RU" dirty="0"/>
              <a:t> портмоне - паспорт і </a:t>
            </a:r>
            <a:r>
              <a:rPr lang="ru-RU" dirty="0" err="1"/>
              <a:t>редакційне</a:t>
            </a:r>
            <a:r>
              <a:rPr lang="ru-RU" dirty="0"/>
              <a:t> </a:t>
            </a:r>
            <a:r>
              <a:rPr lang="ru-RU" dirty="0" err="1"/>
              <a:t>посвідчення</a:t>
            </a:r>
            <a:r>
              <a:rPr lang="ru-RU" dirty="0"/>
              <a:t>.</a:t>
            </a:r>
          </a:p>
          <a:p>
            <a:pPr algn="just"/>
            <a:r>
              <a:rPr lang="ru-RU" dirty="0" err="1"/>
              <a:t>Готовність</a:t>
            </a:r>
            <a:r>
              <a:rPr lang="ru-RU" dirty="0"/>
              <a:t> </a:t>
            </a:r>
            <a:r>
              <a:rPr lang="ru-RU" dirty="0" err="1"/>
              <a:t>техніки</a:t>
            </a:r>
            <a:r>
              <a:rPr lang="ru-RU" dirty="0"/>
              <a:t> до </a:t>
            </a:r>
            <a:r>
              <a:rPr lang="ru-RU" dirty="0" err="1"/>
              <a:t>запису</a:t>
            </a:r>
            <a:r>
              <a:rPr lang="ru-RU" dirty="0"/>
              <a:t> </a:t>
            </a:r>
            <a:r>
              <a:rPr lang="ru-RU" dirty="0" err="1"/>
              <a:t>інформації</a:t>
            </a:r>
            <a:r>
              <a:rPr lang="ru-RU" dirty="0"/>
              <a:t> </a:t>
            </a:r>
            <a:r>
              <a:rPr lang="ru-RU" dirty="0" err="1"/>
              <a:t>перевірте</a:t>
            </a:r>
            <a:r>
              <a:rPr lang="ru-RU" dirty="0"/>
              <a:t> перед </a:t>
            </a:r>
            <a:r>
              <a:rPr lang="ru-RU" dirty="0" err="1"/>
              <a:t>тим</a:t>
            </a:r>
            <a:r>
              <a:rPr lang="ru-RU" dirty="0"/>
              <a:t>, як </a:t>
            </a:r>
            <a:r>
              <a:rPr lang="ru-RU" dirty="0" err="1"/>
              <a:t>вирушати</a:t>
            </a:r>
            <a:r>
              <a:rPr lang="ru-RU" dirty="0"/>
              <a:t> на </a:t>
            </a:r>
            <a:r>
              <a:rPr lang="ru-RU" dirty="0" err="1"/>
              <a:t>інтерв'ю</a:t>
            </a:r>
            <a:r>
              <a:rPr lang="ru-RU" dirty="0"/>
              <a:t>, </a:t>
            </a:r>
            <a:r>
              <a:rPr lang="ru-RU" dirty="0" err="1"/>
              <a:t>власноруч</a:t>
            </a:r>
            <a:r>
              <a:rPr lang="ru-RU" dirty="0"/>
              <a:t> - не </a:t>
            </a:r>
            <a:r>
              <a:rPr lang="ru-RU" dirty="0" err="1"/>
              <a:t>покладайтесь</a:t>
            </a:r>
            <a:r>
              <a:rPr lang="ru-RU" dirty="0"/>
              <a:t> на те, </a:t>
            </a:r>
            <a:r>
              <a:rPr lang="ru-RU" dirty="0" err="1"/>
              <a:t>що</a:t>
            </a:r>
            <a:r>
              <a:rPr lang="ru-RU" dirty="0"/>
              <a:t> про все </a:t>
            </a:r>
            <a:r>
              <a:rPr lang="ru-RU" dirty="0" err="1"/>
              <a:t>подбає</a:t>
            </a:r>
            <a:r>
              <a:rPr lang="ru-RU" dirty="0"/>
              <a:t> </a:t>
            </a:r>
            <a:r>
              <a:rPr lang="ru-RU" dirty="0" err="1"/>
              <a:t>колега</a:t>
            </a:r>
            <a:r>
              <a:rPr lang="ru-RU" dirty="0"/>
              <a:t>-оператор </a:t>
            </a:r>
            <a:r>
              <a:rPr lang="ru-RU" dirty="0" err="1"/>
              <a:t>чи</a:t>
            </a:r>
            <a:r>
              <a:rPr lang="ru-RU" dirty="0"/>
              <a:t> фотограф. </a:t>
            </a:r>
            <a:r>
              <a:rPr lang="ru-RU" dirty="0" err="1"/>
              <a:t>Інтерв'ю</a:t>
            </a:r>
            <a:r>
              <a:rPr lang="ru-RU" dirty="0"/>
              <a:t> - </a:t>
            </a:r>
            <a:r>
              <a:rPr lang="ru-RU" dirty="0" err="1"/>
              <a:t>це</a:t>
            </a:r>
            <a:r>
              <a:rPr lang="ru-RU" dirty="0"/>
              <a:t> ваша </a:t>
            </a:r>
            <a:r>
              <a:rPr lang="ru-RU" dirty="0" err="1"/>
              <a:t>відповідальність</a:t>
            </a:r>
            <a:r>
              <a:rPr lang="ru-RU" dirty="0"/>
              <a:t>, </a:t>
            </a:r>
            <a:r>
              <a:rPr lang="ru-RU" dirty="0" err="1"/>
              <a:t>його</a:t>
            </a:r>
            <a:r>
              <a:rPr lang="ru-RU" dirty="0"/>
              <a:t> </a:t>
            </a:r>
            <a:r>
              <a:rPr lang="ru-RU" dirty="0" err="1"/>
              <a:t>успішне</a:t>
            </a:r>
            <a:r>
              <a:rPr lang="ru-RU" dirty="0"/>
              <a:t> </a:t>
            </a:r>
            <a:r>
              <a:rPr lang="ru-RU" dirty="0" err="1"/>
              <a:t>проведення</a:t>
            </a:r>
            <a:r>
              <a:rPr lang="ru-RU" dirty="0"/>
              <a:t> - </a:t>
            </a:r>
            <a:r>
              <a:rPr lang="ru-RU" dirty="0" err="1"/>
              <a:t>це</a:t>
            </a:r>
            <a:r>
              <a:rPr lang="ru-RU" dirty="0"/>
              <a:t> ваш </a:t>
            </a:r>
            <a:r>
              <a:rPr lang="ru-RU" dirty="0" err="1"/>
              <a:t>імідж</a:t>
            </a:r>
            <a:r>
              <a:rPr lang="ru-RU" dirty="0"/>
              <a:t>, а робота в </a:t>
            </a:r>
            <a:r>
              <a:rPr lang="ru-RU" dirty="0" err="1"/>
              <a:t>команді</a:t>
            </a:r>
            <a:r>
              <a:rPr lang="ru-RU" dirty="0"/>
              <a:t> особисту </a:t>
            </a:r>
            <a:r>
              <a:rPr lang="ru-RU" dirty="0" err="1"/>
              <a:t>відповідальність</a:t>
            </a:r>
            <a:r>
              <a:rPr lang="ru-RU" dirty="0"/>
              <a:t> не </a:t>
            </a:r>
            <a:r>
              <a:rPr lang="ru-RU" dirty="0" err="1"/>
              <a:t>скасовує</a:t>
            </a:r>
            <a:r>
              <a:rPr lang="ru-RU" dirty="0"/>
              <a:t>.</a:t>
            </a:r>
            <a:endParaRPr lang="uk-UA" dirty="0"/>
          </a:p>
        </p:txBody>
      </p:sp>
    </p:spTree>
    <p:extLst>
      <p:ext uri="{BB962C8B-B14F-4D97-AF65-F5344CB8AC3E}">
        <p14:creationId xmlns:p14="http://schemas.microsoft.com/office/powerpoint/2010/main" val="23962534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36F6762-7A2D-4D87-A451-94C87D2C7F93}"/>
              </a:ext>
            </a:extLst>
          </p:cNvPr>
          <p:cNvSpPr>
            <a:spLocks noGrp="1"/>
          </p:cNvSpPr>
          <p:nvPr>
            <p:ph idx="1"/>
          </p:nvPr>
        </p:nvSpPr>
        <p:spPr>
          <a:xfrm>
            <a:off x="1141412" y="367553"/>
            <a:ext cx="9905999" cy="5423648"/>
          </a:xfrm>
        </p:spPr>
        <p:txBody>
          <a:bodyPr>
            <a:normAutofit fontScale="85000" lnSpcReduction="10000"/>
          </a:bodyPr>
          <a:lstStyle/>
          <a:p>
            <a:pPr algn="just"/>
            <a:r>
              <a:rPr lang="uk-UA" dirty="0">
                <a:solidFill>
                  <a:srgbClr val="FFFF00"/>
                </a:solidFill>
              </a:rPr>
              <a:t>8. Продумайте, як ви ілюструватимете матеріал (якщо це інтерв'ю для друкованого або інтернет-видання). </a:t>
            </a:r>
          </a:p>
          <a:p>
            <a:pPr algn="just"/>
            <a:r>
              <a:rPr lang="uk-UA" dirty="0"/>
              <a:t>Ви власноруч сфотографуєте героя розмови? Попросите його надати якісне фото? Домовитесь про роботу </a:t>
            </a:r>
            <a:r>
              <a:rPr lang="uk-UA" dirty="0" err="1"/>
              <a:t>інтерв’юйованого</a:t>
            </a:r>
            <a:r>
              <a:rPr lang="uk-UA" dirty="0"/>
              <a:t> з редакційним фотографом (наприклад, якщо це інтерв’ю для глянцевого журналу)? Попросите дозволу використати фото співрозмовника з його сторінки в соцмережі? Подумайте про це заздалегідь, і або попередьте ще перед інтерв'ю (скажімо, про те, що хотіли би зробити фото), або не </a:t>
            </a:r>
            <a:r>
              <a:rPr lang="uk-UA" dirty="0" err="1"/>
              <a:t>забудьте</a:t>
            </a:r>
            <a:r>
              <a:rPr lang="uk-UA" dirty="0"/>
              <a:t> вирішити це питання у процесі розмови.</a:t>
            </a:r>
          </a:p>
          <a:p>
            <a:pPr algn="just"/>
            <a:r>
              <a:rPr lang="uk-UA" dirty="0">
                <a:solidFill>
                  <a:srgbClr val="FFFF00"/>
                </a:solidFill>
              </a:rPr>
              <a:t>9.Забезпечте собі фізіологічну готовність до розмови. </a:t>
            </a:r>
          </a:p>
          <a:p>
            <a:pPr algn="just"/>
            <a:r>
              <a:rPr lang="uk-UA" dirty="0"/>
              <a:t>Відчуття у вашому тілі під час інтерв'ю не повинні створювати дискомфорт ні для вас, ні для співрозмовника. </a:t>
            </a:r>
            <a:r>
              <a:rPr lang="uk-UA" dirty="0" err="1"/>
              <a:t>Спрей</a:t>
            </a:r>
            <a:r>
              <a:rPr lang="uk-UA" dirty="0"/>
              <a:t> від </a:t>
            </a:r>
            <a:r>
              <a:rPr lang="uk-UA" dirty="0" err="1"/>
              <a:t>нежитю</a:t>
            </a:r>
            <a:r>
              <a:rPr lang="uk-UA" dirty="0"/>
              <a:t>, таблетки від алергії, льодяники від кашлю - все це, в разі потреби, варто використати за призначенням до, а не під час спілкування, а тим більше, запису розмови. Також перед інтерв'ю варто відвідати вбиральню. Нехай ніщо в подальшому не відволікає вас від отримання інформації.</a:t>
            </a:r>
          </a:p>
        </p:txBody>
      </p:sp>
    </p:spTree>
    <p:extLst>
      <p:ext uri="{BB962C8B-B14F-4D97-AF65-F5344CB8AC3E}">
        <p14:creationId xmlns:p14="http://schemas.microsoft.com/office/powerpoint/2010/main" val="3629999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7C4788-FB1A-4745-9E6F-D72BFD29BF63}"/>
              </a:ext>
            </a:extLst>
          </p:cNvPr>
          <p:cNvSpPr>
            <a:spLocks noGrp="1"/>
          </p:cNvSpPr>
          <p:nvPr>
            <p:ph type="title"/>
          </p:nvPr>
        </p:nvSpPr>
        <p:spPr>
          <a:xfrm>
            <a:off x="1284848" y="770917"/>
            <a:ext cx="9905998" cy="1478570"/>
          </a:xfrm>
        </p:spPr>
        <p:txBody>
          <a:bodyPr>
            <a:normAutofit fontScale="90000"/>
          </a:bodyPr>
          <a:lstStyle/>
          <a:p>
            <a:pPr algn="ctr"/>
            <a:r>
              <a:rPr lang="uk-UA" sz="2200" dirty="0">
                <a:solidFill>
                  <a:srgbClr val="FFFF00"/>
                </a:solidFill>
              </a:rPr>
              <a:t>Під час інтерв’ю</a:t>
            </a:r>
            <a:br>
              <a:rPr lang="uk-UA" sz="2200" dirty="0">
                <a:solidFill>
                  <a:srgbClr val="FFFF00"/>
                </a:solidFill>
              </a:rPr>
            </a:br>
            <a:br>
              <a:rPr lang="uk-UA" sz="2200" dirty="0">
                <a:solidFill>
                  <a:srgbClr val="FFFF00"/>
                </a:solidFill>
              </a:rPr>
            </a:br>
            <a:r>
              <a:rPr lang="uk-UA" sz="2200" dirty="0"/>
              <a:t>Брати інтерв'ю загалом нескладно. У тому сенсі, що не складніше, ніж просто бути цікавим, уважним і допитливим співрозмовником. У техніці інтерв'ю, як, напевно, ніде ще в журналістиці, тісно переплетені навички журналістські і суто психологічні, комунікативні.</a:t>
            </a:r>
            <a:br>
              <a:rPr lang="uk-UA" sz="2200" dirty="0"/>
            </a:br>
            <a:endParaRPr lang="uk-UA" dirty="0"/>
          </a:p>
        </p:txBody>
      </p:sp>
      <p:sp>
        <p:nvSpPr>
          <p:cNvPr id="3" name="Місце для вмісту 2">
            <a:extLst>
              <a:ext uri="{FF2B5EF4-FFF2-40B4-BE49-F238E27FC236}">
                <a16:creationId xmlns:a16="http://schemas.microsoft.com/office/drawing/2014/main" id="{183191AD-355F-447E-BE14-C0EDE926AE20}"/>
              </a:ext>
            </a:extLst>
          </p:cNvPr>
          <p:cNvSpPr>
            <a:spLocks noGrp="1"/>
          </p:cNvSpPr>
          <p:nvPr>
            <p:ph idx="1"/>
          </p:nvPr>
        </p:nvSpPr>
        <p:spPr>
          <a:xfrm>
            <a:off x="1141412" y="2249487"/>
            <a:ext cx="9905999" cy="4187172"/>
          </a:xfrm>
        </p:spPr>
        <p:txBody>
          <a:bodyPr>
            <a:normAutofit fontScale="85000" lnSpcReduction="20000"/>
          </a:bodyPr>
          <a:lstStyle/>
          <a:p>
            <a:endParaRPr lang="uk-UA" dirty="0"/>
          </a:p>
          <a:p>
            <a:pPr algn="just"/>
            <a:r>
              <a:rPr lang="uk-UA" dirty="0">
                <a:solidFill>
                  <a:srgbClr val="FFFF00"/>
                </a:solidFill>
              </a:rPr>
              <a:t>10. Вчасно зустріньтеся, привітайтеся, представтеся, проговоріть очікування. </a:t>
            </a:r>
          </a:p>
          <a:p>
            <a:pPr algn="just"/>
            <a:r>
              <a:rPr lang="uk-UA" dirty="0"/>
              <a:t>За потреби, нагадайте про попередньо досягнуту домовленість щодо проведення інтерв'ю, поясніть, де і яким чином буде використана інформація, яку ви зараз збиратимете, спілкуючись з </a:t>
            </a:r>
            <a:r>
              <a:rPr lang="uk-UA" dirty="0" err="1"/>
              <a:t>інтерв'юйованим</a:t>
            </a:r>
            <a:r>
              <a:rPr lang="uk-UA" dirty="0"/>
              <a:t>. Співрозмовник може бути достатньо зайнятою людиною і просто забути деталі ваших попередніх домовленостей. Поясніть людині, чого ви очікуєте від неї від час інтерв'ю. (Наприклад: «Я буду записувати ваші думки в блокнот, а потім - оформлю їх як запитання-відповіді, тому ви можете говорити просто все, що ви думаєте на цю тему, а моя робота як журналіста - зробити це зручним для читання»). Інколи такі дуже прості, на перший погляд, навіть примітивні, пояснення дуже допомагають на початку розмови, коли важливо напрацювати "первинний запас" довіри до вас як до журналіста.</a:t>
            </a:r>
          </a:p>
        </p:txBody>
      </p:sp>
    </p:spTree>
    <p:extLst>
      <p:ext uri="{BB962C8B-B14F-4D97-AF65-F5344CB8AC3E}">
        <p14:creationId xmlns:p14="http://schemas.microsoft.com/office/powerpoint/2010/main" val="9896553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B92684-3092-4C16-8E08-FF2D804CE67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44CDF134-55DC-4EEA-86E4-0DED2C62B45B}"/>
              </a:ext>
            </a:extLst>
          </p:cNvPr>
          <p:cNvSpPr>
            <a:spLocks noGrp="1"/>
          </p:cNvSpPr>
          <p:nvPr>
            <p:ph idx="1"/>
          </p:nvPr>
        </p:nvSpPr>
        <p:spPr/>
        <p:txBody>
          <a:bodyPr>
            <a:normAutofit fontScale="85000" lnSpcReduction="10000"/>
          </a:bodyPr>
          <a:lstStyle/>
          <a:p>
            <a:pPr algn="just"/>
            <a:r>
              <a:rPr lang="uk-UA" dirty="0"/>
              <a:t>Для 99% людей інтерв'ю - це подія набагато вагоміша, ніж для вас як журналіста. Давати інтерв'ю - це робота політиків, зірок шоу-бізнесу та інших публічних осіб. Натомість для переважної більшості наших співрозмовників спілкування з журналістом - це стрес. Невеликий, але стрес. Це - відхилення від звичного ходу подій. А під час стресу важливо проговорювати вголос те, що відбувається.</a:t>
            </a:r>
          </a:p>
          <a:p>
            <a:pPr algn="just"/>
            <a:r>
              <a:rPr lang="uk-UA" dirty="0"/>
              <a:t>Якщо вестиметься відео- чи аудіозапис, важливо до початку розмови чітко проговорити, як і коли використовуватиметься відзнятий чи записаний матеріал. Варто й нагадати тему інтерв'ю. Це може допомогти співрозмовнику не відхилятись від неї, а тому зекономити час розмови.</a:t>
            </a:r>
          </a:p>
        </p:txBody>
      </p:sp>
    </p:spTree>
    <p:extLst>
      <p:ext uri="{BB962C8B-B14F-4D97-AF65-F5344CB8AC3E}">
        <p14:creationId xmlns:p14="http://schemas.microsoft.com/office/powerpoint/2010/main" val="29736721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EF33F3-FB4E-4DDD-B665-ACBFA17072B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ED81E9AB-B700-44E9-B277-5E9CD9349316}"/>
              </a:ext>
            </a:extLst>
          </p:cNvPr>
          <p:cNvSpPr>
            <a:spLocks noGrp="1"/>
          </p:cNvSpPr>
          <p:nvPr>
            <p:ph idx="1"/>
          </p:nvPr>
        </p:nvSpPr>
        <p:spPr/>
        <p:txBody>
          <a:bodyPr>
            <a:normAutofit fontScale="85000" lnSpcReduction="20000"/>
          </a:bodyPr>
          <a:lstStyle/>
          <a:p>
            <a:pPr algn="just"/>
            <a:r>
              <a:rPr lang="uk-UA" dirty="0">
                <a:solidFill>
                  <a:srgbClr val="FFFF00"/>
                </a:solidFill>
              </a:rPr>
              <a:t>11. </a:t>
            </a:r>
            <a:r>
              <a:rPr lang="uk-UA" dirty="0" err="1">
                <a:solidFill>
                  <a:srgbClr val="FFFF00"/>
                </a:solidFill>
              </a:rPr>
              <a:t>Зацікавте</a:t>
            </a:r>
            <a:r>
              <a:rPr lang="uk-UA" dirty="0">
                <a:solidFill>
                  <a:srgbClr val="FFFF00"/>
                </a:solidFill>
              </a:rPr>
              <a:t> співрозмовника! </a:t>
            </a:r>
          </a:p>
          <a:p>
            <a:pPr algn="just"/>
            <a:r>
              <a:rPr lang="uk-UA" dirty="0"/>
              <a:t>Найпростіше - зацікавити своєю зацікавленістю (ви уважно дивитесь йому в очі, ваше обличчя демонструє різні емоції у відповідь на почуте, ви перепитуєте незрозуміле, жваво реагуєте на почуте). При цьому важливо не переграти, бо зацікавленість має виглядати природною. Найкраще, коли вона такою не виглядає, а просто є.</a:t>
            </a:r>
          </a:p>
          <a:p>
            <a:pPr algn="just"/>
            <a:r>
              <a:rPr lang="uk-UA" dirty="0"/>
              <a:t>Якщо відбувається аудіо- чи відеозапис, варто демонструвати зацікавленість кивками, а не «угуканням» - останнє буде зайвим під час використання відзнятого в ефірі.</a:t>
            </a:r>
          </a:p>
          <a:p>
            <a:pPr algn="just"/>
            <a:r>
              <a:rPr lang="uk-UA" dirty="0"/>
              <a:t>Пам'ятайте, киваючи співрозмовнику, ви не обов'язково погоджуєтесь з його думками. Функція кивання інша: невербальне підтвердження того, що його слухають і чують. Варто демонструвати це, одночасно підтримуючи зоровий контакт.</a:t>
            </a:r>
          </a:p>
        </p:txBody>
      </p:sp>
    </p:spTree>
    <p:extLst>
      <p:ext uri="{BB962C8B-B14F-4D97-AF65-F5344CB8AC3E}">
        <p14:creationId xmlns:p14="http://schemas.microsoft.com/office/powerpoint/2010/main" val="1339184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28F0EC36-3D4D-4C7B-B9F9-297192F4C35B}"/>
              </a:ext>
            </a:extLst>
          </p:cNvPr>
          <p:cNvSpPr>
            <a:spLocks noGrp="1"/>
          </p:cNvSpPr>
          <p:nvPr>
            <p:ph type="title"/>
          </p:nvPr>
        </p:nvSpPr>
        <p:spPr/>
        <p:txBody>
          <a:bodyPr/>
          <a:lstStyle/>
          <a:p>
            <a:pPr algn="ctr"/>
            <a:r>
              <a:rPr lang="uk-UA" dirty="0"/>
              <a:t>інтерв'ю як спосіб збирання інформації</a:t>
            </a:r>
          </a:p>
        </p:txBody>
      </p:sp>
      <p:sp>
        <p:nvSpPr>
          <p:cNvPr id="6" name="Місце для вмісту 5">
            <a:extLst>
              <a:ext uri="{FF2B5EF4-FFF2-40B4-BE49-F238E27FC236}">
                <a16:creationId xmlns:a16="http://schemas.microsoft.com/office/drawing/2014/main" id="{82F5F28F-52AF-4F13-8066-9FE86A9DE5D8}"/>
              </a:ext>
            </a:extLst>
          </p:cNvPr>
          <p:cNvSpPr>
            <a:spLocks noGrp="1"/>
          </p:cNvSpPr>
          <p:nvPr>
            <p:ph idx="1"/>
          </p:nvPr>
        </p:nvSpPr>
        <p:spPr/>
        <p:txBody>
          <a:bodyPr>
            <a:normAutofit fontScale="92500"/>
          </a:bodyPr>
          <a:lstStyle/>
          <a:p>
            <a:pPr algn="just"/>
            <a:r>
              <a:rPr lang="ru-RU" dirty="0"/>
              <a:t>На те, </a:t>
            </a:r>
            <a:r>
              <a:rPr lang="ru-RU" dirty="0" err="1"/>
              <a:t>що</a:t>
            </a:r>
            <a:r>
              <a:rPr lang="ru-RU" dirty="0"/>
              <a:t> </a:t>
            </a:r>
            <a:r>
              <a:rPr lang="ru-RU" dirty="0" err="1"/>
              <a:t>інтерв'ю</a:t>
            </a:r>
            <a:r>
              <a:rPr lang="ru-RU" dirty="0"/>
              <a:t> є </a:t>
            </a:r>
            <a:r>
              <a:rPr lang="ru-RU" dirty="0" err="1"/>
              <a:t>бесідою</a:t>
            </a:r>
            <a:r>
              <a:rPr lang="ru-RU" dirty="0"/>
              <a:t>, </a:t>
            </a:r>
            <a:r>
              <a:rPr lang="ru-RU" dirty="0" err="1"/>
              <a:t>вказує</a:t>
            </a:r>
            <a:r>
              <a:rPr lang="ru-RU" dirty="0"/>
              <a:t> </a:t>
            </a:r>
            <a:r>
              <a:rPr lang="ru-RU" dirty="0" err="1"/>
              <a:t>приблизно</a:t>
            </a:r>
            <a:r>
              <a:rPr lang="ru-RU" dirty="0"/>
              <a:t> </a:t>
            </a:r>
            <a:r>
              <a:rPr lang="ru-RU" dirty="0" err="1"/>
              <a:t>однаковий</a:t>
            </a:r>
            <a:r>
              <a:rPr lang="ru-RU" dirty="0"/>
              <a:t> </a:t>
            </a:r>
            <a:r>
              <a:rPr lang="ru-RU" dirty="0" err="1"/>
              <a:t>обсяг</a:t>
            </a:r>
            <a:r>
              <a:rPr lang="ru-RU" dirty="0"/>
              <a:t> </a:t>
            </a:r>
            <a:r>
              <a:rPr lang="ru-RU" dirty="0" err="1"/>
              <a:t>реплік</a:t>
            </a:r>
            <a:r>
              <a:rPr lang="ru-RU" dirty="0"/>
              <a:t> </a:t>
            </a:r>
            <a:r>
              <a:rPr lang="ru-RU" dirty="0" err="1"/>
              <a:t>журналіста</a:t>
            </a:r>
            <a:r>
              <a:rPr lang="ru-RU" dirty="0"/>
              <a:t> та </a:t>
            </a:r>
            <a:r>
              <a:rPr lang="ru-RU" dirty="0" err="1"/>
              <a:t>співрозмовника</a:t>
            </a:r>
            <a:r>
              <a:rPr lang="ru-RU" dirty="0"/>
              <a:t>. У </a:t>
            </a:r>
            <a:r>
              <a:rPr lang="ru-RU" dirty="0" err="1"/>
              <a:t>звичайному</a:t>
            </a:r>
            <a:r>
              <a:rPr lang="ru-RU" dirty="0"/>
              <a:t> </a:t>
            </a:r>
            <a:r>
              <a:rPr lang="ru-RU" dirty="0" err="1"/>
              <a:t>інтерв'ю</a:t>
            </a:r>
            <a:r>
              <a:rPr lang="ru-RU" dirty="0"/>
              <a:t> на </a:t>
            </a:r>
            <a:r>
              <a:rPr lang="ru-RU" dirty="0" err="1"/>
              <a:t>відповіді</a:t>
            </a:r>
            <a:r>
              <a:rPr lang="ru-RU" dirty="0"/>
              <a:t> </a:t>
            </a:r>
            <a:r>
              <a:rPr lang="ru-RU" dirty="0" err="1"/>
              <a:t>співрозмовника</a:t>
            </a:r>
            <a:r>
              <a:rPr lang="ru-RU" dirty="0"/>
              <a:t> </a:t>
            </a:r>
            <a:r>
              <a:rPr lang="ru-RU" dirty="0" err="1"/>
              <a:t>відводиться</a:t>
            </a:r>
            <a:r>
              <a:rPr lang="ru-RU" dirty="0"/>
              <a:t> 70-90% тексту. </a:t>
            </a:r>
          </a:p>
          <a:p>
            <a:pPr algn="just"/>
            <a:r>
              <a:rPr lang="ru-RU" dirty="0" err="1"/>
              <a:t>Проводити</a:t>
            </a:r>
            <a:r>
              <a:rPr lang="ru-RU" dirty="0"/>
              <a:t> </a:t>
            </a:r>
            <a:r>
              <a:rPr lang="ru-RU" dirty="0" err="1"/>
              <a:t>бесіду</a:t>
            </a:r>
            <a:r>
              <a:rPr lang="ru-RU" dirty="0"/>
              <a:t> </a:t>
            </a:r>
            <a:r>
              <a:rPr lang="ru-RU" dirty="0" err="1"/>
              <a:t>може</a:t>
            </a:r>
            <a:r>
              <a:rPr lang="ru-RU" dirty="0"/>
              <a:t> </a:t>
            </a:r>
            <a:r>
              <a:rPr lang="ru-RU" dirty="0" err="1"/>
              <a:t>журналіст</a:t>
            </a:r>
            <a:r>
              <a:rPr lang="ru-RU" dirty="0"/>
              <a:t>, </a:t>
            </a:r>
            <a:r>
              <a:rPr lang="ru-RU" dirty="0">
                <a:solidFill>
                  <a:srgbClr val="FFFF00"/>
                </a:solidFill>
              </a:rPr>
              <a:t>за </a:t>
            </a:r>
            <a:r>
              <a:rPr lang="ru-RU" dirty="0" err="1">
                <a:solidFill>
                  <a:srgbClr val="FFFF00"/>
                </a:solidFill>
              </a:rPr>
              <a:t>авторитетністю</a:t>
            </a:r>
            <a:r>
              <a:rPr lang="ru-RU" dirty="0">
                <a:solidFill>
                  <a:srgbClr val="FFFF00"/>
                </a:solidFill>
              </a:rPr>
              <a:t> </a:t>
            </a:r>
            <a:r>
              <a:rPr lang="ru-RU" dirty="0" err="1"/>
              <a:t>рівнозначний</a:t>
            </a:r>
            <a:r>
              <a:rPr lang="ru-RU" dirty="0"/>
              <a:t> </a:t>
            </a:r>
            <a:r>
              <a:rPr lang="ru-RU" dirty="0" err="1"/>
              <a:t>співрозмовнику</a:t>
            </a:r>
            <a:r>
              <a:rPr lang="ru-RU" dirty="0"/>
              <a:t>, </a:t>
            </a:r>
            <a:r>
              <a:rPr lang="ru-RU" dirty="0" err="1"/>
              <a:t>щоб</a:t>
            </a:r>
            <a:r>
              <a:rPr lang="ru-RU" dirty="0"/>
              <a:t> думка </a:t>
            </a:r>
            <a:r>
              <a:rPr lang="ru-RU" dirty="0" err="1"/>
              <a:t>цього</a:t>
            </a:r>
            <a:r>
              <a:rPr lang="ru-RU" dirty="0"/>
              <a:t> </a:t>
            </a:r>
            <a:r>
              <a:rPr lang="ru-RU" dirty="0" err="1"/>
              <a:t>журналіста</a:t>
            </a:r>
            <a:r>
              <a:rPr lang="ru-RU" dirty="0"/>
              <a:t> </a:t>
            </a:r>
            <a:r>
              <a:rPr lang="ru-RU" dirty="0" err="1"/>
              <a:t>була</a:t>
            </a:r>
            <a:r>
              <a:rPr lang="ru-RU" dirty="0"/>
              <a:t> </a:t>
            </a:r>
            <a:r>
              <a:rPr lang="ru-RU" dirty="0" err="1"/>
              <a:t>також</a:t>
            </a:r>
            <a:r>
              <a:rPr lang="ru-RU" dirty="0"/>
              <a:t> </a:t>
            </a:r>
            <a:r>
              <a:rPr lang="ru-RU" dirty="0" err="1"/>
              <a:t>цікавою</a:t>
            </a:r>
            <a:r>
              <a:rPr lang="ru-RU" dirty="0"/>
              <a:t> для </a:t>
            </a:r>
            <a:r>
              <a:rPr lang="ru-RU" dirty="0" err="1"/>
              <a:t>читачів</a:t>
            </a:r>
            <a:r>
              <a:rPr lang="ru-RU" dirty="0"/>
              <a:t>, як думка </a:t>
            </a:r>
            <a:r>
              <a:rPr lang="ru-RU" dirty="0" err="1"/>
              <a:t>співрозмовника</a:t>
            </a:r>
            <a:r>
              <a:rPr lang="ru-RU" dirty="0"/>
              <a:t>. </a:t>
            </a:r>
          </a:p>
          <a:p>
            <a:pPr algn="ctr"/>
            <a:r>
              <a:rPr lang="ru-RU" b="1" dirty="0" err="1">
                <a:solidFill>
                  <a:srgbClr val="FFFF00"/>
                </a:solidFill>
              </a:rPr>
              <a:t>Якщо</a:t>
            </a:r>
            <a:r>
              <a:rPr lang="ru-RU" b="1" dirty="0">
                <a:solidFill>
                  <a:srgbClr val="FFFF00"/>
                </a:solidFill>
              </a:rPr>
              <a:t> ж </a:t>
            </a:r>
            <a:r>
              <a:rPr lang="ru-RU" b="1" dirty="0" err="1">
                <a:solidFill>
                  <a:srgbClr val="FFFF00"/>
                </a:solidFill>
              </a:rPr>
              <a:t>рядовий</a:t>
            </a:r>
            <a:r>
              <a:rPr lang="ru-RU" b="1" dirty="0">
                <a:solidFill>
                  <a:srgbClr val="FFFF00"/>
                </a:solidFill>
              </a:rPr>
              <a:t> </a:t>
            </a:r>
            <a:r>
              <a:rPr lang="ru-RU" b="1" dirty="0" err="1">
                <a:solidFill>
                  <a:srgbClr val="FFFF00"/>
                </a:solidFill>
              </a:rPr>
              <a:t>журналіст</a:t>
            </a:r>
            <a:r>
              <a:rPr lang="ru-RU" b="1" dirty="0">
                <a:solidFill>
                  <a:srgbClr val="FFFF00"/>
                </a:solidFill>
              </a:rPr>
              <a:t> говорить в </a:t>
            </a:r>
            <a:r>
              <a:rPr lang="ru-RU" b="1" dirty="0" err="1">
                <a:solidFill>
                  <a:srgbClr val="FFFF00"/>
                </a:solidFill>
              </a:rPr>
              <a:t>інтерв'ю</a:t>
            </a:r>
            <a:r>
              <a:rPr lang="ru-RU" b="1" dirty="0">
                <a:solidFill>
                  <a:srgbClr val="FFFF00"/>
                </a:solidFill>
              </a:rPr>
              <a:t> </a:t>
            </a:r>
            <a:r>
              <a:rPr lang="ru-RU" b="1" dirty="0" err="1">
                <a:solidFill>
                  <a:srgbClr val="FFFF00"/>
                </a:solidFill>
              </a:rPr>
              <a:t>стільки</a:t>
            </a:r>
            <a:r>
              <a:rPr lang="ru-RU" b="1" dirty="0">
                <a:solidFill>
                  <a:srgbClr val="FFFF00"/>
                </a:solidFill>
              </a:rPr>
              <a:t> ж </a:t>
            </a:r>
            <a:r>
              <a:rPr lang="ru-RU" b="1" dirty="0" err="1">
                <a:solidFill>
                  <a:srgbClr val="FFFF00"/>
                </a:solidFill>
              </a:rPr>
              <a:t>чи</a:t>
            </a:r>
            <a:r>
              <a:rPr lang="ru-RU" b="1" dirty="0">
                <a:solidFill>
                  <a:srgbClr val="FFFF00"/>
                </a:solidFill>
              </a:rPr>
              <a:t> </a:t>
            </a:r>
            <a:r>
              <a:rPr lang="ru-RU" b="1" dirty="0" err="1">
                <a:solidFill>
                  <a:srgbClr val="FFFF00"/>
                </a:solidFill>
              </a:rPr>
              <a:t>більше</a:t>
            </a:r>
            <a:r>
              <a:rPr lang="ru-RU" b="1" dirty="0">
                <a:solidFill>
                  <a:srgbClr val="FFFF00"/>
                </a:solidFill>
              </a:rPr>
              <a:t>, </a:t>
            </a:r>
            <a:r>
              <a:rPr lang="ru-RU" b="1" dirty="0" err="1">
                <a:solidFill>
                  <a:srgbClr val="FFFF00"/>
                </a:solidFill>
              </a:rPr>
              <a:t>ніж</a:t>
            </a:r>
            <a:r>
              <a:rPr lang="ru-RU" b="1" dirty="0">
                <a:solidFill>
                  <a:srgbClr val="FFFF00"/>
                </a:solidFill>
              </a:rPr>
              <a:t> </a:t>
            </a:r>
            <a:r>
              <a:rPr lang="ru-RU" b="1" dirty="0" err="1">
                <a:solidFill>
                  <a:srgbClr val="FFFF00"/>
                </a:solidFill>
              </a:rPr>
              <a:t>співрозмовник</a:t>
            </a:r>
            <a:r>
              <a:rPr lang="ru-RU" b="1" dirty="0">
                <a:solidFill>
                  <a:srgbClr val="FFFF00"/>
                </a:solidFill>
              </a:rPr>
              <a:t>, </a:t>
            </a:r>
            <a:r>
              <a:rPr lang="ru-RU" b="1" dirty="0" err="1">
                <a:solidFill>
                  <a:srgbClr val="FFFF00"/>
                </a:solidFill>
              </a:rPr>
              <a:t>це</a:t>
            </a:r>
            <a:r>
              <a:rPr lang="ru-RU" b="1" dirty="0">
                <a:solidFill>
                  <a:srgbClr val="FFFF00"/>
                </a:solidFill>
              </a:rPr>
              <a:t> </a:t>
            </a:r>
            <a:r>
              <a:rPr lang="ru-RU" b="1" dirty="0" err="1">
                <a:solidFill>
                  <a:srgbClr val="FFFF00"/>
                </a:solidFill>
              </a:rPr>
              <a:t>ознака</a:t>
            </a:r>
            <a:r>
              <a:rPr lang="ru-RU" b="1" dirty="0">
                <a:solidFill>
                  <a:srgbClr val="FFFF00"/>
                </a:solidFill>
              </a:rPr>
              <a:t> </a:t>
            </a:r>
            <a:r>
              <a:rPr lang="ru-RU" b="1" dirty="0" err="1">
                <a:solidFill>
                  <a:srgbClr val="FFFF00"/>
                </a:solidFill>
              </a:rPr>
              <a:t>недостатньої</a:t>
            </a:r>
            <a:r>
              <a:rPr lang="ru-RU" b="1" dirty="0">
                <a:solidFill>
                  <a:srgbClr val="FFFF00"/>
                </a:solidFill>
              </a:rPr>
              <a:t> </a:t>
            </a:r>
            <a:r>
              <a:rPr lang="ru-RU" b="1" dirty="0" err="1">
                <a:solidFill>
                  <a:srgbClr val="FFFF00"/>
                </a:solidFill>
              </a:rPr>
              <a:t>кваліфікації</a:t>
            </a:r>
            <a:r>
              <a:rPr lang="ru-RU" dirty="0"/>
              <a:t>.</a:t>
            </a:r>
            <a:endParaRPr lang="uk-UA" dirty="0"/>
          </a:p>
        </p:txBody>
      </p:sp>
    </p:spTree>
    <p:extLst>
      <p:ext uri="{BB962C8B-B14F-4D97-AF65-F5344CB8AC3E}">
        <p14:creationId xmlns:p14="http://schemas.microsoft.com/office/powerpoint/2010/main" val="632953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8C794132-1B55-4217-A70A-13148E3CA847}"/>
              </a:ext>
            </a:extLst>
          </p:cNvPr>
          <p:cNvSpPr>
            <a:spLocks noGrp="1"/>
          </p:cNvSpPr>
          <p:nvPr>
            <p:ph idx="1"/>
          </p:nvPr>
        </p:nvSpPr>
        <p:spPr>
          <a:xfrm>
            <a:off x="1141412" y="313765"/>
            <a:ext cx="9905999" cy="5477436"/>
          </a:xfrm>
        </p:spPr>
        <p:txBody>
          <a:bodyPr>
            <a:normAutofit fontScale="85000" lnSpcReduction="20000"/>
          </a:bodyPr>
          <a:lstStyle/>
          <a:p>
            <a:pPr algn="just"/>
            <a:r>
              <a:rPr lang="uk-UA" dirty="0">
                <a:solidFill>
                  <a:srgbClr val="FFFF00"/>
                </a:solidFill>
              </a:rPr>
              <a:t>12. Записуйте. </a:t>
            </a:r>
          </a:p>
          <a:p>
            <a:pPr algn="just"/>
            <a:r>
              <a:rPr lang="uk-UA" dirty="0"/>
              <a:t>Якщо є можливість фіксувати слова співрозмовника не лише на диктофон чи відеокамеру, а й у звичайний записник - використайте її. По-перше, техніка може підвести. На відміну від ручки чи олівця, який або пише, або не пише, збій у роботі </a:t>
            </a:r>
            <a:r>
              <a:rPr lang="uk-UA" dirty="0" err="1"/>
              <a:t>записувальних</a:t>
            </a:r>
            <a:r>
              <a:rPr lang="uk-UA" dirty="0"/>
              <a:t> пристроїв ви можете побачити не відразу, а лише після інтерв'ю. А чимало журналістів, записуючи розмову на мобільний телефон, згодом мали труднощі з відтворенням інформації через вхідний дзвінок, який перервав процес запису. По-друге, записуючи інтерв'ю відразу на декілька видів «пам'яті», ви краще його запам'ятаєте. Нерідко буває, що, вмикаючи диктофон, журналіст втрачає уважність до слів співрозмовника. Зрештою, по-третє, записи у блокноті допоможуть вам зекономити час під час розшифрування інтерв'ю - можливо, ви не матимете потреби прослуховувати годинний аудіозапис, якщо зробите на папері кілька важливих позначок: наприклад, перші хвилин 10 можна пропустити, бо там були загальні фрази; найбільш суттєва інформація - приблизно в середині розмови, а наприкінці інтерв'ю варто детально розшифрувати відповідь на таке-то гостре запитання.</a:t>
            </a:r>
          </a:p>
        </p:txBody>
      </p:sp>
    </p:spTree>
    <p:extLst>
      <p:ext uri="{BB962C8B-B14F-4D97-AF65-F5344CB8AC3E}">
        <p14:creationId xmlns:p14="http://schemas.microsoft.com/office/powerpoint/2010/main" val="38199109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73E0750-5E17-4E0E-AD13-BCA5E4B7C786}"/>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A890337-D2DF-4C01-AAAA-7E74174BD5D6}"/>
              </a:ext>
            </a:extLst>
          </p:cNvPr>
          <p:cNvSpPr>
            <a:spLocks noGrp="1"/>
          </p:cNvSpPr>
          <p:nvPr>
            <p:ph idx="1"/>
          </p:nvPr>
        </p:nvSpPr>
        <p:spPr/>
        <p:txBody>
          <a:bodyPr>
            <a:normAutofit fontScale="77500" lnSpcReduction="20000"/>
          </a:bodyPr>
          <a:lstStyle/>
          <a:p>
            <a:pPr marL="0" indent="0" algn="just">
              <a:buNone/>
            </a:pPr>
            <a:r>
              <a:rPr lang="ru-RU" dirty="0">
                <a:solidFill>
                  <a:srgbClr val="FFFF00"/>
                </a:solidFill>
              </a:rPr>
              <a:t>13. </a:t>
            </a:r>
            <a:r>
              <a:rPr lang="ru-RU" dirty="0" err="1">
                <a:solidFill>
                  <a:srgbClr val="FFFF00"/>
                </a:solidFill>
              </a:rPr>
              <a:t>Уважно</a:t>
            </a:r>
            <a:r>
              <a:rPr lang="ru-RU" dirty="0">
                <a:solidFill>
                  <a:srgbClr val="FFFF00"/>
                </a:solidFill>
              </a:rPr>
              <a:t> </a:t>
            </a:r>
            <a:r>
              <a:rPr lang="ru-RU" dirty="0" err="1">
                <a:solidFill>
                  <a:srgbClr val="FFFF00"/>
                </a:solidFill>
              </a:rPr>
              <a:t>слухайте</a:t>
            </a:r>
            <a:r>
              <a:rPr lang="ru-RU" dirty="0">
                <a:solidFill>
                  <a:srgbClr val="FFFF00"/>
                </a:solidFill>
              </a:rPr>
              <a:t> </a:t>
            </a:r>
            <a:r>
              <a:rPr lang="ru-RU" dirty="0" err="1">
                <a:solidFill>
                  <a:srgbClr val="FFFF00"/>
                </a:solidFill>
              </a:rPr>
              <a:t>відповідь</a:t>
            </a:r>
            <a:r>
              <a:rPr lang="ru-RU" dirty="0">
                <a:solidFill>
                  <a:srgbClr val="FFFF00"/>
                </a:solidFill>
              </a:rPr>
              <a:t> - </a:t>
            </a:r>
            <a:r>
              <a:rPr lang="ru-RU" dirty="0" err="1">
                <a:solidFill>
                  <a:srgbClr val="FFFF00"/>
                </a:solidFill>
              </a:rPr>
              <a:t>це</a:t>
            </a:r>
            <a:r>
              <a:rPr lang="ru-RU" dirty="0">
                <a:solidFill>
                  <a:srgbClr val="FFFF00"/>
                </a:solidFill>
              </a:rPr>
              <a:t> </a:t>
            </a:r>
            <a:r>
              <a:rPr lang="ru-RU" dirty="0" err="1">
                <a:solidFill>
                  <a:srgbClr val="FFFF00"/>
                </a:solidFill>
              </a:rPr>
              <a:t>допоможе</a:t>
            </a:r>
            <a:r>
              <a:rPr lang="ru-RU" dirty="0">
                <a:solidFill>
                  <a:srgbClr val="FFFF00"/>
                </a:solidFill>
              </a:rPr>
              <a:t> вам </a:t>
            </a:r>
            <a:r>
              <a:rPr lang="ru-RU" dirty="0" err="1">
                <a:solidFill>
                  <a:srgbClr val="FFFF00"/>
                </a:solidFill>
              </a:rPr>
              <a:t>вловити</a:t>
            </a:r>
            <a:r>
              <a:rPr lang="ru-RU" dirty="0">
                <a:solidFill>
                  <a:srgbClr val="FFFF00"/>
                </a:solidFill>
              </a:rPr>
              <a:t>:</a:t>
            </a:r>
          </a:p>
          <a:p>
            <a:pPr algn="just"/>
            <a:r>
              <a:rPr lang="ru-RU" dirty="0" err="1"/>
              <a:t>можливі</a:t>
            </a:r>
            <a:r>
              <a:rPr lang="ru-RU" dirty="0"/>
              <a:t> </a:t>
            </a:r>
            <a:r>
              <a:rPr lang="ru-RU" dirty="0" err="1"/>
              <a:t>суперечності</a:t>
            </a:r>
            <a:r>
              <a:rPr lang="ru-RU" dirty="0"/>
              <a:t> в словах </a:t>
            </a:r>
            <a:r>
              <a:rPr lang="ru-RU" dirty="0" err="1"/>
              <a:t>співрозмовника</a:t>
            </a:r>
            <a:r>
              <a:rPr lang="ru-RU" dirty="0"/>
              <a:t>;</a:t>
            </a:r>
          </a:p>
          <a:p>
            <a:pPr algn="just"/>
            <a:r>
              <a:rPr lang="ru-RU" dirty="0"/>
              <a:t>тему для </a:t>
            </a:r>
            <a:r>
              <a:rPr lang="ru-RU" dirty="0" err="1"/>
              <a:t>наступного</a:t>
            </a:r>
            <a:r>
              <a:rPr lang="ru-RU" dirty="0"/>
              <a:t> </a:t>
            </a:r>
            <a:r>
              <a:rPr lang="ru-RU" dirty="0" err="1"/>
              <a:t>питання</a:t>
            </a:r>
            <a:r>
              <a:rPr lang="ru-RU" dirty="0"/>
              <a:t>, для </a:t>
            </a:r>
            <a:r>
              <a:rPr lang="ru-RU" dirty="0" err="1"/>
              <a:t>розвитку</a:t>
            </a:r>
            <a:r>
              <a:rPr lang="ru-RU" dirty="0"/>
              <a:t> </a:t>
            </a:r>
            <a:r>
              <a:rPr lang="ru-RU" dirty="0" err="1"/>
              <a:t>розмови</a:t>
            </a:r>
            <a:r>
              <a:rPr lang="ru-RU" dirty="0"/>
              <a:t>, </a:t>
            </a:r>
            <a:r>
              <a:rPr lang="ru-RU" dirty="0" err="1"/>
              <a:t>можливо</a:t>
            </a:r>
            <a:r>
              <a:rPr lang="ru-RU" dirty="0"/>
              <a:t>, </a:t>
            </a:r>
            <a:r>
              <a:rPr lang="ru-RU" dirty="0" err="1"/>
              <a:t>переведення</a:t>
            </a:r>
            <a:r>
              <a:rPr lang="ru-RU" dirty="0"/>
              <a:t> </a:t>
            </a:r>
            <a:r>
              <a:rPr lang="ru-RU" dirty="0" err="1"/>
              <a:t>її</a:t>
            </a:r>
            <a:r>
              <a:rPr lang="ru-RU" dirty="0"/>
              <a:t> в </a:t>
            </a:r>
            <a:r>
              <a:rPr lang="ru-RU" dirty="0" err="1"/>
              <a:t>інше</a:t>
            </a:r>
            <a:r>
              <a:rPr lang="ru-RU" dirty="0"/>
              <a:t> русло.</a:t>
            </a:r>
          </a:p>
          <a:p>
            <a:pPr algn="just"/>
            <a:r>
              <a:rPr lang="ru-RU" dirty="0">
                <a:solidFill>
                  <a:srgbClr val="FFFF00"/>
                </a:solidFill>
              </a:rPr>
              <a:t>14. Не </a:t>
            </a:r>
            <a:r>
              <a:rPr lang="ru-RU" dirty="0" err="1">
                <a:solidFill>
                  <a:srgbClr val="FFFF00"/>
                </a:solidFill>
              </a:rPr>
              <a:t>отримавши</a:t>
            </a:r>
            <a:r>
              <a:rPr lang="ru-RU" dirty="0">
                <a:solidFill>
                  <a:srgbClr val="FFFF00"/>
                </a:solidFill>
              </a:rPr>
              <a:t> </a:t>
            </a:r>
            <a:r>
              <a:rPr lang="ru-RU" dirty="0" err="1">
                <a:solidFill>
                  <a:srgbClr val="FFFF00"/>
                </a:solidFill>
              </a:rPr>
              <a:t>відповіді</a:t>
            </a:r>
            <a:r>
              <a:rPr lang="ru-RU" dirty="0">
                <a:solidFill>
                  <a:srgbClr val="FFFF00"/>
                </a:solidFill>
              </a:rPr>
              <a:t> з </a:t>
            </a:r>
            <a:r>
              <a:rPr lang="ru-RU" dirty="0" err="1">
                <a:solidFill>
                  <a:srgbClr val="FFFF00"/>
                </a:solidFill>
              </a:rPr>
              <a:t>першого</a:t>
            </a:r>
            <a:r>
              <a:rPr lang="ru-RU" dirty="0">
                <a:solidFill>
                  <a:srgbClr val="FFFF00"/>
                </a:solidFill>
              </a:rPr>
              <a:t> разу, </a:t>
            </a:r>
            <a:r>
              <a:rPr lang="ru-RU" dirty="0" err="1">
                <a:solidFill>
                  <a:srgbClr val="FFFF00"/>
                </a:solidFill>
              </a:rPr>
              <a:t>спробуйте</a:t>
            </a:r>
            <a:r>
              <a:rPr lang="ru-RU" dirty="0">
                <a:solidFill>
                  <a:srgbClr val="FFFF00"/>
                </a:solidFill>
              </a:rPr>
              <a:t> </a:t>
            </a:r>
            <a:r>
              <a:rPr lang="ru-RU" dirty="0" err="1">
                <a:solidFill>
                  <a:srgbClr val="FFFF00"/>
                </a:solidFill>
              </a:rPr>
              <a:t>повернутись</a:t>
            </a:r>
            <a:r>
              <a:rPr lang="ru-RU" dirty="0">
                <a:solidFill>
                  <a:srgbClr val="FFFF00"/>
                </a:solidFill>
              </a:rPr>
              <a:t> до теми через </a:t>
            </a:r>
            <a:r>
              <a:rPr lang="ru-RU" dirty="0" err="1">
                <a:solidFill>
                  <a:srgbClr val="FFFF00"/>
                </a:solidFill>
              </a:rPr>
              <a:t>певний</a:t>
            </a:r>
            <a:r>
              <a:rPr lang="ru-RU" dirty="0">
                <a:solidFill>
                  <a:srgbClr val="FFFF00"/>
                </a:solidFill>
              </a:rPr>
              <a:t> час, </a:t>
            </a:r>
            <a:r>
              <a:rPr lang="ru-RU" dirty="0" err="1">
                <a:solidFill>
                  <a:srgbClr val="FFFF00"/>
                </a:solidFill>
              </a:rPr>
              <a:t>переформулювавши</a:t>
            </a:r>
            <a:r>
              <a:rPr lang="ru-RU" dirty="0">
                <a:solidFill>
                  <a:srgbClr val="FFFF00"/>
                </a:solidFill>
              </a:rPr>
              <a:t> </a:t>
            </a:r>
            <a:r>
              <a:rPr lang="ru-RU" dirty="0" err="1">
                <a:solidFill>
                  <a:srgbClr val="FFFF00"/>
                </a:solidFill>
              </a:rPr>
              <a:t>питання</a:t>
            </a:r>
            <a:r>
              <a:rPr lang="ru-RU" dirty="0">
                <a:solidFill>
                  <a:srgbClr val="FFFF00"/>
                </a:solidFill>
              </a:rPr>
              <a:t>.</a:t>
            </a:r>
            <a:r>
              <a:rPr lang="ru-RU" dirty="0"/>
              <a:t> </a:t>
            </a:r>
          </a:p>
          <a:p>
            <a:pPr algn="just"/>
            <a:r>
              <a:rPr lang="ru-RU" dirty="0" err="1"/>
              <a:t>Звісно</a:t>
            </a:r>
            <a:r>
              <a:rPr lang="ru-RU" dirty="0"/>
              <a:t>, приватна особа </a:t>
            </a:r>
            <a:r>
              <a:rPr lang="ru-RU" dirty="0" err="1"/>
              <a:t>може</a:t>
            </a:r>
            <a:r>
              <a:rPr lang="ru-RU" dirty="0"/>
              <a:t> просто </a:t>
            </a:r>
            <a:r>
              <a:rPr lang="ru-RU" dirty="0" err="1"/>
              <a:t>відмовитись</a:t>
            </a:r>
            <a:r>
              <a:rPr lang="ru-RU" dirty="0"/>
              <a:t> </a:t>
            </a:r>
            <a:r>
              <a:rPr lang="ru-RU" dirty="0" err="1"/>
              <a:t>говорити</a:t>
            </a:r>
            <a:r>
              <a:rPr lang="ru-RU" dirty="0"/>
              <a:t> на </a:t>
            </a:r>
            <a:r>
              <a:rPr lang="ru-RU" dirty="0" err="1"/>
              <a:t>певну</a:t>
            </a:r>
            <a:r>
              <a:rPr lang="ru-RU" dirty="0"/>
              <a:t> тему, і </a:t>
            </a:r>
            <a:r>
              <a:rPr lang="ru-RU" dirty="0" err="1"/>
              <a:t>це</a:t>
            </a:r>
            <a:r>
              <a:rPr lang="ru-RU" dirty="0"/>
              <a:t> </a:t>
            </a:r>
            <a:r>
              <a:rPr lang="ru-RU" dirty="0" err="1"/>
              <a:t>її</a:t>
            </a:r>
            <a:r>
              <a:rPr lang="ru-RU" dirty="0"/>
              <a:t> право, але у </a:t>
            </a:r>
            <a:r>
              <a:rPr lang="ru-RU" dirty="0" err="1"/>
              <a:t>випадку</a:t>
            </a:r>
            <a:r>
              <a:rPr lang="ru-RU" dirty="0"/>
              <a:t>, </a:t>
            </a:r>
            <a:r>
              <a:rPr lang="ru-RU" dirty="0" err="1"/>
              <a:t>якщо</a:t>
            </a:r>
            <a:r>
              <a:rPr lang="ru-RU" dirty="0"/>
              <a:t> перед вами - чиновник </a:t>
            </a:r>
            <a:r>
              <a:rPr lang="ru-RU" dirty="0" err="1"/>
              <a:t>або</a:t>
            </a:r>
            <a:r>
              <a:rPr lang="ru-RU" dirty="0"/>
              <a:t> </a:t>
            </a:r>
            <a:r>
              <a:rPr lang="ru-RU" dirty="0" err="1"/>
              <a:t>політик</a:t>
            </a:r>
            <a:r>
              <a:rPr lang="ru-RU" dirty="0"/>
              <a:t>, і </a:t>
            </a:r>
            <a:r>
              <a:rPr lang="ru-RU" dirty="0" err="1"/>
              <a:t>питання</a:t>
            </a:r>
            <a:r>
              <a:rPr lang="ru-RU" dirty="0"/>
              <a:t> є </a:t>
            </a:r>
            <a:r>
              <a:rPr lang="ru-RU" dirty="0" err="1"/>
              <a:t>суспільно</a:t>
            </a:r>
            <a:r>
              <a:rPr lang="ru-RU" dirty="0"/>
              <a:t> </a:t>
            </a:r>
            <a:r>
              <a:rPr lang="ru-RU" dirty="0" err="1"/>
              <a:t>важливим</a:t>
            </a:r>
            <a:r>
              <a:rPr lang="ru-RU" dirty="0"/>
              <a:t>, </a:t>
            </a:r>
            <a:r>
              <a:rPr lang="ru-RU" dirty="0" err="1"/>
              <a:t>повертатись</a:t>
            </a:r>
            <a:r>
              <a:rPr lang="ru-RU" dirty="0"/>
              <a:t> до теми </a:t>
            </a:r>
            <a:r>
              <a:rPr lang="ru-RU" dirty="0" err="1"/>
              <a:t>варто</a:t>
            </a:r>
            <a:r>
              <a:rPr lang="ru-RU" dirty="0"/>
              <a:t> </a:t>
            </a:r>
            <a:r>
              <a:rPr lang="ru-RU" dirty="0" err="1"/>
              <a:t>чітко</a:t>
            </a:r>
            <a:r>
              <a:rPr lang="ru-RU" dirty="0"/>
              <a:t> і в </a:t>
            </a:r>
            <a:r>
              <a:rPr lang="ru-RU" dirty="0" err="1"/>
              <a:t>міру</a:t>
            </a:r>
            <a:r>
              <a:rPr lang="ru-RU" dirty="0"/>
              <a:t> </a:t>
            </a:r>
            <a:r>
              <a:rPr lang="ru-RU" dirty="0" err="1"/>
              <a:t>жорстко</a:t>
            </a:r>
            <a:r>
              <a:rPr lang="ru-RU" dirty="0"/>
              <a:t>, </a:t>
            </a:r>
            <a:r>
              <a:rPr lang="ru-RU" dirty="0" err="1"/>
              <a:t>щоб</a:t>
            </a:r>
            <a:r>
              <a:rPr lang="ru-RU" dirty="0"/>
              <a:t> усе-таки </a:t>
            </a:r>
            <a:r>
              <a:rPr lang="ru-RU" dirty="0" err="1"/>
              <a:t>спонукати</a:t>
            </a:r>
            <a:r>
              <a:rPr lang="ru-RU" dirty="0"/>
              <a:t> </a:t>
            </a:r>
            <a:r>
              <a:rPr lang="ru-RU" dirty="0" err="1"/>
              <a:t>співрозмовника</a:t>
            </a:r>
            <a:r>
              <a:rPr lang="ru-RU" dirty="0"/>
              <a:t> </a:t>
            </a:r>
            <a:r>
              <a:rPr lang="ru-RU" dirty="0" err="1"/>
              <a:t>дати</a:t>
            </a:r>
            <a:r>
              <a:rPr lang="ru-RU" dirty="0"/>
              <a:t> </a:t>
            </a:r>
            <a:r>
              <a:rPr lang="ru-RU" dirty="0" err="1"/>
              <a:t>конкретну</a:t>
            </a:r>
            <a:r>
              <a:rPr lang="ru-RU" dirty="0"/>
              <a:t> </a:t>
            </a:r>
            <a:r>
              <a:rPr lang="ru-RU" dirty="0" err="1"/>
              <a:t>відповідь</a:t>
            </a:r>
            <a:r>
              <a:rPr lang="ru-RU" dirty="0"/>
              <a:t>.</a:t>
            </a:r>
            <a:endParaRPr lang="uk-UA" dirty="0"/>
          </a:p>
        </p:txBody>
      </p:sp>
    </p:spTree>
    <p:extLst>
      <p:ext uri="{BB962C8B-B14F-4D97-AF65-F5344CB8AC3E}">
        <p14:creationId xmlns:p14="http://schemas.microsoft.com/office/powerpoint/2010/main" val="11010308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C2D1BE-1851-4053-B201-B948C5E6FFAC}"/>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85ACC11-EAF6-477D-96FF-884011620046}"/>
              </a:ext>
            </a:extLst>
          </p:cNvPr>
          <p:cNvSpPr>
            <a:spLocks noGrp="1"/>
          </p:cNvSpPr>
          <p:nvPr>
            <p:ph idx="1"/>
          </p:nvPr>
        </p:nvSpPr>
        <p:spPr/>
        <p:txBody>
          <a:bodyPr>
            <a:normAutofit fontScale="85000" lnSpcReduction="20000"/>
          </a:bodyPr>
          <a:lstStyle/>
          <a:p>
            <a:pPr marL="0" indent="0" algn="just">
              <a:buNone/>
            </a:pPr>
            <a:r>
              <a:rPr lang="ru-RU" dirty="0">
                <a:solidFill>
                  <a:srgbClr val="FFFF00"/>
                </a:solidFill>
              </a:rPr>
              <a:t>15. Не </a:t>
            </a:r>
            <a:r>
              <a:rPr lang="ru-RU" dirty="0" err="1">
                <a:solidFill>
                  <a:srgbClr val="FFFF00"/>
                </a:solidFill>
              </a:rPr>
              <a:t>поспішайте</a:t>
            </a:r>
            <a:r>
              <a:rPr lang="ru-RU" dirty="0">
                <a:solidFill>
                  <a:srgbClr val="FFFF00"/>
                </a:solidFill>
              </a:rPr>
              <a:t> </a:t>
            </a:r>
            <a:r>
              <a:rPr lang="ru-RU" dirty="0" err="1">
                <a:solidFill>
                  <a:srgbClr val="FFFF00"/>
                </a:solidFill>
              </a:rPr>
              <a:t>ставити</a:t>
            </a:r>
            <a:r>
              <a:rPr lang="ru-RU" dirty="0">
                <a:solidFill>
                  <a:srgbClr val="FFFF00"/>
                </a:solidFill>
              </a:rPr>
              <a:t> </a:t>
            </a:r>
            <a:r>
              <a:rPr lang="ru-RU" dirty="0" err="1">
                <a:solidFill>
                  <a:srgbClr val="FFFF00"/>
                </a:solidFill>
              </a:rPr>
              <a:t>наступне</a:t>
            </a:r>
            <a:r>
              <a:rPr lang="ru-RU" dirty="0">
                <a:solidFill>
                  <a:srgbClr val="FFFF00"/>
                </a:solidFill>
              </a:rPr>
              <a:t> </a:t>
            </a:r>
            <a:r>
              <a:rPr lang="ru-RU" dirty="0" err="1">
                <a:solidFill>
                  <a:srgbClr val="FFFF00"/>
                </a:solidFill>
              </a:rPr>
              <a:t>запитання</a:t>
            </a:r>
            <a:r>
              <a:rPr lang="ru-RU" dirty="0">
                <a:solidFill>
                  <a:srgbClr val="FFFF00"/>
                </a:solidFill>
              </a:rPr>
              <a:t>. </a:t>
            </a:r>
          </a:p>
          <a:p>
            <a:pPr algn="just"/>
            <a:r>
              <a:rPr lang="ru-RU" dirty="0" err="1"/>
              <a:t>Інколи</a:t>
            </a:r>
            <a:r>
              <a:rPr lang="ru-RU" dirty="0"/>
              <a:t> </a:t>
            </a:r>
            <a:r>
              <a:rPr lang="ru-RU" dirty="0" err="1"/>
              <a:t>важливо</a:t>
            </a:r>
            <a:r>
              <a:rPr lang="ru-RU" dirty="0"/>
              <a:t> </a:t>
            </a:r>
            <a:r>
              <a:rPr lang="ru-RU" dirty="0" err="1"/>
              <a:t>витримати</a:t>
            </a:r>
            <a:r>
              <a:rPr lang="ru-RU" dirty="0"/>
              <a:t> невеличку паузу </a:t>
            </a:r>
            <a:r>
              <a:rPr lang="ru-RU" dirty="0" err="1"/>
              <a:t>після</a:t>
            </a:r>
            <a:r>
              <a:rPr lang="ru-RU" dirty="0"/>
              <a:t> </a:t>
            </a:r>
            <a:r>
              <a:rPr lang="ru-RU" dirty="0" err="1"/>
              <a:t>відповіді</a:t>
            </a:r>
            <a:r>
              <a:rPr lang="ru-RU" dirty="0"/>
              <a:t> </a:t>
            </a:r>
            <a:r>
              <a:rPr lang="ru-RU" dirty="0" err="1"/>
              <a:t>співрозмовника</a:t>
            </a:r>
            <a:r>
              <a:rPr lang="ru-RU" dirty="0"/>
              <a:t>, особливо </a:t>
            </a:r>
            <a:r>
              <a:rPr lang="ru-RU" dirty="0" err="1"/>
              <a:t>якщо</a:t>
            </a:r>
            <a:r>
              <a:rPr lang="ru-RU" dirty="0"/>
              <a:t> вона, на ваш </a:t>
            </a:r>
            <a:r>
              <a:rPr lang="ru-RU" dirty="0" err="1"/>
              <a:t>погляд</a:t>
            </a:r>
            <a:r>
              <a:rPr lang="ru-RU" dirty="0"/>
              <a:t>, </a:t>
            </a:r>
            <a:r>
              <a:rPr lang="ru-RU" dirty="0" err="1"/>
              <a:t>була</a:t>
            </a:r>
            <a:r>
              <a:rPr lang="ru-RU" dirty="0"/>
              <a:t> </a:t>
            </a:r>
            <a:r>
              <a:rPr lang="ru-RU" dirty="0" err="1"/>
              <a:t>неповною</a:t>
            </a:r>
            <a:r>
              <a:rPr lang="ru-RU" dirty="0"/>
              <a:t>, </a:t>
            </a:r>
            <a:r>
              <a:rPr lang="ru-RU" dirty="0" err="1"/>
              <a:t>надто</a:t>
            </a:r>
            <a:r>
              <a:rPr lang="ru-RU" dirty="0"/>
              <a:t> короткою. </a:t>
            </a:r>
            <a:r>
              <a:rPr lang="ru-RU" dirty="0" err="1"/>
              <a:t>Продовжуйте</a:t>
            </a:r>
            <a:r>
              <a:rPr lang="ru-RU" dirty="0"/>
              <a:t> </a:t>
            </a:r>
            <a:r>
              <a:rPr lang="ru-RU" dirty="0" err="1"/>
              <a:t>дивитись</a:t>
            </a:r>
            <a:r>
              <a:rPr lang="ru-RU" dirty="0"/>
              <a:t> </a:t>
            </a:r>
            <a:r>
              <a:rPr lang="ru-RU" dirty="0" err="1"/>
              <a:t>йому</a:t>
            </a:r>
            <a:r>
              <a:rPr lang="ru-RU" dirty="0"/>
              <a:t> в </a:t>
            </a:r>
            <a:r>
              <a:rPr lang="ru-RU" dirty="0" err="1"/>
              <a:t>очі</a:t>
            </a:r>
            <a:r>
              <a:rPr lang="ru-RU" dirty="0"/>
              <a:t> й </a:t>
            </a:r>
            <a:r>
              <a:rPr lang="ru-RU" dirty="0" err="1"/>
              <a:t>демонструвати</a:t>
            </a:r>
            <a:r>
              <a:rPr lang="ru-RU" dirty="0"/>
              <a:t>, </a:t>
            </a:r>
            <a:r>
              <a:rPr lang="ru-RU" dirty="0" err="1"/>
              <a:t>що</a:t>
            </a:r>
            <a:r>
              <a:rPr lang="ru-RU" dirty="0"/>
              <a:t> </a:t>
            </a:r>
            <a:r>
              <a:rPr lang="ru-RU" dirty="0" err="1"/>
              <a:t>ви</a:t>
            </a:r>
            <a:r>
              <a:rPr lang="ru-RU" dirty="0"/>
              <a:t> </a:t>
            </a:r>
            <a:r>
              <a:rPr lang="ru-RU" dirty="0" err="1"/>
              <a:t>уважно</a:t>
            </a:r>
            <a:r>
              <a:rPr lang="ru-RU" dirty="0"/>
              <a:t> </a:t>
            </a:r>
            <a:r>
              <a:rPr lang="ru-RU" dirty="0" err="1"/>
              <a:t>слухаєте</a:t>
            </a:r>
            <a:r>
              <a:rPr lang="ru-RU" dirty="0"/>
              <a:t>. Не </a:t>
            </a:r>
            <a:r>
              <a:rPr lang="ru-RU" dirty="0" err="1"/>
              <a:t>виключено</a:t>
            </a:r>
            <a:r>
              <a:rPr lang="ru-RU" dirty="0"/>
              <a:t>, </a:t>
            </a:r>
            <a:r>
              <a:rPr lang="ru-RU" dirty="0" err="1"/>
              <a:t>що</a:t>
            </a:r>
            <a:r>
              <a:rPr lang="ru-RU" dirty="0"/>
              <a:t> за </a:t>
            </a:r>
            <a:r>
              <a:rPr lang="ru-RU" dirty="0" err="1"/>
              <a:t>кілька</a:t>
            </a:r>
            <a:r>
              <a:rPr lang="ru-RU" dirty="0"/>
              <a:t> секунд </a:t>
            </a:r>
            <a:r>
              <a:rPr lang="ru-RU" dirty="0" err="1"/>
              <a:t>співрозмовник</a:t>
            </a:r>
            <a:r>
              <a:rPr lang="ru-RU" dirty="0"/>
              <a:t> </a:t>
            </a:r>
            <a:r>
              <a:rPr lang="ru-RU" dirty="0" err="1"/>
              <a:t>продовжить</a:t>
            </a:r>
            <a:r>
              <a:rPr lang="ru-RU" dirty="0"/>
              <a:t> свою думку і </a:t>
            </a:r>
            <a:r>
              <a:rPr lang="ru-RU" dirty="0" err="1"/>
              <a:t>скаже</a:t>
            </a:r>
            <a:r>
              <a:rPr lang="ru-RU" dirty="0"/>
              <a:t> те </a:t>
            </a:r>
            <a:r>
              <a:rPr lang="ru-RU" dirty="0" err="1"/>
              <a:t>ключове</a:t>
            </a:r>
            <a:r>
              <a:rPr lang="ru-RU" dirty="0"/>
              <a:t> </a:t>
            </a:r>
            <a:r>
              <a:rPr lang="ru-RU" dirty="0" err="1"/>
              <a:t>речення</a:t>
            </a:r>
            <a:r>
              <a:rPr lang="ru-RU" dirty="0"/>
              <a:t>, яке вам і </a:t>
            </a:r>
            <a:r>
              <a:rPr lang="ru-RU" dirty="0" err="1"/>
              <a:t>потрібне</a:t>
            </a:r>
            <a:r>
              <a:rPr lang="ru-RU" dirty="0"/>
              <a:t>, </a:t>
            </a:r>
            <a:r>
              <a:rPr lang="ru-RU" dirty="0" err="1"/>
              <a:t>аби</a:t>
            </a:r>
            <a:r>
              <a:rPr lang="ru-RU" dirty="0"/>
              <a:t> </a:t>
            </a:r>
            <a:r>
              <a:rPr lang="ru-RU" dirty="0" err="1"/>
              <a:t>відповідь</a:t>
            </a:r>
            <a:r>
              <a:rPr lang="ru-RU" dirty="0"/>
              <a:t> </a:t>
            </a:r>
            <a:r>
              <a:rPr lang="ru-RU" dirty="0" err="1"/>
              <a:t>була</a:t>
            </a:r>
            <a:r>
              <a:rPr lang="ru-RU" dirty="0"/>
              <a:t> </a:t>
            </a:r>
            <a:r>
              <a:rPr lang="ru-RU" dirty="0" err="1"/>
              <a:t>повною</a:t>
            </a:r>
            <a:r>
              <a:rPr lang="ru-RU" dirty="0"/>
              <a:t>. Або </a:t>
            </a:r>
            <a:r>
              <a:rPr lang="ru-RU" dirty="0" err="1"/>
              <a:t>відчувши</a:t>
            </a:r>
            <a:r>
              <a:rPr lang="ru-RU" dirty="0"/>
              <a:t>, </a:t>
            </a:r>
            <a:r>
              <a:rPr lang="ru-RU" dirty="0" err="1"/>
              <a:t>що</a:t>
            </a:r>
            <a:r>
              <a:rPr lang="ru-RU" dirty="0"/>
              <a:t> </a:t>
            </a:r>
            <a:r>
              <a:rPr lang="ru-RU" dirty="0" err="1"/>
              <a:t>ви</a:t>
            </a:r>
            <a:r>
              <a:rPr lang="ru-RU" dirty="0"/>
              <a:t> </a:t>
            </a:r>
            <a:r>
              <a:rPr lang="ru-RU" dirty="0" err="1"/>
              <a:t>незадоволені</a:t>
            </a:r>
            <a:r>
              <a:rPr lang="ru-RU" dirty="0"/>
              <a:t> </a:t>
            </a:r>
            <a:r>
              <a:rPr lang="ru-RU" dirty="0" err="1"/>
              <a:t>відповіддю</a:t>
            </a:r>
            <a:r>
              <a:rPr lang="ru-RU" dirty="0"/>
              <a:t>, </a:t>
            </a:r>
            <a:r>
              <a:rPr lang="ru-RU" dirty="0" err="1"/>
              <a:t>почне</a:t>
            </a:r>
            <a:r>
              <a:rPr lang="ru-RU" dirty="0"/>
              <a:t> </a:t>
            </a:r>
            <a:r>
              <a:rPr lang="ru-RU" dirty="0" err="1"/>
              <a:t>розвивати</a:t>
            </a:r>
            <a:r>
              <a:rPr lang="ru-RU" dirty="0"/>
              <a:t> тему і... </a:t>
            </a:r>
            <a:r>
              <a:rPr lang="ru-RU" dirty="0" err="1"/>
              <a:t>скаже</a:t>
            </a:r>
            <a:r>
              <a:rPr lang="ru-RU" dirty="0"/>
              <a:t> те, </a:t>
            </a:r>
            <a:r>
              <a:rPr lang="ru-RU" dirty="0" err="1"/>
              <a:t>що</a:t>
            </a:r>
            <a:r>
              <a:rPr lang="ru-RU" dirty="0"/>
              <a:t> </a:t>
            </a:r>
            <a:r>
              <a:rPr lang="ru-RU" dirty="0" err="1"/>
              <a:t>спочатку</a:t>
            </a:r>
            <a:r>
              <a:rPr lang="ru-RU" dirty="0"/>
              <a:t> </a:t>
            </a:r>
            <a:r>
              <a:rPr lang="ru-RU" dirty="0" err="1"/>
              <a:t>сказати</a:t>
            </a:r>
            <a:r>
              <a:rPr lang="ru-RU" dirty="0"/>
              <a:t> й не </a:t>
            </a:r>
            <a:r>
              <a:rPr lang="ru-RU" dirty="0" err="1"/>
              <a:t>планував</a:t>
            </a:r>
            <a:r>
              <a:rPr lang="ru-RU" dirty="0"/>
              <a:t>.</a:t>
            </a:r>
          </a:p>
          <a:p>
            <a:pPr algn="just"/>
            <a:r>
              <a:rPr lang="ru-RU" dirty="0"/>
              <a:t>Варто </a:t>
            </a:r>
            <a:r>
              <a:rPr lang="ru-RU" dirty="0" err="1"/>
              <a:t>обережно</a:t>
            </a:r>
            <a:r>
              <a:rPr lang="ru-RU" dirty="0"/>
              <a:t> </a:t>
            </a:r>
            <a:r>
              <a:rPr lang="ru-RU" dirty="0" err="1"/>
              <a:t>перебити</a:t>
            </a:r>
            <a:r>
              <a:rPr lang="ru-RU" dirty="0"/>
              <a:t> </a:t>
            </a:r>
            <a:r>
              <a:rPr lang="ru-RU" dirty="0" err="1"/>
              <a:t>співрозмовника</a:t>
            </a:r>
            <a:r>
              <a:rPr lang="ru-RU" dirty="0"/>
              <a:t>, </a:t>
            </a:r>
            <a:r>
              <a:rPr lang="ru-RU" dirty="0" err="1"/>
              <a:t>ввічливо</a:t>
            </a:r>
            <a:r>
              <a:rPr lang="ru-RU" dirty="0"/>
              <a:t> </a:t>
            </a:r>
            <a:r>
              <a:rPr lang="ru-RU" dirty="0" err="1"/>
              <a:t>запропонувавши</a:t>
            </a:r>
            <a:r>
              <a:rPr lang="ru-RU" dirty="0"/>
              <a:t> перейти до </a:t>
            </a:r>
            <a:r>
              <a:rPr lang="ru-RU" dirty="0" err="1"/>
              <a:t>наступного</a:t>
            </a:r>
            <a:r>
              <a:rPr lang="ru-RU" dirty="0"/>
              <a:t> </a:t>
            </a:r>
            <a:r>
              <a:rPr lang="ru-RU" dirty="0" err="1"/>
              <a:t>запитання</a:t>
            </a:r>
            <a:r>
              <a:rPr lang="ru-RU" dirty="0"/>
              <a:t> </a:t>
            </a:r>
            <a:r>
              <a:rPr lang="ru-RU" dirty="0" err="1"/>
              <a:t>або</a:t>
            </a:r>
            <a:r>
              <a:rPr lang="ru-RU" dirty="0"/>
              <a:t> </a:t>
            </a:r>
            <a:r>
              <a:rPr lang="ru-RU" dirty="0" err="1"/>
              <a:t>повернутись</a:t>
            </a:r>
            <a:r>
              <a:rPr lang="ru-RU" dirty="0"/>
              <a:t> до </a:t>
            </a:r>
            <a:r>
              <a:rPr lang="ru-RU" dirty="0" err="1"/>
              <a:t>поставленого</a:t>
            </a:r>
            <a:r>
              <a:rPr lang="ru-RU" dirty="0"/>
              <a:t>, </a:t>
            </a:r>
            <a:r>
              <a:rPr lang="ru-RU" dirty="0" err="1"/>
              <a:t>якщо</a:t>
            </a:r>
            <a:r>
              <a:rPr lang="ru-RU" dirty="0"/>
              <a:t> </a:t>
            </a:r>
            <a:r>
              <a:rPr lang="ru-RU" dirty="0" err="1"/>
              <a:t>він</a:t>
            </a:r>
            <a:r>
              <a:rPr lang="ru-RU" dirty="0"/>
              <a:t> </a:t>
            </a:r>
            <a:r>
              <a:rPr lang="ru-RU" dirty="0" err="1"/>
              <a:t>надміру</a:t>
            </a:r>
            <a:r>
              <a:rPr lang="ru-RU" dirty="0"/>
              <a:t> </a:t>
            </a:r>
            <a:r>
              <a:rPr lang="ru-RU" dirty="0" err="1"/>
              <a:t>відхилився</a:t>
            </a:r>
            <a:r>
              <a:rPr lang="ru-RU" dirty="0"/>
              <a:t> </a:t>
            </a:r>
            <a:r>
              <a:rPr lang="ru-RU" dirty="0" err="1"/>
              <a:t>від</a:t>
            </a:r>
            <a:r>
              <a:rPr lang="ru-RU" dirty="0"/>
              <a:t> теми </a:t>
            </a:r>
            <a:r>
              <a:rPr lang="ru-RU" dirty="0" err="1"/>
              <a:t>розмови</a:t>
            </a:r>
            <a:r>
              <a:rPr lang="ru-RU" dirty="0"/>
              <a:t>, а час - </a:t>
            </a:r>
            <a:r>
              <a:rPr lang="ru-RU" dirty="0" err="1"/>
              <a:t>вимагає</a:t>
            </a:r>
            <a:r>
              <a:rPr lang="ru-RU" dirty="0"/>
              <a:t> </a:t>
            </a:r>
            <a:r>
              <a:rPr lang="ru-RU" dirty="0" err="1"/>
              <a:t>цього</a:t>
            </a:r>
            <a:r>
              <a:rPr lang="ru-RU" dirty="0"/>
              <a:t>.</a:t>
            </a:r>
            <a:endParaRPr lang="uk-UA" dirty="0"/>
          </a:p>
        </p:txBody>
      </p:sp>
    </p:spTree>
    <p:extLst>
      <p:ext uri="{BB962C8B-B14F-4D97-AF65-F5344CB8AC3E}">
        <p14:creationId xmlns:p14="http://schemas.microsoft.com/office/powerpoint/2010/main" val="7909078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767DDFC-0669-41EF-90AE-71A4DF048172}"/>
              </a:ext>
            </a:extLst>
          </p:cNvPr>
          <p:cNvSpPr>
            <a:spLocks noGrp="1"/>
          </p:cNvSpPr>
          <p:nvPr>
            <p:ph idx="1"/>
          </p:nvPr>
        </p:nvSpPr>
        <p:spPr>
          <a:xfrm>
            <a:off x="1141412" y="340659"/>
            <a:ext cx="9905999" cy="5450542"/>
          </a:xfrm>
        </p:spPr>
        <p:txBody>
          <a:bodyPr>
            <a:normAutofit fontScale="77500" lnSpcReduction="20000"/>
          </a:bodyPr>
          <a:lstStyle/>
          <a:p>
            <a:pPr marL="0" indent="0" algn="just">
              <a:buNone/>
            </a:pPr>
            <a:r>
              <a:rPr lang="uk-UA" dirty="0">
                <a:solidFill>
                  <a:srgbClr val="FFFF00"/>
                </a:solidFill>
              </a:rPr>
              <a:t>16. Просіть уточнити або повторити не зрозумілу вам інформацію. </a:t>
            </a:r>
          </a:p>
          <a:p>
            <a:pPr algn="just"/>
            <a:r>
              <a:rPr lang="uk-UA" dirty="0"/>
              <a:t>Не бійтеся здатися смішним чи необізнаним. Журналіст не зобов'язаний бути фахівцем у всіх галузях, яких стосуватимуться його інтерв'ю, володіти спеціальною термінологією, з першого разу безпомилково фіксувати власні назви й складні скорочення. Натомість він зобов'язаний бути точним, поважати свого співрозмовника і читача (глядача). Повага до першого </a:t>
            </a:r>
            <a:r>
              <a:rPr lang="uk-UA" dirty="0" err="1"/>
              <a:t>виражатиметься</a:t>
            </a:r>
            <a:r>
              <a:rPr lang="uk-UA" dirty="0"/>
              <a:t> у можливості достовірно донести думки та факти до аудиторії, яку повинен створити журналіст. А повага до аудиторії - це надання їй тих самих достовірних думок і фактів.</a:t>
            </a:r>
          </a:p>
          <a:p>
            <a:pPr marL="0" indent="0" algn="just">
              <a:buNone/>
            </a:pPr>
            <a:r>
              <a:rPr lang="uk-UA" dirty="0">
                <a:solidFill>
                  <a:srgbClr val="FFFF00"/>
                </a:solidFill>
              </a:rPr>
              <a:t>17. Спостерігайте. </a:t>
            </a:r>
          </a:p>
          <a:p>
            <a:pPr algn="just"/>
            <a:r>
              <a:rPr lang="uk-UA" dirty="0"/>
              <a:t>Якщо ви зустрічаєтесь вдома чи в офісі вашого героя, деталі навколо можуть дати вам більше інформації про людину, її інтереси, стиль життя. Чимало може «розповісти» робочий стіл співрозмовника, книжкова полиця, фото на стінах. Інколи побачене там може стати «відправною точкою» розмови, часом допоможе «заокруглити» бесіду, коли інтерв'ю по суті закінчене, але вам потрібно заповнити розмовою ще декілька хвилин, необхідних, аби зібратись, скласти техніку. А подекуди побачене «на території» героя інтерв'ю просто збагатить вас розумінням його як особистості та сфери діяльності співрозмовника, або ж наштовхне на нові ідеї та контакти.</a:t>
            </a:r>
          </a:p>
        </p:txBody>
      </p:sp>
    </p:spTree>
    <p:extLst>
      <p:ext uri="{BB962C8B-B14F-4D97-AF65-F5344CB8AC3E}">
        <p14:creationId xmlns:p14="http://schemas.microsoft.com/office/powerpoint/2010/main" val="37668623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FEF905-91F9-487D-98C7-211B5AF85D2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0C2424C5-AA38-4511-BB0D-172696FE65BA}"/>
              </a:ext>
            </a:extLst>
          </p:cNvPr>
          <p:cNvSpPr>
            <a:spLocks noGrp="1"/>
          </p:cNvSpPr>
          <p:nvPr>
            <p:ph idx="1"/>
          </p:nvPr>
        </p:nvSpPr>
        <p:spPr/>
        <p:txBody>
          <a:bodyPr/>
          <a:lstStyle/>
          <a:p>
            <a:pPr marL="0" indent="0" algn="just">
              <a:buNone/>
            </a:pPr>
            <a:r>
              <a:rPr lang="uk-UA" dirty="0">
                <a:solidFill>
                  <a:srgbClr val="FFFF00"/>
                </a:solidFill>
              </a:rPr>
              <a:t>18. Подякуйте за розмову</a:t>
            </a:r>
            <a:r>
              <a:rPr lang="uk-UA" dirty="0"/>
              <a:t>, візьміть у співрозмовника контакти, а краще - обміняйтесь ними, домовтесь, якщо є потреба, про формат узгодження інтерв'ю, пообіцяйте повідомити про час та місце його виходу. </a:t>
            </a:r>
            <a:r>
              <a:rPr lang="uk-UA" dirty="0" err="1"/>
              <a:t>Висловте</a:t>
            </a:r>
            <a:r>
              <a:rPr lang="uk-UA" dirty="0"/>
              <a:t> сподівання на подальшу співпрацю з </a:t>
            </a:r>
            <a:r>
              <a:rPr lang="uk-UA" dirty="0" err="1"/>
              <a:t>інтерв'юйованим</a:t>
            </a:r>
            <a:r>
              <a:rPr lang="uk-UA" dirty="0"/>
              <a:t>.</a:t>
            </a:r>
          </a:p>
        </p:txBody>
      </p:sp>
    </p:spTree>
    <p:extLst>
      <p:ext uri="{BB962C8B-B14F-4D97-AF65-F5344CB8AC3E}">
        <p14:creationId xmlns:p14="http://schemas.microsoft.com/office/powerpoint/2010/main" val="31875826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AA8A77-E6C2-44A9-83CB-E1548BBAF4AA}"/>
              </a:ext>
            </a:extLst>
          </p:cNvPr>
          <p:cNvSpPr>
            <a:spLocks noGrp="1"/>
          </p:cNvSpPr>
          <p:nvPr>
            <p:ph type="title"/>
          </p:nvPr>
        </p:nvSpPr>
        <p:spPr/>
        <p:txBody>
          <a:bodyPr/>
          <a:lstStyle/>
          <a:p>
            <a:pPr algn="ctr"/>
            <a:r>
              <a:rPr lang="uk-UA" dirty="0"/>
              <a:t>Після інтерв'ю</a:t>
            </a:r>
          </a:p>
        </p:txBody>
      </p:sp>
      <p:sp>
        <p:nvSpPr>
          <p:cNvPr id="3" name="Місце для вмісту 2">
            <a:extLst>
              <a:ext uri="{FF2B5EF4-FFF2-40B4-BE49-F238E27FC236}">
                <a16:creationId xmlns:a16="http://schemas.microsoft.com/office/drawing/2014/main" id="{E8071416-9FA0-4B21-AF85-8C2CFCD10BC0}"/>
              </a:ext>
            </a:extLst>
          </p:cNvPr>
          <p:cNvSpPr>
            <a:spLocks noGrp="1"/>
          </p:cNvSpPr>
          <p:nvPr>
            <p:ph idx="1"/>
          </p:nvPr>
        </p:nvSpPr>
        <p:spPr/>
        <p:txBody>
          <a:bodyPr>
            <a:normAutofit fontScale="77500" lnSpcReduction="20000"/>
          </a:bodyPr>
          <a:lstStyle/>
          <a:p>
            <a:pPr algn="just"/>
            <a:r>
              <a:rPr lang="uk-UA" dirty="0"/>
              <a:t>Найтиповіша помилка журналіста після інтерв'ю - це вирішити, що більше зі своїм співрозмовником ви не зустрінетесь і знехтувати важливістю підтримання подальшого контакту з ним.</a:t>
            </a:r>
          </a:p>
          <a:p>
            <a:pPr algn="just"/>
            <a:r>
              <a:rPr lang="uk-UA" dirty="0"/>
              <a:t>У цьому зв'язку пригадаю почуту десь фразу: «Завжди буває друга зустріч». Особливої, я б сказав, надзвичайної ваги підтримання подальшого контакту з героєм матеріалу набуває для журналістів двох категорій ЗМІ: регіональних та галузевих (фахових). Імовірність і необхідність подальших зустрічей з героями попередніх матеріалів для них є надзвичайно високою з огляду на обмеженість території (для регіональних ЗМІ) та обмеженість кола експертів у певній сфері (для галузевих). Якщо ви - регіональний журналіст, який спеціалізується на висвітленні певної галузі, питання «другої зустрічі» для вас узагалі виглядає критично важливим.</a:t>
            </a:r>
          </a:p>
        </p:txBody>
      </p:sp>
    </p:spTree>
    <p:extLst>
      <p:ext uri="{BB962C8B-B14F-4D97-AF65-F5344CB8AC3E}">
        <p14:creationId xmlns:p14="http://schemas.microsoft.com/office/powerpoint/2010/main" val="22680021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48DED7-CC77-49FB-8AE3-E6F2921CA43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23418EB-F9D1-4890-A254-11E70A5529D9}"/>
              </a:ext>
            </a:extLst>
          </p:cNvPr>
          <p:cNvSpPr>
            <a:spLocks noGrp="1"/>
          </p:cNvSpPr>
          <p:nvPr>
            <p:ph idx="1"/>
          </p:nvPr>
        </p:nvSpPr>
        <p:spPr/>
        <p:txBody>
          <a:bodyPr>
            <a:normAutofit fontScale="92500" lnSpcReduction="10000"/>
          </a:bodyPr>
          <a:lstStyle/>
          <a:p>
            <a:pPr algn="just"/>
            <a:r>
              <a:rPr lang="uk-UA" dirty="0"/>
              <a:t>Саме тому дії журналіста після інтерв'ю варто розділити на дві складових: дії, спрямовані на матеріал, та дії стосовно співрозмовника. Головне правило в обох випадках однакове: не зіпсувати. Не зіпсувати кінцевий інформаційний продукт - матеріал - неякісним опрацюванням зібраних під час інтерв'ю відомостей. І не зіпсувати контакт з героєм інтерв'ю, «покинувши» його після слів «дякую за розмову». Так само важливо зберегти і підтримати. Зберегти свій імідж як журналіста і зберегти контакт з героєм. Підтримати свій професійний рівень виходом чергового якісного матеріалу - і підтримати спілкування з людиною, яка ще не раз може вам знадобитися.</a:t>
            </a:r>
          </a:p>
        </p:txBody>
      </p:sp>
    </p:spTree>
    <p:extLst>
      <p:ext uri="{BB962C8B-B14F-4D97-AF65-F5344CB8AC3E}">
        <p14:creationId xmlns:p14="http://schemas.microsoft.com/office/powerpoint/2010/main" val="41097662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C1F9B170-30D9-4878-9428-03CF8814E227}"/>
              </a:ext>
            </a:extLst>
          </p:cNvPr>
          <p:cNvSpPr>
            <a:spLocks noGrp="1"/>
          </p:cNvSpPr>
          <p:nvPr>
            <p:ph idx="1"/>
          </p:nvPr>
        </p:nvSpPr>
        <p:spPr>
          <a:xfrm>
            <a:off x="1141412" y="268941"/>
            <a:ext cx="9905999" cy="5522260"/>
          </a:xfrm>
        </p:spPr>
        <p:txBody>
          <a:bodyPr>
            <a:normAutofit fontScale="85000" lnSpcReduction="10000"/>
          </a:bodyPr>
          <a:lstStyle/>
          <a:p>
            <a:pPr algn="just"/>
            <a:r>
              <a:rPr lang="uk-UA" dirty="0">
                <a:solidFill>
                  <a:srgbClr val="FFFF00"/>
                </a:solidFill>
              </a:rPr>
              <a:t>19. Повертаючись із інтерв'ю, вже в дорозі обмірковуйте, як </a:t>
            </a:r>
            <a:r>
              <a:rPr lang="uk-UA" dirty="0" err="1">
                <a:solidFill>
                  <a:srgbClr val="FFFF00"/>
                </a:solidFill>
              </a:rPr>
              <a:t>подасте</a:t>
            </a:r>
            <a:r>
              <a:rPr lang="uk-UA" dirty="0">
                <a:solidFill>
                  <a:srgbClr val="FFFF00"/>
                </a:solidFill>
              </a:rPr>
              <a:t> матеріал. </a:t>
            </a:r>
          </a:p>
          <a:p>
            <a:pPr algn="just"/>
            <a:r>
              <a:rPr lang="uk-UA" dirty="0"/>
              <a:t>Якщо це текстовий матеріал, формулюйте в голові варіанти заголовку та вступу, послідовність запитань. Якщо це </a:t>
            </a:r>
            <a:r>
              <a:rPr lang="uk-UA" dirty="0" err="1"/>
              <a:t>відеосюжет</a:t>
            </a:r>
            <a:r>
              <a:rPr lang="uk-UA" dirty="0"/>
              <a:t>, пишіть текст уже в дорозі зі зйомки, а не переглянувши відео та вибравши </a:t>
            </a:r>
            <a:r>
              <a:rPr lang="uk-UA" dirty="0" err="1"/>
              <a:t>синхрони</a:t>
            </a:r>
            <a:r>
              <a:rPr lang="uk-UA" dirty="0"/>
              <a:t>. Щоправда, ця порада буде доречною, якщо під час зйомки ви працювали справді в тісній «зв'язці» з оператором, тобто наперед обумовили, який відеоряд зніматиметься. Інакше ви ризикуєте написати текст, до якого просто не виявиться відео, що його ілюструє.</a:t>
            </a:r>
          </a:p>
          <a:p>
            <a:pPr algn="just"/>
            <a:r>
              <a:rPr lang="uk-UA" dirty="0"/>
              <a:t>Загальна порада: </a:t>
            </a:r>
            <a:r>
              <a:rPr lang="uk-UA" i="1" dirty="0">
                <a:solidFill>
                  <a:srgbClr val="FFFF00"/>
                </a:solidFill>
              </a:rPr>
              <a:t>уявляйте собі образ майбутнього матеріалу на сторінках друкованого чи інтернет-видання, в </a:t>
            </a:r>
            <a:r>
              <a:rPr lang="uk-UA" i="1" dirty="0" err="1">
                <a:solidFill>
                  <a:srgbClr val="FFFF00"/>
                </a:solidFill>
              </a:rPr>
              <a:t>теле</a:t>
            </a:r>
            <a:r>
              <a:rPr lang="uk-UA" i="1" dirty="0">
                <a:solidFill>
                  <a:srgbClr val="FFFF00"/>
                </a:solidFill>
              </a:rPr>
              <a:t>- чи радіоефірі (залежно від типу ЗМІ, для якого його готуєте). </a:t>
            </a:r>
            <a:r>
              <a:rPr lang="uk-UA" dirty="0"/>
              <a:t>Як, приміром, починалася б ця стаття на "Українській правді"? Детальна візуалізація майбутнього матеріалу чи </a:t>
            </a:r>
            <a:r>
              <a:rPr lang="uk-UA" dirty="0" err="1"/>
              <a:t>проговорювання</a:t>
            </a:r>
            <a:r>
              <a:rPr lang="uk-UA" dirty="0"/>
              <a:t> наодинці з собою його тексту цілком може допомогти в подальшій роботі. За умови добре розвиненої уяви (а вона тренується регулярним читанням і переглядом зразків якісної журналістики), вам залишиться перенести на екран те, що раніше вже уявили.</a:t>
            </a:r>
          </a:p>
        </p:txBody>
      </p:sp>
    </p:spTree>
    <p:extLst>
      <p:ext uri="{BB962C8B-B14F-4D97-AF65-F5344CB8AC3E}">
        <p14:creationId xmlns:p14="http://schemas.microsoft.com/office/powerpoint/2010/main" val="22258001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D8F98D2E-3C83-41D4-8539-F40774AFFFC0}"/>
              </a:ext>
            </a:extLst>
          </p:cNvPr>
          <p:cNvSpPr>
            <a:spLocks noGrp="1"/>
          </p:cNvSpPr>
          <p:nvPr>
            <p:ph idx="1"/>
          </p:nvPr>
        </p:nvSpPr>
        <p:spPr>
          <a:xfrm>
            <a:off x="1141412" y="663388"/>
            <a:ext cx="9905999" cy="5127813"/>
          </a:xfrm>
        </p:spPr>
        <p:txBody>
          <a:bodyPr>
            <a:normAutofit fontScale="70000" lnSpcReduction="20000"/>
          </a:bodyPr>
          <a:lstStyle/>
          <a:p>
            <a:r>
              <a:rPr lang="uk-UA" dirty="0">
                <a:solidFill>
                  <a:srgbClr val="FFFF00"/>
                </a:solidFill>
              </a:rPr>
              <a:t>20. Розшифровуйте матеріал відразу після повернення з інтерв’ю. </a:t>
            </a:r>
          </a:p>
          <a:p>
            <a:pPr algn="just"/>
            <a:r>
              <a:rPr lang="uk-UA" dirty="0"/>
              <a:t>Це не означає, що в усіх випадках варто нехтувати іншими справами чи редакційними завданнями, аби будь-якою ціною відразу почати працювати з записаним матеріалом. Пріоритети конкретного журналістського дня можуть бути різними, проте загальне правило - однакове: не відкладайте розшифровку матеріалу надовго.</a:t>
            </a:r>
          </a:p>
          <a:p>
            <a:pPr algn="just"/>
            <a:r>
              <a:rPr lang="uk-UA" dirty="0"/>
              <a:t>По-перше, він може зазнати технічних ушкоджень (стертися чи загубитися). Імовірність цього зростає тим більше, чим більше часу проходить від моменту зйомки чи запису до часу роботи з матеріалом. Можливо, ви відразу виявите, що частина матеріалу з технічних причин записалась неякісно. Тоді ви </a:t>
            </a:r>
            <a:r>
              <a:rPr lang="uk-UA" dirty="0" err="1"/>
              <a:t>оперативно</a:t>
            </a:r>
            <a:r>
              <a:rPr lang="uk-UA" dirty="0"/>
              <a:t> зможете прийняти рішення, що з цим робити.</a:t>
            </a:r>
          </a:p>
          <a:p>
            <a:pPr algn="just"/>
            <a:r>
              <a:rPr lang="uk-UA" dirty="0"/>
              <a:t>По-друге, сідаючи за розшифровку матеріалу «за гарячими слідами», ви можете відтворити в пам'яті «дух» розмови, чітко пригадати ключові її думки, усвідомити для себе, які думки залишились «за кадром», але були важливими для змісту бесіди. Це потрібно, щоб відповідним чином структурувати інтерв'ю, зробити певні змістові акценти, переформулювати власні запитання під важливі, ключові відповіді (дещо змінити «букву» розмови, аби точніше передати «дух»). Можливо, побачивши, що певний важливий аспект висвітлений недостатньо, ви вирішите зв'язатись із співрозмовником і попросити про додатковий коментар (в тому числі - телефоном, електронною поштою або засобами інтернет-зв'язку).</a:t>
            </a:r>
          </a:p>
        </p:txBody>
      </p:sp>
    </p:spTree>
    <p:extLst>
      <p:ext uri="{BB962C8B-B14F-4D97-AF65-F5344CB8AC3E}">
        <p14:creationId xmlns:p14="http://schemas.microsoft.com/office/powerpoint/2010/main" val="23332286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E03FC7BA-7478-48F8-813C-1BADF96A9FDE}"/>
              </a:ext>
            </a:extLst>
          </p:cNvPr>
          <p:cNvSpPr>
            <a:spLocks noGrp="1"/>
          </p:cNvSpPr>
          <p:nvPr>
            <p:ph idx="1"/>
          </p:nvPr>
        </p:nvSpPr>
        <p:spPr>
          <a:xfrm>
            <a:off x="1141412" y="573741"/>
            <a:ext cx="9905999" cy="5217460"/>
          </a:xfrm>
        </p:spPr>
        <p:txBody>
          <a:bodyPr>
            <a:normAutofit fontScale="77500" lnSpcReduction="20000"/>
          </a:bodyPr>
          <a:lstStyle/>
          <a:p>
            <a:r>
              <a:rPr lang="uk-UA" dirty="0">
                <a:solidFill>
                  <a:srgbClr val="FFFF00"/>
                </a:solidFill>
              </a:rPr>
              <a:t>21.Подумайте, яка додаткова інформація необхідна, що незрозуміле потребує уточнення. </a:t>
            </a:r>
          </a:p>
          <a:p>
            <a:r>
              <a:rPr lang="uk-UA" dirty="0"/>
              <a:t>А подумавши, - дійте: зв'яжіться ще раз із героєм розмови, пошукайте потрібну інформацію в інтернеті, за потреби порадьтесь з більш досвідченими колегами. Можливо, уточніть необхідне у підлеглих або прес-служби вашого співрозмовника, якщо ним була «перша особа» певної організації, яку не варто багато разів турбувати через дрібниці чи ставити до відома про ваші </a:t>
            </a:r>
            <a:r>
              <a:rPr lang="uk-UA" dirty="0" err="1"/>
              <a:t>недопрацювання</a:t>
            </a:r>
            <a:r>
              <a:rPr lang="uk-UA" dirty="0"/>
              <a:t>. За потреби порадьтесь з більш досвідченими колегами. </a:t>
            </a:r>
            <a:r>
              <a:rPr lang="uk-UA" dirty="0" err="1"/>
              <a:t>Внесіть</a:t>
            </a:r>
            <a:r>
              <a:rPr lang="uk-UA" dirty="0"/>
              <a:t> до матеріалу необхідні виправлення.</a:t>
            </a:r>
          </a:p>
          <a:p>
            <a:r>
              <a:rPr lang="uk-UA" dirty="0">
                <a:solidFill>
                  <a:srgbClr val="FFFF00"/>
                </a:solidFill>
              </a:rPr>
              <a:t>22. Якщо матеріал потребує затвердження з його героєм або редактором - зробіть це.</a:t>
            </a:r>
          </a:p>
          <a:p>
            <a:r>
              <a:rPr lang="uk-UA" dirty="0"/>
              <a:t> (Звісно, залежно від специфіки редакційної політики вашого ЗМІ, реалізація цього пункту може мати чимало нюансів, які тут не розглядатимемо). Передайте продукт своєї праці у виробництво відповідно до тієї технологічної схеми поводження з матеріалами, яка існує у вашій редакції (це може бути передача матеріалу для верстки газети, </a:t>
            </a:r>
            <a:r>
              <a:rPr lang="uk-UA" dirty="0" err="1"/>
              <a:t>начитка</a:t>
            </a:r>
            <a:r>
              <a:rPr lang="uk-UA" dirty="0"/>
              <a:t> і монтаж сюжету новин; самостійне активування вами матеріалу в панелі адміністрування сайту ).</a:t>
            </a:r>
          </a:p>
        </p:txBody>
      </p:sp>
    </p:spTree>
    <p:extLst>
      <p:ext uri="{BB962C8B-B14F-4D97-AF65-F5344CB8AC3E}">
        <p14:creationId xmlns:p14="http://schemas.microsoft.com/office/powerpoint/2010/main" val="836819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EC7C04-F352-4732-A00A-ECEBCCD56590}"/>
              </a:ext>
            </a:extLst>
          </p:cNvPr>
          <p:cNvSpPr>
            <a:spLocks noGrp="1"/>
          </p:cNvSpPr>
          <p:nvPr>
            <p:ph type="title"/>
          </p:nvPr>
        </p:nvSpPr>
        <p:spPr/>
        <p:txBody>
          <a:bodyPr/>
          <a:lstStyle/>
          <a:p>
            <a:r>
              <a:rPr lang="ru-RU" sz="3200" dirty="0" err="1"/>
              <a:t>Інтерв'ю</a:t>
            </a:r>
            <a:r>
              <a:rPr lang="ru-RU" sz="3200" dirty="0"/>
              <a:t> </a:t>
            </a:r>
            <a:r>
              <a:rPr lang="ru-RU" sz="3200" dirty="0" err="1"/>
              <a:t>залежно</a:t>
            </a:r>
            <a:r>
              <a:rPr lang="ru-RU" sz="3200" dirty="0"/>
              <a:t> </a:t>
            </a:r>
            <a:r>
              <a:rPr lang="ru-RU" sz="3200" dirty="0" err="1"/>
              <a:t>від</a:t>
            </a:r>
            <a:r>
              <a:rPr lang="ru-RU" sz="3200" dirty="0"/>
              <a:t> теми </a:t>
            </a:r>
            <a:r>
              <a:rPr lang="ru-RU" sz="3200" dirty="0" err="1"/>
              <a:t>бувають</a:t>
            </a:r>
            <a:r>
              <a:rPr lang="ru-RU" sz="3200" dirty="0"/>
              <a:t> </a:t>
            </a:r>
            <a:r>
              <a:rPr lang="ru-RU" sz="3200" dirty="0" err="1"/>
              <a:t>трьох</a:t>
            </a:r>
            <a:r>
              <a:rPr lang="ru-RU" sz="3200" dirty="0"/>
              <a:t> </a:t>
            </a:r>
            <a:r>
              <a:rPr lang="ru-RU" sz="3200" dirty="0" err="1"/>
              <a:t>видів</a:t>
            </a:r>
            <a:r>
              <a:rPr lang="ru-RU" sz="3200" dirty="0"/>
              <a:t> </a:t>
            </a:r>
            <a:endParaRPr lang="uk-UA" dirty="0"/>
          </a:p>
        </p:txBody>
      </p:sp>
      <p:sp>
        <p:nvSpPr>
          <p:cNvPr id="3" name="Місце для вмісту 2">
            <a:extLst>
              <a:ext uri="{FF2B5EF4-FFF2-40B4-BE49-F238E27FC236}">
                <a16:creationId xmlns:a16="http://schemas.microsoft.com/office/drawing/2014/main" id="{CB7A7554-4D77-41D3-8C17-2EB0A2279A3B}"/>
              </a:ext>
            </a:extLst>
          </p:cNvPr>
          <p:cNvSpPr>
            <a:spLocks noGrp="1"/>
          </p:cNvSpPr>
          <p:nvPr>
            <p:ph sz="half" idx="1"/>
          </p:nvPr>
        </p:nvSpPr>
        <p:spPr/>
        <p:txBody>
          <a:bodyPr/>
          <a:lstStyle/>
          <a:p>
            <a:r>
              <a:rPr lang="ru-RU" dirty="0" err="1"/>
              <a:t>предметне</a:t>
            </a:r>
            <a:r>
              <a:rPr lang="ru-RU" dirty="0"/>
              <a:t>, </a:t>
            </a:r>
          </a:p>
          <a:p>
            <a:r>
              <a:rPr lang="ru-RU" dirty="0" err="1"/>
              <a:t>особистісне</a:t>
            </a:r>
            <a:endParaRPr lang="ru-RU" dirty="0"/>
          </a:p>
          <a:p>
            <a:r>
              <a:rPr lang="ru-RU" dirty="0"/>
              <a:t>предметно-</a:t>
            </a:r>
            <a:r>
              <a:rPr lang="ru-RU" dirty="0" err="1"/>
              <a:t>особистісне</a:t>
            </a:r>
            <a:r>
              <a:rPr lang="ru-RU" dirty="0"/>
              <a:t>.</a:t>
            </a:r>
            <a:endParaRPr lang="uk-UA" dirty="0"/>
          </a:p>
        </p:txBody>
      </p:sp>
      <p:sp>
        <p:nvSpPr>
          <p:cNvPr id="4" name="Місце для вмісту 3">
            <a:extLst>
              <a:ext uri="{FF2B5EF4-FFF2-40B4-BE49-F238E27FC236}">
                <a16:creationId xmlns:a16="http://schemas.microsoft.com/office/drawing/2014/main" id="{5470E23A-6387-4F00-BE3D-DE9F7F6D1F3D}"/>
              </a:ext>
            </a:extLst>
          </p:cNvPr>
          <p:cNvSpPr>
            <a:spLocks noGrp="1"/>
          </p:cNvSpPr>
          <p:nvPr>
            <p:ph sz="half" idx="2"/>
          </p:nvPr>
        </p:nvSpPr>
        <p:spPr/>
        <p:txBody>
          <a:bodyPr/>
          <a:lstStyle/>
          <a:p>
            <a:endParaRPr lang="uk-UA"/>
          </a:p>
        </p:txBody>
      </p:sp>
    </p:spTree>
    <p:extLst>
      <p:ext uri="{BB962C8B-B14F-4D97-AF65-F5344CB8AC3E}">
        <p14:creationId xmlns:p14="http://schemas.microsoft.com/office/powerpoint/2010/main" val="389197959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D8109D0-5EB9-40F6-93CF-FE4E94528A31}"/>
              </a:ext>
            </a:extLst>
          </p:cNvPr>
          <p:cNvSpPr>
            <a:spLocks noGrp="1"/>
          </p:cNvSpPr>
          <p:nvPr>
            <p:ph idx="1"/>
          </p:nvPr>
        </p:nvSpPr>
        <p:spPr>
          <a:xfrm>
            <a:off x="1141412" y="708212"/>
            <a:ext cx="9905999" cy="5082989"/>
          </a:xfrm>
        </p:spPr>
        <p:txBody>
          <a:bodyPr>
            <a:normAutofit fontScale="70000" lnSpcReduction="20000"/>
          </a:bodyPr>
          <a:lstStyle/>
          <a:p>
            <a:r>
              <a:rPr lang="ru-RU" dirty="0">
                <a:solidFill>
                  <a:srgbClr val="FFFF00"/>
                </a:solidFill>
              </a:rPr>
              <a:t>23. </a:t>
            </a:r>
            <a:r>
              <a:rPr lang="ru-RU" dirty="0" err="1">
                <a:solidFill>
                  <a:srgbClr val="FFFF00"/>
                </a:solidFill>
              </a:rPr>
              <a:t>Якщо</a:t>
            </a:r>
            <a:r>
              <a:rPr lang="ru-RU" dirty="0">
                <a:solidFill>
                  <a:srgbClr val="FFFF00"/>
                </a:solidFill>
              </a:rPr>
              <a:t> ваш </a:t>
            </a:r>
            <a:r>
              <a:rPr lang="ru-RU" dirty="0" err="1">
                <a:solidFill>
                  <a:srgbClr val="FFFF00"/>
                </a:solidFill>
              </a:rPr>
              <a:t>співрозмовник</a:t>
            </a:r>
            <a:r>
              <a:rPr lang="ru-RU" dirty="0">
                <a:solidFill>
                  <a:srgbClr val="FFFF00"/>
                </a:solidFill>
              </a:rPr>
              <a:t> є </a:t>
            </a:r>
            <a:r>
              <a:rPr lang="ru-RU" dirty="0" err="1">
                <a:solidFill>
                  <a:srgbClr val="FFFF00"/>
                </a:solidFill>
              </a:rPr>
              <a:t>користувачем</a:t>
            </a:r>
            <a:r>
              <a:rPr lang="ru-RU" dirty="0">
                <a:solidFill>
                  <a:srgbClr val="FFFF00"/>
                </a:solidFill>
              </a:rPr>
              <a:t> </a:t>
            </a:r>
            <a:r>
              <a:rPr lang="ru-RU" dirty="0" err="1">
                <a:solidFill>
                  <a:srgbClr val="FFFF00"/>
                </a:solidFill>
              </a:rPr>
              <a:t>соцмереж</a:t>
            </a:r>
            <a:r>
              <a:rPr lang="ru-RU" dirty="0">
                <a:solidFill>
                  <a:srgbClr val="FFFF00"/>
                </a:solidFill>
              </a:rPr>
              <a:t> і </a:t>
            </a:r>
            <a:r>
              <a:rPr lang="ru-RU" dirty="0" err="1">
                <a:solidFill>
                  <a:srgbClr val="FFFF00"/>
                </a:solidFill>
              </a:rPr>
              <a:t>ви</a:t>
            </a:r>
            <a:r>
              <a:rPr lang="ru-RU" dirty="0">
                <a:solidFill>
                  <a:srgbClr val="FFFF00"/>
                </a:solidFill>
              </a:rPr>
              <a:t> </a:t>
            </a:r>
            <a:r>
              <a:rPr lang="ru-RU" dirty="0" err="1">
                <a:solidFill>
                  <a:srgbClr val="FFFF00"/>
                </a:solidFill>
              </a:rPr>
              <a:t>ще</a:t>
            </a:r>
            <a:r>
              <a:rPr lang="ru-RU" dirty="0">
                <a:solidFill>
                  <a:srgbClr val="FFFF00"/>
                </a:solidFill>
              </a:rPr>
              <a:t> не додали </a:t>
            </a:r>
            <a:r>
              <a:rPr lang="ru-RU" dirty="0" err="1">
                <a:solidFill>
                  <a:srgbClr val="FFFF00"/>
                </a:solidFill>
              </a:rPr>
              <a:t>його</a:t>
            </a:r>
            <a:r>
              <a:rPr lang="ru-RU" dirty="0">
                <a:solidFill>
                  <a:srgbClr val="FFFF00"/>
                </a:solidFill>
              </a:rPr>
              <a:t> в </a:t>
            </a:r>
            <a:r>
              <a:rPr lang="ru-RU" dirty="0" err="1">
                <a:solidFill>
                  <a:srgbClr val="FFFF00"/>
                </a:solidFill>
              </a:rPr>
              <a:t>друзі</a:t>
            </a:r>
            <a:r>
              <a:rPr lang="ru-RU" dirty="0">
                <a:solidFill>
                  <a:srgbClr val="FFFF00"/>
                </a:solidFill>
              </a:rPr>
              <a:t>, </a:t>
            </a:r>
            <a:r>
              <a:rPr lang="ru-RU" dirty="0" err="1">
                <a:solidFill>
                  <a:srgbClr val="FFFF00"/>
                </a:solidFill>
              </a:rPr>
              <a:t>зробіть</a:t>
            </a:r>
            <a:r>
              <a:rPr lang="ru-RU" dirty="0">
                <a:solidFill>
                  <a:srgbClr val="FFFF00"/>
                </a:solidFill>
              </a:rPr>
              <a:t> </a:t>
            </a:r>
            <a:r>
              <a:rPr lang="ru-RU" dirty="0" err="1">
                <a:solidFill>
                  <a:srgbClr val="FFFF00"/>
                </a:solidFill>
              </a:rPr>
              <a:t>це</a:t>
            </a:r>
            <a:r>
              <a:rPr lang="ru-RU" dirty="0">
                <a:solidFill>
                  <a:srgbClr val="FFFF00"/>
                </a:solidFill>
              </a:rPr>
              <a:t>.</a:t>
            </a:r>
          </a:p>
          <a:p>
            <a:pPr algn="just"/>
            <a:r>
              <a:rPr lang="ru-RU" dirty="0" err="1"/>
              <a:t>Можливо</a:t>
            </a:r>
            <a:r>
              <a:rPr lang="ru-RU" dirty="0"/>
              <a:t>, на </a:t>
            </a:r>
            <a:r>
              <a:rPr lang="ru-RU" dirty="0" err="1"/>
              <a:t>етапі</a:t>
            </a:r>
            <a:r>
              <a:rPr lang="ru-RU" dirty="0"/>
              <a:t> </a:t>
            </a:r>
            <a:r>
              <a:rPr lang="ru-RU" dirty="0" err="1"/>
              <a:t>збору</a:t>
            </a:r>
            <a:r>
              <a:rPr lang="ru-RU" dirty="0"/>
              <a:t> </a:t>
            </a:r>
            <a:r>
              <a:rPr lang="ru-RU" dirty="0" err="1"/>
              <a:t>інформації</a:t>
            </a:r>
            <a:r>
              <a:rPr lang="ru-RU" dirty="0"/>
              <a:t> про </a:t>
            </a:r>
            <a:r>
              <a:rPr lang="ru-RU" dirty="0" err="1"/>
              <a:t>нього</a:t>
            </a:r>
            <a:r>
              <a:rPr lang="ru-RU" dirty="0"/>
              <a:t> для </a:t>
            </a:r>
            <a:r>
              <a:rPr lang="ru-RU" dirty="0" err="1"/>
              <a:t>підготовки</a:t>
            </a:r>
            <a:r>
              <a:rPr lang="ru-RU" dirty="0"/>
              <a:t> до </a:t>
            </a:r>
            <a:r>
              <a:rPr lang="ru-RU" dirty="0" err="1"/>
              <a:t>інтерв'ю</a:t>
            </a:r>
            <a:r>
              <a:rPr lang="ru-RU" dirty="0"/>
              <a:t> </a:t>
            </a:r>
            <a:r>
              <a:rPr lang="ru-RU" dirty="0" err="1"/>
              <a:t>це</a:t>
            </a:r>
            <a:r>
              <a:rPr lang="ru-RU" dirty="0"/>
              <a:t> </a:t>
            </a:r>
            <a:r>
              <a:rPr lang="ru-RU" dirty="0" err="1"/>
              <a:t>виглядало</a:t>
            </a:r>
            <a:r>
              <a:rPr lang="ru-RU" dirty="0"/>
              <a:t> </a:t>
            </a:r>
            <a:r>
              <a:rPr lang="ru-RU" dirty="0" err="1"/>
              <a:t>передчасним</a:t>
            </a:r>
            <a:r>
              <a:rPr lang="ru-RU" dirty="0"/>
              <a:t>, - </a:t>
            </a:r>
            <a:r>
              <a:rPr lang="ru-RU" dirty="0" err="1"/>
              <a:t>нині</a:t>
            </a:r>
            <a:r>
              <a:rPr lang="ru-RU" dirty="0"/>
              <a:t> ж, </a:t>
            </a:r>
            <a:r>
              <a:rPr lang="ru-RU" dirty="0" err="1"/>
              <a:t>цілком</a:t>
            </a:r>
            <a:r>
              <a:rPr lang="ru-RU" dirty="0"/>
              <a:t> </a:t>
            </a:r>
            <a:r>
              <a:rPr lang="ru-RU" dirty="0" err="1"/>
              <a:t>імовірно</a:t>
            </a:r>
            <a:r>
              <a:rPr lang="ru-RU" dirty="0"/>
              <a:t>, ваш герой не </a:t>
            </a:r>
            <a:r>
              <a:rPr lang="ru-RU" dirty="0" err="1"/>
              <a:t>заперечуватиме</a:t>
            </a:r>
            <a:r>
              <a:rPr lang="ru-RU" dirty="0"/>
              <a:t> </a:t>
            </a:r>
            <a:r>
              <a:rPr lang="ru-RU" dirty="0" err="1"/>
              <a:t>додати</a:t>
            </a:r>
            <a:r>
              <a:rPr lang="ru-RU" dirty="0"/>
              <a:t> до числа </a:t>
            </a:r>
            <a:r>
              <a:rPr lang="ru-RU" dirty="0" err="1"/>
              <a:t>своїх</a:t>
            </a:r>
            <a:r>
              <a:rPr lang="ru-RU" dirty="0"/>
              <a:t> </a:t>
            </a:r>
            <a:r>
              <a:rPr lang="ru-RU" dirty="0" err="1"/>
              <a:t>підписників</a:t>
            </a:r>
            <a:r>
              <a:rPr lang="ru-RU" dirty="0"/>
              <a:t> </a:t>
            </a:r>
            <a:r>
              <a:rPr lang="ru-RU" dirty="0" err="1"/>
              <a:t>журналіста</a:t>
            </a:r>
            <a:r>
              <a:rPr lang="ru-RU" dirty="0"/>
              <a:t>, </a:t>
            </a:r>
            <a:r>
              <a:rPr lang="ru-RU" dirty="0" err="1"/>
              <a:t>який</a:t>
            </a:r>
            <a:r>
              <a:rPr lang="ru-RU" dirty="0"/>
              <a:t>, не </a:t>
            </a:r>
            <a:r>
              <a:rPr lang="ru-RU" dirty="0" err="1"/>
              <a:t>виключено</a:t>
            </a:r>
            <a:r>
              <a:rPr lang="ru-RU" dirty="0"/>
              <a:t>, </a:t>
            </a:r>
            <a:r>
              <a:rPr lang="ru-RU" dirty="0" err="1"/>
              <a:t>ще</a:t>
            </a:r>
            <a:r>
              <a:rPr lang="ru-RU" dirty="0"/>
              <a:t> </a:t>
            </a:r>
            <a:r>
              <a:rPr lang="ru-RU" dirty="0" err="1"/>
              <a:t>спілкуватиметься</a:t>
            </a:r>
            <a:r>
              <a:rPr lang="ru-RU" dirty="0"/>
              <a:t> з ним не раз. </a:t>
            </a:r>
            <a:r>
              <a:rPr lang="ru-RU" dirty="0" err="1"/>
              <a:t>Окрім</a:t>
            </a:r>
            <a:r>
              <a:rPr lang="ru-RU" dirty="0"/>
              <a:t> </a:t>
            </a:r>
            <a:r>
              <a:rPr lang="ru-RU" dirty="0" err="1"/>
              <a:t>створення</a:t>
            </a:r>
            <a:r>
              <a:rPr lang="ru-RU" dirty="0"/>
              <a:t> </a:t>
            </a:r>
            <a:r>
              <a:rPr lang="ru-RU" dirty="0" err="1"/>
              <a:t>додаткової</a:t>
            </a:r>
            <a:r>
              <a:rPr lang="ru-RU" dirty="0"/>
              <a:t> «точки </a:t>
            </a:r>
            <a:r>
              <a:rPr lang="ru-RU" dirty="0" err="1"/>
              <a:t>дотику</a:t>
            </a:r>
            <a:r>
              <a:rPr lang="ru-RU" dirty="0"/>
              <a:t>» з </a:t>
            </a:r>
            <a:r>
              <a:rPr lang="ru-RU" dirty="0" err="1"/>
              <a:t>людиною</a:t>
            </a:r>
            <a:r>
              <a:rPr lang="ru-RU" dirty="0"/>
              <a:t>, </a:t>
            </a:r>
            <a:r>
              <a:rPr lang="ru-RU" dirty="0" err="1"/>
              <a:t>це</a:t>
            </a:r>
            <a:r>
              <a:rPr lang="ru-RU" dirty="0"/>
              <a:t> </a:t>
            </a:r>
            <a:r>
              <a:rPr lang="ru-RU" dirty="0" err="1"/>
              <a:t>дасть</a:t>
            </a:r>
            <a:r>
              <a:rPr lang="ru-RU" dirty="0"/>
              <a:t> вам </a:t>
            </a:r>
            <a:r>
              <a:rPr lang="ru-RU" dirty="0" err="1"/>
              <a:t>можливість</a:t>
            </a:r>
            <a:r>
              <a:rPr lang="ru-RU" dirty="0"/>
              <a:t> </a:t>
            </a:r>
            <a:r>
              <a:rPr lang="ru-RU" dirty="0" err="1"/>
              <a:t>відтепер</a:t>
            </a:r>
            <a:r>
              <a:rPr lang="ru-RU" dirty="0"/>
              <a:t> </a:t>
            </a:r>
            <a:r>
              <a:rPr lang="ru-RU" dirty="0" err="1"/>
              <a:t>постійно</a:t>
            </a:r>
            <a:r>
              <a:rPr lang="ru-RU" dirty="0"/>
              <a:t> </a:t>
            </a:r>
            <a:r>
              <a:rPr lang="ru-RU" dirty="0" err="1"/>
              <a:t>перебувати</a:t>
            </a:r>
            <a:r>
              <a:rPr lang="ru-RU" dirty="0"/>
              <a:t> в </a:t>
            </a:r>
            <a:r>
              <a:rPr lang="ru-RU" dirty="0" err="1"/>
              <a:t>курсі</a:t>
            </a:r>
            <a:r>
              <a:rPr lang="ru-RU" dirty="0"/>
              <a:t> новин про </a:t>
            </a:r>
            <a:r>
              <a:rPr lang="ru-RU" dirty="0" err="1"/>
              <a:t>життєдіяльність</a:t>
            </a:r>
            <a:r>
              <a:rPr lang="ru-RU" dirty="0"/>
              <a:t> </a:t>
            </a:r>
            <a:r>
              <a:rPr lang="ru-RU" dirty="0" err="1"/>
              <a:t>інтерв'юйованого</a:t>
            </a:r>
            <a:r>
              <a:rPr lang="ru-RU" dirty="0"/>
              <a:t>.</a:t>
            </a:r>
          </a:p>
          <a:p>
            <a:pPr algn="just"/>
            <a:r>
              <a:rPr lang="ru-RU" dirty="0">
                <a:solidFill>
                  <a:srgbClr val="FFFF00"/>
                </a:solidFill>
              </a:rPr>
              <a:t>24. </a:t>
            </a:r>
            <a:r>
              <a:rPr lang="ru-RU" dirty="0" err="1">
                <a:solidFill>
                  <a:srgbClr val="FFFF00"/>
                </a:solidFill>
              </a:rPr>
              <a:t>Повідомте</a:t>
            </a:r>
            <a:r>
              <a:rPr lang="ru-RU" dirty="0">
                <a:solidFill>
                  <a:srgbClr val="FFFF00"/>
                </a:solidFill>
              </a:rPr>
              <a:t> </a:t>
            </a:r>
            <a:r>
              <a:rPr lang="ru-RU" dirty="0" err="1">
                <a:solidFill>
                  <a:srgbClr val="FFFF00"/>
                </a:solidFill>
              </a:rPr>
              <a:t>співрозмовнику</a:t>
            </a:r>
            <a:r>
              <a:rPr lang="ru-RU" dirty="0">
                <a:solidFill>
                  <a:srgbClr val="FFFF00"/>
                </a:solidFill>
              </a:rPr>
              <a:t> про час та </a:t>
            </a:r>
            <a:r>
              <a:rPr lang="ru-RU" dirty="0" err="1">
                <a:solidFill>
                  <a:srgbClr val="FFFF00"/>
                </a:solidFill>
              </a:rPr>
              <a:t>місце</a:t>
            </a:r>
            <a:r>
              <a:rPr lang="ru-RU" dirty="0">
                <a:solidFill>
                  <a:srgbClr val="FFFF00"/>
                </a:solidFill>
              </a:rPr>
              <a:t> </a:t>
            </a:r>
            <a:r>
              <a:rPr lang="ru-RU" dirty="0" err="1">
                <a:solidFill>
                  <a:srgbClr val="FFFF00"/>
                </a:solidFill>
              </a:rPr>
              <a:t>виходу</a:t>
            </a:r>
            <a:r>
              <a:rPr lang="ru-RU" dirty="0">
                <a:solidFill>
                  <a:srgbClr val="FFFF00"/>
                </a:solidFill>
              </a:rPr>
              <a:t> </a:t>
            </a:r>
            <a:r>
              <a:rPr lang="ru-RU" dirty="0" err="1">
                <a:solidFill>
                  <a:srgbClr val="FFFF00"/>
                </a:solidFill>
              </a:rPr>
              <a:t>матеріалу</a:t>
            </a:r>
            <a:r>
              <a:rPr lang="ru-RU" dirty="0">
                <a:solidFill>
                  <a:srgbClr val="FFFF00"/>
                </a:solidFill>
              </a:rPr>
              <a:t>. </a:t>
            </a:r>
          </a:p>
          <a:p>
            <a:pPr algn="just"/>
            <a:r>
              <a:rPr lang="ru-RU" dirty="0"/>
              <a:t>Але, </a:t>
            </a:r>
            <a:r>
              <a:rPr lang="ru-RU" dirty="0" err="1"/>
              <a:t>якщо</a:t>
            </a:r>
            <a:r>
              <a:rPr lang="ru-RU" dirty="0"/>
              <a:t> </a:t>
            </a:r>
            <a:r>
              <a:rPr lang="ru-RU" dirty="0" err="1"/>
              <a:t>це</a:t>
            </a:r>
            <a:r>
              <a:rPr lang="ru-RU" dirty="0"/>
              <a:t> </a:t>
            </a:r>
            <a:r>
              <a:rPr lang="ru-RU" dirty="0" err="1"/>
              <a:t>залежить</a:t>
            </a:r>
            <a:r>
              <a:rPr lang="ru-RU" dirty="0"/>
              <a:t> не </a:t>
            </a:r>
            <a:r>
              <a:rPr lang="ru-RU" dirty="0" err="1"/>
              <a:t>від</a:t>
            </a:r>
            <a:r>
              <a:rPr lang="ru-RU" dirty="0"/>
              <a:t> вас, не </a:t>
            </a:r>
            <a:r>
              <a:rPr lang="ru-RU" dirty="0" err="1"/>
              <a:t>обіцяйте</a:t>
            </a:r>
            <a:r>
              <a:rPr lang="ru-RU" dirty="0"/>
              <a:t>, </a:t>
            </a:r>
            <a:r>
              <a:rPr lang="ru-RU" dirty="0" err="1"/>
              <a:t>поки</a:t>
            </a:r>
            <a:r>
              <a:rPr lang="ru-RU" dirty="0"/>
              <a:t> не </a:t>
            </a:r>
            <a:r>
              <a:rPr lang="ru-RU" dirty="0" err="1"/>
              <a:t>впевнені</a:t>
            </a:r>
            <a:r>
              <a:rPr lang="ru-RU" dirty="0"/>
              <a:t>. </a:t>
            </a:r>
            <a:r>
              <a:rPr lang="ru-RU" dirty="0" err="1"/>
              <a:t>Краще</a:t>
            </a:r>
            <a:r>
              <a:rPr lang="ru-RU" dirty="0"/>
              <a:t> </a:t>
            </a:r>
            <a:r>
              <a:rPr lang="ru-RU" dirty="0" err="1"/>
              <a:t>відверто</a:t>
            </a:r>
            <a:r>
              <a:rPr lang="ru-RU" dirty="0"/>
              <a:t> </a:t>
            </a:r>
            <a:r>
              <a:rPr lang="ru-RU" dirty="0" err="1"/>
              <a:t>сказати</a:t>
            </a:r>
            <a:r>
              <a:rPr lang="ru-RU" dirty="0"/>
              <a:t> «Час </a:t>
            </a:r>
            <a:r>
              <a:rPr lang="ru-RU" dirty="0" err="1"/>
              <a:t>виходу</a:t>
            </a:r>
            <a:r>
              <a:rPr lang="ru-RU" dirty="0"/>
              <a:t> сюжету </a:t>
            </a:r>
            <a:r>
              <a:rPr lang="ru-RU" dirty="0" err="1"/>
              <a:t>визначить</a:t>
            </a:r>
            <a:r>
              <a:rPr lang="ru-RU" dirty="0"/>
              <a:t> редактор, </a:t>
            </a:r>
            <a:r>
              <a:rPr lang="ru-RU" dirty="0" err="1"/>
              <a:t>ймовірно</a:t>
            </a:r>
            <a:r>
              <a:rPr lang="ru-RU" dirty="0"/>
              <a:t>, </a:t>
            </a:r>
            <a:r>
              <a:rPr lang="ru-RU" dirty="0" err="1"/>
              <a:t>це</a:t>
            </a:r>
            <a:r>
              <a:rPr lang="ru-RU" dirty="0"/>
              <a:t> буде завтра-</a:t>
            </a:r>
            <a:r>
              <a:rPr lang="ru-RU" dirty="0" err="1"/>
              <a:t>післязавтра</a:t>
            </a:r>
            <a:r>
              <a:rPr lang="ru-RU" dirty="0"/>
              <a:t>, точно </a:t>
            </a:r>
            <a:r>
              <a:rPr lang="ru-RU" dirty="0" err="1"/>
              <a:t>зможу</a:t>
            </a:r>
            <a:r>
              <a:rPr lang="ru-RU" dirty="0"/>
              <a:t> </a:t>
            </a:r>
            <a:r>
              <a:rPr lang="ru-RU" dirty="0" err="1"/>
              <a:t>повідомити</a:t>
            </a:r>
            <a:r>
              <a:rPr lang="ru-RU" dirty="0"/>
              <a:t>, коли </a:t>
            </a:r>
            <a:r>
              <a:rPr lang="ru-RU" dirty="0" err="1"/>
              <a:t>знатиму</a:t>
            </a:r>
            <a:r>
              <a:rPr lang="ru-RU" dirty="0"/>
              <a:t>», </a:t>
            </a:r>
            <a:r>
              <a:rPr lang="ru-RU" dirty="0" err="1"/>
              <a:t>аніж</a:t>
            </a:r>
            <a:r>
              <a:rPr lang="ru-RU" dirty="0"/>
              <a:t> </a:t>
            </a:r>
            <a:r>
              <a:rPr lang="ru-RU" dirty="0" err="1"/>
              <a:t>розчарувати</a:t>
            </a:r>
            <a:r>
              <a:rPr lang="ru-RU" dirty="0"/>
              <a:t> </a:t>
            </a:r>
            <a:r>
              <a:rPr lang="ru-RU" dirty="0" err="1"/>
              <a:t>людину</a:t>
            </a:r>
            <a:r>
              <a:rPr lang="ru-RU" dirty="0"/>
              <a:t> </a:t>
            </a:r>
            <a:r>
              <a:rPr lang="ru-RU" dirty="0" err="1"/>
              <a:t>недотриманням</a:t>
            </a:r>
            <a:r>
              <a:rPr lang="ru-RU" dirty="0"/>
              <a:t> </a:t>
            </a:r>
            <a:r>
              <a:rPr lang="ru-RU" dirty="0" err="1"/>
              <a:t>обіцянки</a:t>
            </a:r>
            <a:r>
              <a:rPr lang="ru-RU" dirty="0"/>
              <a:t>, яку </a:t>
            </a:r>
            <a:r>
              <a:rPr lang="ru-RU" dirty="0" err="1"/>
              <a:t>ви</a:t>
            </a:r>
            <a:r>
              <a:rPr lang="ru-RU" dirty="0"/>
              <a:t> </a:t>
            </a:r>
            <a:r>
              <a:rPr lang="ru-RU" dirty="0" err="1"/>
              <a:t>взагалі</a:t>
            </a:r>
            <a:r>
              <a:rPr lang="ru-RU" dirty="0"/>
              <a:t> не </a:t>
            </a:r>
            <a:r>
              <a:rPr lang="ru-RU" dirty="0" err="1"/>
              <a:t>мали</a:t>
            </a:r>
            <a:r>
              <a:rPr lang="ru-RU" dirty="0"/>
              <a:t> </a:t>
            </a:r>
            <a:r>
              <a:rPr lang="ru-RU" dirty="0" err="1"/>
              <a:t>підстав</a:t>
            </a:r>
            <a:r>
              <a:rPr lang="ru-RU" dirty="0"/>
              <a:t> </a:t>
            </a:r>
            <a:r>
              <a:rPr lang="ru-RU" dirty="0" err="1"/>
              <a:t>давати</a:t>
            </a:r>
            <a:r>
              <a:rPr lang="ru-RU" dirty="0"/>
              <a:t>. </a:t>
            </a:r>
            <a:r>
              <a:rPr lang="ru-RU" dirty="0" err="1"/>
              <a:t>Взагалі</a:t>
            </a:r>
            <a:r>
              <a:rPr lang="ru-RU" dirty="0"/>
              <a:t> не </a:t>
            </a:r>
            <a:r>
              <a:rPr lang="ru-RU" dirty="0" err="1"/>
              <a:t>варто</a:t>
            </a:r>
            <a:r>
              <a:rPr lang="ru-RU" dirty="0"/>
              <a:t> </a:t>
            </a:r>
            <a:r>
              <a:rPr lang="ru-RU" dirty="0" err="1"/>
              <a:t>давати</a:t>
            </a:r>
            <a:r>
              <a:rPr lang="ru-RU" dirty="0"/>
              <a:t> </a:t>
            </a:r>
            <a:r>
              <a:rPr lang="ru-RU" dirty="0" err="1"/>
              <a:t>співрозмовникові</a:t>
            </a:r>
            <a:r>
              <a:rPr lang="ru-RU" dirty="0"/>
              <a:t> </a:t>
            </a:r>
            <a:r>
              <a:rPr lang="ru-RU" dirty="0" err="1"/>
              <a:t>обіцянок</a:t>
            </a:r>
            <a:r>
              <a:rPr lang="ru-RU" dirty="0"/>
              <a:t>, за </a:t>
            </a:r>
            <a:r>
              <a:rPr lang="ru-RU" dirty="0" err="1"/>
              <a:t>реалізацію</a:t>
            </a:r>
            <a:r>
              <a:rPr lang="ru-RU" dirty="0"/>
              <a:t> </a:t>
            </a:r>
            <a:r>
              <a:rPr lang="ru-RU" dirty="0" err="1"/>
              <a:t>яких</a:t>
            </a:r>
            <a:r>
              <a:rPr lang="ru-RU" dirty="0"/>
              <a:t> </a:t>
            </a:r>
            <a:r>
              <a:rPr lang="ru-RU" dirty="0" err="1"/>
              <a:t>ви</a:t>
            </a:r>
            <a:r>
              <a:rPr lang="ru-RU" dirty="0"/>
              <a:t> не </a:t>
            </a:r>
            <a:r>
              <a:rPr lang="ru-RU" dirty="0" err="1"/>
              <a:t>відповідаєте</a:t>
            </a:r>
            <a:r>
              <a:rPr lang="ru-RU" dirty="0"/>
              <a:t>. </a:t>
            </a:r>
            <a:r>
              <a:rPr lang="ru-RU" dirty="0" err="1"/>
              <a:t>Приміром</a:t>
            </a:r>
            <a:r>
              <a:rPr lang="ru-RU" dirty="0"/>
              <a:t>, не </a:t>
            </a:r>
            <a:r>
              <a:rPr lang="ru-RU" dirty="0" err="1"/>
              <a:t>слід</a:t>
            </a:r>
            <a:r>
              <a:rPr lang="ru-RU" dirty="0"/>
              <a:t> </a:t>
            </a:r>
            <a:r>
              <a:rPr lang="ru-RU" dirty="0" err="1"/>
              <a:t>стверджувати</a:t>
            </a:r>
            <a:r>
              <a:rPr lang="ru-RU" dirty="0"/>
              <a:t>, </a:t>
            </a:r>
            <a:r>
              <a:rPr lang="ru-RU" dirty="0" err="1"/>
              <a:t>що</a:t>
            </a:r>
            <a:r>
              <a:rPr lang="ru-RU" dirty="0"/>
              <a:t> </a:t>
            </a:r>
            <a:r>
              <a:rPr lang="ru-RU" dirty="0" err="1"/>
              <a:t>після</a:t>
            </a:r>
            <a:r>
              <a:rPr lang="ru-RU" dirty="0"/>
              <a:t> </a:t>
            </a:r>
            <a:r>
              <a:rPr lang="ru-RU" dirty="0" err="1"/>
              <a:t>виходу</a:t>
            </a:r>
            <a:r>
              <a:rPr lang="ru-RU" dirty="0"/>
              <a:t> </a:t>
            </a:r>
            <a:r>
              <a:rPr lang="ru-RU" dirty="0" err="1"/>
              <a:t>статті</a:t>
            </a:r>
            <a:r>
              <a:rPr lang="ru-RU" dirty="0"/>
              <a:t> </a:t>
            </a:r>
            <a:r>
              <a:rPr lang="ru-RU" dirty="0" err="1"/>
              <a:t>або</a:t>
            </a:r>
            <a:r>
              <a:rPr lang="ru-RU" dirty="0"/>
              <a:t> сюжету проблема </a:t>
            </a:r>
            <a:r>
              <a:rPr lang="ru-RU" dirty="0" err="1"/>
              <a:t>людини</a:t>
            </a:r>
            <a:r>
              <a:rPr lang="ru-RU" dirty="0"/>
              <a:t> </a:t>
            </a:r>
            <a:r>
              <a:rPr lang="ru-RU" dirty="0" err="1"/>
              <a:t>неодмінно</a:t>
            </a:r>
            <a:r>
              <a:rPr lang="ru-RU" dirty="0"/>
              <a:t> </a:t>
            </a:r>
            <a:r>
              <a:rPr lang="ru-RU" dirty="0" err="1"/>
              <a:t>вирішиться</a:t>
            </a:r>
            <a:r>
              <a:rPr lang="ru-RU" dirty="0"/>
              <a:t>. </a:t>
            </a:r>
            <a:r>
              <a:rPr lang="ru-RU" dirty="0" err="1"/>
              <a:t>Якщо</a:t>
            </a:r>
            <a:r>
              <a:rPr lang="ru-RU" dirty="0"/>
              <a:t> </a:t>
            </a:r>
            <a:r>
              <a:rPr lang="ru-RU" dirty="0" err="1"/>
              <a:t>цього</a:t>
            </a:r>
            <a:r>
              <a:rPr lang="ru-RU" dirty="0"/>
              <a:t> не </a:t>
            </a:r>
            <a:r>
              <a:rPr lang="ru-RU" dirty="0" err="1"/>
              <a:t>станеться</a:t>
            </a:r>
            <a:r>
              <a:rPr lang="ru-RU" dirty="0"/>
              <a:t> - </a:t>
            </a:r>
            <a:r>
              <a:rPr lang="ru-RU" dirty="0" err="1"/>
              <a:t>людину</a:t>
            </a:r>
            <a:r>
              <a:rPr lang="ru-RU" dirty="0"/>
              <a:t> </a:t>
            </a:r>
            <a:r>
              <a:rPr lang="ru-RU" dirty="0" err="1"/>
              <a:t>чекатиме</a:t>
            </a:r>
            <a:r>
              <a:rPr lang="ru-RU" dirty="0"/>
              <a:t> </a:t>
            </a:r>
            <a:r>
              <a:rPr lang="ru-RU" dirty="0" err="1"/>
              <a:t>розарування</a:t>
            </a:r>
            <a:r>
              <a:rPr lang="ru-RU" dirty="0"/>
              <a:t>, яке вона </a:t>
            </a:r>
            <a:r>
              <a:rPr lang="ru-RU" dirty="0" err="1"/>
              <a:t>перенесе</a:t>
            </a:r>
            <a:r>
              <a:rPr lang="ru-RU" dirty="0"/>
              <a:t> на вас. </a:t>
            </a:r>
            <a:r>
              <a:rPr lang="ru-RU" dirty="0" err="1">
                <a:solidFill>
                  <a:srgbClr val="FFFF00"/>
                </a:solidFill>
              </a:rPr>
              <a:t>Обіцяли</a:t>
            </a:r>
            <a:r>
              <a:rPr lang="ru-RU" dirty="0">
                <a:solidFill>
                  <a:srgbClr val="FFFF00"/>
                </a:solidFill>
              </a:rPr>
              <a:t> ж - </a:t>
            </a:r>
            <a:r>
              <a:rPr lang="ru-RU" dirty="0" err="1">
                <a:solidFill>
                  <a:srgbClr val="FFFF00"/>
                </a:solidFill>
              </a:rPr>
              <a:t>саме</a:t>
            </a:r>
            <a:r>
              <a:rPr lang="ru-RU" dirty="0">
                <a:solidFill>
                  <a:srgbClr val="FFFF00"/>
                </a:solidFill>
              </a:rPr>
              <a:t> </a:t>
            </a:r>
            <a:r>
              <a:rPr lang="ru-RU" dirty="0" err="1">
                <a:solidFill>
                  <a:srgbClr val="FFFF00"/>
                </a:solidFill>
              </a:rPr>
              <a:t>ви</a:t>
            </a:r>
            <a:r>
              <a:rPr lang="ru-RU" dirty="0">
                <a:solidFill>
                  <a:srgbClr val="FFFF00"/>
                </a:solidFill>
              </a:rPr>
              <a:t>! </a:t>
            </a:r>
            <a:r>
              <a:rPr lang="ru-RU" dirty="0"/>
              <a:t>А в </a:t>
            </a:r>
            <a:r>
              <a:rPr lang="ru-RU" dirty="0" err="1"/>
              <a:t>більшості</a:t>
            </a:r>
            <a:r>
              <a:rPr lang="ru-RU" dirty="0"/>
              <a:t> </a:t>
            </a:r>
            <a:r>
              <a:rPr lang="ru-RU" dirty="0" err="1"/>
              <a:t>випадків</a:t>
            </a:r>
            <a:r>
              <a:rPr lang="ru-RU" dirty="0"/>
              <a:t>, </a:t>
            </a:r>
            <a:r>
              <a:rPr lang="ru-RU" dirty="0" err="1"/>
              <a:t>покладімо</a:t>
            </a:r>
            <a:r>
              <a:rPr lang="ru-RU" dirty="0"/>
              <a:t> руку на </a:t>
            </a:r>
            <a:r>
              <a:rPr lang="ru-RU" dirty="0" err="1"/>
              <a:t>серце</a:t>
            </a:r>
            <a:r>
              <a:rPr lang="ru-RU" dirty="0"/>
              <a:t>, </a:t>
            </a:r>
            <a:r>
              <a:rPr lang="ru-RU" dirty="0" err="1"/>
              <a:t>після</a:t>
            </a:r>
            <a:r>
              <a:rPr lang="ru-RU" dirty="0"/>
              <a:t> самого </a:t>
            </a:r>
            <a:r>
              <a:rPr lang="ru-RU" dirty="0" err="1"/>
              <a:t>лише</a:t>
            </a:r>
            <a:r>
              <a:rPr lang="ru-RU" dirty="0"/>
              <a:t> </a:t>
            </a:r>
            <a:r>
              <a:rPr lang="ru-RU" dirty="0" err="1"/>
              <a:t>виходу</a:t>
            </a:r>
            <a:r>
              <a:rPr lang="ru-RU" dirty="0"/>
              <a:t> </a:t>
            </a:r>
            <a:r>
              <a:rPr lang="ru-RU" dirty="0" err="1"/>
              <a:t>журналістського</a:t>
            </a:r>
            <a:r>
              <a:rPr lang="ru-RU" dirty="0"/>
              <a:t> </a:t>
            </a:r>
            <a:r>
              <a:rPr lang="ru-RU" dirty="0" err="1"/>
              <a:t>матеріалу</a:t>
            </a:r>
            <a:r>
              <a:rPr lang="ru-RU" dirty="0"/>
              <a:t>, </a:t>
            </a:r>
            <a:r>
              <a:rPr lang="ru-RU" dirty="0" err="1"/>
              <a:t>якщо</a:t>
            </a:r>
            <a:r>
              <a:rPr lang="ru-RU" dirty="0"/>
              <a:t> </a:t>
            </a:r>
            <a:r>
              <a:rPr lang="ru-RU" dirty="0" err="1"/>
              <a:t>це</a:t>
            </a:r>
            <a:r>
              <a:rPr lang="ru-RU" dirty="0"/>
              <a:t> не </a:t>
            </a:r>
            <a:r>
              <a:rPr lang="ru-RU" dirty="0" err="1"/>
              <a:t>було</a:t>
            </a:r>
            <a:r>
              <a:rPr lang="ru-RU" dirty="0"/>
              <a:t> </a:t>
            </a:r>
            <a:r>
              <a:rPr lang="ru-RU" dirty="0" err="1"/>
              <a:t>підкріплене</a:t>
            </a:r>
            <a:r>
              <a:rPr lang="ru-RU" dirty="0"/>
              <a:t> </a:t>
            </a:r>
            <a:r>
              <a:rPr lang="ru-RU" dirty="0" err="1"/>
              <a:t>іншими</a:t>
            </a:r>
            <a:r>
              <a:rPr lang="ru-RU" dirty="0"/>
              <a:t> </a:t>
            </a:r>
            <a:r>
              <a:rPr lang="ru-RU" dirty="0" err="1"/>
              <a:t>діями</a:t>
            </a:r>
            <a:r>
              <a:rPr lang="ru-RU" dirty="0"/>
              <a:t>, в тому </a:t>
            </a:r>
            <a:r>
              <a:rPr lang="ru-RU" dirty="0" err="1"/>
              <a:t>числі</a:t>
            </a:r>
            <a:r>
              <a:rPr lang="ru-RU" dirty="0"/>
              <a:t> й </a:t>
            </a:r>
            <a:r>
              <a:rPr lang="ru-RU" dirty="0" err="1"/>
              <a:t>передусім</a:t>
            </a:r>
            <a:r>
              <a:rPr lang="ru-RU" dirty="0"/>
              <a:t> - з боку самого героя, </a:t>
            </a:r>
            <a:r>
              <a:rPr lang="ru-RU" dirty="0" err="1"/>
              <a:t>ситуація</a:t>
            </a:r>
            <a:r>
              <a:rPr lang="ru-RU" dirty="0"/>
              <a:t> сама по </a:t>
            </a:r>
            <a:r>
              <a:rPr lang="ru-RU" dirty="0" err="1"/>
              <a:t>собі</a:t>
            </a:r>
            <a:r>
              <a:rPr lang="ru-RU" dirty="0"/>
              <a:t> не </a:t>
            </a:r>
            <a:r>
              <a:rPr lang="ru-RU" dirty="0" err="1"/>
              <a:t>змінюється</a:t>
            </a:r>
            <a:r>
              <a:rPr lang="ru-RU" dirty="0"/>
              <a:t>.</a:t>
            </a:r>
            <a:endParaRPr lang="uk-UA" dirty="0"/>
          </a:p>
        </p:txBody>
      </p:sp>
    </p:spTree>
    <p:extLst>
      <p:ext uri="{BB962C8B-B14F-4D97-AF65-F5344CB8AC3E}">
        <p14:creationId xmlns:p14="http://schemas.microsoft.com/office/powerpoint/2010/main" val="31073714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5E9D059-5C1C-4D1C-A382-C601976D1EBD}"/>
              </a:ext>
            </a:extLst>
          </p:cNvPr>
          <p:cNvSpPr>
            <a:spLocks noGrp="1"/>
          </p:cNvSpPr>
          <p:nvPr>
            <p:ph idx="1"/>
          </p:nvPr>
        </p:nvSpPr>
        <p:spPr>
          <a:xfrm>
            <a:off x="1141412" y="349624"/>
            <a:ext cx="9905999" cy="6024282"/>
          </a:xfrm>
        </p:spPr>
        <p:txBody>
          <a:bodyPr>
            <a:normAutofit fontScale="92500" lnSpcReduction="20000"/>
          </a:bodyPr>
          <a:lstStyle/>
          <a:p>
            <a:pPr algn="just"/>
            <a:r>
              <a:rPr lang="uk-UA" dirty="0">
                <a:solidFill>
                  <a:srgbClr val="FFFF00"/>
                </a:solidFill>
              </a:rPr>
              <a:t>25. </a:t>
            </a:r>
            <a:r>
              <a:rPr lang="uk-UA" dirty="0" err="1">
                <a:solidFill>
                  <a:srgbClr val="FFFF00"/>
                </a:solidFill>
              </a:rPr>
              <a:t>Ознайомте</a:t>
            </a:r>
            <a:r>
              <a:rPr lang="uk-UA" dirty="0">
                <a:solidFill>
                  <a:srgbClr val="FFFF00"/>
                </a:solidFill>
              </a:rPr>
              <a:t> героя інтерв'ю з матеріалом після виходу </a:t>
            </a:r>
            <a:r>
              <a:rPr lang="uk-UA" dirty="0"/>
              <a:t>- </a:t>
            </a:r>
            <a:r>
              <a:rPr lang="uk-UA" dirty="0" err="1"/>
              <a:t>надішліть</a:t>
            </a:r>
            <a:r>
              <a:rPr lang="uk-UA" dirty="0"/>
              <a:t> посилання на опублікований чи випущений в ефір матеріал (якщо він розміщений на інтернет-ресурсі) або подаруйте примірник друкованого видання з публікацією (якщо маєте таку можливість).</a:t>
            </a:r>
          </a:p>
          <a:p>
            <a:pPr algn="just"/>
            <a:r>
              <a:rPr lang="uk-UA" dirty="0"/>
              <a:t> Будьте готові, на прохання співрозмовника, записати для нього сюжет на диск, або, можливо, подарувати додатковий примірник журналу. Знайомлячи героя інтерв'ю з вашим спільним доробком, не </a:t>
            </a:r>
            <a:r>
              <a:rPr lang="uk-UA" dirty="0" err="1"/>
              <a:t>забудьте</a:t>
            </a:r>
            <a:r>
              <a:rPr lang="uk-UA" dirty="0"/>
              <a:t> подякувати йому за спілкування та висловити сподівання на подальшу співпрацю. Звісно, ця порада більше підходить для невеликого регіонального ЗМІ, де контакт журналіста з героєм зазвичай тісніший.</a:t>
            </a:r>
          </a:p>
          <a:p>
            <a:pPr algn="just"/>
            <a:r>
              <a:rPr lang="uk-UA" dirty="0"/>
              <a:t>26. </a:t>
            </a:r>
            <a:r>
              <a:rPr lang="uk-UA" dirty="0">
                <a:solidFill>
                  <a:srgbClr val="FFFF00"/>
                </a:solidFill>
              </a:rPr>
              <a:t>Якщо ваш співрозмовник користувач соцмереж, </a:t>
            </a:r>
            <a:r>
              <a:rPr lang="uk-UA" dirty="0" err="1">
                <a:solidFill>
                  <a:srgbClr val="FFFF00"/>
                </a:solidFill>
              </a:rPr>
              <a:t>розмістіть</a:t>
            </a:r>
            <a:r>
              <a:rPr lang="uk-UA" dirty="0">
                <a:solidFill>
                  <a:srgbClr val="FFFF00"/>
                </a:solidFill>
              </a:rPr>
              <a:t> на своїй сторінці посилання на інтерв'ю, відмітивши героя</a:t>
            </a:r>
            <a:r>
              <a:rPr lang="uk-UA" dirty="0"/>
              <a:t>. Це допоможе збільшити аудиторію повідомлення за рахунок додаткових «кіл друзів» - підписників вашого співрозмовника, друзів його друзів тощо. Поширення оформленого </a:t>
            </a:r>
            <a:r>
              <a:rPr lang="uk-UA" dirty="0" err="1"/>
              <a:t>таком</a:t>
            </a:r>
            <a:r>
              <a:rPr lang="uk-UA" dirty="0"/>
              <a:t> чином анонсу інтерв'ю в соцмережах буде вигідним і вам, і вашому героєві.</a:t>
            </a:r>
          </a:p>
        </p:txBody>
      </p:sp>
    </p:spTree>
    <p:extLst>
      <p:ext uri="{BB962C8B-B14F-4D97-AF65-F5344CB8AC3E}">
        <p14:creationId xmlns:p14="http://schemas.microsoft.com/office/powerpoint/2010/main" val="24761549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BEFE0C-39D9-4DA8-9655-D11132D26625}"/>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170E061-F324-4CD8-AA39-A0521E8B3DED}"/>
              </a:ext>
            </a:extLst>
          </p:cNvPr>
          <p:cNvSpPr>
            <a:spLocks noGrp="1"/>
          </p:cNvSpPr>
          <p:nvPr>
            <p:ph idx="1"/>
          </p:nvPr>
        </p:nvSpPr>
        <p:spPr/>
        <p:txBody>
          <a:bodyPr>
            <a:normAutofit fontScale="77500" lnSpcReduction="20000"/>
          </a:bodyPr>
          <a:lstStyle/>
          <a:p>
            <a:pPr algn="just"/>
            <a:r>
              <a:rPr lang="uk-UA" dirty="0">
                <a:solidFill>
                  <a:srgbClr val="FFFF00"/>
                </a:solidFill>
              </a:rPr>
              <a:t>27. Через певний час - перетелефонуйте або напишіть герою інтерв'ю: нагадайте, хто ви, коли та з якого приводу ви зустрічались (якщо буде така потреба), і ненав'язливо поцікавтесь, чи має ваш співрозмовник свіжі новини, варті висвітлення. </a:t>
            </a:r>
            <a:r>
              <a:rPr lang="uk-UA" dirty="0"/>
              <a:t>Незалежно від результативності цих дій, привітайте вашого співрозмовника з Днем народження та професійним святом. Якщо ви налаштовані на довгостроковий контакт із важливою для вас особою, будьте готові спочатку більше віддавати (своєї уваги), аніж брати (корисної інформації).</a:t>
            </a:r>
          </a:p>
          <a:p>
            <a:pPr algn="just"/>
            <a:r>
              <a:rPr lang="uk-UA" dirty="0"/>
              <a:t>Звісно, не всі рекомендації доречні в усіх ситуаціях, які виникають під час інтерв'ю. Погодьтеся, дивно було б «радувати» фігуранта журналістського розслідування повідомленням про час виходу передачі з гучними викриттями скандальних оборудок. Або вітати скандального політика з днем народження, "набиваючись" до нього у друзі.</a:t>
            </a:r>
          </a:p>
        </p:txBody>
      </p:sp>
    </p:spTree>
    <p:extLst>
      <p:ext uri="{BB962C8B-B14F-4D97-AF65-F5344CB8AC3E}">
        <p14:creationId xmlns:p14="http://schemas.microsoft.com/office/powerpoint/2010/main" val="233926950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093E8F-D80C-44F5-A670-BB67086FE57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7113061-0FD2-4338-A9E1-D44BBA512D1E}"/>
              </a:ext>
            </a:extLst>
          </p:cNvPr>
          <p:cNvSpPr>
            <a:spLocks noGrp="1"/>
          </p:cNvSpPr>
          <p:nvPr>
            <p:ph idx="1"/>
          </p:nvPr>
        </p:nvSpPr>
        <p:spPr/>
        <p:txBody>
          <a:bodyPr/>
          <a:lstStyle/>
          <a:p>
            <a:endParaRPr lang="uk-UA"/>
          </a:p>
        </p:txBody>
      </p:sp>
    </p:spTree>
    <p:extLst>
      <p:ext uri="{BB962C8B-B14F-4D97-AF65-F5344CB8AC3E}">
        <p14:creationId xmlns:p14="http://schemas.microsoft.com/office/powerpoint/2010/main" val="424409036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A4D251-C14F-49B3-AC31-494F01DFF5E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6B1D9EB-252D-4034-8282-02C1A48AF069}"/>
              </a:ext>
            </a:extLst>
          </p:cNvPr>
          <p:cNvSpPr>
            <a:spLocks noGrp="1"/>
          </p:cNvSpPr>
          <p:nvPr>
            <p:ph idx="1"/>
          </p:nvPr>
        </p:nvSpPr>
        <p:spPr/>
        <p:txBody>
          <a:bodyPr/>
          <a:lstStyle/>
          <a:p>
            <a:endParaRPr lang="uk-UA"/>
          </a:p>
        </p:txBody>
      </p:sp>
    </p:spTree>
    <p:extLst>
      <p:ext uri="{BB962C8B-B14F-4D97-AF65-F5344CB8AC3E}">
        <p14:creationId xmlns:p14="http://schemas.microsoft.com/office/powerpoint/2010/main" val="82898800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DD72C7-D7EA-4A3E-8EED-1FF70215728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9E87138-5B46-483D-B8BF-75AB89EC1D85}"/>
              </a:ext>
            </a:extLst>
          </p:cNvPr>
          <p:cNvSpPr>
            <a:spLocks noGrp="1"/>
          </p:cNvSpPr>
          <p:nvPr>
            <p:ph idx="1"/>
          </p:nvPr>
        </p:nvSpPr>
        <p:spPr/>
        <p:txBody>
          <a:bodyPr/>
          <a:lstStyle/>
          <a:p>
            <a:endParaRPr lang="uk-UA"/>
          </a:p>
        </p:txBody>
      </p:sp>
    </p:spTree>
    <p:extLst>
      <p:ext uri="{BB962C8B-B14F-4D97-AF65-F5344CB8AC3E}">
        <p14:creationId xmlns:p14="http://schemas.microsoft.com/office/powerpoint/2010/main" val="3648845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A99B45-8255-424B-A639-4A4141FCEF7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1115F86-76F7-4DE1-9B2B-C2E3CDFB7463}"/>
              </a:ext>
            </a:extLst>
          </p:cNvPr>
          <p:cNvSpPr>
            <a:spLocks noGrp="1"/>
          </p:cNvSpPr>
          <p:nvPr>
            <p:ph sz="half" idx="1"/>
          </p:nvPr>
        </p:nvSpPr>
        <p:spPr/>
        <p:txBody>
          <a:bodyPr/>
          <a:lstStyle/>
          <a:p>
            <a:endParaRPr lang="uk-UA"/>
          </a:p>
        </p:txBody>
      </p:sp>
      <p:sp>
        <p:nvSpPr>
          <p:cNvPr id="4" name="Місце для вмісту 3">
            <a:extLst>
              <a:ext uri="{FF2B5EF4-FFF2-40B4-BE49-F238E27FC236}">
                <a16:creationId xmlns:a16="http://schemas.microsoft.com/office/drawing/2014/main" id="{97AE7A25-E1E9-49E8-BED9-AAD8D419A803}"/>
              </a:ext>
            </a:extLst>
          </p:cNvPr>
          <p:cNvSpPr>
            <a:spLocks noGrp="1"/>
          </p:cNvSpPr>
          <p:nvPr>
            <p:ph sz="half" idx="2"/>
          </p:nvPr>
        </p:nvSpPr>
        <p:spPr/>
        <p:txBody>
          <a:bodyPr/>
          <a:lstStyle/>
          <a:p>
            <a:endParaRPr lang="uk-UA"/>
          </a:p>
        </p:txBody>
      </p:sp>
    </p:spTree>
    <p:extLst>
      <p:ext uri="{BB962C8B-B14F-4D97-AF65-F5344CB8AC3E}">
        <p14:creationId xmlns:p14="http://schemas.microsoft.com/office/powerpoint/2010/main" val="1445219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1405D3-EE5E-47BD-8A58-F61DA45EBC9C}"/>
              </a:ext>
            </a:extLst>
          </p:cNvPr>
          <p:cNvSpPr>
            <a:spLocks noGrp="1"/>
          </p:cNvSpPr>
          <p:nvPr>
            <p:ph type="title"/>
          </p:nvPr>
        </p:nvSpPr>
        <p:spPr/>
        <p:txBody>
          <a:bodyPr/>
          <a:lstStyle/>
          <a:p>
            <a:pPr algn="ctr"/>
            <a:r>
              <a:rPr lang="ru-RU" dirty="0" err="1"/>
              <a:t>Предметне</a:t>
            </a:r>
            <a:r>
              <a:rPr lang="ru-RU" dirty="0"/>
              <a:t> </a:t>
            </a:r>
            <a:r>
              <a:rPr lang="ru-RU" dirty="0" err="1"/>
              <a:t>інтерв’ю</a:t>
            </a:r>
            <a:endParaRPr lang="uk-UA" dirty="0"/>
          </a:p>
        </p:txBody>
      </p:sp>
      <p:sp>
        <p:nvSpPr>
          <p:cNvPr id="3" name="Місце для вмісту 2">
            <a:extLst>
              <a:ext uri="{FF2B5EF4-FFF2-40B4-BE49-F238E27FC236}">
                <a16:creationId xmlns:a16="http://schemas.microsoft.com/office/drawing/2014/main" id="{DAD3AF85-250E-4617-AB1F-D86E6CC1B90D}"/>
              </a:ext>
            </a:extLst>
          </p:cNvPr>
          <p:cNvSpPr>
            <a:spLocks noGrp="1"/>
          </p:cNvSpPr>
          <p:nvPr>
            <p:ph sz="half" idx="1"/>
          </p:nvPr>
        </p:nvSpPr>
        <p:spPr/>
        <p:txBody>
          <a:bodyPr>
            <a:normAutofit fontScale="85000" lnSpcReduction="20000"/>
          </a:bodyPr>
          <a:lstStyle/>
          <a:p>
            <a:pPr algn="just"/>
            <a:r>
              <a:rPr lang="uk-UA" dirty="0">
                <a:solidFill>
                  <a:srgbClr val="FFFF00"/>
                </a:solidFill>
              </a:rPr>
              <a:t>Тема</a:t>
            </a:r>
            <a:r>
              <a:rPr lang="uk-UA" dirty="0"/>
              <a:t> предметного інтерв'ю - стан речей у сфері діяльності. Зазвичай це інтерв'ю з експертом, жанром раціональної публіцистики. Співрозмовник цікавий журналісту рівно настільки, наскільки він із цим станом речей пов'язаний. </a:t>
            </a:r>
          </a:p>
          <a:p>
            <a:pPr algn="just"/>
            <a:r>
              <a:rPr lang="uk-UA" b="1" i="1" dirty="0">
                <a:solidFill>
                  <a:srgbClr val="FFFF00"/>
                </a:solidFill>
              </a:rPr>
              <a:t>Ні думка співрозмовника з питань, що відхиляються від теми інтерв'ю, ні приватне життя співрозмовника журналіста не цікавить.</a:t>
            </a:r>
          </a:p>
        </p:txBody>
      </p:sp>
      <p:sp>
        <p:nvSpPr>
          <p:cNvPr id="4" name="Місце для вмісту 3">
            <a:extLst>
              <a:ext uri="{FF2B5EF4-FFF2-40B4-BE49-F238E27FC236}">
                <a16:creationId xmlns:a16="http://schemas.microsoft.com/office/drawing/2014/main" id="{1E13EF79-538E-42BF-9C16-5701ED824FB7}"/>
              </a:ext>
            </a:extLst>
          </p:cNvPr>
          <p:cNvSpPr>
            <a:spLocks noGrp="1"/>
          </p:cNvSpPr>
          <p:nvPr>
            <p:ph sz="half" idx="2"/>
          </p:nvPr>
        </p:nvSpPr>
        <p:spPr/>
        <p:txBody>
          <a:bodyPr>
            <a:normAutofit fontScale="85000" lnSpcReduction="20000"/>
          </a:bodyPr>
          <a:lstStyle/>
          <a:p>
            <a:endParaRPr lang="uk-UA"/>
          </a:p>
        </p:txBody>
      </p:sp>
    </p:spTree>
    <p:extLst>
      <p:ext uri="{BB962C8B-B14F-4D97-AF65-F5344CB8AC3E}">
        <p14:creationId xmlns:p14="http://schemas.microsoft.com/office/powerpoint/2010/main" val="1559876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85EC61-7800-4EC4-9CDD-6524D4F21245}"/>
              </a:ext>
            </a:extLst>
          </p:cNvPr>
          <p:cNvSpPr>
            <a:spLocks noGrp="1"/>
          </p:cNvSpPr>
          <p:nvPr>
            <p:ph type="title"/>
          </p:nvPr>
        </p:nvSpPr>
        <p:spPr/>
        <p:txBody>
          <a:bodyPr>
            <a:normAutofit/>
          </a:bodyPr>
          <a:lstStyle/>
          <a:p>
            <a:pPr algn="ctr"/>
            <a:r>
              <a:rPr lang="uk-UA" sz="3200" dirty="0"/>
              <a:t>За структурою предметне інтерв'ю складається</a:t>
            </a:r>
          </a:p>
        </p:txBody>
      </p:sp>
      <p:sp>
        <p:nvSpPr>
          <p:cNvPr id="3" name="Місце для вмісту 2">
            <a:extLst>
              <a:ext uri="{FF2B5EF4-FFF2-40B4-BE49-F238E27FC236}">
                <a16:creationId xmlns:a16="http://schemas.microsoft.com/office/drawing/2014/main" id="{3F2262B0-3CE6-4247-A59F-F71085335A07}"/>
              </a:ext>
            </a:extLst>
          </p:cNvPr>
          <p:cNvSpPr>
            <a:spLocks noGrp="1"/>
          </p:cNvSpPr>
          <p:nvPr>
            <p:ph sz="half" idx="1"/>
          </p:nvPr>
        </p:nvSpPr>
        <p:spPr>
          <a:xfrm>
            <a:off x="717176" y="1640541"/>
            <a:ext cx="5302623" cy="4957483"/>
          </a:xfrm>
        </p:spPr>
        <p:txBody>
          <a:bodyPr>
            <a:normAutofit fontScale="85000" lnSpcReduction="20000"/>
          </a:bodyPr>
          <a:lstStyle/>
          <a:p>
            <a:pPr algn="just"/>
            <a:r>
              <a:rPr lang="uk-UA" dirty="0"/>
              <a:t>За структурою предметне інтерв'ю складається із трьох частин.</a:t>
            </a:r>
          </a:p>
          <a:p>
            <a:pPr algn="just"/>
            <a:r>
              <a:rPr lang="uk-UA" dirty="0"/>
              <a:t>Спочатку показують </a:t>
            </a:r>
            <a:r>
              <a:rPr lang="uk-UA" b="1" dirty="0">
                <a:solidFill>
                  <a:srgbClr val="FFFF00"/>
                </a:solidFill>
              </a:rPr>
              <a:t>зв'язок</a:t>
            </a:r>
            <a:r>
              <a:rPr lang="uk-UA" dirty="0"/>
              <a:t> співрозмовника з темою. </a:t>
            </a:r>
          </a:p>
          <a:p>
            <a:pPr algn="just"/>
            <a:r>
              <a:rPr lang="uk-UA" dirty="0"/>
              <a:t>Потім йде </a:t>
            </a:r>
            <a:r>
              <a:rPr lang="uk-UA" b="1" dirty="0">
                <a:solidFill>
                  <a:srgbClr val="FFFF00"/>
                </a:solidFill>
              </a:rPr>
              <a:t>розбір предмета </a:t>
            </a:r>
            <a:r>
              <a:rPr lang="uk-UA" dirty="0"/>
              <a:t>з метою його подання, прояснення та оцінки. </a:t>
            </a:r>
          </a:p>
          <a:p>
            <a:pPr algn="just"/>
            <a:r>
              <a:rPr lang="uk-UA" dirty="0"/>
              <a:t>Завершується предметне інтерв'ю </a:t>
            </a:r>
            <a:r>
              <a:rPr lang="uk-UA" b="1" dirty="0">
                <a:solidFill>
                  <a:srgbClr val="FFFF00"/>
                </a:solidFill>
              </a:rPr>
              <a:t>упорядкуванням</a:t>
            </a:r>
            <a:r>
              <a:rPr lang="uk-UA" dirty="0"/>
              <a:t> сказаного, підбиттям підсумків, практичними рекомендаціями читачам.</a:t>
            </a:r>
          </a:p>
          <a:p>
            <a:r>
              <a:rPr lang="uk-UA" i="1" dirty="0">
                <a:solidFill>
                  <a:srgbClr val="FFFF00"/>
                </a:solidFill>
              </a:rPr>
              <a:t>Героєм предметного інтерв'ю може бути очевидець або учасник події. Це вже інформаційне інтерв'ю, один із жанрів новин.</a:t>
            </a:r>
          </a:p>
        </p:txBody>
      </p:sp>
      <p:sp>
        <p:nvSpPr>
          <p:cNvPr id="4" name="Місце для вмісту 3">
            <a:extLst>
              <a:ext uri="{FF2B5EF4-FFF2-40B4-BE49-F238E27FC236}">
                <a16:creationId xmlns:a16="http://schemas.microsoft.com/office/drawing/2014/main" id="{B2BE3545-1833-44E1-8551-DDC67CEFC02F}"/>
              </a:ext>
            </a:extLst>
          </p:cNvPr>
          <p:cNvSpPr>
            <a:spLocks noGrp="1"/>
          </p:cNvSpPr>
          <p:nvPr>
            <p:ph sz="half" idx="2"/>
          </p:nvPr>
        </p:nvSpPr>
        <p:spPr/>
        <p:txBody>
          <a:bodyPr>
            <a:normAutofit fontScale="85000" lnSpcReduction="20000"/>
          </a:bodyPr>
          <a:lstStyle/>
          <a:p>
            <a:pPr algn="just"/>
            <a:r>
              <a:rPr lang="uk-UA" b="1" dirty="0">
                <a:solidFill>
                  <a:srgbClr val="FFFF00"/>
                </a:solidFill>
              </a:rPr>
              <a:t>Завдання журналіста </a:t>
            </a:r>
            <a:r>
              <a:rPr lang="uk-UA" dirty="0"/>
              <a:t>- дізнатися якнайбільше подробиць і деталей того, що сталося. Як і у випадку з експертом, спочатку показується зв'язок співрозмовника з темою, потім відбувається поглиблення теми, а кінцівка присвячена загальним враженням про те, що сталося, і висновків, які зробив співрозмовник.</a:t>
            </a:r>
          </a:p>
        </p:txBody>
      </p:sp>
    </p:spTree>
    <p:extLst>
      <p:ext uri="{BB962C8B-B14F-4D97-AF65-F5344CB8AC3E}">
        <p14:creationId xmlns:p14="http://schemas.microsoft.com/office/powerpoint/2010/main" val="516259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3EF6E0-4300-4F2B-94CF-9AC5AE0D505F}"/>
              </a:ext>
            </a:extLst>
          </p:cNvPr>
          <p:cNvSpPr>
            <a:spLocks noGrp="1"/>
          </p:cNvSpPr>
          <p:nvPr>
            <p:ph type="title"/>
          </p:nvPr>
        </p:nvSpPr>
        <p:spPr/>
        <p:txBody>
          <a:bodyPr/>
          <a:lstStyle/>
          <a:p>
            <a:pPr algn="ctr"/>
            <a:r>
              <a:rPr lang="uk-UA" dirty="0"/>
              <a:t>Особистісне інтерв’ю</a:t>
            </a:r>
          </a:p>
        </p:txBody>
      </p:sp>
      <p:sp>
        <p:nvSpPr>
          <p:cNvPr id="3" name="Місце для вмісту 2">
            <a:extLst>
              <a:ext uri="{FF2B5EF4-FFF2-40B4-BE49-F238E27FC236}">
                <a16:creationId xmlns:a16="http://schemas.microsoft.com/office/drawing/2014/main" id="{6F8ABD76-7D52-42A8-BF69-D1756F44A13E}"/>
              </a:ext>
            </a:extLst>
          </p:cNvPr>
          <p:cNvSpPr>
            <a:spLocks noGrp="1"/>
          </p:cNvSpPr>
          <p:nvPr>
            <p:ph sz="half" idx="1"/>
          </p:nvPr>
        </p:nvSpPr>
        <p:spPr/>
        <p:txBody>
          <a:bodyPr>
            <a:normAutofit fontScale="70000" lnSpcReduction="20000"/>
          </a:bodyPr>
          <a:lstStyle/>
          <a:p>
            <a:pPr algn="just"/>
            <a:r>
              <a:rPr lang="uk-UA" dirty="0"/>
              <a:t>В особистісному інтерв'ю темою, навпаки, є людина. У ролі персонажів особистісного інтерв'ю, як правило, виступають вже відомі читачам люди – зірки шоу-бізнесу, спортсмени, політики. У розмові можуть бути порушені будь-які факти та сфери життя. Не важливо, про що конкретно йтиметься, бо мета журналіста - не видобути якусь певну інформацію, а подолати «фасад» особистості, показати, що є ця людина насправді, «олюднити гламурний образ», як сказано в одному із посібників з журналістики.</a:t>
            </a:r>
          </a:p>
        </p:txBody>
      </p:sp>
      <p:sp>
        <p:nvSpPr>
          <p:cNvPr id="4" name="Місце для вмісту 3">
            <a:extLst>
              <a:ext uri="{FF2B5EF4-FFF2-40B4-BE49-F238E27FC236}">
                <a16:creationId xmlns:a16="http://schemas.microsoft.com/office/drawing/2014/main" id="{4CE9B663-895E-45A2-85D2-EB6A0A7F9AFD}"/>
              </a:ext>
            </a:extLst>
          </p:cNvPr>
          <p:cNvSpPr>
            <a:spLocks noGrp="1"/>
          </p:cNvSpPr>
          <p:nvPr>
            <p:ph sz="half" idx="2"/>
          </p:nvPr>
        </p:nvSpPr>
        <p:spPr/>
        <p:txBody>
          <a:bodyPr>
            <a:normAutofit fontScale="70000" lnSpcReduction="20000"/>
          </a:bodyPr>
          <a:lstStyle/>
          <a:p>
            <a:endParaRPr lang="uk-UA"/>
          </a:p>
        </p:txBody>
      </p:sp>
    </p:spTree>
    <p:extLst>
      <p:ext uri="{BB962C8B-B14F-4D97-AF65-F5344CB8AC3E}">
        <p14:creationId xmlns:p14="http://schemas.microsoft.com/office/powerpoint/2010/main" val="2335117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5D5CCE-C295-438F-9B22-D78DC91C8BF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9B263054-F997-427E-B2D0-FCDD431749B7}"/>
              </a:ext>
            </a:extLst>
          </p:cNvPr>
          <p:cNvSpPr>
            <a:spLocks noGrp="1"/>
          </p:cNvSpPr>
          <p:nvPr>
            <p:ph sz="half" idx="1"/>
          </p:nvPr>
        </p:nvSpPr>
        <p:spPr/>
        <p:txBody>
          <a:bodyPr>
            <a:normAutofit fontScale="70000" lnSpcReduction="20000"/>
          </a:bodyPr>
          <a:lstStyle/>
          <a:p>
            <a:pPr algn="just"/>
            <a:r>
              <a:rPr lang="uk-UA" dirty="0"/>
              <a:t>По структурі особисте інтерв'ю може нагадувати психологічний тест, коли послідовно розкриваються різні сторони особистості респондента. Оптимальна стратегія журналіста – поєднання непрямих відкритих питань («Розкажіть, будь ласка, про...») та провокаційних («Чому ви весь час себе хвалите?»). Завершити інтерв'ю бажано питанням (або серією питань), яке поставить співрозмовника в глухий кут, змусить виправдовуватися або покаже його читачам з найнесподіванішого боку.</a:t>
            </a:r>
          </a:p>
        </p:txBody>
      </p:sp>
      <p:sp>
        <p:nvSpPr>
          <p:cNvPr id="4" name="Місце для вмісту 3">
            <a:extLst>
              <a:ext uri="{FF2B5EF4-FFF2-40B4-BE49-F238E27FC236}">
                <a16:creationId xmlns:a16="http://schemas.microsoft.com/office/drawing/2014/main" id="{4BBE979A-B01B-4EC5-B652-2E5DBBA344AA}"/>
              </a:ext>
            </a:extLst>
          </p:cNvPr>
          <p:cNvSpPr>
            <a:spLocks noGrp="1"/>
          </p:cNvSpPr>
          <p:nvPr>
            <p:ph sz="half" idx="2"/>
          </p:nvPr>
        </p:nvSpPr>
        <p:spPr/>
        <p:txBody>
          <a:bodyPr>
            <a:normAutofit fontScale="70000" lnSpcReduction="20000"/>
          </a:bodyPr>
          <a:lstStyle/>
          <a:p>
            <a:endParaRPr lang="uk-UA"/>
          </a:p>
        </p:txBody>
      </p:sp>
    </p:spTree>
    <p:extLst>
      <p:ext uri="{BB962C8B-B14F-4D97-AF65-F5344CB8AC3E}">
        <p14:creationId xmlns:p14="http://schemas.microsoft.com/office/powerpoint/2010/main" val="5677907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хема">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{D04B4CDA-0E7B-4165-A1D7-EA20F01D0756}tf04033919</Template>
  <TotalTime>1291</TotalTime>
  <Words>6707</Words>
  <Application>Microsoft Office PowerPoint</Application>
  <PresentationFormat>Широкий екран</PresentationFormat>
  <Paragraphs>174</Paragraphs>
  <Slides>56</Slides>
  <Notes>0</Notes>
  <HiddenSlides>0</HiddenSlides>
  <MMClips>0</MMClips>
  <ScaleCrop>false</ScaleCrop>
  <HeadingPairs>
    <vt:vector size="6" baseType="variant">
      <vt:variant>
        <vt:lpstr>Використані шрифти</vt:lpstr>
      </vt:variant>
      <vt:variant>
        <vt:i4>2</vt:i4>
      </vt:variant>
      <vt:variant>
        <vt:lpstr>Тема</vt:lpstr>
      </vt:variant>
      <vt:variant>
        <vt:i4>1</vt:i4>
      </vt:variant>
      <vt:variant>
        <vt:lpstr>Заголовки слайдів</vt:lpstr>
      </vt:variant>
      <vt:variant>
        <vt:i4>56</vt:i4>
      </vt:variant>
    </vt:vector>
  </HeadingPairs>
  <TitlesOfParts>
    <vt:vector size="59" baseType="lpstr">
      <vt:lpstr>Arial</vt:lpstr>
      <vt:lpstr>Tw Cen MT</vt:lpstr>
      <vt:lpstr>Схема</vt:lpstr>
      <vt:lpstr>Інтерв’ю</vt:lpstr>
      <vt:lpstr>Презентація PowerPoint</vt:lpstr>
      <vt:lpstr>інтерв'ю як спосіб збирання інформації</vt:lpstr>
      <vt:lpstr>інтерв'ю як спосіб збирання інформації</vt:lpstr>
      <vt:lpstr>Інтерв'ю залежно від теми бувають трьох видів </vt:lpstr>
      <vt:lpstr>Предметне інтерв’ю</vt:lpstr>
      <vt:lpstr>За структурою предметне інтерв'ю складається</vt:lpstr>
      <vt:lpstr>Особистісне інтерв’ю</vt:lpstr>
      <vt:lpstr>Презентація PowerPoint</vt:lpstr>
      <vt:lpstr>предметно-особистісне інтерв'ю </vt:lpstr>
      <vt:lpstr>Презентація PowerPoint</vt:lpstr>
      <vt:lpstr>види питань, що використовуються в інтерв'ю</vt:lpstr>
      <vt:lpstr>питання поділяються на відкриті та закриті</vt:lpstr>
      <vt:lpstr>Презентація PowerPoint</vt:lpstr>
      <vt:lpstr>Презентація PowerPoint</vt:lpstr>
      <vt:lpstr>Ось десять «смертних гріхів», які допускають журналісти при формулюванні питань для інтерв’ю. Їх сформулював канадський журналіст Джон Савотскі. </vt:lpstr>
      <vt:lpstr>Після інтерв’ю</vt:lpstr>
      <vt:lpstr>Техніка інтерв’ю, поради, підказки</vt:lpstr>
      <vt:lpstr>Презентація PowerPoint</vt:lpstr>
      <vt:lpstr>Текст інтерв’ю</vt:lpstr>
      <vt:lpstr>Презентація PowerPoint</vt:lpstr>
      <vt:lpstr>Презентація PowerPoint</vt:lpstr>
      <vt:lpstr>Десять порад для успішного інтерв’ю</vt:lpstr>
      <vt:lpstr>Десять порад для успішного інтерв’ю</vt:lpstr>
      <vt:lpstr>Презентація PowerPoint</vt:lpstr>
      <vt:lpstr>Презентація PowerPoint</vt:lpstr>
      <vt:lpstr>Презентація PowerPoint</vt:lpstr>
      <vt:lpstr>Техніка інтерв’ю (від В.Голубєва)</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Під час інтерв’ю  Брати інтерв'ю загалом нескладно. У тому сенсі, що не складніше, ніж просто бути цікавим, уважним і допитливим співрозмовником. У техніці інтерв'ю, як, напевно, ніде ще в журналістиці, тісно переплетені навички журналістські і суто психологічні, комунікативні.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Після інтерв'ю</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Інтерв’ю</dc:title>
  <dc:creator>Слюсар Вадим Миколайович</dc:creator>
  <cp:lastModifiedBy>Слюсар Вадим Миколайович</cp:lastModifiedBy>
  <cp:revision>14</cp:revision>
  <dcterms:created xsi:type="dcterms:W3CDTF">2024-10-31T12:16:34Z</dcterms:created>
  <dcterms:modified xsi:type="dcterms:W3CDTF">2025-09-29T08:36:06Z</dcterms:modified>
</cp:coreProperties>
</file>