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39"/>
  </p:handoutMasterIdLst>
  <p:sldIdLst>
    <p:sldId id="260" r:id="rId2"/>
    <p:sldId id="259" r:id="rId3"/>
    <p:sldId id="293" r:id="rId4"/>
    <p:sldId id="295" r:id="rId5"/>
    <p:sldId id="294" r:id="rId6"/>
    <p:sldId id="262" r:id="rId7"/>
    <p:sldId id="297" r:id="rId8"/>
    <p:sldId id="298" r:id="rId9"/>
    <p:sldId id="299" r:id="rId10"/>
    <p:sldId id="300" r:id="rId11"/>
    <p:sldId id="301" r:id="rId12"/>
    <p:sldId id="302" r:id="rId13"/>
    <p:sldId id="303" r:id="rId14"/>
    <p:sldId id="304" r:id="rId15"/>
    <p:sldId id="305" r:id="rId16"/>
    <p:sldId id="306" r:id="rId17"/>
    <p:sldId id="307" r:id="rId18"/>
    <p:sldId id="308" r:id="rId19"/>
    <p:sldId id="309" r:id="rId20"/>
    <p:sldId id="311" r:id="rId21"/>
    <p:sldId id="312" r:id="rId22"/>
    <p:sldId id="313" r:id="rId23"/>
    <p:sldId id="314" r:id="rId24"/>
    <p:sldId id="315" r:id="rId25"/>
    <p:sldId id="316" r:id="rId26"/>
    <p:sldId id="317" r:id="rId27"/>
    <p:sldId id="318" r:id="rId28"/>
    <p:sldId id="319" r:id="rId29"/>
    <p:sldId id="320" r:id="rId30"/>
    <p:sldId id="321" r:id="rId31"/>
    <p:sldId id="322" r:id="rId32"/>
    <p:sldId id="323" r:id="rId33"/>
    <p:sldId id="324" r:id="rId34"/>
    <p:sldId id="325" r:id="rId35"/>
    <p:sldId id="327" r:id="rId36"/>
    <p:sldId id="328" r:id="rId37"/>
    <p:sldId id="326" r:id="rId38"/>
  </p:sldIdLst>
  <p:sldSz cx="9144000" cy="6858000" type="screen4x3"/>
  <p:notesSz cx="6858000" cy="9144000"/>
  <p:defaultTextStyle>
    <a:defPPr>
      <a:defRPr lang="ru-R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86D9"/>
    <a:srgbClr val="0096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90" d="100"/>
          <a:sy n="90" d="100"/>
        </p:scale>
        <p:origin x="1608" y="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Constantia" pitchFamily="18" charset="0"/>
              </a:defRPr>
            </a:lvl1pPr>
          </a:lstStyle>
          <a:p>
            <a:pPr>
              <a:defRPr/>
            </a:pPr>
            <a:endParaRPr lang="ru-RU"/>
          </a:p>
        </p:txBody>
      </p:sp>
      <p:sp>
        <p:nvSpPr>
          <p:cNvPr id="2457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Constantia" pitchFamily="18" charset="0"/>
              </a:defRPr>
            </a:lvl1pPr>
          </a:lstStyle>
          <a:p>
            <a:pPr>
              <a:defRPr/>
            </a:pPr>
            <a:fld id="{27B6A1AE-6BE5-4D38-9834-B5DE2CD04477}" type="datetimeFigureOut">
              <a:rPr lang="ru-RU"/>
              <a:pPr>
                <a:defRPr/>
              </a:pPr>
              <a:t>16.02.2025</a:t>
            </a:fld>
            <a:endParaRPr lang="ru-RU"/>
          </a:p>
        </p:txBody>
      </p:sp>
      <p:sp>
        <p:nvSpPr>
          <p:cNvPr id="2458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Constantia" pitchFamily="18" charset="0"/>
              </a:defRPr>
            </a:lvl1pPr>
          </a:lstStyle>
          <a:p>
            <a:pPr>
              <a:defRPr/>
            </a:pPr>
            <a:endParaRPr lang="ru-RU"/>
          </a:p>
        </p:txBody>
      </p:sp>
      <p:sp>
        <p:nvSpPr>
          <p:cNvPr id="2458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Constantia" panose="02030602050306030303" pitchFamily="18" charset="0"/>
              </a:defRPr>
            </a:lvl1pPr>
          </a:lstStyle>
          <a:p>
            <a:pPr>
              <a:defRPr/>
            </a:pPr>
            <a:fld id="{906CA3EF-8234-4A3B-B7EE-27AA7D5F7677}" type="slidenum">
              <a:rPr lang="ru-RU" altLang="uk-UA"/>
              <a:pPr>
                <a:defRPr/>
              </a:pPr>
              <a:t>‹#›</a:t>
            </a:fld>
            <a:endParaRPr lang="ru-RU" altLang="uk-UA"/>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gradFill rotWithShape="1">
          <a:gsLst>
            <a:gs pos="0">
              <a:srgbClr val="B5EDFD"/>
            </a:gs>
            <a:gs pos="17999">
              <a:srgbClr val="83BFF6"/>
            </a:gs>
            <a:gs pos="36000">
              <a:srgbClr val="83BFF6"/>
            </a:gs>
            <a:gs pos="100000">
              <a:srgbClr val="FFFF00"/>
            </a:gs>
          </a:gsLst>
          <a:lin ang="5400000" scaled="1"/>
        </a:gradFill>
        <a:effectLst/>
      </p:bgPr>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ru-RU"/>
              <a:t>Образец заголовка</a:t>
            </a:r>
            <a:endParaRPr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a:t>Образец подзаголовка</a:t>
            </a:r>
            <a:endParaRPr lang="en-US"/>
          </a:p>
        </p:txBody>
      </p:sp>
      <p:sp>
        <p:nvSpPr>
          <p:cNvPr id="4" name="Дата 29"/>
          <p:cNvSpPr>
            <a:spLocks noGrp="1"/>
          </p:cNvSpPr>
          <p:nvPr>
            <p:ph type="dt" sz="half" idx="10"/>
          </p:nvPr>
        </p:nvSpPr>
        <p:spPr/>
        <p:txBody>
          <a:bodyPr/>
          <a:lstStyle>
            <a:lvl1pPr>
              <a:defRPr/>
            </a:lvl1pPr>
          </a:lstStyle>
          <a:p>
            <a:pPr>
              <a:defRPr/>
            </a:pPr>
            <a:fld id="{12606C86-8878-457D-BC64-89A55DB267A1}" type="datetimeFigureOut">
              <a:rPr lang="ru-RU"/>
              <a:pPr>
                <a:defRPr/>
              </a:pPr>
              <a:t>16.02.2025</a:t>
            </a:fld>
            <a:endParaRPr lang="ru-RU"/>
          </a:p>
        </p:txBody>
      </p:sp>
      <p:sp>
        <p:nvSpPr>
          <p:cNvPr id="5" name="Нижний колонтитул 18"/>
          <p:cNvSpPr>
            <a:spLocks noGrp="1"/>
          </p:cNvSpPr>
          <p:nvPr>
            <p:ph type="ftr" sz="quarter" idx="11"/>
          </p:nvPr>
        </p:nvSpPr>
        <p:spPr/>
        <p:txBody>
          <a:bodyPr/>
          <a:lstStyle>
            <a:lvl1pPr>
              <a:defRPr/>
            </a:lvl1pPr>
          </a:lstStyle>
          <a:p>
            <a:pPr>
              <a:defRPr/>
            </a:pPr>
            <a:endParaRPr lang="ru-RU"/>
          </a:p>
        </p:txBody>
      </p:sp>
      <p:sp>
        <p:nvSpPr>
          <p:cNvPr id="6" name="Номер слайда 26"/>
          <p:cNvSpPr>
            <a:spLocks noGrp="1"/>
          </p:cNvSpPr>
          <p:nvPr>
            <p:ph type="sldNum" sz="quarter" idx="12"/>
          </p:nvPr>
        </p:nvSpPr>
        <p:spPr/>
        <p:txBody>
          <a:bodyPr/>
          <a:lstStyle>
            <a:lvl1pPr>
              <a:defRPr>
                <a:solidFill>
                  <a:srgbClr val="D1EAEE"/>
                </a:solidFill>
              </a:defRPr>
            </a:lvl1pPr>
          </a:lstStyle>
          <a:p>
            <a:pPr>
              <a:defRPr/>
            </a:pPr>
            <a:fld id="{0D9355C2-4DFC-4689-9298-C1F3261C6133}" type="slidenum">
              <a:rPr lang="ru-RU" altLang="uk-UA"/>
              <a:pPr>
                <a:defRPr/>
              </a:pPr>
              <a:t>‹#›</a:t>
            </a:fld>
            <a:endParaRPr lang="ru-RU" altLang="uk-UA"/>
          </a:p>
        </p:txBody>
      </p:sp>
    </p:spTree>
    <p:extLst>
      <p:ext uri="{BB962C8B-B14F-4D97-AF65-F5344CB8AC3E}">
        <p14:creationId xmlns:p14="http://schemas.microsoft.com/office/powerpoint/2010/main" val="244657706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9"/>
          <p:cNvSpPr>
            <a:spLocks noGrp="1"/>
          </p:cNvSpPr>
          <p:nvPr>
            <p:ph type="dt" sz="half" idx="10"/>
          </p:nvPr>
        </p:nvSpPr>
        <p:spPr/>
        <p:txBody>
          <a:bodyPr/>
          <a:lstStyle>
            <a:lvl1pPr>
              <a:defRPr/>
            </a:lvl1pPr>
          </a:lstStyle>
          <a:p>
            <a:pPr>
              <a:defRPr/>
            </a:pPr>
            <a:fld id="{2C79916D-A62D-4F19-9D3B-171A3573F8E9}" type="datetimeFigureOut">
              <a:rPr lang="ru-RU"/>
              <a:pPr>
                <a:defRPr/>
              </a:pPr>
              <a:t>16.02.2025</a:t>
            </a:fld>
            <a:endParaRPr lang="ru-RU"/>
          </a:p>
        </p:txBody>
      </p:sp>
      <p:sp>
        <p:nvSpPr>
          <p:cNvPr id="5" name="Нижний колонтитул 21"/>
          <p:cNvSpPr>
            <a:spLocks noGrp="1"/>
          </p:cNvSpPr>
          <p:nvPr>
            <p:ph type="ftr" sz="quarter" idx="11"/>
          </p:nvPr>
        </p:nvSpPr>
        <p:spPr/>
        <p:txBody>
          <a:bodyPr/>
          <a:lstStyle>
            <a:lvl1pPr>
              <a:defRPr/>
            </a:lvl1pPr>
          </a:lstStyle>
          <a:p>
            <a:pPr>
              <a:defRPr/>
            </a:pPr>
            <a:endParaRPr lang="ru-RU"/>
          </a:p>
        </p:txBody>
      </p:sp>
      <p:sp>
        <p:nvSpPr>
          <p:cNvPr id="6" name="Номер слайда 17"/>
          <p:cNvSpPr>
            <a:spLocks noGrp="1"/>
          </p:cNvSpPr>
          <p:nvPr>
            <p:ph type="sldNum" sz="quarter" idx="12"/>
          </p:nvPr>
        </p:nvSpPr>
        <p:spPr/>
        <p:txBody>
          <a:bodyPr/>
          <a:lstStyle>
            <a:lvl1pPr>
              <a:defRPr/>
            </a:lvl1pPr>
          </a:lstStyle>
          <a:p>
            <a:pPr>
              <a:defRPr/>
            </a:pPr>
            <a:fld id="{11161D72-A749-43E5-9997-BACBDEBEDC71}" type="slidenum">
              <a:rPr lang="ru-RU" altLang="uk-UA"/>
              <a:pPr>
                <a:defRPr/>
              </a:pPr>
              <a:t>‹#›</a:t>
            </a:fld>
            <a:endParaRPr lang="ru-RU" altLang="uk-UA"/>
          </a:p>
        </p:txBody>
      </p:sp>
    </p:spTree>
    <p:extLst>
      <p:ext uri="{BB962C8B-B14F-4D97-AF65-F5344CB8AC3E}">
        <p14:creationId xmlns:p14="http://schemas.microsoft.com/office/powerpoint/2010/main" val="2034919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lang="ru-RU"/>
              <a:t>Образец заголовка</a:t>
            </a:r>
            <a:endParaRPr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9"/>
          <p:cNvSpPr>
            <a:spLocks noGrp="1"/>
          </p:cNvSpPr>
          <p:nvPr>
            <p:ph type="dt" sz="half" idx="10"/>
          </p:nvPr>
        </p:nvSpPr>
        <p:spPr/>
        <p:txBody>
          <a:bodyPr/>
          <a:lstStyle>
            <a:lvl1pPr>
              <a:defRPr/>
            </a:lvl1pPr>
          </a:lstStyle>
          <a:p>
            <a:pPr>
              <a:defRPr/>
            </a:pPr>
            <a:fld id="{D2700AFA-3BBD-4E16-86B8-6C493F3A3C8E}" type="datetimeFigureOut">
              <a:rPr lang="ru-RU"/>
              <a:pPr>
                <a:defRPr/>
              </a:pPr>
              <a:t>16.02.2025</a:t>
            </a:fld>
            <a:endParaRPr lang="ru-RU"/>
          </a:p>
        </p:txBody>
      </p:sp>
      <p:sp>
        <p:nvSpPr>
          <p:cNvPr id="5" name="Нижний колонтитул 21"/>
          <p:cNvSpPr>
            <a:spLocks noGrp="1"/>
          </p:cNvSpPr>
          <p:nvPr>
            <p:ph type="ftr" sz="quarter" idx="11"/>
          </p:nvPr>
        </p:nvSpPr>
        <p:spPr/>
        <p:txBody>
          <a:bodyPr/>
          <a:lstStyle>
            <a:lvl1pPr>
              <a:defRPr/>
            </a:lvl1pPr>
          </a:lstStyle>
          <a:p>
            <a:pPr>
              <a:defRPr/>
            </a:pPr>
            <a:endParaRPr lang="ru-RU"/>
          </a:p>
        </p:txBody>
      </p:sp>
      <p:sp>
        <p:nvSpPr>
          <p:cNvPr id="6" name="Номер слайда 17"/>
          <p:cNvSpPr>
            <a:spLocks noGrp="1"/>
          </p:cNvSpPr>
          <p:nvPr>
            <p:ph type="sldNum" sz="quarter" idx="12"/>
          </p:nvPr>
        </p:nvSpPr>
        <p:spPr/>
        <p:txBody>
          <a:bodyPr/>
          <a:lstStyle>
            <a:lvl1pPr>
              <a:defRPr/>
            </a:lvl1pPr>
          </a:lstStyle>
          <a:p>
            <a:pPr>
              <a:defRPr/>
            </a:pPr>
            <a:fld id="{41B3427B-7BC7-441B-A4E6-4D1D3E2DF148}" type="slidenum">
              <a:rPr lang="ru-RU" altLang="uk-UA"/>
              <a:pPr>
                <a:defRPr/>
              </a:pPr>
              <a:t>‹#›</a:t>
            </a:fld>
            <a:endParaRPr lang="ru-RU" altLang="uk-UA"/>
          </a:p>
        </p:txBody>
      </p:sp>
    </p:spTree>
    <p:extLst>
      <p:ext uri="{BB962C8B-B14F-4D97-AF65-F5344CB8AC3E}">
        <p14:creationId xmlns:p14="http://schemas.microsoft.com/office/powerpoint/2010/main" val="2575534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9"/>
          <p:cNvSpPr>
            <a:spLocks noGrp="1"/>
          </p:cNvSpPr>
          <p:nvPr>
            <p:ph type="dt" sz="half" idx="10"/>
          </p:nvPr>
        </p:nvSpPr>
        <p:spPr/>
        <p:txBody>
          <a:bodyPr/>
          <a:lstStyle>
            <a:lvl1pPr>
              <a:defRPr/>
            </a:lvl1pPr>
          </a:lstStyle>
          <a:p>
            <a:pPr>
              <a:defRPr/>
            </a:pPr>
            <a:fld id="{92303638-0F8F-4AE5-A1B1-24AD6BB7BC45}" type="datetimeFigureOut">
              <a:rPr lang="ru-RU"/>
              <a:pPr>
                <a:defRPr/>
              </a:pPr>
              <a:t>16.02.2025</a:t>
            </a:fld>
            <a:endParaRPr lang="ru-RU"/>
          </a:p>
        </p:txBody>
      </p:sp>
      <p:sp>
        <p:nvSpPr>
          <p:cNvPr id="5" name="Нижний колонтитул 21"/>
          <p:cNvSpPr>
            <a:spLocks noGrp="1"/>
          </p:cNvSpPr>
          <p:nvPr>
            <p:ph type="ftr" sz="quarter" idx="11"/>
          </p:nvPr>
        </p:nvSpPr>
        <p:spPr/>
        <p:txBody>
          <a:bodyPr/>
          <a:lstStyle>
            <a:lvl1pPr>
              <a:defRPr/>
            </a:lvl1pPr>
          </a:lstStyle>
          <a:p>
            <a:pPr>
              <a:defRPr/>
            </a:pPr>
            <a:endParaRPr lang="ru-RU"/>
          </a:p>
        </p:txBody>
      </p:sp>
      <p:sp>
        <p:nvSpPr>
          <p:cNvPr id="6" name="Номер слайда 17"/>
          <p:cNvSpPr>
            <a:spLocks noGrp="1"/>
          </p:cNvSpPr>
          <p:nvPr>
            <p:ph type="sldNum" sz="quarter" idx="12"/>
          </p:nvPr>
        </p:nvSpPr>
        <p:spPr/>
        <p:txBody>
          <a:bodyPr/>
          <a:lstStyle>
            <a:lvl1pPr>
              <a:defRPr/>
            </a:lvl1pPr>
          </a:lstStyle>
          <a:p>
            <a:pPr>
              <a:defRPr/>
            </a:pPr>
            <a:fld id="{07CCED58-1AB2-4B9D-A045-FE1DF13935E5}" type="slidenum">
              <a:rPr lang="ru-RU" altLang="uk-UA"/>
              <a:pPr>
                <a:defRPr/>
              </a:pPr>
              <a:t>‹#›</a:t>
            </a:fld>
            <a:endParaRPr lang="ru-RU" altLang="uk-UA"/>
          </a:p>
        </p:txBody>
      </p:sp>
    </p:spTree>
    <p:extLst>
      <p:ext uri="{BB962C8B-B14F-4D97-AF65-F5344CB8AC3E}">
        <p14:creationId xmlns:p14="http://schemas.microsoft.com/office/powerpoint/2010/main" val="2576315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Pr>
        <a:gradFill rotWithShape="1">
          <a:gsLst>
            <a:gs pos="0">
              <a:srgbClr val="B5EDFD"/>
            </a:gs>
            <a:gs pos="17999">
              <a:srgbClr val="83BFF6"/>
            </a:gs>
            <a:gs pos="36000">
              <a:srgbClr val="83BFF6"/>
            </a:gs>
            <a:gs pos="100000">
              <a:srgbClr val="FFFF00"/>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ru-RU"/>
              <a:t>Образец заголовка</a:t>
            </a:r>
            <a:endParaRPr lang="en-US"/>
          </a:p>
        </p:txBody>
      </p:sp>
      <p:sp>
        <p:nvSpPr>
          <p:cNvPr id="3" name="Текст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pPr>
              <a:defRPr/>
            </a:pPr>
            <a:fld id="{C9F7009F-E6C9-4EEE-A915-BAC76A750105}" type="datetimeFigureOut">
              <a:rPr lang="ru-RU"/>
              <a:pPr>
                <a:defRPr/>
              </a:pPr>
              <a:t>16.02.2025</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solidFill>
                  <a:srgbClr val="D1EAEE"/>
                </a:solidFill>
              </a:defRPr>
            </a:lvl1pPr>
          </a:lstStyle>
          <a:p>
            <a:pPr>
              <a:defRPr/>
            </a:pPr>
            <a:fld id="{37993C7F-D956-46EC-AB68-675E63B1CFF0}" type="slidenum">
              <a:rPr lang="ru-RU" altLang="uk-UA"/>
              <a:pPr>
                <a:defRPr/>
              </a:pPr>
              <a:t>‹#›</a:t>
            </a:fld>
            <a:endParaRPr lang="ru-RU" altLang="uk-UA"/>
          </a:p>
        </p:txBody>
      </p:sp>
    </p:spTree>
    <p:extLst>
      <p:ext uri="{BB962C8B-B14F-4D97-AF65-F5344CB8AC3E}">
        <p14:creationId xmlns:p14="http://schemas.microsoft.com/office/powerpoint/2010/main" val="343191726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lang="ru-RU"/>
              <a:t>Образец заголовка</a:t>
            </a:r>
            <a:endParaRPr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Дата 9"/>
          <p:cNvSpPr>
            <a:spLocks noGrp="1"/>
          </p:cNvSpPr>
          <p:nvPr>
            <p:ph type="dt" sz="half" idx="10"/>
          </p:nvPr>
        </p:nvSpPr>
        <p:spPr/>
        <p:txBody>
          <a:bodyPr/>
          <a:lstStyle>
            <a:lvl1pPr>
              <a:defRPr/>
            </a:lvl1pPr>
          </a:lstStyle>
          <a:p>
            <a:pPr>
              <a:defRPr/>
            </a:pPr>
            <a:fld id="{5D9C7687-6F95-484E-8427-0E8BA9F98EC5}" type="datetimeFigureOut">
              <a:rPr lang="ru-RU"/>
              <a:pPr>
                <a:defRPr/>
              </a:pPr>
              <a:t>16.02.2025</a:t>
            </a:fld>
            <a:endParaRPr lang="ru-RU"/>
          </a:p>
        </p:txBody>
      </p:sp>
      <p:sp>
        <p:nvSpPr>
          <p:cNvPr id="6" name="Нижний колонтитул 21"/>
          <p:cNvSpPr>
            <a:spLocks noGrp="1"/>
          </p:cNvSpPr>
          <p:nvPr>
            <p:ph type="ftr" sz="quarter" idx="11"/>
          </p:nvPr>
        </p:nvSpPr>
        <p:spPr/>
        <p:txBody>
          <a:bodyPr/>
          <a:lstStyle>
            <a:lvl1pPr>
              <a:defRPr/>
            </a:lvl1pPr>
          </a:lstStyle>
          <a:p>
            <a:pPr>
              <a:defRPr/>
            </a:pPr>
            <a:endParaRPr lang="ru-RU"/>
          </a:p>
        </p:txBody>
      </p:sp>
      <p:sp>
        <p:nvSpPr>
          <p:cNvPr id="7" name="Номер слайда 17"/>
          <p:cNvSpPr>
            <a:spLocks noGrp="1"/>
          </p:cNvSpPr>
          <p:nvPr>
            <p:ph type="sldNum" sz="quarter" idx="12"/>
          </p:nvPr>
        </p:nvSpPr>
        <p:spPr/>
        <p:txBody>
          <a:bodyPr/>
          <a:lstStyle>
            <a:lvl1pPr>
              <a:defRPr/>
            </a:lvl1pPr>
          </a:lstStyle>
          <a:p>
            <a:pPr>
              <a:defRPr/>
            </a:pPr>
            <a:fld id="{DE2B80BB-EBCC-4B6B-BDBE-5BFD0EA5362C}" type="slidenum">
              <a:rPr lang="ru-RU" altLang="uk-UA"/>
              <a:pPr>
                <a:defRPr/>
              </a:pPr>
              <a:t>‹#›</a:t>
            </a:fld>
            <a:endParaRPr lang="ru-RU" altLang="uk-UA"/>
          </a:p>
        </p:txBody>
      </p:sp>
    </p:spTree>
    <p:extLst>
      <p:ext uri="{BB962C8B-B14F-4D97-AF65-F5344CB8AC3E}">
        <p14:creationId xmlns:p14="http://schemas.microsoft.com/office/powerpoint/2010/main" val="1900130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lvl1pPr>
              <a:defRPr/>
            </a:lvl1pPr>
          </a:lstStyle>
          <a:p>
            <a:r>
              <a:rPr lang="ru-RU"/>
              <a:t>Образец заголовка</a:t>
            </a:r>
            <a:endParaRPr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ru-RU"/>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ru-RU"/>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Дата 9"/>
          <p:cNvSpPr>
            <a:spLocks noGrp="1"/>
          </p:cNvSpPr>
          <p:nvPr>
            <p:ph type="dt" sz="half" idx="10"/>
          </p:nvPr>
        </p:nvSpPr>
        <p:spPr/>
        <p:txBody>
          <a:bodyPr/>
          <a:lstStyle>
            <a:lvl1pPr>
              <a:defRPr/>
            </a:lvl1pPr>
          </a:lstStyle>
          <a:p>
            <a:pPr>
              <a:defRPr/>
            </a:pPr>
            <a:fld id="{7A4511B8-2D4C-4F38-8503-AC7A0F3C1F6A}" type="datetimeFigureOut">
              <a:rPr lang="ru-RU"/>
              <a:pPr>
                <a:defRPr/>
              </a:pPr>
              <a:t>16.02.2025</a:t>
            </a:fld>
            <a:endParaRPr lang="ru-RU"/>
          </a:p>
        </p:txBody>
      </p:sp>
      <p:sp>
        <p:nvSpPr>
          <p:cNvPr id="8" name="Нижний колонтитул 21"/>
          <p:cNvSpPr>
            <a:spLocks noGrp="1"/>
          </p:cNvSpPr>
          <p:nvPr>
            <p:ph type="ftr" sz="quarter" idx="11"/>
          </p:nvPr>
        </p:nvSpPr>
        <p:spPr/>
        <p:txBody>
          <a:bodyPr/>
          <a:lstStyle>
            <a:lvl1pPr>
              <a:defRPr/>
            </a:lvl1pPr>
          </a:lstStyle>
          <a:p>
            <a:pPr>
              <a:defRPr/>
            </a:pPr>
            <a:endParaRPr lang="ru-RU"/>
          </a:p>
        </p:txBody>
      </p:sp>
      <p:sp>
        <p:nvSpPr>
          <p:cNvPr id="9" name="Номер слайда 17"/>
          <p:cNvSpPr>
            <a:spLocks noGrp="1"/>
          </p:cNvSpPr>
          <p:nvPr>
            <p:ph type="sldNum" sz="quarter" idx="12"/>
          </p:nvPr>
        </p:nvSpPr>
        <p:spPr/>
        <p:txBody>
          <a:bodyPr/>
          <a:lstStyle>
            <a:lvl1pPr>
              <a:defRPr/>
            </a:lvl1pPr>
          </a:lstStyle>
          <a:p>
            <a:pPr>
              <a:defRPr/>
            </a:pPr>
            <a:fld id="{8928D5CA-BC6B-4719-8BAC-9004F931B3B6}" type="slidenum">
              <a:rPr lang="ru-RU" altLang="uk-UA"/>
              <a:pPr>
                <a:defRPr/>
              </a:pPr>
              <a:t>‹#›</a:t>
            </a:fld>
            <a:endParaRPr lang="ru-RU" altLang="uk-UA"/>
          </a:p>
        </p:txBody>
      </p:sp>
    </p:spTree>
    <p:extLst>
      <p:ext uri="{BB962C8B-B14F-4D97-AF65-F5344CB8AC3E}">
        <p14:creationId xmlns:p14="http://schemas.microsoft.com/office/powerpoint/2010/main" val="3445532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ru-RU"/>
              <a:t>Образец заголовка</a:t>
            </a:r>
            <a:endParaRPr lang="en-US"/>
          </a:p>
        </p:txBody>
      </p:sp>
      <p:sp>
        <p:nvSpPr>
          <p:cNvPr id="3" name="Дата 9"/>
          <p:cNvSpPr>
            <a:spLocks noGrp="1"/>
          </p:cNvSpPr>
          <p:nvPr>
            <p:ph type="dt" sz="half" idx="10"/>
          </p:nvPr>
        </p:nvSpPr>
        <p:spPr/>
        <p:txBody>
          <a:bodyPr/>
          <a:lstStyle>
            <a:lvl1pPr>
              <a:defRPr/>
            </a:lvl1pPr>
          </a:lstStyle>
          <a:p>
            <a:pPr>
              <a:defRPr/>
            </a:pPr>
            <a:fld id="{77979682-7F76-4C5C-A596-CC2C0E9B85AF}" type="datetimeFigureOut">
              <a:rPr lang="ru-RU"/>
              <a:pPr>
                <a:defRPr/>
              </a:pPr>
              <a:t>16.02.2025</a:t>
            </a:fld>
            <a:endParaRPr lang="ru-RU"/>
          </a:p>
        </p:txBody>
      </p:sp>
      <p:sp>
        <p:nvSpPr>
          <p:cNvPr id="4" name="Нижний колонтитул 21"/>
          <p:cNvSpPr>
            <a:spLocks noGrp="1"/>
          </p:cNvSpPr>
          <p:nvPr>
            <p:ph type="ftr" sz="quarter" idx="11"/>
          </p:nvPr>
        </p:nvSpPr>
        <p:spPr/>
        <p:txBody>
          <a:bodyPr/>
          <a:lstStyle>
            <a:lvl1pPr>
              <a:defRPr/>
            </a:lvl1pPr>
          </a:lstStyle>
          <a:p>
            <a:pPr>
              <a:defRPr/>
            </a:pPr>
            <a:endParaRPr lang="ru-RU"/>
          </a:p>
        </p:txBody>
      </p:sp>
      <p:sp>
        <p:nvSpPr>
          <p:cNvPr id="5" name="Номер слайда 17"/>
          <p:cNvSpPr>
            <a:spLocks noGrp="1"/>
          </p:cNvSpPr>
          <p:nvPr>
            <p:ph type="sldNum" sz="quarter" idx="12"/>
          </p:nvPr>
        </p:nvSpPr>
        <p:spPr/>
        <p:txBody>
          <a:bodyPr/>
          <a:lstStyle>
            <a:lvl1pPr>
              <a:defRPr/>
            </a:lvl1pPr>
          </a:lstStyle>
          <a:p>
            <a:pPr>
              <a:defRPr/>
            </a:pPr>
            <a:fld id="{52C57BFB-23A1-449D-B58F-7ACE01E3AC7D}" type="slidenum">
              <a:rPr lang="ru-RU" altLang="uk-UA"/>
              <a:pPr>
                <a:defRPr/>
              </a:pPr>
              <a:t>‹#›</a:t>
            </a:fld>
            <a:endParaRPr lang="ru-RU" altLang="uk-UA"/>
          </a:p>
        </p:txBody>
      </p:sp>
    </p:spTree>
    <p:extLst>
      <p:ext uri="{BB962C8B-B14F-4D97-AF65-F5344CB8AC3E}">
        <p14:creationId xmlns:p14="http://schemas.microsoft.com/office/powerpoint/2010/main" val="3701266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9"/>
          <p:cNvSpPr>
            <a:spLocks noGrp="1"/>
          </p:cNvSpPr>
          <p:nvPr>
            <p:ph type="dt" sz="half" idx="10"/>
          </p:nvPr>
        </p:nvSpPr>
        <p:spPr/>
        <p:txBody>
          <a:bodyPr/>
          <a:lstStyle>
            <a:lvl1pPr>
              <a:defRPr/>
            </a:lvl1pPr>
          </a:lstStyle>
          <a:p>
            <a:pPr>
              <a:defRPr/>
            </a:pPr>
            <a:fld id="{58CE01FE-74D4-4A65-8529-EE7D9AD1EAAA}" type="datetimeFigureOut">
              <a:rPr lang="ru-RU"/>
              <a:pPr>
                <a:defRPr/>
              </a:pPr>
              <a:t>16.02.2025</a:t>
            </a:fld>
            <a:endParaRPr lang="ru-RU"/>
          </a:p>
        </p:txBody>
      </p:sp>
      <p:sp>
        <p:nvSpPr>
          <p:cNvPr id="3" name="Нижний колонтитул 21"/>
          <p:cNvSpPr>
            <a:spLocks noGrp="1"/>
          </p:cNvSpPr>
          <p:nvPr>
            <p:ph type="ftr" sz="quarter" idx="11"/>
          </p:nvPr>
        </p:nvSpPr>
        <p:spPr/>
        <p:txBody>
          <a:bodyPr/>
          <a:lstStyle>
            <a:lvl1pPr>
              <a:defRPr/>
            </a:lvl1pPr>
          </a:lstStyle>
          <a:p>
            <a:pPr>
              <a:defRPr/>
            </a:pPr>
            <a:endParaRPr lang="ru-RU"/>
          </a:p>
        </p:txBody>
      </p:sp>
      <p:sp>
        <p:nvSpPr>
          <p:cNvPr id="4" name="Номер слайда 17"/>
          <p:cNvSpPr>
            <a:spLocks noGrp="1"/>
          </p:cNvSpPr>
          <p:nvPr>
            <p:ph type="sldNum" sz="quarter" idx="12"/>
          </p:nvPr>
        </p:nvSpPr>
        <p:spPr/>
        <p:txBody>
          <a:bodyPr/>
          <a:lstStyle>
            <a:lvl1pPr>
              <a:defRPr/>
            </a:lvl1pPr>
          </a:lstStyle>
          <a:p>
            <a:pPr>
              <a:defRPr/>
            </a:pPr>
            <a:fld id="{58CDCA78-69AD-4BBB-87D9-558DE344DEA8}" type="slidenum">
              <a:rPr lang="ru-RU" altLang="uk-UA"/>
              <a:pPr>
                <a:defRPr/>
              </a:pPr>
              <a:t>‹#›</a:t>
            </a:fld>
            <a:endParaRPr lang="ru-RU" altLang="uk-UA"/>
          </a:p>
        </p:txBody>
      </p:sp>
    </p:spTree>
    <p:extLst>
      <p:ext uri="{BB962C8B-B14F-4D97-AF65-F5344CB8AC3E}">
        <p14:creationId xmlns:p14="http://schemas.microsoft.com/office/powerpoint/2010/main" val="2112063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ru-RU"/>
              <a:t>Образец заголовка</a:t>
            </a:r>
            <a:endParaRPr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ru-RU"/>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Дата 9"/>
          <p:cNvSpPr>
            <a:spLocks noGrp="1"/>
          </p:cNvSpPr>
          <p:nvPr>
            <p:ph type="dt" sz="half" idx="10"/>
          </p:nvPr>
        </p:nvSpPr>
        <p:spPr/>
        <p:txBody>
          <a:bodyPr/>
          <a:lstStyle>
            <a:lvl1pPr>
              <a:defRPr/>
            </a:lvl1pPr>
          </a:lstStyle>
          <a:p>
            <a:pPr>
              <a:defRPr/>
            </a:pPr>
            <a:fld id="{DB5DA8E3-1772-40CE-963D-A6CBFD1793EE}" type="datetimeFigureOut">
              <a:rPr lang="ru-RU"/>
              <a:pPr>
                <a:defRPr/>
              </a:pPr>
              <a:t>16.02.2025</a:t>
            </a:fld>
            <a:endParaRPr lang="ru-RU"/>
          </a:p>
        </p:txBody>
      </p:sp>
      <p:sp>
        <p:nvSpPr>
          <p:cNvPr id="6" name="Нижний колонтитул 21"/>
          <p:cNvSpPr>
            <a:spLocks noGrp="1"/>
          </p:cNvSpPr>
          <p:nvPr>
            <p:ph type="ftr" sz="quarter" idx="11"/>
          </p:nvPr>
        </p:nvSpPr>
        <p:spPr/>
        <p:txBody>
          <a:bodyPr/>
          <a:lstStyle>
            <a:lvl1pPr>
              <a:defRPr/>
            </a:lvl1pPr>
          </a:lstStyle>
          <a:p>
            <a:pPr>
              <a:defRPr/>
            </a:pPr>
            <a:endParaRPr lang="ru-RU"/>
          </a:p>
        </p:txBody>
      </p:sp>
      <p:sp>
        <p:nvSpPr>
          <p:cNvPr id="7" name="Номер слайда 17"/>
          <p:cNvSpPr>
            <a:spLocks noGrp="1"/>
          </p:cNvSpPr>
          <p:nvPr>
            <p:ph type="sldNum" sz="quarter" idx="12"/>
          </p:nvPr>
        </p:nvSpPr>
        <p:spPr/>
        <p:txBody>
          <a:bodyPr/>
          <a:lstStyle>
            <a:lvl1pPr>
              <a:defRPr/>
            </a:lvl1pPr>
          </a:lstStyle>
          <a:p>
            <a:pPr>
              <a:defRPr/>
            </a:pPr>
            <a:fld id="{F93652B2-0766-4125-90CB-4B276C9BBD2C}" type="slidenum">
              <a:rPr lang="ru-RU" altLang="uk-UA"/>
              <a:pPr>
                <a:defRPr/>
              </a:pPr>
              <a:t>‹#›</a:t>
            </a:fld>
            <a:endParaRPr lang="ru-RU" altLang="uk-UA"/>
          </a:p>
        </p:txBody>
      </p:sp>
    </p:spTree>
    <p:extLst>
      <p:ext uri="{BB962C8B-B14F-4D97-AF65-F5344CB8AC3E}">
        <p14:creationId xmlns:p14="http://schemas.microsoft.com/office/powerpoint/2010/main" val="26043591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5" name="Прямоугольник с одним вырезанным скругленным углом 13"/>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Прямоугольный треугольник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Полилиния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8" name="Полилиния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2" name="Заголовок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ru-RU"/>
              <a:t>Образец заголовка</a:t>
            </a:r>
            <a:endParaRPr lang="en-US"/>
          </a:p>
        </p:txBody>
      </p:sp>
      <p:sp>
        <p:nvSpPr>
          <p:cNvPr id="4" name="Текст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ru-RU"/>
              <a:t>Образец текста</a:t>
            </a:r>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ru-RU" noProof="0"/>
              <a:t>Вставка рисунка</a:t>
            </a:r>
            <a:endParaRPr lang="en-US" noProof="0" dirty="0"/>
          </a:p>
        </p:txBody>
      </p:sp>
      <p:sp>
        <p:nvSpPr>
          <p:cNvPr id="9" name="Дата 4"/>
          <p:cNvSpPr>
            <a:spLocks noGrp="1"/>
          </p:cNvSpPr>
          <p:nvPr>
            <p:ph type="dt" sz="half" idx="10"/>
          </p:nvPr>
        </p:nvSpPr>
        <p:spPr/>
        <p:txBody>
          <a:bodyPr/>
          <a:lstStyle>
            <a:lvl1pPr>
              <a:defRPr/>
            </a:lvl1pPr>
          </a:lstStyle>
          <a:p>
            <a:pPr>
              <a:defRPr/>
            </a:pPr>
            <a:fld id="{0B3B8EBB-17DF-422C-8DDC-17AC5BCAE043}" type="datetimeFigureOut">
              <a:rPr lang="ru-RU"/>
              <a:pPr>
                <a:defRPr/>
              </a:pPr>
              <a:t>16.02.2025</a:t>
            </a:fld>
            <a:endParaRPr lang="ru-RU"/>
          </a:p>
        </p:txBody>
      </p:sp>
      <p:sp>
        <p:nvSpPr>
          <p:cNvPr id="10" name="Нижний колонтитул 5"/>
          <p:cNvSpPr>
            <a:spLocks noGrp="1"/>
          </p:cNvSpPr>
          <p:nvPr>
            <p:ph type="ftr" sz="quarter" idx="11"/>
          </p:nvPr>
        </p:nvSpPr>
        <p:spPr/>
        <p:txBody>
          <a:bodyPr/>
          <a:lstStyle>
            <a:lvl1pPr>
              <a:defRPr/>
            </a:lvl1pPr>
          </a:lstStyle>
          <a:p>
            <a:pPr>
              <a:defRPr/>
            </a:pPr>
            <a:endParaRPr lang="ru-RU"/>
          </a:p>
        </p:txBody>
      </p:sp>
      <p:sp>
        <p:nvSpPr>
          <p:cNvPr id="11" name="Номер слайда 6"/>
          <p:cNvSpPr>
            <a:spLocks noGrp="1"/>
          </p:cNvSpPr>
          <p:nvPr>
            <p:ph type="sldNum" sz="quarter" idx="12"/>
          </p:nvPr>
        </p:nvSpPr>
        <p:spPr>
          <a:xfrm>
            <a:off x="8077200" y="6356350"/>
            <a:ext cx="609600" cy="365125"/>
          </a:xfrm>
        </p:spPr>
        <p:txBody>
          <a:bodyPr/>
          <a:lstStyle>
            <a:lvl1pPr>
              <a:defRPr/>
            </a:lvl1pPr>
          </a:lstStyle>
          <a:p>
            <a:pPr>
              <a:defRPr/>
            </a:pPr>
            <a:fld id="{1D4998D8-0011-4B16-995D-FD0187BA406E}" type="slidenum">
              <a:rPr lang="ru-RU" altLang="uk-UA"/>
              <a:pPr>
                <a:defRPr/>
              </a:pPr>
              <a:t>‹#›</a:t>
            </a:fld>
            <a:endParaRPr lang="ru-RU" altLang="uk-UA"/>
          </a:p>
        </p:txBody>
      </p:sp>
    </p:spTree>
    <p:extLst>
      <p:ext uri="{BB962C8B-B14F-4D97-AF65-F5344CB8AC3E}">
        <p14:creationId xmlns:p14="http://schemas.microsoft.com/office/powerpoint/2010/main" val="4162238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F8FDFE"/>
            </a:gs>
            <a:gs pos="17999">
              <a:srgbClr val="83BFF6"/>
            </a:gs>
            <a:gs pos="36000">
              <a:srgbClr val="83BFF6"/>
            </a:gs>
            <a:gs pos="100000">
              <a:srgbClr val="FFFF00"/>
            </a:gs>
          </a:gsLst>
          <a:lin ang="5400000" scaled="1"/>
        </a:gradFill>
        <a:effectLst/>
      </p:bgPr>
    </p:bg>
    <p:spTree>
      <p:nvGrpSpPr>
        <p:cNvPr id="1" name=""/>
        <p:cNvGrpSpPr/>
        <p:nvPr/>
      </p:nvGrpSpPr>
      <p:grpSpPr>
        <a:xfrm>
          <a:off x="0" y="0"/>
          <a:ext cx="0" cy="0"/>
          <a:chOff x="0" y="0"/>
          <a:chExt cx="0" cy="0"/>
        </a:xfrm>
      </p:grpSpPr>
      <p:sp>
        <p:nvSpPr>
          <p:cNvPr id="7" name="Полилиния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8" name="Полилиния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028" name="Заголовок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ru-RU" altLang="uk-UA"/>
              <a:t>Образец заголовка</a:t>
            </a:r>
            <a:endParaRPr lang="en-US" altLang="uk-UA"/>
          </a:p>
        </p:txBody>
      </p:sp>
      <p:sp>
        <p:nvSpPr>
          <p:cNvPr id="1029" name="Текст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uk-UA"/>
              <a:t>Образец текста</a:t>
            </a:r>
          </a:p>
          <a:p>
            <a:pPr lvl="1"/>
            <a:r>
              <a:rPr lang="ru-RU" altLang="uk-UA"/>
              <a:t>Второй уровень</a:t>
            </a:r>
          </a:p>
          <a:p>
            <a:pPr lvl="2"/>
            <a:r>
              <a:rPr lang="ru-RU" altLang="uk-UA"/>
              <a:t>Третий уровень</a:t>
            </a:r>
          </a:p>
          <a:p>
            <a:pPr lvl="3"/>
            <a:r>
              <a:rPr lang="ru-RU" altLang="uk-UA"/>
              <a:t>Четвертый уровень</a:t>
            </a:r>
          </a:p>
          <a:p>
            <a:pPr lvl="4"/>
            <a:r>
              <a:rPr lang="ru-RU" altLang="uk-UA"/>
              <a:t>Пятый уровень</a:t>
            </a:r>
            <a:endParaRPr lang="en-US" altLang="uk-UA"/>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fld id="{CE7FF6B5-0D74-42D2-ABF2-CE26AD4DF7F3}" type="datetimeFigureOut">
              <a:rPr lang="ru-RU"/>
              <a:pPr>
                <a:defRPr/>
              </a:pPr>
              <a:t>16.02.2025</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eaLnBrk="1" hangingPunct="1">
              <a:defRPr sz="1200">
                <a:solidFill>
                  <a:srgbClr val="045C75"/>
                </a:solidFill>
                <a:latin typeface="Constantia" panose="02030602050306030303" pitchFamily="18" charset="0"/>
              </a:defRPr>
            </a:lvl1pPr>
          </a:lstStyle>
          <a:p>
            <a:pPr>
              <a:defRPr/>
            </a:pPr>
            <a:fld id="{C33597EF-64E2-4C75-9F4C-C8A96B4606BB}" type="slidenum">
              <a:rPr lang="ru-RU" altLang="uk-UA"/>
              <a:pPr>
                <a:defRPr/>
              </a:pPr>
              <a:t>‹#›</a:t>
            </a:fld>
            <a:endParaRPr lang="ru-RU" altLang="uk-UA"/>
          </a:p>
        </p:txBody>
      </p:sp>
      <p:grpSp>
        <p:nvGrpSpPr>
          <p:cNvPr id="1033" name="Группа 1"/>
          <p:cNvGrpSpPr>
            <a:grpSpLocks/>
          </p:cNvGrpSpPr>
          <p:nvPr/>
        </p:nvGrpSpPr>
        <p:grpSpPr bwMode="auto">
          <a:xfrm>
            <a:off x="-19050" y="203200"/>
            <a:ext cx="9180513" cy="647700"/>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795" r:id="rId1"/>
    <p:sldLayoutId id="2147483787" r:id="rId2"/>
    <p:sldLayoutId id="2147483796" r:id="rId3"/>
    <p:sldLayoutId id="2147483788" r:id="rId4"/>
    <p:sldLayoutId id="2147483789" r:id="rId5"/>
    <p:sldLayoutId id="2147483790" r:id="rId6"/>
    <p:sldLayoutId id="2147483791" r:id="rId7"/>
    <p:sldLayoutId id="2147483792" r:id="rId8"/>
    <p:sldLayoutId id="2147483797" r:id="rId9"/>
    <p:sldLayoutId id="2147483793" r:id="rId10"/>
    <p:sldLayoutId id="2147483794"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Подзаголовок 2"/>
          <p:cNvSpPr>
            <a:spLocks noGrp="1"/>
          </p:cNvSpPr>
          <p:nvPr>
            <p:ph type="subTitle" idx="1"/>
          </p:nvPr>
        </p:nvSpPr>
        <p:spPr>
          <a:xfrm>
            <a:off x="250825" y="936625"/>
            <a:ext cx="8712200" cy="5013325"/>
          </a:xfrm>
        </p:spPr>
        <p:txBody>
          <a:bodyPr/>
          <a:lstStyle/>
          <a:p>
            <a:pPr marL="539750" marR="0" indent="-539750" algn="ctr" defTabSz="179388" eaLnBrk="1" hangingPunct="1">
              <a:defRPr/>
            </a:pPr>
            <a:endParaRPr lang="uk-UA" altLang="uk-UA" sz="3500" b="1" i="1" dirty="0">
              <a:solidFill>
                <a:srgbClr val="FF0000"/>
              </a:solidFill>
              <a:latin typeface="Times New Roman" panose="02020603050405020304" pitchFamily="18" charset="0"/>
              <a:cs typeface="Times New Roman" panose="02020603050405020304" pitchFamily="18" charset="0"/>
            </a:endParaRPr>
          </a:p>
          <a:p>
            <a:pPr marL="539750" marR="0" indent="-539750" algn="ctr" defTabSz="179388" eaLnBrk="1" hangingPunct="1">
              <a:defRPr/>
            </a:pPr>
            <a:endParaRPr lang="uk-UA" altLang="uk-UA" sz="2400" b="1" i="1" dirty="0">
              <a:solidFill>
                <a:srgbClr val="0D0D0D"/>
              </a:solidFill>
              <a:latin typeface="Times New Roman" panose="02020603050405020304" pitchFamily="18" charset="0"/>
              <a:cs typeface="Times New Roman" panose="02020603050405020304" pitchFamily="18" charset="0"/>
            </a:endParaRPr>
          </a:p>
          <a:p>
            <a:pPr marL="539750" marR="0" indent="-539750" algn="ctr" defTabSz="179388" eaLnBrk="1" hangingPunct="1">
              <a:defRPr/>
            </a:pPr>
            <a:endParaRPr lang="uk-UA" altLang="uk-UA" sz="2400" b="1" i="1" dirty="0">
              <a:solidFill>
                <a:srgbClr val="0D0D0D"/>
              </a:solidFill>
              <a:latin typeface="Times New Roman" panose="02020603050405020304" pitchFamily="18" charset="0"/>
              <a:cs typeface="Times New Roman" panose="02020603050405020304" pitchFamily="18" charset="0"/>
            </a:endParaRPr>
          </a:p>
          <a:p>
            <a:pPr marL="539750" marR="0" indent="-539750" algn="ctr" defTabSz="179388" eaLnBrk="1" hangingPunct="1">
              <a:defRPr/>
            </a:pPr>
            <a:endParaRPr lang="uk-UA" altLang="uk-UA" sz="2400" b="1" i="1" dirty="0">
              <a:solidFill>
                <a:srgbClr val="0D0D0D"/>
              </a:solidFill>
              <a:latin typeface="Times New Roman" panose="02020603050405020304" pitchFamily="18" charset="0"/>
              <a:cs typeface="Times New Roman" panose="02020603050405020304" pitchFamily="18" charset="0"/>
            </a:endParaRPr>
          </a:p>
          <a:p>
            <a:pPr marL="539750" marR="0" indent="-539750" algn="ctr" defTabSz="179388" eaLnBrk="1" hangingPunct="1">
              <a:defRPr/>
            </a:pPr>
            <a:endParaRPr lang="uk-UA" altLang="uk-UA" sz="2400" b="1" i="1" dirty="0">
              <a:solidFill>
                <a:srgbClr val="0D0D0D"/>
              </a:solidFill>
              <a:latin typeface="Times New Roman" panose="02020603050405020304" pitchFamily="18" charset="0"/>
              <a:cs typeface="Times New Roman" panose="02020603050405020304" pitchFamily="18" charset="0"/>
            </a:endParaRPr>
          </a:p>
          <a:p>
            <a:pPr marL="539750" marR="0" indent="-539750" algn="ctr" defTabSz="179388" eaLnBrk="1" hangingPunct="1">
              <a:defRPr/>
            </a:pPr>
            <a:r>
              <a:rPr lang="uk-UA" altLang="uk-UA" sz="2400" b="1" i="1" dirty="0">
                <a:solidFill>
                  <a:srgbClr val="0D0D0D"/>
                </a:solidFill>
                <a:latin typeface="Times New Roman" panose="02020603050405020304" pitchFamily="18" charset="0"/>
                <a:cs typeface="Times New Roman" panose="02020603050405020304" pitchFamily="18" charset="0"/>
              </a:rPr>
              <a:t>Дисципліна: </a:t>
            </a:r>
            <a:r>
              <a:rPr lang="uk-UA" altLang="uk-UA" sz="2400" b="1" dirty="0">
                <a:solidFill>
                  <a:srgbClr val="FF0000"/>
                </a:solidFill>
                <a:latin typeface="Times New Roman" panose="02020603050405020304" pitchFamily="18" charset="0"/>
                <a:cs typeface="Times New Roman" panose="02020603050405020304" pitchFamily="18" charset="0"/>
              </a:rPr>
              <a:t>Інтегральні системи охорони</a:t>
            </a:r>
          </a:p>
          <a:p>
            <a:pPr marL="539750" marR="0" indent="-539750" algn="just" defTabSz="179388">
              <a:defRPr/>
            </a:pPr>
            <a:endParaRPr lang="uk-UA" altLang="uk-UA" sz="2400" dirty="0">
              <a:solidFill>
                <a:srgbClr val="002060"/>
              </a:solidFill>
              <a:latin typeface="Times New Roman" panose="02020603050405020304" pitchFamily="18" charset="0"/>
              <a:cs typeface="Times New Roman" panose="02020603050405020304" pitchFamily="18" charset="0"/>
            </a:endParaRPr>
          </a:p>
          <a:p>
            <a:pPr marL="539750" marR="0" indent="-539750" algn="just" defTabSz="179388">
              <a:defRPr/>
            </a:pPr>
            <a:endParaRPr lang="uk-UA" altLang="uk-UA" b="1" dirty="0">
              <a:solidFill>
                <a:schemeClr val="bg1"/>
              </a:solidFill>
              <a:latin typeface="Times New Roman" panose="02020603050405020304" pitchFamily="18" charset="0"/>
              <a:cs typeface="Times New Roman" panose="02020603050405020304" pitchFamily="18" charset="0"/>
            </a:endParaRPr>
          </a:p>
          <a:p>
            <a:pPr marL="539750" marR="0" indent="-539750" algn="ctr" defTabSz="179388" eaLnBrk="1" hangingPunct="1">
              <a:lnSpc>
                <a:spcPct val="90000"/>
              </a:lnSpc>
              <a:defRPr/>
            </a:pPr>
            <a:endParaRPr lang="ru-RU" altLang="uk-UA" sz="2800" dirty="0">
              <a:solidFill>
                <a:srgbClr val="002060"/>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p>
            <a:pPr marL="539750" marR="0" indent="-539750" algn="just" defTabSz="179388">
              <a:defRPr/>
            </a:pPr>
            <a:endParaRPr lang="uk-UA" altLang="uk-UA" sz="2400" dirty="0">
              <a:solidFill>
                <a:srgbClr val="002060"/>
              </a:solidFill>
            </a:endParaRPr>
          </a:p>
        </p:txBody>
      </p:sp>
      <p:sp>
        <p:nvSpPr>
          <p:cNvPr id="6147" name="Text Box 5"/>
          <p:cNvSpPr>
            <a:spLocks noGrp="1" noChangeArrowheads="1"/>
          </p:cNvSpPr>
          <p:nvPr>
            <p:ph type="ctrTitle" idx="4294967295"/>
          </p:nvPr>
        </p:nvSpPr>
        <p:spPr>
          <a:xfrm>
            <a:off x="1042988" y="188913"/>
            <a:ext cx="7343775" cy="863600"/>
          </a:xfrm>
          <a:noFill/>
        </p:spPr>
        <p:txBody>
          <a:bodyPr/>
          <a:lstStyle/>
          <a:p>
            <a:pPr algn="ctr" defTabSz="762000"/>
            <a:r>
              <a:rPr lang="uk-UA" altLang="uk-UA" sz="2400" b="1" dirty="0">
                <a:solidFill>
                  <a:srgbClr val="002060"/>
                </a:solidFill>
                <a:latin typeface="Times New Roman" panose="02020603050405020304" pitchFamily="18" charset="0"/>
              </a:rPr>
              <a:t>Державний університет «Житомирська політехніка»</a:t>
            </a:r>
            <a:br>
              <a:rPr lang="uk-UA" altLang="uk-UA" sz="2400" b="1" dirty="0">
                <a:solidFill>
                  <a:srgbClr val="002060"/>
                </a:solidFill>
                <a:latin typeface="Times New Roman" panose="02020603050405020304" pitchFamily="18" charset="0"/>
              </a:rPr>
            </a:br>
            <a:r>
              <a:rPr lang="uk-UA" altLang="uk-UA" sz="2200" b="1" dirty="0">
                <a:solidFill>
                  <a:srgbClr val="002060"/>
                </a:solidFill>
                <a:latin typeface="Times New Roman" panose="02020603050405020304" pitchFamily="18" charset="0"/>
              </a:rPr>
              <a:t>Кафедра біомедичної інженерії та телекомунікацій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Питання1. </a:t>
            </a:r>
            <a:r>
              <a:rPr lang="uk-UA" altLang="uk-UA" sz="2000">
                <a:solidFill>
                  <a:srgbClr val="0070C0"/>
                </a:solidFill>
                <a:latin typeface="Times New Roman" panose="02020603050405020304" pitchFamily="18" charset="0"/>
                <a:cs typeface="Times New Roman" panose="02020603050405020304" pitchFamily="18" charset="0"/>
              </a:rPr>
              <a:t>Вихідні положення для розробки системної концепції забезпечення безпеки об'єктів охорони.</a:t>
            </a:r>
          </a:p>
        </p:txBody>
      </p:sp>
      <p:grpSp>
        <p:nvGrpSpPr>
          <p:cNvPr id="17411" name="Группа 3"/>
          <p:cNvGrpSpPr>
            <a:grpSpLocks/>
          </p:cNvGrpSpPr>
          <p:nvPr/>
        </p:nvGrpSpPr>
        <p:grpSpPr bwMode="auto">
          <a:xfrm>
            <a:off x="971550" y="708025"/>
            <a:ext cx="7993063" cy="5961063"/>
            <a:chOff x="0" y="0"/>
            <a:chExt cx="5646420" cy="4975860"/>
          </a:xfrm>
        </p:grpSpPr>
        <p:sp>
          <p:nvSpPr>
            <p:cNvPr id="17412" name="Надпись 2"/>
            <p:cNvSpPr txBox="1">
              <a:spLocks noChangeArrowheads="1"/>
            </p:cNvSpPr>
            <p:nvPr/>
          </p:nvSpPr>
          <p:spPr bwMode="auto">
            <a:xfrm>
              <a:off x="1668780" y="0"/>
              <a:ext cx="1950720" cy="49530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400">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Автоматизована система охорони (АСО)</a:t>
              </a:r>
            </a:p>
          </p:txBody>
        </p:sp>
        <p:cxnSp>
          <p:nvCxnSpPr>
            <p:cNvPr id="6" name="Прямая со стрелкой 5"/>
            <p:cNvCxnSpPr/>
            <p:nvPr/>
          </p:nvCxnSpPr>
          <p:spPr>
            <a:xfrm>
              <a:off x="2507526" y="503549"/>
              <a:ext cx="0" cy="28092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7414" name="Надпись 4"/>
            <p:cNvSpPr txBox="1">
              <a:spLocks noChangeArrowheads="1"/>
            </p:cNvSpPr>
            <p:nvPr/>
          </p:nvSpPr>
          <p:spPr bwMode="auto">
            <a:xfrm>
              <a:off x="3413760" y="1005840"/>
              <a:ext cx="1950720" cy="49530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400">
                  <a:solidFill>
                    <a:schemeClr val="bg1"/>
                  </a:solidFill>
                  <a:latin typeface="Times New Roman" panose="02020603050405020304" pitchFamily="18" charset="0"/>
                  <a:ea typeface="Calibri" panose="020F0502020204030204" pitchFamily="34" charset="0"/>
                  <a:cs typeface="Times New Roman" panose="02020603050405020304" pitchFamily="18" charset="0"/>
                </a:rPr>
                <a:t>Особовий склад</a:t>
              </a:r>
            </a:p>
          </p:txBody>
        </p:sp>
        <p:sp>
          <p:nvSpPr>
            <p:cNvPr id="17415" name="Надпись 5"/>
            <p:cNvSpPr txBox="1">
              <a:spLocks noChangeArrowheads="1"/>
            </p:cNvSpPr>
            <p:nvPr/>
          </p:nvSpPr>
          <p:spPr bwMode="auto">
            <a:xfrm>
              <a:off x="152400" y="1043940"/>
              <a:ext cx="2461260" cy="49530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400">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Комплекс інженерних технічних засобів охорони (КІТЗО)</a:t>
              </a:r>
            </a:p>
          </p:txBody>
        </p:sp>
        <p:cxnSp>
          <p:nvCxnSpPr>
            <p:cNvPr id="9" name="Прямая соединительная линия 8"/>
            <p:cNvCxnSpPr/>
            <p:nvPr/>
          </p:nvCxnSpPr>
          <p:spPr>
            <a:xfrm flipV="1">
              <a:off x="1104613" y="753999"/>
              <a:ext cx="3208422" cy="0"/>
            </a:xfrm>
            <a:prstGeom prst="line">
              <a:avLst/>
            </a:prstGeom>
          </p:spPr>
          <p:style>
            <a:lnRef idx="1">
              <a:schemeClr val="dk1"/>
            </a:lnRef>
            <a:fillRef idx="0">
              <a:schemeClr val="dk1"/>
            </a:fillRef>
            <a:effectRef idx="0">
              <a:schemeClr val="dk1"/>
            </a:effectRef>
            <a:fontRef idx="minor">
              <a:schemeClr val="tx1"/>
            </a:fontRef>
          </p:style>
        </p:cxnSp>
        <p:sp>
          <p:nvSpPr>
            <p:cNvPr id="17417" name="Надпись 7"/>
            <p:cNvSpPr txBox="1">
              <a:spLocks noChangeArrowheads="1"/>
            </p:cNvSpPr>
            <p:nvPr/>
          </p:nvSpPr>
          <p:spPr bwMode="auto">
            <a:xfrm>
              <a:off x="3413760" y="1828800"/>
              <a:ext cx="1950720" cy="49530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400">
                  <a:solidFill>
                    <a:schemeClr val="bg1"/>
                  </a:solidFill>
                  <a:latin typeface="Times New Roman" panose="02020603050405020304" pitchFamily="18" charset="0"/>
                  <a:ea typeface="Calibri" panose="020F0502020204030204" pitchFamily="34" charset="0"/>
                  <a:cs typeface="Times New Roman" panose="02020603050405020304" pitchFamily="18" charset="0"/>
                </a:rPr>
                <a:t>Інженерні засоби охорони (ІЗО)</a:t>
              </a:r>
            </a:p>
          </p:txBody>
        </p:sp>
        <p:sp>
          <p:nvSpPr>
            <p:cNvPr id="17418" name="Надпись 8"/>
            <p:cNvSpPr txBox="1">
              <a:spLocks noChangeArrowheads="1"/>
            </p:cNvSpPr>
            <p:nvPr/>
          </p:nvSpPr>
          <p:spPr bwMode="auto">
            <a:xfrm>
              <a:off x="152400" y="1866900"/>
              <a:ext cx="2468880" cy="49530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400">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Комплекс технічних засобів охорони (КТЗО)</a:t>
              </a:r>
            </a:p>
            <a:p>
              <a:pPr algn="ctr">
                <a:lnSpc>
                  <a:spcPct val="115000"/>
                </a:lnSpc>
                <a:spcAft>
                  <a:spcPts val="1000"/>
                </a:spcAft>
              </a:pPr>
              <a:r>
                <a:rPr lang="uk-UA" altLang="uk-UA" sz="14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p>
          </p:txBody>
        </p:sp>
        <p:sp>
          <p:nvSpPr>
            <p:cNvPr id="17419" name="Надпись 9"/>
            <p:cNvSpPr txBox="1">
              <a:spLocks noChangeArrowheads="1"/>
            </p:cNvSpPr>
            <p:nvPr/>
          </p:nvSpPr>
          <p:spPr bwMode="auto">
            <a:xfrm>
              <a:off x="152400" y="2712720"/>
              <a:ext cx="1318260" cy="86868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400">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Технічні засоби охоронної сигналізації (ТЗОС)</a:t>
              </a:r>
            </a:p>
          </p:txBody>
        </p:sp>
        <p:sp>
          <p:nvSpPr>
            <p:cNvPr id="17420" name="Надпись 10"/>
            <p:cNvSpPr txBox="1">
              <a:spLocks noChangeArrowheads="1"/>
            </p:cNvSpPr>
            <p:nvPr/>
          </p:nvSpPr>
          <p:spPr bwMode="auto">
            <a:xfrm>
              <a:off x="1653540" y="2712720"/>
              <a:ext cx="1074420" cy="88392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400">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Технічні засоби спостереження (ТЗС)</a:t>
              </a:r>
            </a:p>
          </p:txBody>
        </p:sp>
        <p:sp>
          <p:nvSpPr>
            <p:cNvPr id="17421" name="Надпись 11"/>
            <p:cNvSpPr txBox="1">
              <a:spLocks noChangeArrowheads="1"/>
            </p:cNvSpPr>
            <p:nvPr/>
          </p:nvSpPr>
          <p:spPr bwMode="auto">
            <a:xfrm>
              <a:off x="2941320" y="2720340"/>
              <a:ext cx="1066800" cy="86106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400">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Система контролю доступу (СКД)</a:t>
              </a:r>
            </a:p>
          </p:txBody>
        </p:sp>
        <p:sp>
          <p:nvSpPr>
            <p:cNvPr id="17422" name="Надпись 12"/>
            <p:cNvSpPr txBox="1">
              <a:spLocks noChangeArrowheads="1"/>
            </p:cNvSpPr>
            <p:nvPr/>
          </p:nvSpPr>
          <p:spPr bwMode="auto">
            <a:xfrm>
              <a:off x="4236720" y="2735580"/>
              <a:ext cx="1181100" cy="83820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400">
                  <a:solidFill>
                    <a:schemeClr val="bg1"/>
                  </a:solidFill>
                  <a:latin typeface="Times New Roman" panose="02020603050405020304" pitchFamily="18" charset="0"/>
                  <a:ea typeface="Calibri" panose="020F0502020204030204" pitchFamily="34" charset="0"/>
                  <a:cs typeface="Times New Roman" panose="02020603050405020304" pitchFamily="18" charset="0"/>
                </a:rPr>
                <a:t>Допоміжні пристрої (ДП)</a:t>
              </a:r>
            </a:p>
          </p:txBody>
        </p:sp>
        <p:sp>
          <p:nvSpPr>
            <p:cNvPr id="17423" name="Надпись 13"/>
            <p:cNvSpPr txBox="1">
              <a:spLocks noChangeArrowheads="1"/>
            </p:cNvSpPr>
            <p:nvPr/>
          </p:nvSpPr>
          <p:spPr bwMode="auto">
            <a:xfrm>
              <a:off x="182880" y="3962400"/>
              <a:ext cx="922020" cy="64008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400">
                  <a:solidFill>
                    <a:schemeClr val="bg1"/>
                  </a:solidFill>
                  <a:latin typeface="Times New Roman" panose="02020603050405020304" pitchFamily="18" charset="0"/>
                  <a:ea typeface="Calibri" panose="020F0502020204030204" pitchFamily="34" charset="0"/>
                  <a:cs typeface="Times New Roman" panose="02020603050405020304" pitchFamily="18" charset="0"/>
                </a:rPr>
                <a:t>Засоби виявлення (ЗВ)</a:t>
              </a:r>
            </a:p>
          </p:txBody>
        </p:sp>
        <p:sp>
          <p:nvSpPr>
            <p:cNvPr id="17424" name="Надпись 17"/>
            <p:cNvSpPr txBox="1">
              <a:spLocks noChangeArrowheads="1"/>
            </p:cNvSpPr>
            <p:nvPr/>
          </p:nvSpPr>
          <p:spPr bwMode="auto">
            <a:xfrm>
              <a:off x="1470660" y="3970020"/>
              <a:ext cx="2423160" cy="62484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400">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Система збору, обробки, відображення та документування інформації (СЗОІ)</a:t>
              </a:r>
            </a:p>
          </p:txBody>
        </p:sp>
        <p:sp>
          <p:nvSpPr>
            <p:cNvPr id="17425" name="Надпись 18"/>
            <p:cNvSpPr txBox="1">
              <a:spLocks noChangeArrowheads="1"/>
            </p:cNvSpPr>
            <p:nvPr/>
          </p:nvSpPr>
          <p:spPr bwMode="auto">
            <a:xfrm>
              <a:off x="4236720" y="3947160"/>
              <a:ext cx="1181100" cy="47244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400">
                  <a:solidFill>
                    <a:schemeClr val="bg1"/>
                  </a:solidFill>
                  <a:latin typeface="Times New Roman" panose="02020603050405020304" pitchFamily="18" charset="0"/>
                  <a:ea typeface="Calibri" panose="020F0502020204030204" pitchFamily="34" charset="0"/>
                  <a:cs typeface="Times New Roman" panose="02020603050405020304" pitchFamily="18" charset="0"/>
                </a:rPr>
                <a:t>Допоміжні пристрої (ДП)</a:t>
              </a:r>
            </a:p>
          </p:txBody>
        </p:sp>
        <p:cxnSp>
          <p:nvCxnSpPr>
            <p:cNvPr id="19" name="Прямая со стрелкой 18"/>
            <p:cNvCxnSpPr/>
            <p:nvPr/>
          </p:nvCxnSpPr>
          <p:spPr>
            <a:xfrm>
              <a:off x="1096762" y="753999"/>
              <a:ext cx="0" cy="28225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 name="Прямая со стрелкой 19"/>
            <p:cNvCxnSpPr/>
            <p:nvPr/>
          </p:nvCxnSpPr>
          <p:spPr>
            <a:xfrm>
              <a:off x="4320885" y="747373"/>
              <a:ext cx="0" cy="28092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 name="Прямая соединительная линия 20"/>
            <p:cNvCxnSpPr/>
            <p:nvPr/>
          </p:nvCxnSpPr>
          <p:spPr>
            <a:xfrm flipV="1">
              <a:off x="1280678" y="1576904"/>
              <a:ext cx="3207301" cy="0"/>
            </a:xfrm>
            <a:prstGeom prst="line">
              <a:avLst/>
            </a:prstGeom>
          </p:spPr>
          <p:style>
            <a:lnRef idx="1">
              <a:schemeClr val="dk1"/>
            </a:lnRef>
            <a:fillRef idx="0">
              <a:schemeClr val="dk1"/>
            </a:fillRef>
            <a:effectRef idx="0">
              <a:schemeClr val="dk1"/>
            </a:effectRef>
            <a:fontRef idx="minor">
              <a:schemeClr val="tx1"/>
            </a:fontRef>
          </p:style>
        </p:cxnSp>
        <p:cxnSp>
          <p:nvCxnSpPr>
            <p:cNvPr id="22" name="Прямая со стрелкой 21"/>
            <p:cNvCxnSpPr/>
            <p:nvPr/>
          </p:nvCxnSpPr>
          <p:spPr>
            <a:xfrm flipH="1">
              <a:off x="1272828" y="1539800"/>
              <a:ext cx="0" cy="32333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3" name="Прямая со стрелкой 22"/>
            <p:cNvCxnSpPr/>
            <p:nvPr/>
          </p:nvCxnSpPr>
          <p:spPr>
            <a:xfrm>
              <a:off x="4495829" y="1570278"/>
              <a:ext cx="0" cy="28092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4" name="Прямая соединительная линия 23"/>
            <p:cNvCxnSpPr/>
            <p:nvPr/>
          </p:nvCxnSpPr>
          <p:spPr>
            <a:xfrm flipV="1">
              <a:off x="761454" y="2385232"/>
              <a:ext cx="4039405" cy="30478"/>
            </a:xfrm>
            <a:prstGeom prst="line">
              <a:avLst/>
            </a:prstGeom>
          </p:spPr>
          <p:style>
            <a:lnRef idx="1">
              <a:schemeClr val="dk1"/>
            </a:lnRef>
            <a:fillRef idx="0">
              <a:schemeClr val="dk1"/>
            </a:fillRef>
            <a:effectRef idx="0">
              <a:schemeClr val="dk1"/>
            </a:effectRef>
            <a:fontRef idx="minor">
              <a:schemeClr val="tx1"/>
            </a:fontRef>
          </p:style>
        </p:cxnSp>
        <p:cxnSp>
          <p:nvCxnSpPr>
            <p:cNvPr id="25" name="Прямая со стрелкой 24"/>
            <p:cNvCxnSpPr/>
            <p:nvPr/>
          </p:nvCxnSpPr>
          <p:spPr>
            <a:xfrm flipH="1">
              <a:off x="2172218" y="2369331"/>
              <a:ext cx="0" cy="32465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6" name="Прямая со стрелкой 25"/>
            <p:cNvCxnSpPr/>
            <p:nvPr/>
          </p:nvCxnSpPr>
          <p:spPr>
            <a:xfrm flipH="1">
              <a:off x="4785159" y="2393183"/>
              <a:ext cx="0" cy="32333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7" name="Прямая со стрелкой 26"/>
            <p:cNvCxnSpPr/>
            <p:nvPr/>
          </p:nvCxnSpPr>
          <p:spPr>
            <a:xfrm flipH="1">
              <a:off x="769304" y="2415711"/>
              <a:ext cx="0" cy="32333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8" name="Прямая со стрелкой 27"/>
            <p:cNvCxnSpPr/>
            <p:nvPr/>
          </p:nvCxnSpPr>
          <p:spPr>
            <a:xfrm flipH="1">
              <a:off x="3459624" y="2399809"/>
              <a:ext cx="0" cy="32465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9" name="Прямая соединительная линия 28"/>
            <p:cNvCxnSpPr/>
            <p:nvPr/>
          </p:nvCxnSpPr>
          <p:spPr>
            <a:xfrm flipV="1">
              <a:off x="777154" y="3612302"/>
              <a:ext cx="4038283" cy="30478"/>
            </a:xfrm>
            <a:prstGeom prst="line">
              <a:avLst/>
            </a:prstGeom>
          </p:spPr>
          <p:style>
            <a:lnRef idx="1">
              <a:schemeClr val="dk1"/>
            </a:lnRef>
            <a:fillRef idx="0">
              <a:schemeClr val="dk1"/>
            </a:fillRef>
            <a:effectRef idx="0">
              <a:schemeClr val="dk1"/>
            </a:effectRef>
            <a:fontRef idx="minor">
              <a:schemeClr val="tx1"/>
            </a:fontRef>
          </p:style>
        </p:cxnSp>
        <p:cxnSp>
          <p:nvCxnSpPr>
            <p:cNvPr id="30" name="Прямая со стрелкой 29"/>
            <p:cNvCxnSpPr/>
            <p:nvPr/>
          </p:nvCxnSpPr>
          <p:spPr>
            <a:xfrm flipH="1">
              <a:off x="2697049" y="3634829"/>
              <a:ext cx="0" cy="32333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1" name="Прямая со стрелкой 30"/>
            <p:cNvCxnSpPr/>
            <p:nvPr/>
          </p:nvCxnSpPr>
          <p:spPr>
            <a:xfrm flipH="1">
              <a:off x="4800859" y="3618928"/>
              <a:ext cx="0" cy="32465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2" name="Прямая со стрелкой 31"/>
            <p:cNvCxnSpPr/>
            <p:nvPr/>
          </p:nvCxnSpPr>
          <p:spPr>
            <a:xfrm flipH="1">
              <a:off x="777154" y="3581824"/>
              <a:ext cx="0" cy="35911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3" name="Прямоугольник 32"/>
            <p:cNvSpPr/>
            <p:nvPr/>
          </p:nvSpPr>
          <p:spPr>
            <a:xfrm>
              <a:off x="98686" y="3740840"/>
              <a:ext cx="5403068" cy="1082630"/>
            </a:xfrm>
            <a:prstGeom prst="rect">
              <a:avLst/>
            </a:prstGeom>
            <a:no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uk-UA" sz="1400" dirty="0">
                <a:solidFill>
                  <a:schemeClr val="bg1"/>
                </a:solidFill>
                <a:latin typeface="Times New Roman" panose="02020603050405020304" pitchFamily="18" charset="0"/>
                <a:cs typeface="Times New Roman" panose="02020603050405020304" pitchFamily="18" charset="0"/>
              </a:endParaRPr>
            </a:p>
          </p:txBody>
        </p:sp>
        <p:sp>
          <p:nvSpPr>
            <p:cNvPr id="34" name="Прямоугольник 33"/>
            <p:cNvSpPr/>
            <p:nvPr/>
          </p:nvSpPr>
          <p:spPr>
            <a:xfrm>
              <a:off x="0" y="2552199"/>
              <a:ext cx="5646420" cy="2423661"/>
            </a:xfrm>
            <a:prstGeom prst="rect">
              <a:avLst/>
            </a:prstGeom>
            <a:no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uk-UA" sz="1400">
                <a:solidFill>
                  <a:schemeClr val="bg1"/>
                </a:solidFill>
                <a:latin typeface="Times New Roman" panose="02020603050405020304" pitchFamily="18" charset="0"/>
                <a:cs typeface="Times New Roman" panose="02020603050405020304" pitchFamily="18" charset="0"/>
              </a:endParaRPr>
            </a:p>
          </p:txBody>
        </p:sp>
        <p:sp>
          <p:nvSpPr>
            <p:cNvPr id="35" name="Прямоугольник 34"/>
            <p:cNvSpPr/>
            <p:nvPr/>
          </p:nvSpPr>
          <p:spPr>
            <a:xfrm>
              <a:off x="0" y="1637860"/>
              <a:ext cx="3070486" cy="914339"/>
            </a:xfrm>
            <a:prstGeom prst="rect">
              <a:avLst/>
            </a:prstGeom>
            <a:no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uk-UA" sz="1400">
                <a:solidFill>
                  <a:schemeClr val="bg1"/>
                </a:solidFill>
                <a:latin typeface="Times New Roman" panose="02020603050405020304" pitchFamily="18" charset="0"/>
                <a:cs typeface="Times New Roman" panose="02020603050405020304" pitchFamily="18" charset="0"/>
              </a:endParaRPr>
            </a:p>
          </p:txBody>
        </p:sp>
        <p:sp>
          <p:nvSpPr>
            <p:cNvPr id="17443" name="Надпись 36"/>
            <p:cNvSpPr txBox="1">
              <a:spLocks noChangeArrowheads="1"/>
            </p:cNvSpPr>
            <p:nvPr/>
          </p:nvSpPr>
          <p:spPr bwMode="auto">
            <a:xfrm>
              <a:off x="152400" y="1623060"/>
              <a:ext cx="967740" cy="243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4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ТЗО</a:t>
              </a:r>
              <a:endParaRPr lang="uk-UA" altLang="uk-UA" sz="140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Питання1. </a:t>
            </a:r>
            <a:r>
              <a:rPr lang="uk-UA" altLang="uk-UA" sz="2000">
                <a:solidFill>
                  <a:srgbClr val="0070C0"/>
                </a:solidFill>
                <a:latin typeface="Times New Roman" panose="02020603050405020304" pitchFamily="18" charset="0"/>
                <a:cs typeface="Times New Roman" panose="02020603050405020304" pitchFamily="18" charset="0"/>
              </a:rPr>
              <a:t>Вихідні положення для розробки системної концепції забезпечення безпеки об'єктів охорони.</a:t>
            </a:r>
          </a:p>
        </p:txBody>
      </p:sp>
      <p:sp>
        <p:nvSpPr>
          <p:cNvPr id="18435" name="Прямоугольник 1"/>
          <p:cNvSpPr>
            <a:spLocks noChangeArrowheads="1"/>
          </p:cNvSpPr>
          <p:nvPr/>
        </p:nvSpPr>
        <p:spPr bwMode="auto">
          <a:xfrm>
            <a:off x="0" y="1285875"/>
            <a:ext cx="9144000" cy="437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У загальному випадку до </a:t>
            </a:r>
            <a:r>
              <a:rPr lang="uk-UA" altLang="uk-UA" sz="22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складу комплексу технічних засобів забезпечення безпеки об'єкта</a:t>
            </a: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входять:</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 технічні засоби охоронної сигналізації (ТЗОС);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 технічні засоби спостереження (ТЗС);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 система контролю доступу (СКД), в літературі застосовуються також поняття-синоніми - система управління доступом (СУД) і система контролю і управління доступом (СКУД);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 технічні засоби пожежної сигналізації (питання пожежної безпеки тут не розглядаються);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 технічні засоби виявлення диверсійно-терористичних засобів та технічні засоби виявлення (запобігання) витоку інформації. </a:t>
            </a:r>
            <a:endParaRPr lang="uk-UA" altLang="uk-UA" sz="220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Питання1. </a:t>
            </a:r>
            <a:r>
              <a:rPr lang="uk-UA" altLang="uk-UA" sz="2000">
                <a:solidFill>
                  <a:srgbClr val="0070C0"/>
                </a:solidFill>
                <a:latin typeface="Times New Roman" panose="02020603050405020304" pitchFamily="18" charset="0"/>
                <a:cs typeface="Times New Roman" panose="02020603050405020304" pitchFamily="18" charset="0"/>
              </a:rPr>
              <a:t>Вихідні положення для розробки системної концепції забезпечення безпеки об'єктів охорони.</a:t>
            </a:r>
          </a:p>
        </p:txBody>
      </p:sp>
      <p:sp>
        <p:nvSpPr>
          <p:cNvPr id="19459" name="Прямоугольник 1"/>
          <p:cNvSpPr>
            <a:spLocks noChangeArrowheads="1"/>
          </p:cNvSpPr>
          <p:nvPr/>
        </p:nvSpPr>
        <p:spPr bwMode="auto">
          <a:xfrm>
            <a:off x="0" y="1289050"/>
            <a:ext cx="9144000" cy="2427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До складу </a:t>
            </a:r>
            <a:r>
              <a:rPr lang="uk-UA" altLang="uk-UA" sz="22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ТЗОС</a:t>
            </a: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входять: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 засоби виявлення (ЗВ);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 система збору, обробки, відображення та документування інформації (СЗОІ);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 допоміжні пристрої (ДП) - системи електроживлення, охоронного освітлення, оповіщення і т.д.</a:t>
            </a:r>
            <a:endParaRPr lang="uk-UA" altLang="uk-UA" sz="220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Питання1. </a:t>
            </a:r>
            <a:r>
              <a:rPr lang="uk-UA" altLang="uk-UA" sz="2000">
                <a:solidFill>
                  <a:srgbClr val="0070C0"/>
                </a:solidFill>
                <a:latin typeface="Times New Roman" panose="02020603050405020304" pitchFamily="18" charset="0"/>
                <a:cs typeface="Times New Roman" panose="02020603050405020304" pitchFamily="18" charset="0"/>
              </a:rPr>
              <a:t>Вихідні положення для розробки системної концепції забезпечення безпеки об'єктів охорони.</a:t>
            </a:r>
          </a:p>
        </p:txBody>
      </p:sp>
      <p:sp>
        <p:nvSpPr>
          <p:cNvPr id="20483" name="Прямоугольник 1"/>
          <p:cNvSpPr>
            <a:spLocks noChangeArrowheads="1"/>
          </p:cNvSpPr>
          <p:nvPr/>
        </p:nvSpPr>
        <p:spPr bwMode="auto">
          <a:xfrm>
            <a:off x="0" y="908050"/>
            <a:ext cx="9144000" cy="551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Для вирішення завдань і проблем вибору структури і складу комплексу технічних засобів охорони необхідно, по-перше, проаналізувати можливі </a:t>
            </a:r>
            <a:r>
              <a:rPr lang="uk-UA" altLang="uk-UA" sz="22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варіанти дій зловмисника</a:t>
            </a: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Далі, для визначеності, будемо застосовувати термін </a:t>
            </a:r>
            <a:r>
              <a:rPr lang="uk-UA" altLang="uk-UA" sz="22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"порушник"</a:t>
            </a: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маючи на увазі кого завгодно, несанкціонованим чином проникаючого на охоронювану територію і в його приміщення, а саме: </a:t>
            </a:r>
          </a:p>
          <a:p>
            <a:pPr algn="just"/>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 випадкову, не маючу певної мети, людину;</a:t>
            </a:r>
          </a:p>
          <a:p>
            <a:pPr algn="just"/>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 злодія; </a:t>
            </a:r>
          </a:p>
          <a:p>
            <a:pPr algn="just"/>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 грабіжника; </a:t>
            </a:r>
          </a:p>
          <a:p>
            <a:pPr algn="just"/>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 терориста або групу людей, що вторгаються зі злочинною метою. 	Виходячи з аналізу можливих дій порушника, складаються варіанти його моделей, які і приймаються за основний фактор вибору тактики захисту об'єкта. По-друге, більш поглиблений або менш поглиблений облік параметрів моделей порушників здійснюється, виходячи із значущості, цінності, важливості об'єкта, тобто необхідної категорії його захисту (безпеки).</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Питання1. </a:t>
            </a:r>
            <a:r>
              <a:rPr lang="uk-UA" altLang="uk-UA" sz="2000">
                <a:solidFill>
                  <a:srgbClr val="0070C0"/>
                </a:solidFill>
                <a:latin typeface="Times New Roman" panose="02020603050405020304" pitchFamily="18" charset="0"/>
                <a:cs typeface="Times New Roman" panose="02020603050405020304" pitchFamily="18" charset="0"/>
              </a:rPr>
              <a:t>Вихідні положення для розробки системної концепції забезпечення безпеки об'єктів охорони.</a:t>
            </a:r>
          </a:p>
        </p:txBody>
      </p:sp>
      <p:sp>
        <p:nvSpPr>
          <p:cNvPr id="21507" name="Прямоугольник 2"/>
          <p:cNvSpPr>
            <a:spLocks noChangeArrowheads="1"/>
          </p:cNvSpPr>
          <p:nvPr/>
        </p:nvSpPr>
        <p:spPr bwMode="auto">
          <a:xfrm>
            <a:off x="107950" y="692150"/>
            <a:ext cx="8928100" cy="6407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Важливий вплив на оцінку параметрів порушника надають його </a:t>
            </a:r>
            <a:r>
              <a:rPr lang="uk-UA" altLang="uk-UA" sz="2200"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стартові позиції</a:t>
            </a:r>
            <a:r>
              <a:rPr lang="uk-UA" altLang="uk-UA" sz="22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Умовно їх можна розділити на </a:t>
            </a:r>
            <a:r>
              <a:rPr lang="uk-UA" altLang="uk-UA" sz="2200"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чотири</a:t>
            </a:r>
            <a:r>
              <a:rPr lang="uk-UA" altLang="uk-UA" sz="22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групи:</a:t>
            </a:r>
          </a:p>
          <a:p>
            <a:pPr algn="just">
              <a:lnSpc>
                <a:spcPct val="115000"/>
              </a:lnSpc>
            </a:pPr>
            <a:r>
              <a:rPr lang="uk-UA" altLang="uk-UA" sz="22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 порушник не має доступу на територію об'єкта і, відповідно, долає всі </a:t>
            </a:r>
            <a:r>
              <a:rPr lang="uk-UA" altLang="uk-UA" sz="22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рубіжі</a:t>
            </a:r>
            <a:r>
              <a:rPr lang="uk-UA" altLang="uk-UA" sz="22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охорони;</a:t>
            </a:r>
          </a:p>
          <a:p>
            <a:pPr algn="just">
              <a:lnSpc>
                <a:spcPct val="115000"/>
              </a:lnSpc>
            </a:pPr>
            <a:r>
              <a:rPr lang="uk-UA" altLang="uk-UA" sz="22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 порушник має доступ на об'єкт, але не має доступу до режимної зони;</a:t>
            </a:r>
          </a:p>
          <a:p>
            <a:pPr algn="just">
              <a:lnSpc>
                <a:spcPct val="115000"/>
              </a:lnSpc>
            </a:pPr>
            <a:r>
              <a:rPr lang="uk-UA" altLang="uk-UA" sz="22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 порушник має доступ на об'єкт і режимну зону, але не має доступу до конкретних охоронюваних відомостей або матеріальним цінностям;</a:t>
            </a:r>
          </a:p>
          <a:p>
            <a:pPr algn="just">
              <a:lnSpc>
                <a:spcPct val="115000"/>
              </a:lnSpc>
            </a:pPr>
            <a:r>
              <a:rPr lang="uk-UA" altLang="uk-UA" sz="22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 порушник має доступ на об'єкт, до режимної зони і до конкретних охоронюваних відомостей або матеріальних цінностей.</a:t>
            </a:r>
          </a:p>
          <a:p>
            <a:pPr algn="just"/>
            <a:r>
              <a:rPr lang="uk-UA" altLang="uk-UA" sz="22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Очевидно, що для </a:t>
            </a:r>
            <a:r>
              <a:rPr lang="uk-UA" altLang="uk-UA" sz="2200"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першої групи </a:t>
            </a:r>
            <a:r>
              <a:rPr lang="uk-UA" altLang="uk-UA" sz="22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ймовірність виявлення і складність проникнення на об'єкт для скоєння протиправних діянь в основному визначається КТЗО, а для </a:t>
            </a:r>
            <a:r>
              <a:rPr lang="uk-UA" altLang="uk-UA" sz="2200"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четвертої</a:t>
            </a:r>
            <a:r>
              <a:rPr lang="uk-UA" altLang="uk-UA" sz="22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 рівнем всієї системи забезпечення безпеки, включаючи і стан режимної та кадрової роботи, проведеної на об'єкті.</a:t>
            </a:r>
          </a:p>
          <a:p>
            <a:pPr algn="just"/>
            <a:r>
              <a:rPr lang="uk-UA" altLang="uk-UA" sz="22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Питання1. </a:t>
            </a:r>
            <a:r>
              <a:rPr lang="uk-UA" altLang="uk-UA" sz="2000">
                <a:solidFill>
                  <a:srgbClr val="0070C0"/>
                </a:solidFill>
                <a:latin typeface="Times New Roman" panose="02020603050405020304" pitchFamily="18" charset="0"/>
                <a:cs typeface="Times New Roman" panose="02020603050405020304" pitchFamily="18" charset="0"/>
              </a:rPr>
              <a:t>Вихідні положення для розробки системної концепції забезпечення безпеки об'єктів охорони.</a:t>
            </a:r>
          </a:p>
        </p:txBody>
      </p:sp>
      <p:grpSp>
        <p:nvGrpSpPr>
          <p:cNvPr id="22531" name="Группа 3"/>
          <p:cNvGrpSpPr>
            <a:grpSpLocks/>
          </p:cNvGrpSpPr>
          <p:nvPr/>
        </p:nvGrpSpPr>
        <p:grpSpPr bwMode="auto">
          <a:xfrm>
            <a:off x="323850" y="1311275"/>
            <a:ext cx="8135938" cy="4133850"/>
            <a:chOff x="0" y="0"/>
            <a:chExt cx="6156960" cy="2362200"/>
          </a:xfrm>
        </p:grpSpPr>
        <p:sp>
          <p:nvSpPr>
            <p:cNvPr id="22533" name="Надпись 38"/>
            <p:cNvSpPr txBox="1">
              <a:spLocks noChangeArrowheads="1"/>
            </p:cNvSpPr>
            <p:nvPr/>
          </p:nvSpPr>
          <p:spPr bwMode="auto">
            <a:xfrm>
              <a:off x="0" y="1866900"/>
              <a:ext cx="1539240" cy="49530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600">
                  <a:solidFill>
                    <a:schemeClr val="bg1"/>
                  </a:solidFill>
                  <a:latin typeface="Times New Roman" panose="02020603050405020304" pitchFamily="18" charset="0"/>
                  <a:ea typeface="Calibri" panose="020F0502020204030204" pitchFamily="34" charset="0"/>
                  <a:cs typeface="Times New Roman" panose="02020603050405020304" pitchFamily="18" charset="0"/>
                </a:rPr>
                <a:t>Оператор КТЗО</a:t>
              </a:r>
            </a:p>
          </p:txBody>
        </p:sp>
        <p:sp>
          <p:nvSpPr>
            <p:cNvPr id="22534" name="Надпись 39"/>
            <p:cNvSpPr txBox="1">
              <a:spLocks noChangeArrowheads="1"/>
            </p:cNvSpPr>
            <p:nvPr/>
          </p:nvSpPr>
          <p:spPr bwMode="auto">
            <a:xfrm>
              <a:off x="0" y="274320"/>
              <a:ext cx="1508760" cy="49530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600">
                  <a:solidFill>
                    <a:schemeClr val="bg1"/>
                  </a:solidFill>
                  <a:latin typeface="Times New Roman" panose="02020603050405020304" pitchFamily="18" charset="0"/>
                  <a:ea typeface="Calibri" panose="020F0502020204030204" pitchFamily="34" charset="0"/>
                  <a:cs typeface="Times New Roman" panose="02020603050405020304" pitchFamily="18" charset="0"/>
                </a:rPr>
                <a:t>Порушник</a:t>
              </a:r>
            </a:p>
            <a:p>
              <a:pPr algn="ctr">
                <a:lnSpc>
                  <a:spcPct val="115000"/>
                </a:lnSpc>
                <a:spcAft>
                  <a:spcPts val="1000"/>
                </a:spcAft>
              </a:pPr>
              <a:r>
                <a:rPr lang="uk-UA" altLang="uk-UA" sz="16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p>
          </p:txBody>
        </p:sp>
        <p:sp>
          <p:nvSpPr>
            <p:cNvPr id="22535" name="Надпись 40"/>
            <p:cNvSpPr txBox="1">
              <a:spLocks noChangeArrowheads="1"/>
            </p:cNvSpPr>
            <p:nvPr/>
          </p:nvSpPr>
          <p:spPr bwMode="auto">
            <a:xfrm>
              <a:off x="1851660" y="106680"/>
              <a:ext cx="1432560" cy="86868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6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p>
            <a:p>
              <a:pPr algn="ctr">
                <a:lnSpc>
                  <a:spcPct val="115000"/>
                </a:lnSpc>
                <a:spcAft>
                  <a:spcPts val="1000"/>
                </a:spcAft>
              </a:pPr>
              <a:r>
                <a:rPr lang="uk-UA" altLang="uk-UA" sz="1600">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Блок формування корисного сигналу</a:t>
              </a:r>
            </a:p>
          </p:txBody>
        </p:sp>
        <p:sp>
          <p:nvSpPr>
            <p:cNvPr id="22536" name="Надпись 41"/>
            <p:cNvSpPr txBox="1">
              <a:spLocks noChangeArrowheads="1"/>
            </p:cNvSpPr>
            <p:nvPr/>
          </p:nvSpPr>
          <p:spPr bwMode="auto">
            <a:xfrm>
              <a:off x="3352800" y="129540"/>
              <a:ext cx="1089660" cy="86106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600">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Блок обробки</a:t>
              </a:r>
            </a:p>
          </p:txBody>
        </p:sp>
        <p:sp>
          <p:nvSpPr>
            <p:cNvPr id="22537" name="Надпись 42"/>
            <p:cNvSpPr txBox="1">
              <a:spLocks noChangeArrowheads="1"/>
            </p:cNvSpPr>
            <p:nvPr/>
          </p:nvSpPr>
          <p:spPr bwMode="auto">
            <a:xfrm>
              <a:off x="4975860" y="251460"/>
              <a:ext cx="1181100" cy="47244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600">
                  <a:solidFill>
                    <a:schemeClr val="bg1"/>
                  </a:solidFill>
                  <a:latin typeface="Times New Roman" panose="02020603050405020304" pitchFamily="18" charset="0"/>
                  <a:ea typeface="Calibri" panose="020F0502020204030204" pitchFamily="34" charset="0"/>
                  <a:cs typeface="Times New Roman" panose="02020603050405020304" pitchFamily="18" charset="0"/>
                </a:rPr>
                <a:t>Лінія зв’язку</a:t>
              </a:r>
            </a:p>
          </p:txBody>
        </p:sp>
        <p:sp>
          <p:nvSpPr>
            <p:cNvPr id="22538" name="Надпись 43"/>
            <p:cNvSpPr txBox="1">
              <a:spLocks noChangeArrowheads="1"/>
            </p:cNvSpPr>
            <p:nvPr/>
          </p:nvSpPr>
          <p:spPr bwMode="auto">
            <a:xfrm>
              <a:off x="4975860" y="1798320"/>
              <a:ext cx="1181100" cy="47244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600">
                  <a:solidFill>
                    <a:schemeClr val="bg1"/>
                  </a:solidFill>
                  <a:latin typeface="Times New Roman" panose="02020603050405020304" pitchFamily="18" charset="0"/>
                  <a:ea typeface="Calibri" panose="020F0502020204030204" pitchFamily="34" charset="0"/>
                  <a:cs typeface="Times New Roman" panose="02020603050405020304" pitchFamily="18" charset="0"/>
                </a:rPr>
                <a:t>Засоби відображення</a:t>
              </a:r>
            </a:p>
          </p:txBody>
        </p:sp>
        <p:sp>
          <p:nvSpPr>
            <p:cNvPr id="11" name="Прямоугольник 10"/>
            <p:cNvSpPr/>
            <p:nvPr/>
          </p:nvSpPr>
          <p:spPr>
            <a:xfrm>
              <a:off x="1775607" y="0"/>
              <a:ext cx="2796761" cy="1745343"/>
            </a:xfrm>
            <a:prstGeom prst="rect">
              <a:avLst/>
            </a:prstGeom>
            <a:no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uk-UA" sz="1600">
                <a:solidFill>
                  <a:schemeClr val="bg1"/>
                </a:solidFill>
                <a:latin typeface="Times New Roman" panose="02020603050405020304" pitchFamily="18" charset="0"/>
                <a:cs typeface="Times New Roman" panose="02020603050405020304" pitchFamily="18" charset="0"/>
              </a:endParaRPr>
            </a:p>
          </p:txBody>
        </p:sp>
        <p:cxnSp>
          <p:nvCxnSpPr>
            <p:cNvPr id="12" name="Прямая со стрелкой 11"/>
            <p:cNvCxnSpPr/>
            <p:nvPr/>
          </p:nvCxnSpPr>
          <p:spPr>
            <a:xfrm>
              <a:off x="5509428" y="716643"/>
              <a:ext cx="0" cy="106680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3" name="Прямая со стрелкой 12"/>
            <p:cNvCxnSpPr/>
            <p:nvPr/>
          </p:nvCxnSpPr>
          <p:spPr>
            <a:xfrm flipV="1">
              <a:off x="1516114" y="533400"/>
              <a:ext cx="25228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4" name="Прямая со стрелкой 13"/>
            <p:cNvCxnSpPr/>
            <p:nvPr/>
          </p:nvCxnSpPr>
          <p:spPr>
            <a:xfrm flipV="1">
              <a:off x="4563959" y="517979"/>
              <a:ext cx="39644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5" name="Прямая со стрелкой 14"/>
            <p:cNvCxnSpPr/>
            <p:nvPr/>
          </p:nvCxnSpPr>
          <p:spPr>
            <a:xfrm flipH="1">
              <a:off x="1538940" y="2057400"/>
              <a:ext cx="3444293" cy="4535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2544" name="Надпись 49"/>
            <p:cNvSpPr txBox="1">
              <a:spLocks noChangeArrowheads="1"/>
            </p:cNvSpPr>
            <p:nvPr/>
          </p:nvSpPr>
          <p:spPr bwMode="auto">
            <a:xfrm>
              <a:off x="1859280" y="106680"/>
              <a:ext cx="457200" cy="251460"/>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6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ЧЕ</a:t>
              </a:r>
              <a:endParaRPr lang="uk-UA" altLang="uk-UA" sz="160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p:txBody>
        </p:sp>
      </p:grpSp>
      <p:sp>
        <p:nvSpPr>
          <p:cNvPr id="22532" name="Прямоугольник 1"/>
          <p:cNvSpPr>
            <a:spLocks noChangeArrowheads="1"/>
          </p:cNvSpPr>
          <p:nvPr/>
        </p:nvSpPr>
        <p:spPr bwMode="auto">
          <a:xfrm>
            <a:off x="684213" y="5651500"/>
            <a:ext cx="8208962"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Структурна схема передачі інформації про наявність порушника</a:t>
            </a:r>
            <a:endParaRPr lang="uk-UA" altLang="uk-UA" sz="220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Питання1. </a:t>
            </a:r>
            <a:r>
              <a:rPr lang="uk-UA" altLang="uk-UA" sz="2000">
                <a:solidFill>
                  <a:srgbClr val="0070C0"/>
                </a:solidFill>
                <a:latin typeface="Times New Roman" panose="02020603050405020304" pitchFamily="18" charset="0"/>
                <a:cs typeface="Times New Roman" panose="02020603050405020304" pitchFamily="18" charset="0"/>
              </a:rPr>
              <a:t>Вихідні положення для розробки системної концепції забезпечення безпеки об'єктів охорони.</a:t>
            </a:r>
          </a:p>
        </p:txBody>
      </p:sp>
      <p:sp>
        <p:nvSpPr>
          <p:cNvPr id="23555" name="Прямоугольник 2"/>
          <p:cNvSpPr>
            <a:spLocks noChangeArrowheads="1"/>
          </p:cNvSpPr>
          <p:nvPr/>
        </p:nvSpPr>
        <p:spPr bwMode="auto">
          <a:xfrm>
            <a:off x="107950" y="981075"/>
            <a:ext cx="8856663"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uk-UA" altLang="uk-UA" sz="2200" dirty="0">
                <a:solidFill>
                  <a:schemeClr val="bg1"/>
                </a:solidFill>
                <a:latin typeface="Times New Roman" panose="02020603050405020304" pitchFamily="18" charset="0"/>
                <a:ea typeface="Calibri" panose="020F0502020204030204" pitchFamily="34" charset="0"/>
                <a:cs typeface="Calibri" panose="020F0502020204030204" pitchFamily="34" charset="0"/>
              </a:rPr>
              <a:t>	Ймовірність знешкодження (виявлення і затримання) по-порушника силами фізичної охорони істотно залежить від </a:t>
            </a:r>
            <a:r>
              <a:rPr lang="uk-UA" altLang="uk-UA" sz="2200" b="1" dirty="0">
                <a:solidFill>
                  <a:schemeClr val="bg1"/>
                </a:solidFill>
                <a:latin typeface="Times New Roman" panose="02020603050405020304" pitchFamily="18" charset="0"/>
                <a:ea typeface="Calibri" panose="020F0502020204030204" pitchFamily="34" charset="0"/>
                <a:cs typeface="Calibri" panose="020F0502020204030204" pitchFamily="34" charset="0"/>
              </a:rPr>
              <a:t>характеристик</a:t>
            </a:r>
            <a:r>
              <a:rPr lang="uk-UA" altLang="uk-UA" sz="2200" dirty="0">
                <a:solidFill>
                  <a:schemeClr val="bg1"/>
                </a:solidFill>
                <a:latin typeface="Times New Roman" panose="02020603050405020304" pitchFamily="18" charset="0"/>
                <a:ea typeface="Calibri" panose="020F0502020204030204" pitchFamily="34" charset="0"/>
                <a:cs typeface="Calibri" panose="020F0502020204030204" pitchFamily="34" charset="0"/>
              </a:rPr>
              <a:t> ТЗОС. </a:t>
            </a:r>
          </a:p>
          <a:p>
            <a:pPr algn="just"/>
            <a:r>
              <a:rPr lang="uk-UA" altLang="uk-UA" sz="2200" dirty="0">
                <a:solidFill>
                  <a:schemeClr val="bg1"/>
                </a:solidFill>
                <a:latin typeface="Times New Roman" panose="02020603050405020304" pitchFamily="18" charset="0"/>
                <a:ea typeface="Calibri" panose="020F0502020204030204" pitchFamily="34" charset="0"/>
                <a:cs typeface="Calibri" panose="020F0502020204030204" pitchFamily="34" charset="0"/>
              </a:rPr>
              <a:t>	</a:t>
            </a:r>
          </a:p>
          <a:p>
            <a:pPr algn="just"/>
            <a:endParaRPr lang="uk-UA" altLang="uk-UA" sz="2200" dirty="0">
              <a:solidFill>
                <a:schemeClr val="bg1"/>
              </a:solidFill>
              <a:latin typeface="Times New Roman" panose="02020603050405020304" pitchFamily="18" charset="0"/>
              <a:ea typeface="Calibri" panose="020F0502020204030204" pitchFamily="34" charset="0"/>
              <a:cs typeface="Calibri" panose="020F0502020204030204" pitchFamily="34" charset="0"/>
            </a:endParaRPr>
          </a:p>
          <a:p>
            <a:pPr algn="just"/>
            <a:endParaRPr lang="uk-UA" altLang="uk-UA" sz="2200" dirty="0">
              <a:solidFill>
                <a:schemeClr val="bg1"/>
              </a:solidFill>
              <a:latin typeface="Times New Roman" panose="02020603050405020304" pitchFamily="18" charset="0"/>
              <a:ea typeface="Calibri" panose="020F0502020204030204" pitchFamily="34" charset="0"/>
              <a:cs typeface="Calibri" panose="020F0502020204030204" pitchFamily="34" charset="0"/>
            </a:endParaRPr>
          </a:p>
          <a:p>
            <a:pPr algn="just"/>
            <a:endParaRPr lang="uk-UA" altLang="uk-UA" sz="2200" dirty="0">
              <a:solidFill>
                <a:schemeClr val="bg1"/>
              </a:solidFill>
              <a:latin typeface="Times New Roman" panose="02020603050405020304" pitchFamily="18" charset="0"/>
              <a:ea typeface="Calibri" panose="020F0502020204030204" pitchFamily="34" charset="0"/>
              <a:cs typeface="Calibri" panose="020F0502020204030204" pitchFamily="34" charset="0"/>
            </a:endParaRPr>
          </a:p>
          <a:p>
            <a:pPr algn="just"/>
            <a:endParaRPr lang="uk-UA" altLang="uk-UA" sz="2200" dirty="0">
              <a:solidFill>
                <a:schemeClr val="bg1"/>
              </a:solidFill>
              <a:latin typeface="Times New Roman" panose="02020603050405020304" pitchFamily="18" charset="0"/>
              <a:ea typeface="Calibri" panose="020F0502020204030204" pitchFamily="34" charset="0"/>
              <a:cs typeface="Calibri" panose="020F0502020204030204" pitchFamily="34" charset="0"/>
            </a:endParaRPr>
          </a:p>
          <a:p>
            <a:pPr algn="just"/>
            <a:endParaRPr lang="uk-UA" altLang="uk-UA" sz="2200" dirty="0">
              <a:solidFill>
                <a:schemeClr val="bg1"/>
              </a:solidFill>
              <a:latin typeface="Times New Roman" panose="02020603050405020304" pitchFamily="18" charset="0"/>
              <a:ea typeface="Calibri" panose="020F0502020204030204" pitchFamily="34" charset="0"/>
              <a:cs typeface="Calibri" panose="020F0502020204030204" pitchFamily="34" charset="0"/>
            </a:endParaRPr>
          </a:p>
          <a:p>
            <a:pPr algn="just"/>
            <a:endParaRPr lang="uk-UA" altLang="uk-UA" sz="2200" dirty="0">
              <a:solidFill>
                <a:schemeClr val="bg1"/>
              </a:solidFill>
              <a:latin typeface="Times New Roman" panose="02020603050405020304" pitchFamily="18" charset="0"/>
              <a:ea typeface="Calibri" panose="020F0502020204030204" pitchFamily="34" charset="0"/>
              <a:cs typeface="Calibri" panose="020F0502020204030204" pitchFamily="34" charset="0"/>
            </a:endParaRPr>
          </a:p>
          <a:p>
            <a:pPr algn="just"/>
            <a:endParaRPr lang="uk-UA" altLang="uk-UA" sz="2200" dirty="0">
              <a:solidFill>
                <a:schemeClr val="bg1"/>
              </a:solidFill>
              <a:latin typeface="Times New Roman" panose="02020603050405020304" pitchFamily="18" charset="0"/>
              <a:ea typeface="Calibri" panose="020F0502020204030204" pitchFamily="34" charset="0"/>
              <a:cs typeface="Calibri" panose="020F0502020204030204" pitchFamily="34" charset="0"/>
            </a:endParaRPr>
          </a:p>
          <a:p>
            <a:pPr algn="just"/>
            <a:endParaRPr lang="uk-UA" altLang="uk-UA" sz="2200" dirty="0">
              <a:solidFill>
                <a:schemeClr val="bg1"/>
              </a:solidFill>
              <a:latin typeface="Times New Roman" panose="02020603050405020304" pitchFamily="18" charset="0"/>
              <a:ea typeface="Calibri" panose="020F0502020204030204" pitchFamily="34" charset="0"/>
              <a:cs typeface="Calibri" panose="020F0502020204030204" pitchFamily="34" charset="0"/>
            </a:endParaRPr>
          </a:p>
          <a:p>
            <a:pPr algn="just"/>
            <a:endParaRPr lang="uk-UA" altLang="uk-UA" sz="2200" dirty="0">
              <a:solidFill>
                <a:schemeClr val="bg1"/>
              </a:solidFill>
              <a:latin typeface="Times New Roman" panose="02020603050405020304" pitchFamily="18" charset="0"/>
              <a:ea typeface="Calibri" panose="020F0502020204030204" pitchFamily="34" charset="0"/>
              <a:cs typeface="Calibri" panose="020F0502020204030204" pitchFamily="34" charset="0"/>
            </a:endParaRPr>
          </a:p>
          <a:p>
            <a:pPr algn="just"/>
            <a:endParaRPr lang="uk-UA" altLang="uk-UA" sz="2200" dirty="0">
              <a:solidFill>
                <a:schemeClr val="bg1"/>
              </a:solidFill>
              <a:latin typeface="Times New Roman" panose="02020603050405020304" pitchFamily="18" charset="0"/>
              <a:ea typeface="Calibri" panose="020F0502020204030204" pitchFamily="34" charset="0"/>
              <a:cs typeface="Calibri" panose="020F0502020204030204" pitchFamily="34" charset="0"/>
            </a:endParaRPr>
          </a:p>
          <a:p>
            <a:pPr algn="just"/>
            <a:r>
              <a:rPr lang="uk-UA" altLang="uk-UA" sz="2200" dirty="0">
                <a:solidFill>
                  <a:schemeClr val="bg1"/>
                </a:solidFill>
                <a:latin typeface="Times New Roman" panose="02020603050405020304" pitchFamily="18" charset="0"/>
                <a:ea typeface="Calibri" panose="020F0502020204030204" pitchFamily="34" charset="0"/>
                <a:cs typeface="Calibri" panose="020F0502020204030204" pitchFamily="34" charset="0"/>
              </a:rPr>
              <a:t>	</a:t>
            </a:r>
            <a:endParaRPr lang="uk-UA" altLang="uk-UA" dirty="0"/>
          </a:p>
        </p:txBody>
      </p:sp>
      <p:sp>
        <p:nvSpPr>
          <p:cNvPr id="2" name="Прямоугольник 1"/>
          <p:cNvSpPr/>
          <p:nvPr/>
        </p:nvSpPr>
        <p:spPr>
          <a:xfrm>
            <a:off x="539552" y="3212976"/>
            <a:ext cx="3456384" cy="2232248"/>
          </a:xfrm>
          <a:prstGeom prst="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altLang="uk-UA" sz="1800" dirty="0">
                <a:solidFill>
                  <a:schemeClr val="bg1"/>
                </a:solidFill>
                <a:latin typeface="Times New Roman" panose="02020603050405020304" pitchFamily="18" charset="0"/>
                <a:ea typeface="Calibri" panose="020F0502020204030204" pitchFamily="34" charset="0"/>
                <a:cs typeface="Calibri" panose="020F0502020204030204" pitchFamily="34" charset="0"/>
              </a:rPr>
              <a:t>Перша фаза - виявлення порушника - визначається імовірністю виявлення порушника ТЗОС, періодом напрацювання на відмову і часом відновлення ТЗОС;</a:t>
            </a:r>
          </a:p>
        </p:txBody>
      </p:sp>
      <p:sp>
        <p:nvSpPr>
          <p:cNvPr id="5" name="Прямоугольник 4"/>
          <p:cNvSpPr/>
          <p:nvPr/>
        </p:nvSpPr>
        <p:spPr>
          <a:xfrm>
            <a:off x="5076056" y="3212976"/>
            <a:ext cx="3456384" cy="2232248"/>
          </a:xfrm>
          <a:prstGeom prst="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altLang="uk-UA" sz="1800" dirty="0">
                <a:solidFill>
                  <a:schemeClr val="bg1"/>
                </a:solidFill>
                <a:latin typeface="Times New Roman" panose="02020603050405020304" pitchFamily="18" charset="0"/>
                <a:ea typeface="Calibri" panose="020F0502020204030204" pitchFamily="34" charset="0"/>
                <a:cs typeface="Calibri" panose="020F0502020204030204" pitchFamily="34" charset="0"/>
              </a:rPr>
              <a:t>друга фаза - затримання порушника - залежить від часу виявлення порушника технічними засобами охоронної сигналізації з моменту його появи на об'єкті та періоду напрацювання на помилкове спрацьовування</a:t>
            </a:r>
            <a:r>
              <a:rPr lang="uk-UA" altLang="uk-UA" dirty="0">
                <a:solidFill>
                  <a:schemeClr val="bg1"/>
                </a:solidFill>
                <a:latin typeface="Times New Roman" panose="02020603050405020304" pitchFamily="18" charset="0"/>
                <a:ea typeface="Calibri" panose="020F0502020204030204" pitchFamily="34" charset="0"/>
                <a:cs typeface="Calibri" panose="020F0502020204030204" pitchFamily="34" charset="0"/>
              </a:rPr>
              <a:t>.</a:t>
            </a:r>
            <a:r>
              <a:rPr lang="uk-UA" altLang="uk-UA" dirty="0">
                <a:latin typeface="Times New Roman" panose="02020603050405020304" pitchFamily="18" charset="0"/>
                <a:ea typeface="Calibri" panose="020F0502020204030204" pitchFamily="34" charset="0"/>
                <a:cs typeface="Calibri" panose="020F0502020204030204" pitchFamily="34" charset="0"/>
              </a:rPr>
              <a:t> </a:t>
            </a:r>
            <a:endParaRPr lang="uk-UA" altLang="uk-U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Питання1. </a:t>
            </a:r>
            <a:r>
              <a:rPr lang="uk-UA" altLang="uk-UA" sz="2000">
                <a:solidFill>
                  <a:srgbClr val="0070C0"/>
                </a:solidFill>
                <a:latin typeface="Times New Roman" panose="02020603050405020304" pitchFamily="18" charset="0"/>
                <a:cs typeface="Times New Roman" panose="02020603050405020304" pitchFamily="18" charset="0"/>
              </a:rPr>
              <a:t>Вихідні положення для розробки системної концепції забезпечення безпеки об'єктів охорони.</a:t>
            </a:r>
          </a:p>
        </p:txBody>
      </p:sp>
      <p:sp>
        <p:nvSpPr>
          <p:cNvPr id="24579" name="Прямоугольник 2"/>
          <p:cNvSpPr>
            <a:spLocks noChangeArrowheads="1"/>
          </p:cNvSpPr>
          <p:nvPr/>
        </p:nvSpPr>
        <p:spPr bwMode="auto">
          <a:xfrm>
            <a:off x="107950" y="981075"/>
            <a:ext cx="8856663" cy="483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uk-UA" altLang="uk-UA" sz="2200">
                <a:solidFill>
                  <a:schemeClr val="bg1"/>
                </a:solidFill>
                <a:latin typeface="Times New Roman" panose="02020603050405020304" pitchFamily="18" charset="0"/>
                <a:ea typeface="Calibri" panose="020F0502020204030204" pitchFamily="34" charset="0"/>
                <a:cs typeface="Calibri" panose="020F0502020204030204" pitchFamily="34" charset="0"/>
              </a:rPr>
              <a:t>	</a:t>
            </a:r>
            <a:r>
              <a:rPr lang="uk-UA" altLang="uk-UA" sz="2200" b="1">
                <a:solidFill>
                  <a:schemeClr val="bg1"/>
                </a:solidFill>
                <a:latin typeface="Times New Roman" panose="02020603050405020304" pitchFamily="18" charset="0"/>
                <a:ea typeface="Calibri" panose="020F0502020204030204" pitchFamily="34" charset="0"/>
                <a:cs typeface="Calibri" panose="020F0502020204030204" pitchFamily="34" charset="0"/>
              </a:rPr>
              <a:t>Вимоги до проекту обладнання об'єкта ТЗОС породжуються можливими діями порушника. </a:t>
            </a:r>
          </a:p>
          <a:p>
            <a:pPr algn="just"/>
            <a:r>
              <a:rPr lang="uk-UA" altLang="uk-UA" sz="2200" b="1">
                <a:solidFill>
                  <a:schemeClr val="bg1"/>
                </a:solidFill>
                <a:latin typeface="Times New Roman" panose="02020603050405020304" pitchFamily="18" charset="0"/>
                <a:ea typeface="Calibri" panose="020F0502020204030204" pitchFamily="34" charset="0"/>
                <a:cs typeface="Calibri" panose="020F0502020204030204" pitchFamily="34" charset="0"/>
              </a:rPr>
              <a:t>	1.</a:t>
            </a:r>
            <a:r>
              <a:rPr lang="uk-UA" altLang="uk-UA" sz="2200">
                <a:solidFill>
                  <a:schemeClr val="bg1"/>
                </a:solidFill>
                <a:latin typeface="Times New Roman" panose="02020603050405020304" pitchFamily="18" charset="0"/>
                <a:cs typeface="Times New Roman" panose="02020603050405020304" pitchFamily="18" charset="0"/>
              </a:rPr>
              <a:t>Можливість порушника знайти маршрут, не блокований ЗВ, повинна бути виключена. Для запобігання проходу порушника повинні бути блоковані всі можливі маршрути руху порушника. Стан фізичних перешкод (інженерних споруд), що мають велику стійкість і в зв'язку з цим не блокованих ЗВ, має періодично контролюватися патрулями з особового складу охорони (обхідно-дозорної служби) або - з використанням телевізійних засобів спостереження. </a:t>
            </a:r>
          </a:p>
          <a:p>
            <a:pPr algn="just"/>
            <a:r>
              <a:rPr lang="uk-UA" altLang="uk-UA" sz="2200">
                <a:solidFill>
                  <a:schemeClr val="bg1"/>
                </a:solidFill>
                <a:latin typeface="Times New Roman" panose="02020603050405020304" pitchFamily="18" charset="0"/>
                <a:cs typeface="Times New Roman" panose="02020603050405020304" pitchFamily="18" charset="0"/>
              </a:rPr>
              <a:t>	</a:t>
            </a:r>
            <a:r>
              <a:rPr lang="uk-UA" altLang="uk-UA" sz="2200" b="1">
                <a:solidFill>
                  <a:schemeClr val="bg1"/>
                </a:solidFill>
                <a:latin typeface="Times New Roman" panose="02020603050405020304" pitchFamily="18" charset="0"/>
                <a:cs typeface="Times New Roman" panose="02020603050405020304" pitchFamily="18" charset="0"/>
              </a:rPr>
              <a:t>2.</a:t>
            </a:r>
            <a:r>
              <a:rPr lang="uk-UA" altLang="uk-UA" sz="2200">
                <a:solidFill>
                  <a:schemeClr val="bg1"/>
                </a:solidFill>
                <a:latin typeface="Times New Roman" panose="02020603050405020304" pitchFamily="18" charset="0"/>
                <a:cs typeface="Times New Roman" panose="02020603050405020304" pitchFamily="18" charset="0"/>
              </a:rPr>
              <a:t>Для збільшення ймовірності виявлення підготовленого і технічно оснащеного порушника комплексом технічних засобів охорони об'єкта можуть організовуватися повністю скритні (масковані) рубіжі охорони. </a:t>
            </a:r>
          </a:p>
          <a:p>
            <a:pPr algn="just"/>
            <a:endParaRPr lang="uk-UA" altLang="uk-UA" sz="2200" b="1">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Питання1. </a:t>
            </a:r>
            <a:r>
              <a:rPr lang="uk-UA" altLang="uk-UA" sz="2000">
                <a:solidFill>
                  <a:srgbClr val="0070C0"/>
                </a:solidFill>
                <a:latin typeface="Times New Roman" panose="02020603050405020304" pitchFamily="18" charset="0"/>
                <a:cs typeface="Times New Roman" panose="02020603050405020304" pitchFamily="18" charset="0"/>
              </a:rPr>
              <a:t>Вихідні положення для розробки системної концепції забезпечення безпеки об'єктів охорони.</a:t>
            </a:r>
          </a:p>
        </p:txBody>
      </p:sp>
      <p:sp>
        <p:nvSpPr>
          <p:cNvPr id="25603" name="Прямоугольник 4"/>
          <p:cNvSpPr>
            <a:spLocks noChangeArrowheads="1"/>
          </p:cNvSpPr>
          <p:nvPr/>
        </p:nvSpPr>
        <p:spPr bwMode="auto">
          <a:xfrm>
            <a:off x="107950" y="1152525"/>
            <a:ext cx="8856663" cy="3571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uk-UA" altLang="uk-UA" sz="2200"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3.</a:t>
            </a:r>
            <a:r>
              <a:rPr lang="uk-UA" altLang="uk-UA" sz="22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З метою підвищення стійкості </a:t>
            </a:r>
            <a:r>
              <a:rPr lang="uk-UA" altLang="uk-UA" sz="22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рубіжів</a:t>
            </a:r>
            <a:r>
              <a:rPr lang="uk-UA" altLang="uk-UA" sz="22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охорони до подолання вони повинні обладнуватися ЗВ, що працюють за </a:t>
            </a:r>
            <a:r>
              <a:rPr lang="uk-UA" altLang="uk-UA" sz="2200"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різними фізичними принципами дії </a:t>
            </a:r>
            <a:r>
              <a:rPr lang="uk-UA" altLang="uk-UA" sz="22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(радіохвильові, ІЧ, сейсмічні й </a:t>
            </a:r>
            <a:r>
              <a:rPr lang="uk-UA" altLang="uk-UA" sz="22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т.д</a:t>
            </a:r>
            <a:r>
              <a:rPr lang="uk-UA" altLang="uk-UA" sz="22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а також повинна бути реалізована функція дистанційного контролю. Комбінування даних ЗВ має здійснюватися за схемою М з N (наприклад, при М = 2, N = 3, якщо спрацювали не менше двох з трьох встановлених ЗВ, то приймається рішення про видачу сигналу "Тривога"). Числа М і N визначаються в ході проектування КТЗО індивідуально для кожного </a:t>
            </a:r>
            <a:r>
              <a:rPr lang="uk-UA" altLang="uk-UA" sz="22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рубежу</a:t>
            </a:r>
            <a:r>
              <a:rPr lang="uk-UA" altLang="uk-UA" sz="22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охорони об'єкта. </a:t>
            </a:r>
            <a:endParaRPr lang="uk-UA" altLang="uk-UA" sz="22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Питання1. </a:t>
            </a:r>
            <a:r>
              <a:rPr lang="uk-UA" altLang="uk-UA" sz="2000">
                <a:solidFill>
                  <a:srgbClr val="0070C0"/>
                </a:solidFill>
                <a:latin typeface="Times New Roman" panose="02020603050405020304" pitchFamily="18" charset="0"/>
                <a:cs typeface="Times New Roman" panose="02020603050405020304" pitchFamily="18" charset="0"/>
              </a:rPr>
              <a:t>Вихідні положення для розробки системної концепції забезпечення безпеки об'єктів охорони.</a:t>
            </a:r>
          </a:p>
        </p:txBody>
      </p:sp>
      <p:sp>
        <p:nvSpPr>
          <p:cNvPr id="26627" name="Прямоугольник 3"/>
          <p:cNvSpPr>
            <a:spLocks noChangeArrowheads="1"/>
          </p:cNvSpPr>
          <p:nvPr/>
        </p:nvSpPr>
        <p:spPr bwMode="auto">
          <a:xfrm>
            <a:off x="0" y="908050"/>
            <a:ext cx="9144000" cy="4494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uk-UA" altLang="uk-UA" sz="2200" dirty="0">
                <a:solidFill>
                  <a:schemeClr val="bg1"/>
                </a:solidFill>
                <a:latin typeface="Times New Roman" panose="02020603050405020304" pitchFamily="18" charset="0"/>
                <a:ea typeface="Calibri" panose="020F0502020204030204" pitchFamily="34" charset="0"/>
                <a:cs typeface="Calibri" panose="020F0502020204030204" pitchFamily="34" charset="0"/>
              </a:rPr>
              <a:t>	</a:t>
            </a:r>
            <a:r>
              <a:rPr lang="uk-UA" altLang="uk-UA" sz="2200" b="1" dirty="0">
                <a:solidFill>
                  <a:schemeClr val="bg1"/>
                </a:solidFill>
                <a:latin typeface="Times New Roman" panose="02020603050405020304" pitchFamily="18" charset="0"/>
                <a:ea typeface="Calibri" panose="020F0502020204030204" pitchFamily="34" charset="0"/>
                <a:cs typeface="Calibri" panose="020F0502020204030204" pitchFamily="34" charset="0"/>
              </a:rPr>
              <a:t>4.</a:t>
            </a:r>
            <a:r>
              <a:rPr lang="uk-UA" altLang="uk-UA" sz="2200" dirty="0">
                <a:solidFill>
                  <a:schemeClr val="bg1"/>
                </a:solidFill>
                <a:latin typeface="Times New Roman" panose="02020603050405020304" pitchFamily="18" charset="0"/>
                <a:ea typeface="Calibri" panose="020F0502020204030204" pitchFamily="34" charset="0"/>
                <a:cs typeface="Calibri" panose="020F0502020204030204" pitchFamily="34" charset="0"/>
              </a:rPr>
              <a:t>Для запобігання обходу порушником кордону охорони шляхом використання хитрих способів пересування необхідно встановлювати </a:t>
            </a:r>
            <a:r>
              <a:rPr lang="uk-UA" altLang="uk-UA" sz="2200" b="1" dirty="0">
                <a:solidFill>
                  <a:schemeClr val="bg1"/>
                </a:solidFill>
                <a:latin typeface="Times New Roman" panose="02020603050405020304" pitchFamily="18" charset="0"/>
                <a:ea typeface="Calibri" panose="020F0502020204030204" pitchFamily="34" charset="0"/>
                <a:cs typeface="Calibri" panose="020F0502020204030204" pitchFamily="34" charset="0"/>
              </a:rPr>
              <a:t>кілька ЗВ</a:t>
            </a:r>
            <a:r>
              <a:rPr lang="uk-UA" altLang="uk-UA" sz="2200" dirty="0">
                <a:solidFill>
                  <a:schemeClr val="bg1"/>
                </a:solidFill>
                <a:latin typeface="Times New Roman" panose="02020603050405020304" pitchFamily="18" charset="0"/>
                <a:ea typeface="Calibri" panose="020F0502020204030204" pitchFamily="34" charset="0"/>
                <a:cs typeface="Calibri" panose="020F0502020204030204" pitchFamily="34" charset="0"/>
              </a:rPr>
              <a:t>, як правило, різних фізичних принципів дії, розрахованих на блокування ділянки при різних способах пересування порушника.</a:t>
            </a:r>
          </a:p>
          <a:p>
            <a:pPr algn="just"/>
            <a:r>
              <a:rPr lang="uk-UA" altLang="uk-UA" sz="2200" dirty="0">
                <a:solidFill>
                  <a:schemeClr val="bg1"/>
                </a:solidFill>
                <a:latin typeface="Times New Roman" panose="02020603050405020304" pitchFamily="18" charset="0"/>
              </a:rPr>
              <a:t>	</a:t>
            </a:r>
            <a:r>
              <a:rPr lang="uk-UA" altLang="uk-UA" sz="2200" b="1" dirty="0">
                <a:solidFill>
                  <a:schemeClr val="bg1"/>
                </a:solidFill>
                <a:latin typeface="Times New Roman" panose="02020603050405020304" pitchFamily="18" charset="0"/>
              </a:rPr>
              <a:t>5.</a:t>
            </a:r>
            <a:r>
              <a:rPr lang="uk-UA" altLang="uk-UA" sz="2200" dirty="0">
                <a:solidFill>
                  <a:schemeClr val="bg1"/>
                </a:solidFill>
                <a:latin typeface="Times New Roman" panose="02020603050405020304" pitchFamily="18" charset="0"/>
                <a:ea typeface="Calibri" panose="020F0502020204030204" pitchFamily="34" charset="0"/>
                <a:cs typeface="Calibri" panose="020F0502020204030204" pitchFamily="34" charset="0"/>
              </a:rPr>
              <a:t>Для запобігання можливості імітації роботи ЗВ порушником сполучні лінії системи збору, обробки, відображення та документування інформації (СЗОІ) повинні мати </a:t>
            </a:r>
            <a:r>
              <a:rPr lang="uk-UA" altLang="uk-UA" sz="2200" b="1" dirty="0">
                <a:solidFill>
                  <a:schemeClr val="bg1"/>
                </a:solidFill>
                <a:latin typeface="Times New Roman" panose="02020603050405020304" pitchFamily="18" charset="0"/>
                <a:ea typeface="Calibri" panose="020F0502020204030204" pitchFamily="34" charset="0"/>
                <a:cs typeface="Calibri" panose="020F0502020204030204" pitchFamily="34" charset="0"/>
              </a:rPr>
              <a:t>фізичний і сигналізаційний захист </a:t>
            </a:r>
            <a:r>
              <a:rPr lang="uk-UA" altLang="uk-UA" sz="2200" dirty="0">
                <a:solidFill>
                  <a:schemeClr val="bg1"/>
                </a:solidFill>
                <a:latin typeface="Times New Roman" panose="02020603050405020304" pitchFamily="18" charset="0"/>
                <a:ea typeface="Calibri" panose="020F0502020204030204" pitchFamily="34" charset="0"/>
                <a:cs typeface="Calibri" panose="020F0502020204030204" pitchFamily="34" charset="0"/>
              </a:rPr>
              <a:t>комутаційних шаф, коробок і </a:t>
            </a:r>
            <a:r>
              <a:rPr lang="uk-UA" altLang="uk-UA" sz="2200" dirty="0" err="1">
                <a:solidFill>
                  <a:schemeClr val="bg1"/>
                </a:solidFill>
                <a:latin typeface="Times New Roman" panose="02020603050405020304" pitchFamily="18" charset="0"/>
                <a:ea typeface="Calibri" panose="020F0502020204030204" pitchFamily="34" charset="0"/>
                <a:cs typeface="Calibri" panose="020F0502020204030204" pitchFamily="34" charset="0"/>
              </a:rPr>
              <a:t>т.п</a:t>
            </a:r>
            <a:r>
              <a:rPr lang="uk-UA" altLang="uk-UA" sz="2200" dirty="0">
                <a:solidFill>
                  <a:schemeClr val="bg1"/>
                </a:solidFill>
                <a:latin typeface="Times New Roman" panose="02020603050405020304" pitchFamily="18" charset="0"/>
                <a:ea typeface="Calibri" panose="020F0502020204030204" pitchFamily="34" charset="0"/>
                <a:cs typeface="Calibri" panose="020F0502020204030204" pitchFamily="34" charset="0"/>
              </a:rPr>
              <a:t>. </a:t>
            </a:r>
          </a:p>
          <a:p>
            <a:pPr algn="just"/>
            <a:r>
              <a:rPr lang="uk-UA" altLang="uk-UA" sz="2200" dirty="0">
                <a:solidFill>
                  <a:schemeClr val="bg1"/>
                </a:solidFill>
                <a:latin typeface="Times New Roman" panose="02020603050405020304" pitchFamily="18" charset="0"/>
                <a:ea typeface="Calibri" panose="020F0502020204030204" pitchFamily="34" charset="0"/>
                <a:cs typeface="Calibri" panose="020F0502020204030204" pitchFamily="34" charset="0"/>
              </a:rPr>
              <a:t>	Розрізняють три типи апаратно-програмної реалізації СЗОІ:</a:t>
            </a:r>
          </a:p>
          <a:p>
            <a:pPr algn="just"/>
            <a:r>
              <a:rPr lang="uk-UA" altLang="uk-UA" sz="2200" dirty="0">
                <a:solidFill>
                  <a:schemeClr val="bg1"/>
                </a:solidFill>
                <a:latin typeface="Times New Roman" panose="02020603050405020304" pitchFamily="18" charset="0"/>
                <a:ea typeface="Calibri" panose="020F0502020204030204" pitchFamily="34" charset="0"/>
                <a:cs typeface="Calibri" panose="020F0502020204030204" pitchFamily="34" charset="0"/>
              </a:rPr>
              <a:t>I тип - з низькою стійкістю до обходу;</a:t>
            </a:r>
          </a:p>
          <a:p>
            <a:pPr algn="just"/>
            <a:r>
              <a:rPr lang="uk-UA" altLang="uk-UA" sz="2200" dirty="0">
                <a:solidFill>
                  <a:schemeClr val="bg1"/>
                </a:solidFill>
                <a:latin typeface="Times New Roman" panose="02020603050405020304" pitchFamily="18" charset="0"/>
                <a:ea typeface="Calibri" panose="020F0502020204030204" pitchFamily="34" charset="0"/>
                <a:cs typeface="Calibri" panose="020F0502020204030204" pitchFamily="34" charset="0"/>
              </a:rPr>
              <a:t>II тип - з середньою стійкістю до обходу;</a:t>
            </a:r>
          </a:p>
          <a:p>
            <a:pPr algn="just"/>
            <a:r>
              <a:rPr lang="uk-UA" altLang="uk-UA" sz="2200" dirty="0">
                <a:solidFill>
                  <a:schemeClr val="bg1"/>
                </a:solidFill>
                <a:latin typeface="Times New Roman" panose="02020603050405020304" pitchFamily="18" charset="0"/>
                <a:ea typeface="Calibri" panose="020F0502020204030204" pitchFamily="34" charset="0"/>
                <a:cs typeface="Calibri" panose="020F0502020204030204" pitchFamily="34" charset="0"/>
              </a:rPr>
              <a:t>III тип - з високою стійкістю до обходу.</a:t>
            </a:r>
          </a:p>
          <a:p>
            <a:pPr algn="just"/>
            <a:r>
              <a:rPr lang="uk-UA" altLang="uk-UA" sz="2200" dirty="0">
                <a:solidFill>
                  <a:schemeClr val="bg1"/>
                </a:solidFill>
                <a:latin typeface="Times New Roman" panose="02020603050405020304" pitchFamily="18" charset="0"/>
                <a:ea typeface="Calibri" panose="020F0502020204030204" pitchFamily="34" charset="0"/>
                <a:cs typeface="Calibri" panose="020F0502020204030204" pitchFamily="34" charset="0"/>
              </a:rPr>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p:cNvSpPr>
          <p:nvPr>
            <p:ph type="subTitle" idx="4294967295"/>
          </p:nvPr>
        </p:nvSpPr>
        <p:spPr>
          <a:xfrm>
            <a:off x="323850" y="1557338"/>
            <a:ext cx="8280400" cy="3001962"/>
          </a:xfrm>
        </p:spPr>
        <p:txBody>
          <a:bodyPr/>
          <a:lstStyle/>
          <a:p>
            <a:pPr marL="0" indent="0" algn="ctr" eaLnBrk="1" hangingPunct="1">
              <a:lnSpc>
                <a:spcPct val="90000"/>
              </a:lnSpc>
              <a:buFont typeface="Wingdings 2" panose="05020102010507070707" pitchFamily="18" charset="2"/>
              <a:buNone/>
              <a:defRPr/>
            </a:pPr>
            <a:endParaRPr lang="uk-UA" sz="2200" b="1" dirty="0">
              <a:solidFill>
                <a:srgbClr val="996600"/>
              </a:solidFill>
              <a:effectLst>
                <a:outerShdw blurRad="38100" dist="38100" dir="2700000" algn="tl">
                  <a:srgbClr val="FFFFFF"/>
                </a:outerShdw>
              </a:effectLst>
              <a:latin typeface="Arial" charset="0"/>
            </a:endParaRPr>
          </a:p>
          <a:p>
            <a:pPr algn="just">
              <a:defRPr/>
            </a:pPr>
            <a:r>
              <a:rPr lang="uk-UA" sz="2400"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Лекція. </a:t>
            </a:r>
            <a:r>
              <a:rPr lang="uk-UA" sz="2200" b="1" dirty="0">
                <a:solidFill>
                  <a:srgbClr val="FF0000"/>
                </a:solidFill>
                <a:latin typeface="Times New Roman" panose="02020603050405020304" pitchFamily="18" charset="0"/>
                <a:cs typeface="Times New Roman" panose="02020603050405020304" pitchFamily="18" charset="0"/>
              </a:rPr>
              <a:t>ОСНОВНІ ПОЛОЖЕННЯ СИСТЕМНОЇ КОНЦЕПЦІЇ ЗАБЕЗПЕЧЕННЯ БЕЗПЕКИ ОБ'ЄКТІВ. </a:t>
            </a:r>
            <a:endParaRPr lang="uk-UA" sz="2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defRPr/>
            </a:pPr>
            <a:endParaRPr lang="uk-UA" sz="22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defRPr/>
            </a:pPr>
            <a:endParaRPr lang="uk-UA" sz="22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defRPr/>
            </a:pPr>
            <a:endParaRPr lang="uk-UA" sz="22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ctr" eaLnBrk="1" hangingPunct="1">
              <a:lnSpc>
                <a:spcPct val="90000"/>
              </a:lnSpc>
              <a:buFont typeface="Wingdings 2" panose="05020102010507070707" pitchFamily="18" charset="2"/>
              <a:buNone/>
              <a:defRPr/>
            </a:pPr>
            <a:endParaRPr lang="ru-RU" sz="1800"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3559" name="Rectangle 7"/>
          <p:cNvSpPr>
            <a:spLocks noChangeArrowheads="1"/>
          </p:cNvSpPr>
          <p:nvPr/>
        </p:nvSpPr>
        <p:spPr bwMode="auto">
          <a:xfrm>
            <a:off x="2667000" y="6092825"/>
            <a:ext cx="4191000" cy="369888"/>
          </a:xfrm>
          <a:prstGeom prst="rect">
            <a:avLst/>
          </a:prstGeom>
          <a:noFill/>
          <a:ln w="9525">
            <a:noFill/>
            <a:miter lim="800000"/>
            <a:headEnd/>
            <a:tailEnd/>
          </a:ln>
          <a:effectLst/>
        </p:spPr>
        <p:txBody>
          <a:bodyPr lIns="92075" tIns="46038" rIns="92075" bIns="46038">
            <a:spAutoFit/>
          </a:bodyPr>
          <a:lstStyle/>
          <a:p>
            <a:pPr algn="ctr" defTabSz="762000">
              <a:spcBef>
                <a:spcPct val="50000"/>
              </a:spcBef>
              <a:defRPr/>
            </a:pPr>
            <a:r>
              <a:rPr lang="ru-RU" b="1" dirty="0">
                <a:solidFill>
                  <a:srgbClr val="002060"/>
                </a:solidFill>
                <a:effectLst>
                  <a:outerShdw blurRad="38100" dist="38100" dir="2700000" algn="tl">
                    <a:srgbClr val="04617B"/>
                  </a:outerShdw>
                </a:effectLst>
                <a:latin typeface="Times New Roman" panose="02020603050405020304" pitchFamily="18" charset="0"/>
                <a:cs typeface="Times New Roman" panose="02020603050405020304" pitchFamily="18" charset="0"/>
              </a:rPr>
              <a:t>2022 року</a:t>
            </a:r>
          </a:p>
        </p:txBody>
      </p:sp>
      <p:sp>
        <p:nvSpPr>
          <p:cNvPr id="8196" name="Text Box 5"/>
          <p:cNvSpPr>
            <a:spLocks noGrp="1" noChangeArrowheads="1"/>
          </p:cNvSpPr>
          <p:nvPr>
            <p:ph type="ctrTitle" idx="4294967295"/>
          </p:nvPr>
        </p:nvSpPr>
        <p:spPr>
          <a:xfrm>
            <a:off x="1042988" y="188913"/>
            <a:ext cx="7343775" cy="863600"/>
          </a:xfrm>
          <a:noFill/>
        </p:spPr>
        <p:txBody>
          <a:bodyPr/>
          <a:lstStyle/>
          <a:p>
            <a:pPr algn="ctr" defTabSz="762000"/>
            <a:r>
              <a:rPr lang="uk-UA" altLang="uk-UA" sz="2400" b="1">
                <a:solidFill>
                  <a:srgbClr val="002060"/>
                </a:solidFill>
                <a:latin typeface="Times New Roman" panose="02020603050405020304" pitchFamily="18" charset="0"/>
              </a:rPr>
              <a:t>Державний університет «Житомирська політехніка»</a:t>
            </a:r>
            <a:br>
              <a:rPr lang="uk-UA" altLang="uk-UA" sz="2400" b="1">
                <a:solidFill>
                  <a:srgbClr val="002060"/>
                </a:solidFill>
                <a:latin typeface="Times New Roman" panose="02020603050405020304" pitchFamily="18" charset="0"/>
              </a:rPr>
            </a:br>
            <a:r>
              <a:rPr lang="uk-UA" altLang="uk-UA" sz="2200" b="1">
                <a:solidFill>
                  <a:srgbClr val="002060"/>
                </a:solidFill>
                <a:latin typeface="Times New Roman" panose="02020603050405020304" pitchFamily="18" charset="0"/>
              </a:rPr>
              <a:t>Кафедра біомедичної інженерії та телекомунікацій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Питання1. </a:t>
            </a:r>
            <a:r>
              <a:rPr lang="uk-UA" altLang="uk-UA" sz="2000">
                <a:solidFill>
                  <a:srgbClr val="0070C0"/>
                </a:solidFill>
                <a:latin typeface="Times New Roman" panose="02020603050405020304" pitchFamily="18" charset="0"/>
                <a:cs typeface="Times New Roman" panose="02020603050405020304" pitchFamily="18" charset="0"/>
              </a:rPr>
              <a:t>Вихідні положення для розробки системної концепції забезпечення безпеки об'єктів охорони.</a:t>
            </a:r>
          </a:p>
        </p:txBody>
      </p:sp>
      <p:sp>
        <p:nvSpPr>
          <p:cNvPr id="27651" name="Прямоугольник 1"/>
          <p:cNvSpPr>
            <a:spLocks noChangeArrowheads="1"/>
          </p:cNvSpPr>
          <p:nvPr/>
        </p:nvSpPr>
        <p:spPr bwMode="auto">
          <a:xfrm>
            <a:off x="0" y="547688"/>
            <a:ext cx="9144000" cy="720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uk-UA" altLang="uk-UA" sz="2200">
                <a:solidFill>
                  <a:schemeClr val="bg1"/>
                </a:solidFill>
                <a:latin typeface="Times New Roman" panose="02020603050405020304" pitchFamily="18" charset="0"/>
                <a:ea typeface="Calibri" panose="020F0502020204030204" pitchFamily="34" charset="0"/>
                <a:cs typeface="Calibri" panose="020F0502020204030204" pitchFamily="34" charset="0"/>
              </a:rPr>
              <a:t>	Під </a:t>
            </a:r>
            <a:r>
              <a:rPr lang="uk-UA" altLang="uk-UA" sz="2200" b="1">
                <a:solidFill>
                  <a:schemeClr val="bg1"/>
                </a:solidFill>
                <a:latin typeface="Times New Roman" panose="02020603050405020304" pitchFamily="18" charset="0"/>
                <a:ea typeface="Calibri" panose="020F0502020204030204" pitchFamily="34" charset="0"/>
                <a:cs typeface="Calibri" panose="020F0502020204030204" pitchFamily="34" charset="0"/>
              </a:rPr>
              <a:t>низькою стійкістю </a:t>
            </a:r>
            <a:r>
              <a:rPr lang="uk-UA" altLang="uk-UA" sz="2200">
                <a:solidFill>
                  <a:schemeClr val="bg1"/>
                </a:solidFill>
                <a:latin typeface="Times New Roman" panose="02020603050405020304" pitchFamily="18" charset="0"/>
                <a:ea typeface="Calibri" panose="020F0502020204030204" pitchFamily="34" charset="0"/>
                <a:cs typeface="Calibri" panose="020F0502020204030204" pitchFamily="34" charset="0"/>
              </a:rPr>
              <a:t>СЗОІ до обходу розуміють таку організацію опитування ЗВ в АСО, при якій при знятті ділянки (ЗВ) з охорони, стан сполучної лінії і датчика розкриття ЗВ з боку АСО не контролюються (відсутній режим "деблокування").</a:t>
            </a:r>
          </a:p>
          <a:p>
            <a:pPr algn="just"/>
            <a:r>
              <a:rPr lang="uk-UA" altLang="uk-UA" sz="2200">
                <a:solidFill>
                  <a:schemeClr val="bg1"/>
                </a:solidFill>
                <a:latin typeface="Times New Roman" panose="02020603050405020304" pitchFamily="18" charset="0"/>
                <a:ea typeface="Calibri" panose="020F0502020204030204" pitchFamily="34" charset="0"/>
                <a:cs typeface="Calibri" panose="020F0502020204030204" pitchFamily="34" charset="0"/>
              </a:rPr>
              <a:t>	Під </a:t>
            </a:r>
            <a:r>
              <a:rPr lang="uk-UA" altLang="uk-UA" sz="2200" b="1">
                <a:solidFill>
                  <a:schemeClr val="bg1"/>
                </a:solidFill>
                <a:latin typeface="Times New Roman" panose="02020603050405020304" pitchFamily="18" charset="0"/>
                <a:ea typeface="Calibri" panose="020F0502020204030204" pitchFamily="34" charset="0"/>
                <a:cs typeface="Calibri" panose="020F0502020204030204" pitchFamily="34" charset="0"/>
              </a:rPr>
              <a:t>середньою стійкістю </a:t>
            </a:r>
            <a:r>
              <a:rPr lang="uk-UA" altLang="uk-UA" sz="2200">
                <a:solidFill>
                  <a:schemeClr val="bg1"/>
                </a:solidFill>
                <a:latin typeface="Times New Roman" panose="02020603050405020304" pitchFamily="18" charset="0"/>
                <a:ea typeface="Calibri" panose="020F0502020204030204" pitchFamily="34" charset="0"/>
                <a:cs typeface="Calibri" panose="020F0502020204030204" pitchFamily="34" charset="0"/>
              </a:rPr>
              <a:t>розуміють таку організацію опитування ЗВ в АСО, при якій при знятті ділянки (ЗВ) з охорони, стан сполучної лінії і датчика розкриття ЗВ залишаються під контролем АСО (мається режим "деблокування").</a:t>
            </a:r>
          </a:p>
          <a:p>
            <a:pPr algn="just"/>
            <a:r>
              <a:rPr lang="uk-UA" altLang="uk-UA" sz="2200">
                <a:solidFill>
                  <a:schemeClr val="bg1"/>
                </a:solidFill>
                <a:latin typeface="Times New Roman" panose="02020603050405020304" pitchFamily="18" charset="0"/>
                <a:ea typeface="Calibri" panose="020F0502020204030204" pitchFamily="34" charset="0"/>
                <a:cs typeface="Calibri" panose="020F0502020204030204" pitchFamily="34" charset="0"/>
              </a:rPr>
              <a:t>	Під </a:t>
            </a:r>
            <a:r>
              <a:rPr lang="uk-UA" altLang="uk-UA" sz="2200" b="1">
                <a:solidFill>
                  <a:schemeClr val="bg1"/>
                </a:solidFill>
                <a:latin typeface="Times New Roman" panose="02020603050405020304" pitchFamily="18" charset="0"/>
                <a:ea typeface="Calibri" panose="020F0502020204030204" pitchFamily="34" charset="0"/>
                <a:cs typeface="Calibri" panose="020F0502020204030204" pitchFamily="34" charset="0"/>
              </a:rPr>
              <a:t>високою стійкістю </a:t>
            </a:r>
            <a:r>
              <a:rPr lang="uk-UA" altLang="uk-UA" sz="2200">
                <a:solidFill>
                  <a:schemeClr val="bg1"/>
                </a:solidFill>
                <a:latin typeface="Times New Roman" panose="02020603050405020304" pitchFamily="18" charset="0"/>
                <a:ea typeface="Calibri" panose="020F0502020204030204" pitchFamily="34" charset="0"/>
                <a:cs typeface="Calibri" panose="020F0502020204030204" pitchFamily="34" charset="0"/>
              </a:rPr>
              <a:t>розуміють організацію опитування ЗВ, аналогічну середньої, але повідомлення шифруються з використанням коду, гарантована стійкість якого до обходу (дешифрування) становить десятки тисяч годин.</a:t>
            </a:r>
          </a:p>
          <a:p>
            <a:pPr algn="just"/>
            <a:r>
              <a:rPr lang="uk-UA" altLang="uk-UA" sz="2200">
                <a:solidFill>
                  <a:schemeClr val="bg1"/>
                </a:solidFill>
                <a:latin typeface="Times New Roman" panose="02020603050405020304" pitchFamily="18" charset="0"/>
                <a:ea typeface="Calibri" panose="020F0502020204030204" pitchFamily="34" charset="0"/>
                <a:cs typeface="Calibri" panose="020F0502020204030204" pitchFamily="34" charset="0"/>
              </a:rPr>
              <a:t>	Для запобігання подолання ТЗО шляхом здійснення впливу на </a:t>
            </a:r>
            <a:r>
              <a:rPr lang="uk-UA" altLang="uk-UA" sz="2200" b="1">
                <a:solidFill>
                  <a:schemeClr val="bg1"/>
                </a:solidFill>
                <a:latin typeface="Times New Roman" panose="02020603050405020304" pitchFamily="18" charset="0"/>
                <a:ea typeface="Calibri" panose="020F0502020204030204" pitchFamily="34" charset="0"/>
                <a:cs typeface="Calibri" panose="020F0502020204030204" pitchFamily="34" charset="0"/>
              </a:rPr>
              <a:t>оператора системи охорони </a:t>
            </a:r>
            <a:r>
              <a:rPr lang="uk-UA" altLang="uk-UA" sz="2200">
                <a:solidFill>
                  <a:schemeClr val="bg1"/>
                </a:solidFill>
                <a:latin typeface="Times New Roman" panose="02020603050405020304" pitchFamily="18" charset="0"/>
                <a:ea typeface="Calibri" panose="020F0502020204030204" pitchFamily="34" charset="0"/>
                <a:cs typeface="Calibri" panose="020F0502020204030204" pitchFamily="34" charset="0"/>
              </a:rPr>
              <a:t>або використання його негативних якостей СЗОІ повинна мати режим документування та ієрархічну систему управління, тобто оператор не повинен мати повного контролю над СЗОІ, необхідного лише при її налаштування, а в системі охорони великих об'єктів оператор не повинен мати і можливість зняття (постановки) деяких ділянок охорони.</a:t>
            </a:r>
          </a:p>
          <a:p>
            <a:pPr algn="just"/>
            <a:endParaRPr lang="uk-UA" altLang="uk-UA" sz="2200">
              <a:solidFill>
                <a:schemeClr val="bg1"/>
              </a:solidFill>
              <a:latin typeface="Times New Roman" panose="02020603050405020304" pitchFamily="18" charset="0"/>
              <a:ea typeface="Calibri" panose="020F0502020204030204" pitchFamily="34" charset="0"/>
              <a:cs typeface="Calibri" panose="020F0502020204030204" pitchFamily="34" charset="0"/>
            </a:endParaRPr>
          </a:p>
          <a:p>
            <a:pPr algn="just"/>
            <a:endParaRPr lang="uk-UA" altLang="uk-UA" sz="2200">
              <a:solidFill>
                <a:schemeClr val="bg1"/>
              </a:solidFill>
              <a:latin typeface="Times New Roman" panose="02020603050405020304" pitchFamily="18" charset="0"/>
              <a:ea typeface="Calibri" panose="020F0502020204030204" pitchFamily="34" charset="0"/>
              <a:cs typeface="Calibri" panose="020F050202020403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Питання1. </a:t>
            </a:r>
            <a:r>
              <a:rPr lang="uk-UA" altLang="uk-UA" sz="2000">
                <a:solidFill>
                  <a:srgbClr val="0070C0"/>
                </a:solidFill>
                <a:latin typeface="Times New Roman" panose="02020603050405020304" pitchFamily="18" charset="0"/>
                <a:cs typeface="Times New Roman" panose="02020603050405020304" pitchFamily="18" charset="0"/>
              </a:rPr>
              <a:t>Вихідні положення для розробки системної концепції забезпечення безпеки об'єктів охорони.</a:t>
            </a:r>
          </a:p>
        </p:txBody>
      </p:sp>
      <p:sp>
        <p:nvSpPr>
          <p:cNvPr id="28675" name="Прямоугольник 2"/>
          <p:cNvSpPr>
            <a:spLocks noChangeArrowheads="1"/>
          </p:cNvSpPr>
          <p:nvPr/>
        </p:nvSpPr>
        <p:spPr bwMode="auto">
          <a:xfrm>
            <a:off x="0" y="1790700"/>
            <a:ext cx="9144000" cy="2427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Для того, щоб оперативно знайти вихід з ладу складових частин КТЗО, у тому числі й у разі навмисних дій (саботажу), застосовується дистанційний контроль (автоматизований або автоматичний), що забезпечує перевірку працездатності ЗВ, сполучної лінії і приймальної апаратури СЗОІ, а також підвищуючий стійкість ТЗОС до обходу з'єднувальних ліній та імітації роботи ЗВ.</a:t>
            </a:r>
            <a:endParaRPr lang="uk-UA" altLang="uk-UA" sz="220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9750" indent="-539750" defTabSz="179388">
              <a:defRPr>
                <a:solidFill>
                  <a:schemeClr val="tx1"/>
                </a:solidFill>
                <a:latin typeface="Arial" panose="020B0604020202020204" pitchFamily="34" charset="0"/>
              </a:defRPr>
            </a:lvl1pPr>
            <a:lvl2pPr marL="742950" indent="-285750" defTabSz="179388">
              <a:defRPr>
                <a:solidFill>
                  <a:schemeClr val="tx1"/>
                </a:solidFill>
                <a:latin typeface="Arial" panose="020B0604020202020204" pitchFamily="34" charset="0"/>
              </a:defRPr>
            </a:lvl2pPr>
            <a:lvl3pPr marL="1143000" indent="-228600" defTabSz="179388">
              <a:defRPr>
                <a:solidFill>
                  <a:schemeClr val="tx1"/>
                </a:solidFill>
                <a:latin typeface="Arial" panose="020B0604020202020204" pitchFamily="34" charset="0"/>
              </a:defRPr>
            </a:lvl3pPr>
            <a:lvl4pPr marL="1600200" indent="-228600" defTabSz="179388">
              <a:defRPr>
                <a:solidFill>
                  <a:schemeClr val="tx1"/>
                </a:solidFill>
                <a:latin typeface="Arial" panose="020B0604020202020204" pitchFamily="34" charset="0"/>
              </a:defRPr>
            </a:lvl4pPr>
            <a:lvl5pPr marL="2057400" indent="-228600" defTabSz="179388">
              <a:defRPr>
                <a:solidFill>
                  <a:schemeClr val="tx1"/>
                </a:solidFill>
                <a:latin typeface="Arial" panose="020B0604020202020204" pitchFamily="34" charset="0"/>
              </a:defRPr>
            </a:lvl5pPr>
            <a:lvl6pPr marL="2514600" indent="-228600" defTabSz="179388" eaLnBrk="0" fontAlgn="base" hangingPunct="0">
              <a:spcBef>
                <a:spcPct val="0"/>
              </a:spcBef>
              <a:spcAft>
                <a:spcPct val="0"/>
              </a:spcAft>
              <a:defRPr>
                <a:solidFill>
                  <a:schemeClr val="tx1"/>
                </a:solidFill>
                <a:latin typeface="Arial" panose="020B0604020202020204" pitchFamily="34" charset="0"/>
              </a:defRPr>
            </a:lvl6pPr>
            <a:lvl7pPr marL="2971800" indent="-228600" defTabSz="179388" eaLnBrk="0" fontAlgn="base" hangingPunct="0">
              <a:spcBef>
                <a:spcPct val="0"/>
              </a:spcBef>
              <a:spcAft>
                <a:spcPct val="0"/>
              </a:spcAft>
              <a:defRPr>
                <a:solidFill>
                  <a:schemeClr val="tx1"/>
                </a:solidFill>
                <a:latin typeface="Arial" panose="020B0604020202020204" pitchFamily="34" charset="0"/>
              </a:defRPr>
            </a:lvl7pPr>
            <a:lvl8pPr marL="3429000" indent="-228600" defTabSz="179388" eaLnBrk="0" fontAlgn="base" hangingPunct="0">
              <a:spcBef>
                <a:spcPct val="0"/>
              </a:spcBef>
              <a:spcAft>
                <a:spcPct val="0"/>
              </a:spcAft>
              <a:defRPr>
                <a:solidFill>
                  <a:schemeClr val="tx1"/>
                </a:solidFill>
                <a:latin typeface="Arial" panose="020B0604020202020204" pitchFamily="34" charset="0"/>
              </a:defRPr>
            </a:lvl8pPr>
            <a:lvl9pPr marL="3886200" indent="-228600" defTabSz="179388"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Питання2</a:t>
            </a:r>
            <a:r>
              <a:rPr lang="uk-UA" altLang="uk-UA" sz="2000">
                <a:solidFill>
                  <a:srgbClr val="0070C0"/>
                </a:solidFill>
                <a:latin typeface="Times New Roman" panose="02020603050405020304" pitchFamily="18" charset="0"/>
                <a:cs typeface="Times New Roman" panose="02020603050405020304" pitchFamily="18" charset="0"/>
              </a:rPr>
              <a:t>. Системний підхід - основа методології розробки концепції комплексного забезпечення безпеки об'єктів охорони</a:t>
            </a:r>
          </a:p>
        </p:txBody>
      </p:sp>
      <p:sp>
        <p:nvSpPr>
          <p:cNvPr id="29699" name="Прямоугольник 2"/>
          <p:cNvSpPr>
            <a:spLocks noChangeArrowheads="1"/>
          </p:cNvSpPr>
          <p:nvPr/>
        </p:nvSpPr>
        <p:spPr bwMode="auto">
          <a:xfrm>
            <a:off x="0" y="3074988"/>
            <a:ext cx="903605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9750" indent="-539750" defTabSz="179388">
              <a:defRPr>
                <a:solidFill>
                  <a:schemeClr val="tx1"/>
                </a:solidFill>
                <a:latin typeface="Arial" panose="020B0604020202020204" pitchFamily="34" charset="0"/>
              </a:defRPr>
            </a:lvl1pPr>
            <a:lvl2pPr marL="742950" indent="-285750" defTabSz="179388">
              <a:defRPr>
                <a:solidFill>
                  <a:schemeClr val="tx1"/>
                </a:solidFill>
                <a:latin typeface="Arial" panose="020B0604020202020204" pitchFamily="34" charset="0"/>
              </a:defRPr>
            </a:lvl2pPr>
            <a:lvl3pPr marL="1143000" indent="-228600" defTabSz="179388">
              <a:defRPr>
                <a:solidFill>
                  <a:schemeClr val="tx1"/>
                </a:solidFill>
                <a:latin typeface="Arial" panose="020B0604020202020204" pitchFamily="34" charset="0"/>
              </a:defRPr>
            </a:lvl3pPr>
            <a:lvl4pPr marL="1600200" indent="-228600" defTabSz="179388">
              <a:defRPr>
                <a:solidFill>
                  <a:schemeClr val="tx1"/>
                </a:solidFill>
                <a:latin typeface="Arial" panose="020B0604020202020204" pitchFamily="34" charset="0"/>
              </a:defRPr>
            </a:lvl4pPr>
            <a:lvl5pPr marL="2057400" indent="-228600" defTabSz="179388">
              <a:defRPr>
                <a:solidFill>
                  <a:schemeClr val="tx1"/>
                </a:solidFill>
                <a:latin typeface="Arial" panose="020B0604020202020204" pitchFamily="34" charset="0"/>
              </a:defRPr>
            </a:lvl5pPr>
            <a:lvl6pPr marL="2514600" indent="-228600" defTabSz="179388" eaLnBrk="0" fontAlgn="base" hangingPunct="0">
              <a:spcBef>
                <a:spcPct val="0"/>
              </a:spcBef>
              <a:spcAft>
                <a:spcPct val="0"/>
              </a:spcAft>
              <a:defRPr>
                <a:solidFill>
                  <a:schemeClr val="tx1"/>
                </a:solidFill>
                <a:latin typeface="Arial" panose="020B0604020202020204" pitchFamily="34" charset="0"/>
              </a:defRPr>
            </a:lvl6pPr>
            <a:lvl7pPr marL="2971800" indent="-228600" defTabSz="179388" eaLnBrk="0" fontAlgn="base" hangingPunct="0">
              <a:spcBef>
                <a:spcPct val="0"/>
              </a:spcBef>
              <a:spcAft>
                <a:spcPct val="0"/>
              </a:spcAft>
              <a:defRPr>
                <a:solidFill>
                  <a:schemeClr val="tx1"/>
                </a:solidFill>
                <a:latin typeface="Arial" panose="020B0604020202020204" pitchFamily="34" charset="0"/>
              </a:defRPr>
            </a:lvl7pPr>
            <a:lvl8pPr marL="3429000" indent="-228600" defTabSz="179388" eaLnBrk="0" fontAlgn="base" hangingPunct="0">
              <a:spcBef>
                <a:spcPct val="0"/>
              </a:spcBef>
              <a:spcAft>
                <a:spcPct val="0"/>
              </a:spcAft>
              <a:defRPr>
                <a:solidFill>
                  <a:schemeClr val="tx1"/>
                </a:solidFill>
                <a:latin typeface="Arial" panose="020B0604020202020204" pitchFamily="34" charset="0"/>
              </a:defRPr>
            </a:lvl8pPr>
            <a:lvl9pPr marL="3886200" indent="-228600" defTabSz="179388"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3600">
                <a:solidFill>
                  <a:srgbClr val="002060"/>
                </a:solidFill>
                <a:latin typeface="Times New Roman" panose="02020603050405020304" pitchFamily="18" charset="0"/>
                <a:cs typeface="Times New Roman" panose="02020603050405020304" pitchFamily="18" charset="0"/>
              </a:rPr>
              <a:t>Питання2. </a:t>
            </a:r>
            <a:r>
              <a:rPr lang="uk-UA" altLang="uk-UA" sz="3600" b="1">
                <a:solidFill>
                  <a:srgbClr val="002060"/>
                </a:solidFill>
                <a:latin typeface="Times New Roman" panose="02020603050405020304" pitchFamily="18" charset="0"/>
                <a:cs typeface="Times New Roman" panose="02020603050405020304" pitchFamily="18" charset="0"/>
              </a:rPr>
              <a:t>Системний підхід - основа методології розробки концепції комплексного забезпечення безпеки об'єктів охорони</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9750" indent="-539750" defTabSz="179388">
              <a:defRPr>
                <a:solidFill>
                  <a:schemeClr val="tx1"/>
                </a:solidFill>
                <a:latin typeface="Arial" panose="020B0604020202020204" pitchFamily="34" charset="0"/>
              </a:defRPr>
            </a:lvl1pPr>
            <a:lvl2pPr marL="742950" indent="-285750" defTabSz="179388">
              <a:defRPr>
                <a:solidFill>
                  <a:schemeClr val="tx1"/>
                </a:solidFill>
                <a:latin typeface="Arial" panose="020B0604020202020204" pitchFamily="34" charset="0"/>
              </a:defRPr>
            </a:lvl2pPr>
            <a:lvl3pPr marL="1143000" indent="-228600" defTabSz="179388">
              <a:defRPr>
                <a:solidFill>
                  <a:schemeClr val="tx1"/>
                </a:solidFill>
                <a:latin typeface="Arial" panose="020B0604020202020204" pitchFamily="34" charset="0"/>
              </a:defRPr>
            </a:lvl3pPr>
            <a:lvl4pPr marL="1600200" indent="-228600" defTabSz="179388">
              <a:defRPr>
                <a:solidFill>
                  <a:schemeClr val="tx1"/>
                </a:solidFill>
                <a:latin typeface="Arial" panose="020B0604020202020204" pitchFamily="34" charset="0"/>
              </a:defRPr>
            </a:lvl4pPr>
            <a:lvl5pPr marL="2057400" indent="-228600" defTabSz="179388">
              <a:defRPr>
                <a:solidFill>
                  <a:schemeClr val="tx1"/>
                </a:solidFill>
                <a:latin typeface="Arial" panose="020B0604020202020204" pitchFamily="34" charset="0"/>
              </a:defRPr>
            </a:lvl5pPr>
            <a:lvl6pPr marL="2514600" indent="-228600" defTabSz="179388" eaLnBrk="0" fontAlgn="base" hangingPunct="0">
              <a:spcBef>
                <a:spcPct val="0"/>
              </a:spcBef>
              <a:spcAft>
                <a:spcPct val="0"/>
              </a:spcAft>
              <a:defRPr>
                <a:solidFill>
                  <a:schemeClr val="tx1"/>
                </a:solidFill>
                <a:latin typeface="Arial" panose="020B0604020202020204" pitchFamily="34" charset="0"/>
              </a:defRPr>
            </a:lvl6pPr>
            <a:lvl7pPr marL="2971800" indent="-228600" defTabSz="179388" eaLnBrk="0" fontAlgn="base" hangingPunct="0">
              <a:spcBef>
                <a:spcPct val="0"/>
              </a:spcBef>
              <a:spcAft>
                <a:spcPct val="0"/>
              </a:spcAft>
              <a:defRPr>
                <a:solidFill>
                  <a:schemeClr val="tx1"/>
                </a:solidFill>
                <a:latin typeface="Arial" panose="020B0604020202020204" pitchFamily="34" charset="0"/>
              </a:defRPr>
            </a:lvl7pPr>
            <a:lvl8pPr marL="3429000" indent="-228600" defTabSz="179388" eaLnBrk="0" fontAlgn="base" hangingPunct="0">
              <a:spcBef>
                <a:spcPct val="0"/>
              </a:spcBef>
              <a:spcAft>
                <a:spcPct val="0"/>
              </a:spcAft>
              <a:defRPr>
                <a:solidFill>
                  <a:schemeClr val="tx1"/>
                </a:solidFill>
                <a:latin typeface="Arial" panose="020B0604020202020204" pitchFamily="34" charset="0"/>
              </a:defRPr>
            </a:lvl8pPr>
            <a:lvl9pPr marL="3886200" indent="-228600" defTabSz="179388"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Питання2</a:t>
            </a:r>
            <a:r>
              <a:rPr lang="uk-UA" altLang="uk-UA" sz="2000">
                <a:solidFill>
                  <a:srgbClr val="0070C0"/>
                </a:solidFill>
                <a:latin typeface="Times New Roman" panose="02020603050405020304" pitchFamily="18" charset="0"/>
                <a:cs typeface="Times New Roman" panose="02020603050405020304" pitchFamily="18" charset="0"/>
              </a:rPr>
              <a:t>. Системний підхід - основа методології розробки концепції комплексного забезпечення безпеки об'єктів охорони</a:t>
            </a:r>
          </a:p>
        </p:txBody>
      </p:sp>
      <p:sp>
        <p:nvSpPr>
          <p:cNvPr id="30723" name="Прямоугольник 1"/>
          <p:cNvSpPr>
            <a:spLocks noChangeArrowheads="1"/>
          </p:cNvSpPr>
          <p:nvPr/>
        </p:nvSpPr>
        <p:spPr bwMode="auto">
          <a:xfrm>
            <a:off x="0" y="765175"/>
            <a:ext cx="9144000" cy="652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200" b="1" u="sng">
                <a:solidFill>
                  <a:schemeClr val="bg1"/>
                </a:solidFill>
                <a:latin typeface="Times New Roman" panose="02020603050405020304" pitchFamily="18" charset="0"/>
                <a:ea typeface="Calibri" panose="020F0502020204030204" pitchFamily="34" charset="0"/>
                <a:cs typeface="Calibri" panose="020F0502020204030204" pitchFamily="34" charset="0"/>
              </a:rPr>
              <a:t>Завдання щодо створення систем захисту об'єктів </a:t>
            </a:r>
          </a:p>
          <a:p>
            <a:pPr algn="just"/>
            <a:r>
              <a:rPr lang="uk-UA" altLang="uk-UA" sz="2200">
                <a:solidFill>
                  <a:schemeClr val="bg1"/>
                </a:solidFill>
                <a:latin typeface="Times New Roman" panose="02020603050405020304" pitchFamily="18" charset="0"/>
                <a:cs typeface="Times New Roman" panose="02020603050405020304" pitchFamily="18" charset="0"/>
              </a:rPr>
              <a:t>	1. </a:t>
            </a:r>
            <a:r>
              <a:rPr lang="uk-UA" altLang="uk-UA" sz="2200" b="1">
                <a:solidFill>
                  <a:schemeClr val="bg1"/>
                </a:solidFill>
                <a:latin typeface="Times New Roman" panose="02020603050405020304" pitchFamily="18" charset="0"/>
                <a:cs typeface="Times New Roman" panose="02020603050405020304" pitchFamily="18" charset="0"/>
              </a:rPr>
              <a:t>Визначення стратегії комплексної безпеки.</a:t>
            </a:r>
          </a:p>
          <a:p>
            <a:pPr algn="just"/>
            <a:r>
              <a:rPr lang="uk-UA" altLang="uk-UA" sz="2200">
                <a:solidFill>
                  <a:schemeClr val="bg1"/>
                </a:solidFill>
                <a:latin typeface="Times New Roman" panose="02020603050405020304" pitchFamily="18" charset="0"/>
                <a:cs typeface="Times New Roman" panose="02020603050405020304" pitchFamily="18" charset="0"/>
              </a:rPr>
              <a:t>	Тут вирішуються проблеми класифікації, систематизації і диференціації загроз; визначаються структура і завдання служб безпеки; розробляються (визначаються) нормативно-правові документи, що регламентують з позицій юриспруденції діяльність служб безпеки (СБ); на основі аналізу ресурсів, техніко-економічних показників і соціальних аспектів безпеки розробляються плани заходів щодо забезпечення безпеки об'єктів.</a:t>
            </a:r>
          </a:p>
          <a:p>
            <a:pPr algn="just"/>
            <a:r>
              <a:rPr lang="uk-UA" altLang="uk-UA" sz="2200">
                <a:solidFill>
                  <a:schemeClr val="bg1"/>
                </a:solidFill>
              </a:rPr>
              <a:t>	</a:t>
            </a:r>
            <a:r>
              <a:rPr lang="uk-UA" altLang="uk-UA" sz="2200">
                <a:solidFill>
                  <a:schemeClr val="bg1"/>
                </a:solidFill>
                <a:latin typeface="Times New Roman" panose="02020603050405020304" pitchFamily="18" charset="0"/>
                <a:cs typeface="Times New Roman" panose="02020603050405020304" pitchFamily="18" charset="0"/>
              </a:rPr>
              <a:t>2. </a:t>
            </a:r>
            <a:r>
              <a:rPr lang="uk-UA" altLang="uk-UA" sz="2200" b="1">
                <a:solidFill>
                  <a:schemeClr val="bg1"/>
                </a:solidFill>
                <a:latin typeface="Times New Roman" panose="02020603050405020304" pitchFamily="18" charset="0"/>
                <a:cs typeface="Times New Roman" panose="02020603050405020304" pitchFamily="18" charset="0"/>
              </a:rPr>
              <a:t>Забезпечення безпеки від фізичного проникнення на територію і в приміщення об'єкта.</a:t>
            </a:r>
          </a:p>
          <a:p>
            <a:pPr algn="just"/>
            <a:r>
              <a:rPr lang="uk-UA" altLang="uk-UA" sz="2200">
                <a:solidFill>
                  <a:schemeClr val="bg1"/>
                </a:solidFill>
                <a:latin typeface="Times New Roman" panose="02020603050405020304" pitchFamily="18" charset="0"/>
                <a:cs typeface="Times New Roman" panose="02020603050405020304" pitchFamily="18" charset="0"/>
              </a:rPr>
              <a:t>	На основі аналізу доступності об'єкту моделюються стратегія і тактика поведінки потенційного порушника (по всіх можливих моделях порушників); диференціюються зони безпеки; на основі визначення ключових життєво важливих центрів об'єктів розробляються принципи та схеми обладнання технічними засобами охоронної сигналізації та телевізійного спостереження. Відповідно, на основі розрахунку тактико-технічних вимог вибирається склад і номенклатура технічних засобів.</a:t>
            </a:r>
          </a:p>
          <a:p>
            <a:pPr algn="just"/>
            <a:endParaRPr lang="uk-UA" altLang="uk-UA" sz="2200">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9750" indent="-539750" defTabSz="179388">
              <a:defRPr>
                <a:solidFill>
                  <a:schemeClr val="tx1"/>
                </a:solidFill>
                <a:latin typeface="Arial" panose="020B0604020202020204" pitchFamily="34" charset="0"/>
              </a:defRPr>
            </a:lvl1pPr>
            <a:lvl2pPr marL="742950" indent="-285750" defTabSz="179388">
              <a:defRPr>
                <a:solidFill>
                  <a:schemeClr val="tx1"/>
                </a:solidFill>
                <a:latin typeface="Arial" panose="020B0604020202020204" pitchFamily="34" charset="0"/>
              </a:defRPr>
            </a:lvl2pPr>
            <a:lvl3pPr marL="1143000" indent="-228600" defTabSz="179388">
              <a:defRPr>
                <a:solidFill>
                  <a:schemeClr val="tx1"/>
                </a:solidFill>
                <a:latin typeface="Arial" panose="020B0604020202020204" pitchFamily="34" charset="0"/>
              </a:defRPr>
            </a:lvl3pPr>
            <a:lvl4pPr marL="1600200" indent="-228600" defTabSz="179388">
              <a:defRPr>
                <a:solidFill>
                  <a:schemeClr val="tx1"/>
                </a:solidFill>
                <a:latin typeface="Arial" panose="020B0604020202020204" pitchFamily="34" charset="0"/>
              </a:defRPr>
            </a:lvl4pPr>
            <a:lvl5pPr marL="2057400" indent="-228600" defTabSz="179388">
              <a:defRPr>
                <a:solidFill>
                  <a:schemeClr val="tx1"/>
                </a:solidFill>
                <a:latin typeface="Arial" panose="020B0604020202020204" pitchFamily="34" charset="0"/>
              </a:defRPr>
            </a:lvl5pPr>
            <a:lvl6pPr marL="2514600" indent="-228600" defTabSz="179388" eaLnBrk="0" fontAlgn="base" hangingPunct="0">
              <a:spcBef>
                <a:spcPct val="0"/>
              </a:spcBef>
              <a:spcAft>
                <a:spcPct val="0"/>
              </a:spcAft>
              <a:defRPr>
                <a:solidFill>
                  <a:schemeClr val="tx1"/>
                </a:solidFill>
                <a:latin typeface="Arial" panose="020B0604020202020204" pitchFamily="34" charset="0"/>
              </a:defRPr>
            </a:lvl6pPr>
            <a:lvl7pPr marL="2971800" indent="-228600" defTabSz="179388" eaLnBrk="0" fontAlgn="base" hangingPunct="0">
              <a:spcBef>
                <a:spcPct val="0"/>
              </a:spcBef>
              <a:spcAft>
                <a:spcPct val="0"/>
              </a:spcAft>
              <a:defRPr>
                <a:solidFill>
                  <a:schemeClr val="tx1"/>
                </a:solidFill>
                <a:latin typeface="Arial" panose="020B0604020202020204" pitchFamily="34" charset="0"/>
              </a:defRPr>
            </a:lvl7pPr>
            <a:lvl8pPr marL="3429000" indent="-228600" defTabSz="179388" eaLnBrk="0" fontAlgn="base" hangingPunct="0">
              <a:spcBef>
                <a:spcPct val="0"/>
              </a:spcBef>
              <a:spcAft>
                <a:spcPct val="0"/>
              </a:spcAft>
              <a:defRPr>
                <a:solidFill>
                  <a:schemeClr val="tx1"/>
                </a:solidFill>
                <a:latin typeface="Arial" panose="020B0604020202020204" pitchFamily="34" charset="0"/>
              </a:defRPr>
            </a:lvl8pPr>
            <a:lvl9pPr marL="3886200" indent="-228600" defTabSz="179388"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Питання2</a:t>
            </a:r>
            <a:r>
              <a:rPr lang="uk-UA" altLang="uk-UA" sz="2000">
                <a:solidFill>
                  <a:srgbClr val="0070C0"/>
                </a:solidFill>
                <a:latin typeface="Times New Roman" panose="02020603050405020304" pitchFamily="18" charset="0"/>
                <a:cs typeface="Times New Roman" panose="02020603050405020304" pitchFamily="18" charset="0"/>
              </a:rPr>
              <a:t>. Системний підхід - основа методології розробки концепції комплексного забезпечення безпеки об'єктів охорони</a:t>
            </a:r>
          </a:p>
        </p:txBody>
      </p:sp>
      <p:sp>
        <p:nvSpPr>
          <p:cNvPr id="31747" name="Прямоугольник 2"/>
          <p:cNvSpPr>
            <a:spLocks noChangeArrowheads="1"/>
          </p:cNvSpPr>
          <p:nvPr/>
        </p:nvSpPr>
        <p:spPr bwMode="auto">
          <a:xfrm>
            <a:off x="0" y="798513"/>
            <a:ext cx="9144000" cy="5519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3. </a:t>
            </a:r>
            <a:r>
              <a:rPr lang="uk-UA" altLang="uk-UA" sz="22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Захист інформації.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Рішення завдань цього блоку забезпечується спеціальними методами захисту. На основі розробки принципів перевірки, класифікації джерел інформації і каналів її витоку розробляються концептуальні моделі захисту від витоку інформації, проводяться їх оцінки на предмет ефективності пропонованих цими моделями рішень. Тут вирішується широка гамма задач розробки методів захисту по всіх можливих каналах витоку (мовний, візуальний, вібро-акустичний, електромагнітний, провідний, за рахунок паразитних зв'язків та наведень та ін.) Розробляється нормативна база щодо захисту від витоку інформації. На основі моделювання можливих способів прийому інформації потенційним порушником за межами приміщень за допомогою застосування спрямованих мікрофонів, лазерних засобів і т.п. виробляються методи пасивного та активного захисту.</a:t>
            </a:r>
            <a:endParaRPr lang="uk-UA" altLang="uk-UA" sz="220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9750" indent="-539750" defTabSz="179388">
              <a:defRPr>
                <a:solidFill>
                  <a:schemeClr val="tx1"/>
                </a:solidFill>
                <a:latin typeface="Arial" panose="020B0604020202020204" pitchFamily="34" charset="0"/>
              </a:defRPr>
            </a:lvl1pPr>
            <a:lvl2pPr marL="742950" indent="-285750" defTabSz="179388">
              <a:defRPr>
                <a:solidFill>
                  <a:schemeClr val="tx1"/>
                </a:solidFill>
                <a:latin typeface="Arial" panose="020B0604020202020204" pitchFamily="34" charset="0"/>
              </a:defRPr>
            </a:lvl2pPr>
            <a:lvl3pPr marL="1143000" indent="-228600" defTabSz="179388">
              <a:defRPr>
                <a:solidFill>
                  <a:schemeClr val="tx1"/>
                </a:solidFill>
                <a:latin typeface="Arial" panose="020B0604020202020204" pitchFamily="34" charset="0"/>
              </a:defRPr>
            </a:lvl3pPr>
            <a:lvl4pPr marL="1600200" indent="-228600" defTabSz="179388">
              <a:defRPr>
                <a:solidFill>
                  <a:schemeClr val="tx1"/>
                </a:solidFill>
                <a:latin typeface="Arial" panose="020B0604020202020204" pitchFamily="34" charset="0"/>
              </a:defRPr>
            </a:lvl4pPr>
            <a:lvl5pPr marL="2057400" indent="-228600" defTabSz="179388">
              <a:defRPr>
                <a:solidFill>
                  <a:schemeClr val="tx1"/>
                </a:solidFill>
                <a:latin typeface="Arial" panose="020B0604020202020204" pitchFamily="34" charset="0"/>
              </a:defRPr>
            </a:lvl5pPr>
            <a:lvl6pPr marL="2514600" indent="-228600" defTabSz="179388" eaLnBrk="0" fontAlgn="base" hangingPunct="0">
              <a:spcBef>
                <a:spcPct val="0"/>
              </a:spcBef>
              <a:spcAft>
                <a:spcPct val="0"/>
              </a:spcAft>
              <a:defRPr>
                <a:solidFill>
                  <a:schemeClr val="tx1"/>
                </a:solidFill>
                <a:latin typeface="Arial" panose="020B0604020202020204" pitchFamily="34" charset="0"/>
              </a:defRPr>
            </a:lvl6pPr>
            <a:lvl7pPr marL="2971800" indent="-228600" defTabSz="179388" eaLnBrk="0" fontAlgn="base" hangingPunct="0">
              <a:spcBef>
                <a:spcPct val="0"/>
              </a:spcBef>
              <a:spcAft>
                <a:spcPct val="0"/>
              </a:spcAft>
              <a:defRPr>
                <a:solidFill>
                  <a:schemeClr val="tx1"/>
                </a:solidFill>
                <a:latin typeface="Arial" panose="020B0604020202020204" pitchFamily="34" charset="0"/>
              </a:defRPr>
            </a:lvl7pPr>
            <a:lvl8pPr marL="3429000" indent="-228600" defTabSz="179388" eaLnBrk="0" fontAlgn="base" hangingPunct="0">
              <a:spcBef>
                <a:spcPct val="0"/>
              </a:spcBef>
              <a:spcAft>
                <a:spcPct val="0"/>
              </a:spcAft>
              <a:defRPr>
                <a:solidFill>
                  <a:schemeClr val="tx1"/>
                </a:solidFill>
                <a:latin typeface="Arial" panose="020B0604020202020204" pitchFamily="34" charset="0"/>
              </a:defRPr>
            </a:lvl8pPr>
            <a:lvl9pPr marL="3886200" indent="-228600" defTabSz="179388"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Питання2</a:t>
            </a:r>
            <a:r>
              <a:rPr lang="uk-UA" altLang="uk-UA" sz="2000">
                <a:solidFill>
                  <a:srgbClr val="0070C0"/>
                </a:solidFill>
                <a:latin typeface="Times New Roman" panose="02020603050405020304" pitchFamily="18" charset="0"/>
                <a:cs typeface="Times New Roman" panose="02020603050405020304" pitchFamily="18" charset="0"/>
              </a:rPr>
              <a:t>. Системний підхід - основа методології розробки концепції комплексного забезпечення безпеки об'єктів охорони</a:t>
            </a:r>
          </a:p>
        </p:txBody>
      </p:sp>
      <p:sp>
        <p:nvSpPr>
          <p:cNvPr id="32771" name="Прямоугольник 1"/>
          <p:cNvSpPr>
            <a:spLocks noChangeArrowheads="1"/>
          </p:cNvSpPr>
          <p:nvPr/>
        </p:nvSpPr>
        <p:spPr bwMode="auto">
          <a:xfrm>
            <a:off x="107950" y="685800"/>
            <a:ext cx="8964613" cy="474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4. </a:t>
            </a:r>
            <a:r>
              <a:rPr lang="uk-UA" altLang="uk-UA" sz="22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Захист від прогнозованих до застосування засобів негласного контролю.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Ці завдання орієнтовані на модель порушника - співробітника установи, або на проведення контррозвідувальних заходів, якщо за оперативними каналами отримано інформацію про зацікавленість, яку проявили організовані злочинні формування до даного об'єкта. Тут вирішується ряд специфічних завдань від вибору і установки засобів негласного контролю до вибору організаційно-режимних заходів захисту від негласного контролю з боку потенційного порушника. Велика увага тут приділяється технічним засобам дефектоскопії, автоматизації засобів контролю трактів передачі інформації, аналізу системи демаскуючих ознак і ряду інших.</a:t>
            </a:r>
            <a:endParaRPr lang="uk-UA" altLang="uk-UA" sz="220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9750" indent="-539750" defTabSz="179388">
              <a:defRPr>
                <a:solidFill>
                  <a:schemeClr val="tx1"/>
                </a:solidFill>
                <a:latin typeface="Arial" panose="020B0604020202020204" pitchFamily="34" charset="0"/>
              </a:defRPr>
            </a:lvl1pPr>
            <a:lvl2pPr marL="742950" indent="-285750" defTabSz="179388">
              <a:defRPr>
                <a:solidFill>
                  <a:schemeClr val="tx1"/>
                </a:solidFill>
                <a:latin typeface="Arial" panose="020B0604020202020204" pitchFamily="34" charset="0"/>
              </a:defRPr>
            </a:lvl2pPr>
            <a:lvl3pPr marL="1143000" indent="-228600" defTabSz="179388">
              <a:defRPr>
                <a:solidFill>
                  <a:schemeClr val="tx1"/>
                </a:solidFill>
                <a:latin typeface="Arial" panose="020B0604020202020204" pitchFamily="34" charset="0"/>
              </a:defRPr>
            </a:lvl3pPr>
            <a:lvl4pPr marL="1600200" indent="-228600" defTabSz="179388">
              <a:defRPr>
                <a:solidFill>
                  <a:schemeClr val="tx1"/>
                </a:solidFill>
                <a:latin typeface="Arial" panose="020B0604020202020204" pitchFamily="34" charset="0"/>
              </a:defRPr>
            </a:lvl4pPr>
            <a:lvl5pPr marL="2057400" indent="-228600" defTabSz="179388">
              <a:defRPr>
                <a:solidFill>
                  <a:schemeClr val="tx1"/>
                </a:solidFill>
                <a:latin typeface="Arial" panose="020B0604020202020204" pitchFamily="34" charset="0"/>
              </a:defRPr>
            </a:lvl5pPr>
            <a:lvl6pPr marL="2514600" indent="-228600" defTabSz="179388" eaLnBrk="0" fontAlgn="base" hangingPunct="0">
              <a:spcBef>
                <a:spcPct val="0"/>
              </a:spcBef>
              <a:spcAft>
                <a:spcPct val="0"/>
              </a:spcAft>
              <a:defRPr>
                <a:solidFill>
                  <a:schemeClr val="tx1"/>
                </a:solidFill>
                <a:latin typeface="Arial" panose="020B0604020202020204" pitchFamily="34" charset="0"/>
              </a:defRPr>
            </a:lvl6pPr>
            <a:lvl7pPr marL="2971800" indent="-228600" defTabSz="179388" eaLnBrk="0" fontAlgn="base" hangingPunct="0">
              <a:spcBef>
                <a:spcPct val="0"/>
              </a:spcBef>
              <a:spcAft>
                <a:spcPct val="0"/>
              </a:spcAft>
              <a:defRPr>
                <a:solidFill>
                  <a:schemeClr val="tx1"/>
                </a:solidFill>
                <a:latin typeface="Arial" panose="020B0604020202020204" pitchFamily="34" charset="0"/>
              </a:defRPr>
            </a:lvl7pPr>
            <a:lvl8pPr marL="3429000" indent="-228600" defTabSz="179388" eaLnBrk="0" fontAlgn="base" hangingPunct="0">
              <a:spcBef>
                <a:spcPct val="0"/>
              </a:spcBef>
              <a:spcAft>
                <a:spcPct val="0"/>
              </a:spcAft>
              <a:defRPr>
                <a:solidFill>
                  <a:schemeClr val="tx1"/>
                </a:solidFill>
                <a:latin typeface="Arial" panose="020B0604020202020204" pitchFamily="34" charset="0"/>
              </a:defRPr>
            </a:lvl8pPr>
            <a:lvl9pPr marL="3886200" indent="-228600" defTabSz="179388"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Питання2</a:t>
            </a:r>
            <a:r>
              <a:rPr lang="uk-UA" altLang="uk-UA" sz="2000">
                <a:solidFill>
                  <a:srgbClr val="0070C0"/>
                </a:solidFill>
                <a:latin typeface="Times New Roman" panose="02020603050405020304" pitchFamily="18" charset="0"/>
                <a:cs typeface="Times New Roman" panose="02020603050405020304" pitchFamily="18" charset="0"/>
              </a:rPr>
              <a:t>. Системний підхід - основа методології розробки концепції комплексного забезпечення безпеки об'єктів охорони</a:t>
            </a:r>
          </a:p>
        </p:txBody>
      </p:sp>
      <p:sp>
        <p:nvSpPr>
          <p:cNvPr id="33795" name="Прямоугольник 2"/>
          <p:cNvSpPr>
            <a:spLocks noChangeArrowheads="1"/>
          </p:cNvSpPr>
          <p:nvPr/>
        </p:nvSpPr>
        <p:spPr bwMode="auto">
          <a:xfrm>
            <a:off x="0" y="788988"/>
            <a:ext cx="9144000" cy="396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5. </a:t>
            </a:r>
            <a:r>
              <a:rPr lang="uk-UA" altLang="uk-UA" sz="22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Захист від диверсійно-терористичних засобів (ДТЗ).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Завдання даної предметної області також вирішуються спеціальними методами захисту. На основі дослідження, класифікації та моделювання варіантів активних дій терористів, прогнозування можливих способів доставки ДТЗ на територію об'єкта, вивчення каналів управління диверсіями і технічних засобів їх здійснення (наприклад, з використанням радіо-детонаторів) вибирається апаратура виявлення ДТЗ, розробляються організаційно-технічні заходи щодо створення контрольних пунктів, постів перевірки, використання міточної техніки та ряд інших. Розробляються рекомендації по вибору техніки виявлення.</a:t>
            </a:r>
            <a:endParaRPr lang="uk-UA" altLang="uk-UA" sz="220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9750" indent="-539750" defTabSz="179388">
              <a:defRPr>
                <a:solidFill>
                  <a:schemeClr val="tx1"/>
                </a:solidFill>
                <a:latin typeface="Arial" panose="020B0604020202020204" pitchFamily="34" charset="0"/>
              </a:defRPr>
            </a:lvl1pPr>
            <a:lvl2pPr marL="742950" indent="-285750" defTabSz="179388">
              <a:defRPr>
                <a:solidFill>
                  <a:schemeClr val="tx1"/>
                </a:solidFill>
                <a:latin typeface="Arial" panose="020B0604020202020204" pitchFamily="34" charset="0"/>
              </a:defRPr>
            </a:lvl2pPr>
            <a:lvl3pPr marL="1143000" indent="-228600" defTabSz="179388">
              <a:defRPr>
                <a:solidFill>
                  <a:schemeClr val="tx1"/>
                </a:solidFill>
                <a:latin typeface="Arial" panose="020B0604020202020204" pitchFamily="34" charset="0"/>
              </a:defRPr>
            </a:lvl3pPr>
            <a:lvl4pPr marL="1600200" indent="-228600" defTabSz="179388">
              <a:defRPr>
                <a:solidFill>
                  <a:schemeClr val="tx1"/>
                </a:solidFill>
                <a:latin typeface="Arial" panose="020B0604020202020204" pitchFamily="34" charset="0"/>
              </a:defRPr>
            </a:lvl4pPr>
            <a:lvl5pPr marL="2057400" indent="-228600" defTabSz="179388">
              <a:defRPr>
                <a:solidFill>
                  <a:schemeClr val="tx1"/>
                </a:solidFill>
                <a:latin typeface="Arial" panose="020B0604020202020204" pitchFamily="34" charset="0"/>
              </a:defRPr>
            </a:lvl5pPr>
            <a:lvl6pPr marL="2514600" indent="-228600" defTabSz="179388" eaLnBrk="0" fontAlgn="base" hangingPunct="0">
              <a:spcBef>
                <a:spcPct val="0"/>
              </a:spcBef>
              <a:spcAft>
                <a:spcPct val="0"/>
              </a:spcAft>
              <a:defRPr>
                <a:solidFill>
                  <a:schemeClr val="tx1"/>
                </a:solidFill>
                <a:latin typeface="Arial" panose="020B0604020202020204" pitchFamily="34" charset="0"/>
              </a:defRPr>
            </a:lvl6pPr>
            <a:lvl7pPr marL="2971800" indent="-228600" defTabSz="179388" eaLnBrk="0" fontAlgn="base" hangingPunct="0">
              <a:spcBef>
                <a:spcPct val="0"/>
              </a:spcBef>
              <a:spcAft>
                <a:spcPct val="0"/>
              </a:spcAft>
              <a:defRPr>
                <a:solidFill>
                  <a:schemeClr val="tx1"/>
                </a:solidFill>
                <a:latin typeface="Arial" panose="020B0604020202020204" pitchFamily="34" charset="0"/>
              </a:defRPr>
            </a:lvl7pPr>
            <a:lvl8pPr marL="3429000" indent="-228600" defTabSz="179388" eaLnBrk="0" fontAlgn="base" hangingPunct="0">
              <a:spcBef>
                <a:spcPct val="0"/>
              </a:spcBef>
              <a:spcAft>
                <a:spcPct val="0"/>
              </a:spcAft>
              <a:defRPr>
                <a:solidFill>
                  <a:schemeClr val="tx1"/>
                </a:solidFill>
                <a:latin typeface="Arial" panose="020B0604020202020204" pitchFamily="34" charset="0"/>
              </a:defRPr>
            </a:lvl8pPr>
            <a:lvl9pPr marL="3886200" indent="-228600" defTabSz="179388"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Питання2</a:t>
            </a:r>
            <a:r>
              <a:rPr lang="uk-UA" altLang="uk-UA" sz="2000">
                <a:solidFill>
                  <a:srgbClr val="0070C0"/>
                </a:solidFill>
                <a:latin typeface="Times New Roman" panose="02020603050405020304" pitchFamily="18" charset="0"/>
                <a:cs typeface="Times New Roman" panose="02020603050405020304" pitchFamily="18" charset="0"/>
              </a:rPr>
              <a:t>. Системний підхід - основа методології розробки концепції комплексного забезпечення безпеки об'єктів охорони</a:t>
            </a:r>
          </a:p>
        </p:txBody>
      </p:sp>
      <p:sp>
        <p:nvSpPr>
          <p:cNvPr id="34819" name="Прямоугольник 1"/>
          <p:cNvSpPr>
            <a:spLocks noChangeArrowheads="1"/>
          </p:cNvSpPr>
          <p:nvPr/>
        </p:nvSpPr>
        <p:spPr bwMode="auto">
          <a:xfrm>
            <a:off x="107950" y="841375"/>
            <a:ext cx="9036050" cy="551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6. </a:t>
            </a:r>
            <a:r>
              <a:rPr lang="uk-UA" altLang="uk-UA" sz="22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Забезпечення безпеки (захист інформації) в локальних обчислювальних мережах (ЛОМ) та ПЕОМ, тобто в автоматизованих системах обробки інформації (АСОІ).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Тут на основі аналізу моделей порушників, класифікації видів загроз та видів компрометації інформації розробляється комплексний підхід до захисту інформації в автоматизованих інформаційних системах, ЛОМ, серверах і ПЕОМ, відповідна нормативно-правова база захисту, регламентуючі документи; розробляються методи і способи програмно-апаратного захисту від несанкціонованого доступу і копіювання (НСД, НСК). Особливе місце займають розробка та впровадження спеціальних математичних і програмних методів захисту операційних систем, баз даних і серверів, методів ідентифікації користувачів і ЕОМ, паролів, ключів та антивірусних програм. На основі визначення і аналізу завдань СБ розробляються організаційні заходи захисту.</a:t>
            </a:r>
            <a:endParaRPr lang="uk-UA" altLang="uk-UA" sz="220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9750" indent="-539750" defTabSz="179388">
              <a:defRPr>
                <a:solidFill>
                  <a:schemeClr val="tx1"/>
                </a:solidFill>
                <a:latin typeface="Arial" panose="020B0604020202020204" pitchFamily="34" charset="0"/>
              </a:defRPr>
            </a:lvl1pPr>
            <a:lvl2pPr marL="742950" indent="-285750" defTabSz="179388">
              <a:defRPr>
                <a:solidFill>
                  <a:schemeClr val="tx1"/>
                </a:solidFill>
                <a:latin typeface="Arial" panose="020B0604020202020204" pitchFamily="34" charset="0"/>
              </a:defRPr>
            </a:lvl2pPr>
            <a:lvl3pPr marL="1143000" indent="-228600" defTabSz="179388">
              <a:defRPr>
                <a:solidFill>
                  <a:schemeClr val="tx1"/>
                </a:solidFill>
                <a:latin typeface="Arial" panose="020B0604020202020204" pitchFamily="34" charset="0"/>
              </a:defRPr>
            </a:lvl3pPr>
            <a:lvl4pPr marL="1600200" indent="-228600" defTabSz="179388">
              <a:defRPr>
                <a:solidFill>
                  <a:schemeClr val="tx1"/>
                </a:solidFill>
                <a:latin typeface="Arial" panose="020B0604020202020204" pitchFamily="34" charset="0"/>
              </a:defRPr>
            </a:lvl4pPr>
            <a:lvl5pPr marL="2057400" indent="-228600" defTabSz="179388">
              <a:defRPr>
                <a:solidFill>
                  <a:schemeClr val="tx1"/>
                </a:solidFill>
                <a:latin typeface="Arial" panose="020B0604020202020204" pitchFamily="34" charset="0"/>
              </a:defRPr>
            </a:lvl5pPr>
            <a:lvl6pPr marL="2514600" indent="-228600" defTabSz="179388" eaLnBrk="0" fontAlgn="base" hangingPunct="0">
              <a:spcBef>
                <a:spcPct val="0"/>
              </a:spcBef>
              <a:spcAft>
                <a:spcPct val="0"/>
              </a:spcAft>
              <a:defRPr>
                <a:solidFill>
                  <a:schemeClr val="tx1"/>
                </a:solidFill>
                <a:latin typeface="Arial" panose="020B0604020202020204" pitchFamily="34" charset="0"/>
              </a:defRPr>
            </a:lvl6pPr>
            <a:lvl7pPr marL="2971800" indent="-228600" defTabSz="179388" eaLnBrk="0" fontAlgn="base" hangingPunct="0">
              <a:spcBef>
                <a:spcPct val="0"/>
              </a:spcBef>
              <a:spcAft>
                <a:spcPct val="0"/>
              </a:spcAft>
              <a:defRPr>
                <a:solidFill>
                  <a:schemeClr val="tx1"/>
                </a:solidFill>
                <a:latin typeface="Arial" panose="020B0604020202020204" pitchFamily="34" charset="0"/>
              </a:defRPr>
            </a:lvl7pPr>
            <a:lvl8pPr marL="3429000" indent="-228600" defTabSz="179388" eaLnBrk="0" fontAlgn="base" hangingPunct="0">
              <a:spcBef>
                <a:spcPct val="0"/>
              </a:spcBef>
              <a:spcAft>
                <a:spcPct val="0"/>
              </a:spcAft>
              <a:defRPr>
                <a:solidFill>
                  <a:schemeClr val="tx1"/>
                </a:solidFill>
                <a:latin typeface="Arial" panose="020B0604020202020204" pitchFamily="34" charset="0"/>
              </a:defRPr>
            </a:lvl8pPr>
            <a:lvl9pPr marL="3886200" indent="-228600" defTabSz="179388"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Питання2</a:t>
            </a:r>
            <a:r>
              <a:rPr lang="uk-UA" altLang="uk-UA" sz="2000">
                <a:solidFill>
                  <a:srgbClr val="0070C0"/>
                </a:solidFill>
                <a:latin typeface="Times New Roman" panose="02020603050405020304" pitchFamily="18" charset="0"/>
                <a:cs typeface="Times New Roman" panose="02020603050405020304" pitchFamily="18" charset="0"/>
              </a:rPr>
              <a:t>. Системний підхід - основа методології розробки концепції комплексного забезпечення безпеки об'єктів охорони</a:t>
            </a:r>
          </a:p>
        </p:txBody>
      </p:sp>
      <p:sp>
        <p:nvSpPr>
          <p:cNvPr id="35843" name="Прямоугольник 2"/>
          <p:cNvSpPr>
            <a:spLocks noChangeArrowheads="1"/>
          </p:cNvSpPr>
          <p:nvPr/>
        </p:nvSpPr>
        <p:spPr bwMode="auto">
          <a:xfrm>
            <a:off x="179388" y="703263"/>
            <a:ext cx="8856662" cy="654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7. </a:t>
            </a:r>
            <a:r>
              <a:rPr lang="uk-UA" altLang="uk-UA" sz="22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Захист систем зв'язку.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На основі класифікації мереж зв'язку розробляються методи оптимізації зв'язку, криптографічного захисту, захисту телефонних мереж зв'язку. Поряд з вирішенням проблем стандартизації захисту, створюються спеціальні методи і способи, що забезпечують конфіденційний зв'язок.</a:t>
            </a:r>
          </a:p>
          <a:p>
            <a:pPr algn="just"/>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8. </a:t>
            </a:r>
            <a:r>
              <a:rPr lang="uk-UA" altLang="uk-UA" sz="22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Людський фактор в системі забезпечення безпеки. </a:t>
            </a:r>
          </a:p>
          <a:p>
            <a:pPr algn="just"/>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Розглядається блок завдань, що вирішується детективною групою служби безпеки, як то: </a:t>
            </a:r>
          </a:p>
          <a:p>
            <a:pPr algn="just"/>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розробка та реалізація заходів з вивчення осіб з числа персоналу та інших осіб, в діях яких містяться погрози безпеки діяльності установи за допомогою впливу на його співробітників, їх близьких і родичів; </a:t>
            </a:r>
          </a:p>
          <a:p>
            <a:pPr algn="just"/>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перевірка кандидатів для прийому на роботу; </a:t>
            </a:r>
          </a:p>
          <a:p>
            <a:pPr algn="just"/>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розробка та реалізація заходів щодо забезпечення "чистоти рук"; </a:t>
            </a:r>
          </a:p>
          <a:p>
            <a:pPr algn="just"/>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організація взаємодії та підтримання контактів з силами підтримки та / або правоохоронними органами з питань забезпечення безпеки та багато іншого. </a:t>
            </a:r>
          </a:p>
          <a:p>
            <a:pPr algn="just">
              <a:lnSpc>
                <a:spcPct val="115000"/>
              </a:lnSpc>
            </a:pPr>
            <a:endPar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9750" indent="-539750" defTabSz="179388">
              <a:defRPr>
                <a:solidFill>
                  <a:schemeClr val="tx1"/>
                </a:solidFill>
                <a:latin typeface="Arial" panose="020B0604020202020204" pitchFamily="34" charset="0"/>
              </a:defRPr>
            </a:lvl1pPr>
            <a:lvl2pPr marL="742950" indent="-285750" defTabSz="179388">
              <a:defRPr>
                <a:solidFill>
                  <a:schemeClr val="tx1"/>
                </a:solidFill>
                <a:latin typeface="Arial" panose="020B0604020202020204" pitchFamily="34" charset="0"/>
              </a:defRPr>
            </a:lvl2pPr>
            <a:lvl3pPr marL="1143000" indent="-228600" defTabSz="179388">
              <a:defRPr>
                <a:solidFill>
                  <a:schemeClr val="tx1"/>
                </a:solidFill>
                <a:latin typeface="Arial" panose="020B0604020202020204" pitchFamily="34" charset="0"/>
              </a:defRPr>
            </a:lvl3pPr>
            <a:lvl4pPr marL="1600200" indent="-228600" defTabSz="179388">
              <a:defRPr>
                <a:solidFill>
                  <a:schemeClr val="tx1"/>
                </a:solidFill>
                <a:latin typeface="Arial" panose="020B0604020202020204" pitchFamily="34" charset="0"/>
              </a:defRPr>
            </a:lvl4pPr>
            <a:lvl5pPr marL="2057400" indent="-228600" defTabSz="179388">
              <a:defRPr>
                <a:solidFill>
                  <a:schemeClr val="tx1"/>
                </a:solidFill>
                <a:latin typeface="Arial" panose="020B0604020202020204" pitchFamily="34" charset="0"/>
              </a:defRPr>
            </a:lvl5pPr>
            <a:lvl6pPr marL="2514600" indent="-228600" defTabSz="179388" eaLnBrk="0" fontAlgn="base" hangingPunct="0">
              <a:spcBef>
                <a:spcPct val="0"/>
              </a:spcBef>
              <a:spcAft>
                <a:spcPct val="0"/>
              </a:spcAft>
              <a:defRPr>
                <a:solidFill>
                  <a:schemeClr val="tx1"/>
                </a:solidFill>
                <a:latin typeface="Arial" panose="020B0604020202020204" pitchFamily="34" charset="0"/>
              </a:defRPr>
            </a:lvl6pPr>
            <a:lvl7pPr marL="2971800" indent="-228600" defTabSz="179388" eaLnBrk="0" fontAlgn="base" hangingPunct="0">
              <a:spcBef>
                <a:spcPct val="0"/>
              </a:spcBef>
              <a:spcAft>
                <a:spcPct val="0"/>
              </a:spcAft>
              <a:defRPr>
                <a:solidFill>
                  <a:schemeClr val="tx1"/>
                </a:solidFill>
                <a:latin typeface="Arial" panose="020B0604020202020204" pitchFamily="34" charset="0"/>
              </a:defRPr>
            </a:lvl7pPr>
            <a:lvl8pPr marL="3429000" indent="-228600" defTabSz="179388" eaLnBrk="0" fontAlgn="base" hangingPunct="0">
              <a:spcBef>
                <a:spcPct val="0"/>
              </a:spcBef>
              <a:spcAft>
                <a:spcPct val="0"/>
              </a:spcAft>
              <a:defRPr>
                <a:solidFill>
                  <a:schemeClr val="tx1"/>
                </a:solidFill>
                <a:latin typeface="Arial" panose="020B0604020202020204" pitchFamily="34" charset="0"/>
              </a:defRPr>
            </a:lvl8pPr>
            <a:lvl9pPr marL="3886200" indent="-228600" defTabSz="179388"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Питання2</a:t>
            </a:r>
            <a:r>
              <a:rPr lang="uk-UA" altLang="uk-UA" sz="2000">
                <a:solidFill>
                  <a:srgbClr val="0070C0"/>
                </a:solidFill>
                <a:latin typeface="Times New Roman" panose="02020603050405020304" pitchFamily="18" charset="0"/>
                <a:cs typeface="Times New Roman" panose="02020603050405020304" pitchFamily="18" charset="0"/>
              </a:rPr>
              <a:t>. Системний підхід - основа методології розробки концепції комплексного забезпечення безпеки об'єктів охорони</a:t>
            </a:r>
          </a:p>
        </p:txBody>
      </p:sp>
      <p:sp>
        <p:nvSpPr>
          <p:cNvPr id="36867" name="Прямоугольник 1"/>
          <p:cNvSpPr>
            <a:spLocks noChangeArrowheads="1"/>
          </p:cNvSpPr>
          <p:nvPr/>
        </p:nvSpPr>
        <p:spPr bwMode="auto">
          <a:xfrm>
            <a:off x="0" y="830263"/>
            <a:ext cx="903605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9. </a:t>
            </a:r>
            <a:r>
              <a:rPr lang="uk-UA" altLang="uk-UA" sz="22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Дослідження засобів вітчизняного та зарубіжного озброєння, які можуть застосовуватися для ураження об'єктів. </a:t>
            </a:r>
          </a:p>
          <a:p>
            <a:pPr algn="just">
              <a:lnSpc>
                <a:spcPct val="115000"/>
              </a:lnSpc>
            </a:pPr>
            <a:r>
              <a:rPr lang="uk-UA" altLang="uk-UA" sz="22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В даному блоці завдань мають бути розглянуті можливі способи і застосовувані організованими злочинними формуваннями (або виконавцями - одинаками) види озброєння, вибухових або інших вражаючих речовин для здійснення збройної акції.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Тут на основі аналізу тактико-технічних характеристик традиційних і нетрадиційних засобів ураження об'єктів повинна бути дана класифікація цих засобів, описані характерні ознаки їх вражаючої дії, методи і способи їх виявлення, локалізації, знешкодження або знищення, а також проведена оцінка ефективності систем охорони і оборони об'єктів .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Подзаголовок 2"/>
          <p:cNvSpPr>
            <a:spLocks noGrp="1"/>
          </p:cNvSpPr>
          <p:nvPr>
            <p:ph type="subTitle" idx="1"/>
          </p:nvPr>
        </p:nvSpPr>
        <p:spPr>
          <a:xfrm>
            <a:off x="431800" y="0"/>
            <a:ext cx="8712200" cy="7100888"/>
          </a:xfrm>
        </p:spPr>
        <p:txBody>
          <a:bodyPr/>
          <a:lstStyle/>
          <a:p>
            <a:pPr marL="539750" marR="0" indent="-539750" algn="ctr" defTabSz="179388" eaLnBrk="1" hangingPunct="1"/>
            <a:endParaRPr lang="uk-UA" altLang="uk-UA" sz="3500" b="1" i="1">
              <a:solidFill>
                <a:srgbClr val="FF0000"/>
              </a:solidFill>
              <a:latin typeface="Times New Roman" panose="02020603050405020304" pitchFamily="18" charset="0"/>
              <a:cs typeface="Times New Roman" panose="02020603050405020304" pitchFamily="18" charset="0"/>
            </a:endParaRPr>
          </a:p>
          <a:p>
            <a:pPr marL="539750" marR="0" indent="-539750" algn="ctr" defTabSz="179388" eaLnBrk="1" hangingPunct="1"/>
            <a:r>
              <a:rPr lang="uk-UA" altLang="uk-UA" sz="3500" b="1" i="1">
                <a:solidFill>
                  <a:srgbClr val="FF0000"/>
                </a:solidFill>
                <a:latin typeface="Times New Roman" panose="02020603050405020304" pitchFamily="18" charset="0"/>
                <a:cs typeface="Times New Roman" panose="02020603050405020304" pitchFamily="18" charset="0"/>
              </a:rPr>
              <a:t>ПИТАННЯ:</a:t>
            </a:r>
            <a:endParaRPr lang="uk-UA" altLang="uk-UA" sz="2400" b="1" i="1">
              <a:solidFill>
                <a:srgbClr val="0D0D0D"/>
              </a:solidFill>
              <a:latin typeface="Times New Roman" panose="02020603050405020304" pitchFamily="18" charset="0"/>
              <a:cs typeface="Times New Roman" panose="02020603050405020304" pitchFamily="18" charset="0"/>
            </a:endParaRPr>
          </a:p>
          <a:p>
            <a:pPr marL="539750" marR="0" indent="-539750" algn="just" defTabSz="179388" eaLnBrk="1" hangingPunct="1"/>
            <a:endParaRPr lang="uk-UA" altLang="uk-UA" sz="2400">
              <a:solidFill>
                <a:schemeClr val="bg1"/>
              </a:solidFill>
              <a:latin typeface="Times New Roman" panose="02020603050405020304" pitchFamily="18" charset="0"/>
              <a:cs typeface="Times New Roman" panose="02020603050405020304" pitchFamily="18" charset="0"/>
            </a:endParaRPr>
          </a:p>
          <a:p>
            <a:pPr marL="539750" marR="0" indent="-539750" algn="just" defTabSz="179388"/>
            <a:r>
              <a:rPr lang="uk-UA" altLang="uk-UA" sz="2400">
                <a:solidFill>
                  <a:schemeClr val="bg1"/>
                </a:solidFill>
                <a:latin typeface="Times New Roman" panose="02020603050405020304" pitchFamily="18" charset="0"/>
                <a:cs typeface="Times New Roman" panose="02020603050405020304" pitchFamily="18" charset="0"/>
              </a:rPr>
              <a:t>1.Вихідні положення для розробки системної концепції забезпечення безпеки об'єктів охорони.</a:t>
            </a:r>
          </a:p>
          <a:p>
            <a:pPr marL="539750" marR="0" indent="-539750" algn="just" defTabSz="179388"/>
            <a:r>
              <a:rPr lang="uk-UA" altLang="uk-UA" sz="2400">
                <a:solidFill>
                  <a:schemeClr val="bg1"/>
                </a:solidFill>
                <a:latin typeface="Times New Roman" panose="02020603050405020304" pitchFamily="18" charset="0"/>
                <a:cs typeface="Times New Roman" panose="02020603050405020304" pitchFamily="18" charset="0"/>
              </a:rPr>
              <a:t>2.Системний підхід - основа методології розробки концепції комплексного забезпечення безпеки об'єктів охорони.</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9750" indent="-539750" defTabSz="179388">
              <a:defRPr>
                <a:solidFill>
                  <a:schemeClr val="tx1"/>
                </a:solidFill>
                <a:latin typeface="Arial" panose="020B0604020202020204" pitchFamily="34" charset="0"/>
              </a:defRPr>
            </a:lvl1pPr>
            <a:lvl2pPr marL="742950" indent="-285750" defTabSz="179388">
              <a:defRPr>
                <a:solidFill>
                  <a:schemeClr val="tx1"/>
                </a:solidFill>
                <a:latin typeface="Arial" panose="020B0604020202020204" pitchFamily="34" charset="0"/>
              </a:defRPr>
            </a:lvl2pPr>
            <a:lvl3pPr marL="1143000" indent="-228600" defTabSz="179388">
              <a:defRPr>
                <a:solidFill>
                  <a:schemeClr val="tx1"/>
                </a:solidFill>
                <a:latin typeface="Arial" panose="020B0604020202020204" pitchFamily="34" charset="0"/>
              </a:defRPr>
            </a:lvl3pPr>
            <a:lvl4pPr marL="1600200" indent="-228600" defTabSz="179388">
              <a:defRPr>
                <a:solidFill>
                  <a:schemeClr val="tx1"/>
                </a:solidFill>
                <a:latin typeface="Arial" panose="020B0604020202020204" pitchFamily="34" charset="0"/>
              </a:defRPr>
            </a:lvl4pPr>
            <a:lvl5pPr marL="2057400" indent="-228600" defTabSz="179388">
              <a:defRPr>
                <a:solidFill>
                  <a:schemeClr val="tx1"/>
                </a:solidFill>
                <a:latin typeface="Arial" panose="020B0604020202020204" pitchFamily="34" charset="0"/>
              </a:defRPr>
            </a:lvl5pPr>
            <a:lvl6pPr marL="2514600" indent="-228600" defTabSz="179388" eaLnBrk="0" fontAlgn="base" hangingPunct="0">
              <a:spcBef>
                <a:spcPct val="0"/>
              </a:spcBef>
              <a:spcAft>
                <a:spcPct val="0"/>
              </a:spcAft>
              <a:defRPr>
                <a:solidFill>
                  <a:schemeClr val="tx1"/>
                </a:solidFill>
                <a:latin typeface="Arial" panose="020B0604020202020204" pitchFamily="34" charset="0"/>
              </a:defRPr>
            </a:lvl6pPr>
            <a:lvl7pPr marL="2971800" indent="-228600" defTabSz="179388" eaLnBrk="0" fontAlgn="base" hangingPunct="0">
              <a:spcBef>
                <a:spcPct val="0"/>
              </a:spcBef>
              <a:spcAft>
                <a:spcPct val="0"/>
              </a:spcAft>
              <a:defRPr>
                <a:solidFill>
                  <a:schemeClr val="tx1"/>
                </a:solidFill>
                <a:latin typeface="Arial" panose="020B0604020202020204" pitchFamily="34" charset="0"/>
              </a:defRPr>
            </a:lvl7pPr>
            <a:lvl8pPr marL="3429000" indent="-228600" defTabSz="179388" eaLnBrk="0" fontAlgn="base" hangingPunct="0">
              <a:spcBef>
                <a:spcPct val="0"/>
              </a:spcBef>
              <a:spcAft>
                <a:spcPct val="0"/>
              </a:spcAft>
              <a:defRPr>
                <a:solidFill>
                  <a:schemeClr val="tx1"/>
                </a:solidFill>
                <a:latin typeface="Arial" panose="020B0604020202020204" pitchFamily="34" charset="0"/>
              </a:defRPr>
            </a:lvl8pPr>
            <a:lvl9pPr marL="3886200" indent="-228600" defTabSz="179388"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Питання2</a:t>
            </a:r>
            <a:r>
              <a:rPr lang="uk-UA" altLang="uk-UA" sz="2000">
                <a:solidFill>
                  <a:srgbClr val="0070C0"/>
                </a:solidFill>
                <a:latin typeface="Times New Roman" panose="02020603050405020304" pitchFamily="18" charset="0"/>
                <a:cs typeface="Times New Roman" panose="02020603050405020304" pitchFamily="18" charset="0"/>
              </a:rPr>
              <a:t>. Системний підхід - основа методології розробки концепції комплексного забезпечення безпеки об'єктів охорони</a:t>
            </a:r>
          </a:p>
        </p:txBody>
      </p:sp>
      <p:sp>
        <p:nvSpPr>
          <p:cNvPr id="37891" name="Прямоугольник 2"/>
          <p:cNvSpPr>
            <a:spLocks noChangeArrowheads="1"/>
          </p:cNvSpPr>
          <p:nvPr/>
        </p:nvSpPr>
        <p:spPr bwMode="auto">
          <a:xfrm>
            <a:off x="-17463" y="708025"/>
            <a:ext cx="9144001" cy="517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uk-UA" altLang="uk-UA" sz="2200">
                <a:solidFill>
                  <a:schemeClr val="bg1"/>
                </a:solidFill>
                <a:latin typeface="Times New Roman" panose="02020603050405020304" pitchFamily="18" charset="0"/>
                <a:ea typeface="Calibri" panose="020F0502020204030204" pitchFamily="34" charset="0"/>
                <a:cs typeface="Calibri" panose="020F0502020204030204" pitchFamily="34" charset="0"/>
              </a:rPr>
              <a:t>	10. </a:t>
            </a:r>
            <a:r>
              <a:rPr lang="uk-UA" altLang="uk-UA" sz="2200" b="1">
                <a:solidFill>
                  <a:schemeClr val="bg1"/>
                </a:solidFill>
                <a:latin typeface="Times New Roman" panose="02020603050405020304" pitchFamily="18" charset="0"/>
                <a:ea typeface="Calibri" panose="020F0502020204030204" pitchFamily="34" charset="0"/>
                <a:cs typeface="Calibri" panose="020F0502020204030204" pitchFamily="34" charset="0"/>
              </a:rPr>
              <a:t>Організація системи контролю доступу. </a:t>
            </a:r>
          </a:p>
          <a:p>
            <a:pPr algn="just"/>
            <a:r>
              <a:rPr lang="uk-UA" altLang="uk-UA" sz="2200" b="1">
                <a:solidFill>
                  <a:schemeClr val="bg1"/>
                </a:solidFill>
                <a:latin typeface="Times New Roman" panose="02020603050405020304" pitchFamily="18" charset="0"/>
                <a:ea typeface="Calibri" panose="020F0502020204030204" pitchFamily="34" charset="0"/>
                <a:cs typeface="Calibri" panose="020F0502020204030204" pitchFamily="34" charset="0"/>
              </a:rPr>
              <a:t>	</a:t>
            </a:r>
            <a:r>
              <a:rPr lang="uk-UA" altLang="uk-UA" sz="2200">
                <a:solidFill>
                  <a:schemeClr val="bg1"/>
                </a:solidFill>
                <a:latin typeface="Times New Roman" panose="02020603050405020304" pitchFamily="18" charset="0"/>
                <a:ea typeface="Calibri" panose="020F0502020204030204" pitchFamily="34" charset="0"/>
                <a:cs typeface="Calibri" panose="020F0502020204030204" pitchFamily="34" charset="0"/>
              </a:rPr>
              <a:t>Цей блок завдань спрямований на ефективну реалізацію процедур перевірки людини, що намагається відкрито ("законним чином") проникнути на територію об'єкта, в окремі його приміщення і режимні зони. Тут вирішуються завдання ідентифікації - це встановлення тотожності (впізнання особистості) за сукупністю загальних і приватних ознак і аутентифікації - це встановлення автентичності особистості </a:t>
            </a:r>
          </a:p>
          <a:p>
            <a:pPr algn="just"/>
            <a:endParaRPr lang="uk-UA" altLang="uk-UA" sz="2200">
              <a:solidFill>
                <a:schemeClr val="bg1"/>
              </a:solidFill>
              <a:latin typeface="Times New Roman" panose="02020603050405020304" pitchFamily="18" charset="0"/>
            </a:endParaRPr>
          </a:p>
          <a:p>
            <a:pPr algn="just"/>
            <a:r>
              <a:rPr lang="uk-UA" altLang="uk-UA" sz="2200">
                <a:solidFill>
                  <a:schemeClr val="bg1"/>
                </a:solidFill>
                <a:latin typeface="Times New Roman" panose="02020603050405020304" pitchFamily="18" charset="0"/>
                <a:cs typeface="Times New Roman" panose="02020603050405020304" pitchFamily="18" charset="0"/>
              </a:rPr>
              <a:t>	</a:t>
            </a:r>
            <a:r>
              <a:rPr lang="uk-UA" altLang="uk-UA" sz="2200" b="1">
                <a:solidFill>
                  <a:schemeClr val="bg1"/>
                </a:solidFill>
                <a:latin typeface="Times New Roman" panose="02020603050405020304" pitchFamily="18" charset="0"/>
                <a:cs typeface="Times New Roman" panose="02020603050405020304" pitchFamily="18" charset="0"/>
              </a:rPr>
              <a:t>Взаємопов'язане </a:t>
            </a:r>
            <a:r>
              <a:rPr lang="uk-UA" altLang="uk-UA" sz="2200">
                <a:solidFill>
                  <a:schemeClr val="bg1"/>
                </a:solidFill>
                <a:latin typeface="Times New Roman" panose="02020603050405020304" pitchFamily="18" charset="0"/>
                <a:cs typeface="Times New Roman" panose="02020603050405020304" pitchFamily="18" charset="0"/>
              </a:rPr>
              <a:t>рішення перерахованих блоків завдань системної концепції забезпечення безпеки об'єкта, в кожному з яких існують свої підходи, методи і способи вирішення, повинна забезпечити несуперечність і повноту вжитих заходів захисту. Тільки в цьому випадку можна говорити про виконання необхідних і достатніх умов у справі захисту об'єкту від підготовлених і технічно оснащених порушників. </a:t>
            </a:r>
          </a:p>
          <a:p>
            <a:pPr algn="just"/>
            <a:endParaRPr lang="uk-UA" altLang="uk-UA" sz="2200">
              <a:solidFill>
                <a:schemeClr val="bg1"/>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9750" indent="-539750" defTabSz="179388">
              <a:defRPr>
                <a:solidFill>
                  <a:schemeClr val="tx1"/>
                </a:solidFill>
                <a:latin typeface="Arial" panose="020B0604020202020204" pitchFamily="34" charset="0"/>
              </a:defRPr>
            </a:lvl1pPr>
            <a:lvl2pPr marL="742950" indent="-285750" defTabSz="179388">
              <a:defRPr>
                <a:solidFill>
                  <a:schemeClr val="tx1"/>
                </a:solidFill>
                <a:latin typeface="Arial" panose="020B0604020202020204" pitchFamily="34" charset="0"/>
              </a:defRPr>
            </a:lvl2pPr>
            <a:lvl3pPr marL="1143000" indent="-228600" defTabSz="179388">
              <a:defRPr>
                <a:solidFill>
                  <a:schemeClr val="tx1"/>
                </a:solidFill>
                <a:latin typeface="Arial" panose="020B0604020202020204" pitchFamily="34" charset="0"/>
              </a:defRPr>
            </a:lvl3pPr>
            <a:lvl4pPr marL="1600200" indent="-228600" defTabSz="179388">
              <a:defRPr>
                <a:solidFill>
                  <a:schemeClr val="tx1"/>
                </a:solidFill>
                <a:latin typeface="Arial" panose="020B0604020202020204" pitchFamily="34" charset="0"/>
              </a:defRPr>
            </a:lvl4pPr>
            <a:lvl5pPr marL="2057400" indent="-228600" defTabSz="179388">
              <a:defRPr>
                <a:solidFill>
                  <a:schemeClr val="tx1"/>
                </a:solidFill>
                <a:latin typeface="Arial" panose="020B0604020202020204" pitchFamily="34" charset="0"/>
              </a:defRPr>
            </a:lvl5pPr>
            <a:lvl6pPr marL="2514600" indent="-228600" defTabSz="179388" eaLnBrk="0" fontAlgn="base" hangingPunct="0">
              <a:spcBef>
                <a:spcPct val="0"/>
              </a:spcBef>
              <a:spcAft>
                <a:spcPct val="0"/>
              </a:spcAft>
              <a:defRPr>
                <a:solidFill>
                  <a:schemeClr val="tx1"/>
                </a:solidFill>
                <a:latin typeface="Arial" panose="020B0604020202020204" pitchFamily="34" charset="0"/>
              </a:defRPr>
            </a:lvl6pPr>
            <a:lvl7pPr marL="2971800" indent="-228600" defTabSz="179388" eaLnBrk="0" fontAlgn="base" hangingPunct="0">
              <a:spcBef>
                <a:spcPct val="0"/>
              </a:spcBef>
              <a:spcAft>
                <a:spcPct val="0"/>
              </a:spcAft>
              <a:defRPr>
                <a:solidFill>
                  <a:schemeClr val="tx1"/>
                </a:solidFill>
                <a:latin typeface="Arial" panose="020B0604020202020204" pitchFamily="34" charset="0"/>
              </a:defRPr>
            </a:lvl7pPr>
            <a:lvl8pPr marL="3429000" indent="-228600" defTabSz="179388" eaLnBrk="0" fontAlgn="base" hangingPunct="0">
              <a:spcBef>
                <a:spcPct val="0"/>
              </a:spcBef>
              <a:spcAft>
                <a:spcPct val="0"/>
              </a:spcAft>
              <a:defRPr>
                <a:solidFill>
                  <a:schemeClr val="tx1"/>
                </a:solidFill>
                <a:latin typeface="Arial" panose="020B0604020202020204" pitchFamily="34" charset="0"/>
              </a:defRPr>
            </a:lvl8pPr>
            <a:lvl9pPr marL="3886200" indent="-228600" defTabSz="179388"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Питання2</a:t>
            </a:r>
            <a:r>
              <a:rPr lang="uk-UA" altLang="uk-UA" sz="2000">
                <a:solidFill>
                  <a:srgbClr val="0070C0"/>
                </a:solidFill>
                <a:latin typeface="Times New Roman" panose="02020603050405020304" pitchFamily="18" charset="0"/>
                <a:cs typeface="Times New Roman" panose="02020603050405020304" pitchFamily="18" charset="0"/>
              </a:rPr>
              <a:t>. Системний підхід - основа методології розробки концепції комплексного забезпечення безпеки об'єктів охорони</a:t>
            </a:r>
          </a:p>
        </p:txBody>
      </p:sp>
      <p:sp>
        <p:nvSpPr>
          <p:cNvPr id="38915" name="Прямоугольник 1"/>
          <p:cNvSpPr>
            <a:spLocks noChangeArrowheads="1"/>
          </p:cNvSpPr>
          <p:nvPr/>
        </p:nvSpPr>
        <p:spPr bwMode="auto">
          <a:xfrm>
            <a:off x="107950" y="1152525"/>
            <a:ext cx="9036050" cy="395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У світовій практиці вже давно використовується таке поняття як </a:t>
            </a:r>
            <a:r>
              <a:rPr lang="uk-UA" altLang="uk-UA" sz="22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система захисту</a:t>
            </a: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під якою мається на увазі комплекс організаційних і технічних заходів, спрямованих на виявлення та протидію різним видам загроз діяльності об'єкта.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Розгляд можливих загроз проводиться за такими основними напрямками: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 безпека персоналу: неефективний захист може призвести до шкоди здоров'ю або навіть загрози життю працівників;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 загрози матеріальним цінностям, майну і встаткування;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 безпека інформації.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9750" indent="-539750" defTabSz="179388">
              <a:defRPr>
                <a:solidFill>
                  <a:schemeClr val="tx1"/>
                </a:solidFill>
                <a:latin typeface="Arial" panose="020B0604020202020204" pitchFamily="34" charset="0"/>
              </a:defRPr>
            </a:lvl1pPr>
            <a:lvl2pPr marL="742950" indent="-285750" defTabSz="179388">
              <a:defRPr>
                <a:solidFill>
                  <a:schemeClr val="tx1"/>
                </a:solidFill>
                <a:latin typeface="Arial" panose="020B0604020202020204" pitchFamily="34" charset="0"/>
              </a:defRPr>
            </a:lvl2pPr>
            <a:lvl3pPr marL="1143000" indent="-228600" defTabSz="179388">
              <a:defRPr>
                <a:solidFill>
                  <a:schemeClr val="tx1"/>
                </a:solidFill>
                <a:latin typeface="Arial" panose="020B0604020202020204" pitchFamily="34" charset="0"/>
              </a:defRPr>
            </a:lvl3pPr>
            <a:lvl4pPr marL="1600200" indent="-228600" defTabSz="179388">
              <a:defRPr>
                <a:solidFill>
                  <a:schemeClr val="tx1"/>
                </a:solidFill>
                <a:latin typeface="Arial" panose="020B0604020202020204" pitchFamily="34" charset="0"/>
              </a:defRPr>
            </a:lvl4pPr>
            <a:lvl5pPr marL="2057400" indent="-228600" defTabSz="179388">
              <a:defRPr>
                <a:solidFill>
                  <a:schemeClr val="tx1"/>
                </a:solidFill>
                <a:latin typeface="Arial" panose="020B0604020202020204" pitchFamily="34" charset="0"/>
              </a:defRPr>
            </a:lvl5pPr>
            <a:lvl6pPr marL="2514600" indent="-228600" defTabSz="179388" eaLnBrk="0" fontAlgn="base" hangingPunct="0">
              <a:spcBef>
                <a:spcPct val="0"/>
              </a:spcBef>
              <a:spcAft>
                <a:spcPct val="0"/>
              </a:spcAft>
              <a:defRPr>
                <a:solidFill>
                  <a:schemeClr val="tx1"/>
                </a:solidFill>
                <a:latin typeface="Arial" panose="020B0604020202020204" pitchFamily="34" charset="0"/>
              </a:defRPr>
            </a:lvl6pPr>
            <a:lvl7pPr marL="2971800" indent="-228600" defTabSz="179388" eaLnBrk="0" fontAlgn="base" hangingPunct="0">
              <a:spcBef>
                <a:spcPct val="0"/>
              </a:spcBef>
              <a:spcAft>
                <a:spcPct val="0"/>
              </a:spcAft>
              <a:defRPr>
                <a:solidFill>
                  <a:schemeClr val="tx1"/>
                </a:solidFill>
                <a:latin typeface="Arial" panose="020B0604020202020204" pitchFamily="34" charset="0"/>
              </a:defRPr>
            </a:lvl7pPr>
            <a:lvl8pPr marL="3429000" indent="-228600" defTabSz="179388" eaLnBrk="0" fontAlgn="base" hangingPunct="0">
              <a:spcBef>
                <a:spcPct val="0"/>
              </a:spcBef>
              <a:spcAft>
                <a:spcPct val="0"/>
              </a:spcAft>
              <a:defRPr>
                <a:solidFill>
                  <a:schemeClr val="tx1"/>
                </a:solidFill>
                <a:latin typeface="Arial" panose="020B0604020202020204" pitchFamily="34" charset="0"/>
              </a:defRPr>
            </a:lvl8pPr>
            <a:lvl9pPr marL="3886200" indent="-228600" defTabSz="179388"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Питання2</a:t>
            </a:r>
            <a:r>
              <a:rPr lang="uk-UA" altLang="uk-UA" sz="2000">
                <a:solidFill>
                  <a:srgbClr val="0070C0"/>
                </a:solidFill>
                <a:latin typeface="Times New Roman" panose="02020603050405020304" pitchFamily="18" charset="0"/>
                <a:cs typeface="Times New Roman" panose="02020603050405020304" pitchFamily="18" charset="0"/>
              </a:rPr>
              <a:t>. Системний підхід - основа методології розробки концепції комплексного забезпечення безпеки об'єктів охорони</a:t>
            </a:r>
          </a:p>
        </p:txBody>
      </p:sp>
      <p:sp>
        <p:nvSpPr>
          <p:cNvPr id="39939" name="Прямоугольник 2"/>
          <p:cNvSpPr>
            <a:spLocks noChangeArrowheads="1"/>
          </p:cNvSpPr>
          <p:nvPr/>
        </p:nvSpPr>
        <p:spPr bwMode="auto">
          <a:xfrm>
            <a:off x="0" y="692150"/>
            <a:ext cx="9144000" cy="593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В </a:t>
            </a:r>
            <a:r>
              <a:rPr lang="uk-UA" altLang="uk-UA" sz="22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основі</a:t>
            </a: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розробки системи захисту об'єкта та організації її функціонування лежить </a:t>
            </a:r>
            <a:r>
              <a:rPr lang="uk-UA" altLang="uk-UA" sz="22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принцип створення послідовних рубіжів</a:t>
            </a: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в яких загрози повинні бути своєчасно виявлені, а їх поширенню будуть перешкоджати надійні перепони. Такі рубіжі (зони безпеки) повинні розташовуватися послідовно від огорожі навколо території об'єкта до головного, особливо важливого приміщення, такого як сховище матеріальних і інформаційних цінностей.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Захист об'єкта повинен складатися з різного роду огороджень його периметра і спеціально обладнаних в'їздів і проходів, грат на вікнах і в дверних отворах, резервних виходів з будівлі, охоронної сигналізації, охоронного освітлення та охоронного телеспостереження.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Елементи захисту всіх ділянок об'єкта повинні взаємодоповнювати один одного. Ефективність всієї системи захисту від несанкціонованого проникнення буде оцінюватися по максимуму часу, який зловмисник витратить на подолання всіх зон безпеки.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9750" indent="-539750" defTabSz="179388">
              <a:defRPr>
                <a:solidFill>
                  <a:schemeClr val="tx1"/>
                </a:solidFill>
                <a:latin typeface="Arial" panose="020B0604020202020204" pitchFamily="34" charset="0"/>
              </a:defRPr>
            </a:lvl1pPr>
            <a:lvl2pPr marL="742950" indent="-285750" defTabSz="179388">
              <a:defRPr>
                <a:solidFill>
                  <a:schemeClr val="tx1"/>
                </a:solidFill>
                <a:latin typeface="Arial" panose="020B0604020202020204" pitchFamily="34" charset="0"/>
              </a:defRPr>
            </a:lvl2pPr>
            <a:lvl3pPr marL="1143000" indent="-228600" defTabSz="179388">
              <a:defRPr>
                <a:solidFill>
                  <a:schemeClr val="tx1"/>
                </a:solidFill>
                <a:latin typeface="Arial" panose="020B0604020202020204" pitchFamily="34" charset="0"/>
              </a:defRPr>
            </a:lvl3pPr>
            <a:lvl4pPr marL="1600200" indent="-228600" defTabSz="179388">
              <a:defRPr>
                <a:solidFill>
                  <a:schemeClr val="tx1"/>
                </a:solidFill>
                <a:latin typeface="Arial" panose="020B0604020202020204" pitchFamily="34" charset="0"/>
              </a:defRPr>
            </a:lvl4pPr>
            <a:lvl5pPr marL="2057400" indent="-228600" defTabSz="179388">
              <a:defRPr>
                <a:solidFill>
                  <a:schemeClr val="tx1"/>
                </a:solidFill>
                <a:latin typeface="Arial" panose="020B0604020202020204" pitchFamily="34" charset="0"/>
              </a:defRPr>
            </a:lvl5pPr>
            <a:lvl6pPr marL="2514600" indent="-228600" defTabSz="179388" eaLnBrk="0" fontAlgn="base" hangingPunct="0">
              <a:spcBef>
                <a:spcPct val="0"/>
              </a:spcBef>
              <a:spcAft>
                <a:spcPct val="0"/>
              </a:spcAft>
              <a:defRPr>
                <a:solidFill>
                  <a:schemeClr val="tx1"/>
                </a:solidFill>
                <a:latin typeface="Arial" panose="020B0604020202020204" pitchFamily="34" charset="0"/>
              </a:defRPr>
            </a:lvl6pPr>
            <a:lvl7pPr marL="2971800" indent="-228600" defTabSz="179388" eaLnBrk="0" fontAlgn="base" hangingPunct="0">
              <a:spcBef>
                <a:spcPct val="0"/>
              </a:spcBef>
              <a:spcAft>
                <a:spcPct val="0"/>
              </a:spcAft>
              <a:defRPr>
                <a:solidFill>
                  <a:schemeClr val="tx1"/>
                </a:solidFill>
                <a:latin typeface="Arial" panose="020B0604020202020204" pitchFamily="34" charset="0"/>
              </a:defRPr>
            </a:lvl7pPr>
            <a:lvl8pPr marL="3429000" indent="-228600" defTabSz="179388" eaLnBrk="0" fontAlgn="base" hangingPunct="0">
              <a:spcBef>
                <a:spcPct val="0"/>
              </a:spcBef>
              <a:spcAft>
                <a:spcPct val="0"/>
              </a:spcAft>
              <a:defRPr>
                <a:solidFill>
                  <a:schemeClr val="tx1"/>
                </a:solidFill>
                <a:latin typeface="Arial" panose="020B0604020202020204" pitchFamily="34" charset="0"/>
              </a:defRPr>
            </a:lvl8pPr>
            <a:lvl9pPr marL="3886200" indent="-228600" defTabSz="179388"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Питання2</a:t>
            </a:r>
            <a:r>
              <a:rPr lang="uk-UA" altLang="uk-UA" sz="2000">
                <a:solidFill>
                  <a:srgbClr val="0070C0"/>
                </a:solidFill>
                <a:latin typeface="Times New Roman" panose="02020603050405020304" pitchFamily="18" charset="0"/>
                <a:cs typeface="Times New Roman" panose="02020603050405020304" pitchFamily="18" charset="0"/>
              </a:rPr>
              <a:t>. Системний підхід - основа методології розробки концепції комплексного забезпечення безпеки об'єктів охорони</a:t>
            </a:r>
          </a:p>
        </p:txBody>
      </p:sp>
      <p:pic>
        <p:nvPicPr>
          <p:cNvPr id="40963" name="Рисунок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650" y="765175"/>
            <a:ext cx="8137525" cy="511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4" name="Прямоугольник 3"/>
          <p:cNvSpPr>
            <a:spLocks noChangeArrowheads="1"/>
          </p:cNvSpPr>
          <p:nvPr/>
        </p:nvSpPr>
        <p:spPr bwMode="auto">
          <a:xfrm>
            <a:off x="539750" y="5934075"/>
            <a:ext cx="82089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400">
                <a:solidFill>
                  <a:schemeClr val="bg1"/>
                </a:solidFill>
                <a:latin typeface="Times New Roman" panose="02020603050405020304" pitchFamily="18" charset="0"/>
                <a:ea typeface="Calibri" panose="020F0502020204030204" pitchFamily="34" charset="0"/>
                <a:cs typeface="Calibri" panose="020F0502020204030204" pitchFamily="34" charset="0"/>
              </a:rPr>
              <a:t>Укрупнена структурна схема забезпечення безпеки об’єкту</a:t>
            </a:r>
            <a:endParaRPr lang="uk-UA" altLang="uk-UA" sz="2400">
              <a:solidFill>
                <a:schemeClr val="bg1"/>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9750" indent="-539750" defTabSz="179388">
              <a:defRPr>
                <a:solidFill>
                  <a:schemeClr val="tx1"/>
                </a:solidFill>
                <a:latin typeface="Arial" panose="020B0604020202020204" pitchFamily="34" charset="0"/>
              </a:defRPr>
            </a:lvl1pPr>
            <a:lvl2pPr marL="742950" indent="-285750" defTabSz="179388">
              <a:defRPr>
                <a:solidFill>
                  <a:schemeClr val="tx1"/>
                </a:solidFill>
                <a:latin typeface="Arial" panose="020B0604020202020204" pitchFamily="34" charset="0"/>
              </a:defRPr>
            </a:lvl2pPr>
            <a:lvl3pPr marL="1143000" indent="-228600" defTabSz="179388">
              <a:defRPr>
                <a:solidFill>
                  <a:schemeClr val="tx1"/>
                </a:solidFill>
                <a:latin typeface="Arial" panose="020B0604020202020204" pitchFamily="34" charset="0"/>
              </a:defRPr>
            </a:lvl3pPr>
            <a:lvl4pPr marL="1600200" indent="-228600" defTabSz="179388">
              <a:defRPr>
                <a:solidFill>
                  <a:schemeClr val="tx1"/>
                </a:solidFill>
                <a:latin typeface="Arial" panose="020B0604020202020204" pitchFamily="34" charset="0"/>
              </a:defRPr>
            </a:lvl4pPr>
            <a:lvl5pPr marL="2057400" indent="-228600" defTabSz="179388">
              <a:defRPr>
                <a:solidFill>
                  <a:schemeClr val="tx1"/>
                </a:solidFill>
                <a:latin typeface="Arial" panose="020B0604020202020204" pitchFamily="34" charset="0"/>
              </a:defRPr>
            </a:lvl5pPr>
            <a:lvl6pPr marL="2514600" indent="-228600" defTabSz="179388" eaLnBrk="0" fontAlgn="base" hangingPunct="0">
              <a:spcBef>
                <a:spcPct val="0"/>
              </a:spcBef>
              <a:spcAft>
                <a:spcPct val="0"/>
              </a:spcAft>
              <a:defRPr>
                <a:solidFill>
                  <a:schemeClr val="tx1"/>
                </a:solidFill>
                <a:latin typeface="Arial" panose="020B0604020202020204" pitchFamily="34" charset="0"/>
              </a:defRPr>
            </a:lvl6pPr>
            <a:lvl7pPr marL="2971800" indent="-228600" defTabSz="179388" eaLnBrk="0" fontAlgn="base" hangingPunct="0">
              <a:spcBef>
                <a:spcPct val="0"/>
              </a:spcBef>
              <a:spcAft>
                <a:spcPct val="0"/>
              </a:spcAft>
              <a:defRPr>
                <a:solidFill>
                  <a:schemeClr val="tx1"/>
                </a:solidFill>
                <a:latin typeface="Arial" panose="020B0604020202020204" pitchFamily="34" charset="0"/>
              </a:defRPr>
            </a:lvl7pPr>
            <a:lvl8pPr marL="3429000" indent="-228600" defTabSz="179388" eaLnBrk="0" fontAlgn="base" hangingPunct="0">
              <a:spcBef>
                <a:spcPct val="0"/>
              </a:spcBef>
              <a:spcAft>
                <a:spcPct val="0"/>
              </a:spcAft>
              <a:defRPr>
                <a:solidFill>
                  <a:schemeClr val="tx1"/>
                </a:solidFill>
                <a:latin typeface="Arial" panose="020B0604020202020204" pitchFamily="34" charset="0"/>
              </a:defRPr>
            </a:lvl8pPr>
            <a:lvl9pPr marL="3886200" indent="-228600" defTabSz="179388"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Питання2</a:t>
            </a:r>
            <a:r>
              <a:rPr lang="uk-UA" altLang="uk-UA" sz="2000">
                <a:solidFill>
                  <a:srgbClr val="0070C0"/>
                </a:solidFill>
                <a:latin typeface="Times New Roman" panose="02020603050405020304" pitchFamily="18" charset="0"/>
                <a:cs typeface="Times New Roman" panose="02020603050405020304" pitchFamily="18" charset="0"/>
              </a:rPr>
              <a:t>. Системний підхід - основа методології розробки концепції комплексного забезпечення безпеки об'єктів охорони</a:t>
            </a:r>
          </a:p>
        </p:txBody>
      </p:sp>
      <p:sp>
        <p:nvSpPr>
          <p:cNvPr id="41987" name="Прямоугольник 2"/>
          <p:cNvSpPr>
            <a:spLocks noChangeArrowheads="1"/>
          </p:cNvSpPr>
          <p:nvPr/>
        </p:nvSpPr>
        <p:spPr bwMode="auto">
          <a:xfrm>
            <a:off x="0" y="993775"/>
            <a:ext cx="6858000" cy="5122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1 - фізичний захист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1.1 - об'єктова та / або міська пожежна команда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1.2 - служба охорони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1.3 - наряд міліції та / або сили підтримки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1.4 - працівники контрольно-пропускного поста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1.5 - оператори технічних засобів охорони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1.6 - тривожна група і рухливі пости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2 - інженерний захист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2.1 - посилені огороджувальні конструкції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2.2 - посилені двері і дверні коробки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2.3 - металеві решітки та жалюзі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2.4 - спецзамки, посилені запори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2.5 - сейфи підвищеної стійкості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9750" indent="-539750" defTabSz="179388">
              <a:defRPr>
                <a:solidFill>
                  <a:schemeClr val="tx1"/>
                </a:solidFill>
                <a:latin typeface="Arial" panose="020B0604020202020204" pitchFamily="34" charset="0"/>
              </a:defRPr>
            </a:lvl1pPr>
            <a:lvl2pPr marL="742950" indent="-285750" defTabSz="179388">
              <a:defRPr>
                <a:solidFill>
                  <a:schemeClr val="tx1"/>
                </a:solidFill>
                <a:latin typeface="Arial" panose="020B0604020202020204" pitchFamily="34" charset="0"/>
              </a:defRPr>
            </a:lvl2pPr>
            <a:lvl3pPr marL="1143000" indent="-228600" defTabSz="179388">
              <a:defRPr>
                <a:solidFill>
                  <a:schemeClr val="tx1"/>
                </a:solidFill>
                <a:latin typeface="Arial" panose="020B0604020202020204" pitchFamily="34" charset="0"/>
              </a:defRPr>
            </a:lvl3pPr>
            <a:lvl4pPr marL="1600200" indent="-228600" defTabSz="179388">
              <a:defRPr>
                <a:solidFill>
                  <a:schemeClr val="tx1"/>
                </a:solidFill>
                <a:latin typeface="Arial" panose="020B0604020202020204" pitchFamily="34" charset="0"/>
              </a:defRPr>
            </a:lvl4pPr>
            <a:lvl5pPr marL="2057400" indent="-228600" defTabSz="179388">
              <a:defRPr>
                <a:solidFill>
                  <a:schemeClr val="tx1"/>
                </a:solidFill>
                <a:latin typeface="Arial" panose="020B0604020202020204" pitchFamily="34" charset="0"/>
              </a:defRPr>
            </a:lvl5pPr>
            <a:lvl6pPr marL="2514600" indent="-228600" defTabSz="179388" eaLnBrk="0" fontAlgn="base" hangingPunct="0">
              <a:spcBef>
                <a:spcPct val="0"/>
              </a:spcBef>
              <a:spcAft>
                <a:spcPct val="0"/>
              </a:spcAft>
              <a:defRPr>
                <a:solidFill>
                  <a:schemeClr val="tx1"/>
                </a:solidFill>
                <a:latin typeface="Arial" panose="020B0604020202020204" pitchFamily="34" charset="0"/>
              </a:defRPr>
            </a:lvl6pPr>
            <a:lvl7pPr marL="2971800" indent="-228600" defTabSz="179388" eaLnBrk="0" fontAlgn="base" hangingPunct="0">
              <a:spcBef>
                <a:spcPct val="0"/>
              </a:spcBef>
              <a:spcAft>
                <a:spcPct val="0"/>
              </a:spcAft>
              <a:defRPr>
                <a:solidFill>
                  <a:schemeClr val="tx1"/>
                </a:solidFill>
                <a:latin typeface="Arial" panose="020B0604020202020204" pitchFamily="34" charset="0"/>
              </a:defRPr>
            </a:lvl7pPr>
            <a:lvl8pPr marL="3429000" indent="-228600" defTabSz="179388" eaLnBrk="0" fontAlgn="base" hangingPunct="0">
              <a:spcBef>
                <a:spcPct val="0"/>
              </a:spcBef>
              <a:spcAft>
                <a:spcPct val="0"/>
              </a:spcAft>
              <a:defRPr>
                <a:solidFill>
                  <a:schemeClr val="tx1"/>
                </a:solidFill>
                <a:latin typeface="Arial" panose="020B0604020202020204" pitchFamily="34" charset="0"/>
              </a:defRPr>
            </a:lvl8pPr>
            <a:lvl9pPr marL="3886200" indent="-228600" defTabSz="179388"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Питання2</a:t>
            </a:r>
            <a:r>
              <a:rPr lang="uk-UA" altLang="uk-UA" sz="2000">
                <a:solidFill>
                  <a:srgbClr val="0070C0"/>
                </a:solidFill>
                <a:latin typeface="Times New Roman" panose="02020603050405020304" pitchFamily="18" charset="0"/>
                <a:cs typeface="Times New Roman" panose="02020603050405020304" pitchFamily="18" charset="0"/>
              </a:rPr>
              <a:t>. Системний підхід - основа методології розробки концепції комплексного забезпечення безпеки об'єктів охорони</a:t>
            </a:r>
          </a:p>
        </p:txBody>
      </p:sp>
      <p:sp>
        <p:nvSpPr>
          <p:cNvPr id="43011" name="Прямоугольник 1"/>
          <p:cNvSpPr>
            <a:spLocks noChangeArrowheads="1"/>
          </p:cNvSpPr>
          <p:nvPr/>
        </p:nvSpPr>
        <p:spPr bwMode="auto">
          <a:xfrm>
            <a:off x="179388" y="620713"/>
            <a:ext cx="6769100" cy="706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3 - технічний захист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3.1 - засоби виявлення радіоактивних засобів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3.2 - засоби виявлення зброї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3.3 - система пожежної сигналізації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3.4 - система тривожного сповіщення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3.5 - система контролю доступу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3.6 - охоронне освітлення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3.7 - переговорні пристрої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3.8 - система охоронної сигналізації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3.9 - джерело резервного електроживлення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3.10 - система телевізійного спостереження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3.11 - засоби зв'язку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3.12 - засоби перевірки поштової кореспонденції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3.13 - засоби виявлення вибухових речовин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3.14 - система захисту коштів ЗТ і ЛВС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3.15 - засоби виявлення та захисту від технічних засобів проникнення через інженерні комунікації, отвори і т.д.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9750" indent="-539750" defTabSz="179388">
              <a:defRPr>
                <a:solidFill>
                  <a:schemeClr val="tx1"/>
                </a:solidFill>
                <a:latin typeface="Arial" panose="020B0604020202020204" pitchFamily="34" charset="0"/>
              </a:defRPr>
            </a:lvl1pPr>
            <a:lvl2pPr marL="742950" indent="-285750" defTabSz="179388">
              <a:defRPr>
                <a:solidFill>
                  <a:schemeClr val="tx1"/>
                </a:solidFill>
                <a:latin typeface="Arial" panose="020B0604020202020204" pitchFamily="34" charset="0"/>
              </a:defRPr>
            </a:lvl2pPr>
            <a:lvl3pPr marL="1143000" indent="-228600" defTabSz="179388">
              <a:defRPr>
                <a:solidFill>
                  <a:schemeClr val="tx1"/>
                </a:solidFill>
                <a:latin typeface="Arial" panose="020B0604020202020204" pitchFamily="34" charset="0"/>
              </a:defRPr>
            </a:lvl3pPr>
            <a:lvl4pPr marL="1600200" indent="-228600" defTabSz="179388">
              <a:defRPr>
                <a:solidFill>
                  <a:schemeClr val="tx1"/>
                </a:solidFill>
                <a:latin typeface="Arial" panose="020B0604020202020204" pitchFamily="34" charset="0"/>
              </a:defRPr>
            </a:lvl4pPr>
            <a:lvl5pPr marL="2057400" indent="-228600" defTabSz="179388">
              <a:defRPr>
                <a:solidFill>
                  <a:schemeClr val="tx1"/>
                </a:solidFill>
                <a:latin typeface="Arial" panose="020B0604020202020204" pitchFamily="34" charset="0"/>
              </a:defRPr>
            </a:lvl5pPr>
            <a:lvl6pPr marL="2514600" indent="-228600" defTabSz="179388" eaLnBrk="0" fontAlgn="base" hangingPunct="0">
              <a:spcBef>
                <a:spcPct val="0"/>
              </a:spcBef>
              <a:spcAft>
                <a:spcPct val="0"/>
              </a:spcAft>
              <a:defRPr>
                <a:solidFill>
                  <a:schemeClr val="tx1"/>
                </a:solidFill>
                <a:latin typeface="Arial" panose="020B0604020202020204" pitchFamily="34" charset="0"/>
              </a:defRPr>
            </a:lvl6pPr>
            <a:lvl7pPr marL="2971800" indent="-228600" defTabSz="179388" eaLnBrk="0" fontAlgn="base" hangingPunct="0">
              <a:spcBef>
                <a:spcPct val="0"/>
              </a:spcBef>
              <a:spcAft>
                <a:spcPct val="0"/>
              </a:spcAft>
              <a:defRPr>
                <a:solidFill>
                  <a:schemeClr val="tx1"/>
                </a:solidFill>
                <a:latin typeface="Arial" panose="020B0604020202020204" pitchFamily="34" charset="0"/>
              </a:defRPr>
            </a:lvl7pPr>
            <a:lvl8pPr marL="3429000" indent="-228600" defTabSz="179388" eaLnBrk="0" fontAlgn="base" hangingPunct="0">
              <a:spcBef>
                <a:spcPct val="0"/>
              </a:spcBef>
              <a:spcAft>
                <a:spcPct val="0"/>
              </a:spcAft>
              <a:defRPr>
                <a:solidFill>
                  <a:schemeClr val="tx1"/>
                </a:solidFill>
                <a:latin typeface="Arial" panose="020B0604020202020204" pitchFamily="34" charset="0"/>
              </a:defRPr>
            </a:lvl8pPr>
            <a:lvl9pPr marL="3886200" indent="-228600" defTabSz="179388"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Питання2</a:t>
            </a:r>
            <a:r>
              <a:rPr lang="uk-UA" altLang="uk-UA" sz="2000">
                <a:solidFill>
                  <a:srgbClr val="0070C0"/>
                </a:solidFill>
                <a:latin typeface="Times New Roman" panose="02020603050405020304" pitchFamily="18" charset="0"/>
                <a:cs typeface="Times New Roman" panose="02020603050405020304" pitchFamily="18" charset="0"/>
              </a:rPr>
              <a:t>. Системний підхід - основа методології розробки концепції комплексного забезпечення безпеки об'єктів охорони</a:t>
            </a:r>
          </a:p>
        </p:txBody>
      </p:sp>
      <p:sp>
        <p:nvSpPr>
          <p:cNvPr id="44035" name="Прямоугольник 2"/>
          <p:cNvSpPr>
            <a:spLocks noChangeArrowheads="1"/>
          </p:cNvSpPr>
          <p:nvPr/>
        </p:nvSpPr>
        <p:spPr bwMode="auto">
          <a:xfrm>
            <a:off x="0" y="1471613"/>
            <a:ext cx="6858000" cy="320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4 - спеціальний захист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4.1 - забезпечення вимог безпеки на етапі будівництва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4.2 - проведення обстеження приміщень на наявність пристроїв знімання інформації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4.3 - спецперевірка технічних засобів передачі, обробки, накопичення і зберігання інформації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4.4 - спеціальні захищені приміщення для переговорів </a:t>
            </a:r>
          </a:p>
          <a:p>
            <a:pPr algn="just">
              <a:lnSpc>
                <a:spcPct val="115000"/>
              </a:lnSpc>
              <a:spcAft>
                <a:spcPts val="1000"/>
              </a:spcAft>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4.5 - засоби спецзахисту мереж комунікації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9750" indent="-539750" defTabSz="179388">
              <a:defRPr>
                <a:solidFill>
                  <a:schemeClr val="tx1"/>
                </a:solidFill>
                <a:latin typeface="Arial" panose="020B0604020202020204" pitchFamily="34" charset="0"/>
              </a:defRPr>
            </a:lvl1pPr>
            <a:lvl2pPr marL="742950" indent="-285750" defTabSz="179388">
              <a:defRPr>
                <a:solidFill>
                  <a:schemeClr val="tx1"/>
                </a:solidFill>
                <a:latin typeface="Arial" panose="020B0604020202020204" pitchFamily="34" charset="0"/>
              </a:defRPr>
            </a:lvl2pPr>
            <a:lvl3pPr marL="1143000" indent="-228600" defTabSz="179388">
              <a:defRPr>
                <a:solidFill>
                  <a:schemeClr val="tx1"/>
                </a:solidFill>
                <a:latin typeface="Arial" panose="020B0604020202020204" pitchFamily="34" charset="0"/>
              </a:defRPr>
            </a:lvl3pPr>
            <a:lvl4pPr marL="1600200" indent="-228600" defTabSz="179388">
              <a:defRPr>
                <a:solidFill>
                  <a:schemeClr val="tx1"/>
                </a:solidFill>
                <a:latin typeface="Arial" panose="020B0604020202020204" pitchFamily="34" charset="0"/>
              </a:defRPr>
            </a:lvl4pPr>
            <a:lvl5pPr marL="2057400" indent="-228600" defTabSz="179388">
              <a:defRPr>
                <a:solidFill>
                  <a:schemeClr val="tx1"/>
                </a:solidFill>
                <a:latin typeface="Arial" panose="020B0604020202020204" pitchFamily="34" charset="0"/>
              </a:defRPr>
            </a:lvl5pPr>
            <a:lvl6pPr marL="2514600" indent="-228600" defTabSz="179388" eaLnBrk="0" fontAlgn="base" hangingPunct="0">
              <a:spcBef>
                <a:spcPct val="0"/>
              </a:spcBef>
              <a:spcAft>
                <a:spcPct val="0"/>
              </a:spcAft>
              <a:defRPr>
                <a:solidFill>
                  <a:schemeClr val="tx1"/>
                </a:solidFill>
                <a:latin typeface="Arial" panose="020B0604020202020204" pitchFamily="34" charset="0"/>
              </a:defRPr>
            </a:lvl6pPr>
            <a:lvl7pPr marL="2971800" indent="-228600" defTabSz="179388" eaLnBrk="0" fontAlgn="base" hangingPunct="0">
              <a:spcBef>
                <a:spcPct val="0"/>
              </a:spcBef>
              <a:spcAft>
                <a:spcPct val="0"/>
              </a:spcAft>
              <a:defRPr>
                <a:solidFill>
                  <a:schemeClr val="tx1"/>
                </a:solidFill>
                <a:latin typeface="Arial" panose="020B0604020202020204" pitchFamily="34" charset="0"/>
              </a:defRPr>
            </a:lvl7pPr>
            <a:lvl8pPr marL="3429000" indent="-228600" defTabSz="179388" eaLnBrk="0" fontAlgn="base" hangingPunct="0">
              <a:spcBef>
                <a:spcPct val="0"/>
              </a:spcBef>
              <a:spcAft>
                <a:spcPct val="0"/>
              </a:spcAft>
              <a:defRPr>
                <a:solidFill>
                  <a:schemeClr val="tx1"/>
                </a:solidFill>
                <a:latin typeface="Arial" panose="020B0604020202020204" pitchFamily="34" charset="0"/>
              </a:defRPr>
            </a:lvl8pPr>
            <a:lvl9pPr marL="3886200" indent="-228600" defTabSz="179388"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Питання2</a:t>
            </a:r>
            <a:r>
              <a:rPr lang="uk-UA" altLang="uk-UA" sz="2000">
                <a:solidFill>
                  <a:srgbClr val="0070C0"/>
                </a:solidFill>
                <a:latin typeface="Times New Roman" panose="02020603050405020304" pitchFamily="18" charset="0"/>
                <a:cs typeface="Times New Roman" panose="02020603050405020304" pitchFamily="18" charset="0"/>
              </a:rPr>
              <a:t>. Системний підхід - основа методології розробки концепції комплексного забезпечення безпеки об'єктів охорони</a:t>
            </a:r>
          </a:p>
        </p:txBody>
      </p:sp>
      <p:sp>
        <p:nvSpPr>
          <p:cNvPr id="45059" name="Прямоугольник 1"/>
          <p:cNvSpPr>
            <a:spLocks noChangeArrowheads="1"/>
          </p:cNvSpPr>
          <p:nvPr/>
        </p:nvSpPr>
        <p:spPr bwMode="auto">
          <a:xfrm>
            <a:off x="107950" y="1471613"/>
            <a:ext cx="9036050" cy="398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uk-UA" altLang="uk-UA" sz="2200" b="1">
                <a:solidFill>
                  <a:srgbClr val="FF0000"/>
                </a:solidFill>
                <a:latin typeface="Times New Roman" panose="02020603050405020304" pitchFamily="18" charset="0"/>
                <a:ea typeface="Calibri" panose="020F0502020204030204" pitchFamily="34" charset="0"/>
                <a:cs typeface="Times New Roman" panose="02020603050405020304" pitchFamily="18" charset="0"/>
              </a:rPr>
              <a:t>ВИСНОВКИ.</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Таким чином, </a:t>
            </a:r>
            <a:r>
              <a:rPr lang="uk-UA" altLang="uk-UA" sz="22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ефективність системи захисту</a:t>
            </a: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оцінюється величиною часу з моменту виникнення загрози до початку протидії чи ліквідації її. Чим складніша і розгалужена система захисту, тим більше часу буде потрібно на її подолання і тим більше вірогідність того, що загроза буде вчасно виявлена, визначена і відображена.</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Сучасні системи безпеки ґрунтуються на реалізації комплексу заходів з організації </a:t>
            </a:r>
            <a:r>
              <a:rPr lang="uk-UA" altLang="uk-UA" sz="22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фізичного, інженерного, технічного та спеціального</a:t>
            </a: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захисту.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9750" indent="-539750" defTabSz="179388">
              <a:defRPr>
                <a:solidFill>
                  <a:schemeClr val="tx1"/>
                </a:solidFill>
                <a:latin typeface="Arial" panose="020B0604020202020204" pitchFamily="34" charset="0"/>
              </a:defRPr>
            </a:lvl1pPr>
            <a:lvl2pPr marL="742950" indent="-285750" defTabSz="179388">
              <a:defRPr>
                <a:solidFill>
                  <a:schemeClr val="tx1"/>
                </a:solidFill>
                <a:latin typeface="Arial" panose="020B0604020202020204" pitchFamily="34" charset="0"/>
              </a:defRPr>
            </a:lvl2pPr>
            <a:lvl3pPr marL="1143000" indent="-228600" defTabSz="179388">
              <a:defRPr>
                <a:solidFill>
                  <a:schemeClr val="tx1"/>
                </a:solidFill>
                <a:latin typeface="Arial" panose="020B0604020202020204" pitchFamily="34" charset="0"/>
              </a:defRPr>
            </a:lvl3pPr>
            <a:lvl4pPr marL="1600200" indent="-228600" defTabSz="179388">
              <a:defRPr>
                <a:solidFill>
                  <a:schemeClr val="tx1"/>
                </a:solidFill>
                <a:latin typeface="Arial" panose="020B0604020202020204" pitchFamily="34" charset="0"/>
              </a:defRPr>
            </a:lvl4pPr>
            <a:lvl5pPr marL="2057400" indent="-228600" defTabSz="179388">
              <a:defRPr>
                <a:solidFill>
                  <a:schemeClr val="tx1"/>
                </a:solidFill>
                <a:latin typeface="Arial" panose="020B0604020202020204" pitchFamily="34" charset="0"/>
              </a:defRPr>
            </a:lvl5pPr>
            <a:lvl6pPr marL="2514600" indent="-228600" defTabSz="179388" eaLnBrk="0" fontAlgn="base" hangingPunct="0">
              <a:spcBef>
                <a:spcPct val="0"/>
              </a:spcBef>
              <a:spcAft>
                <a:spcPct val="0"/>
              </a:spcAft>
              <a:defRPr>
                <a:solidFill>
                  <a:schemeClr val="tx1"/>
                </a:solidFill>
                <a:latin typeface="Arial" panose="020B0604020202020204" pitchFamily="34" charset="0"/>
              </a:defRPr>
            </a:lvl6pPr>
            <a:lvl7pPr marL="2971800" indent="-228600" defTabSz="179388" eaLnBrk="0" fontAlgn="base" hangingPunct="0">
              <a:spcBef>
                <a:spcPct val="0"/>
              </a:spcBef>
              <a:spcAft>
                <a:spcPct val="0"/>
              </a:spcAft>
              <a:defRPr>
                <a:solidFill>
                  <a:schemeClr val="tx1"/>
                </a:solidFill>
                <a:latin typeface="Arial" panose="020B0604020202020204" pitchFamily="34" charset="0"/>
              </a:defRPr>
            </a:lvl7pPr>
            <a:lvl8pPr marL="3429000" indent="-228600" defTabSz="179388" eaLnBrk="0" fontAlgn="base" hangingPunct="0">
              <a:spcBef>
                <a:spcPct val="0"/>
              </a:spcBef>
              <a:spcAft>
                <a:spcPct val="0"/>
              </a:spcAft>
              <a:defRPr>
                <a:solidFill>
                  <a:schemeClr val="tx1"/>
                </a:solidFill>
                <a:latin typeface="Arial" panose="020B0604020202020204" pitchFamily="34" charset="0"/>
              </a:defRPr>
            </a:lvl8pPr>
            <a:lvl9pPr marL="3886200" indent="-228600" defTabSz="179388"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Питання1. </a:t>
            </a:r>
            <a:r>
              <a:rPr lang="uk-UA" altLang="uk-UA" sz="2000">
                <a:solidFill>
                  <a:srgbClr val="0070C0"/>
                </a:solidFill>
                <a:latin typeface="Times New Roman" panose="02020603050405020304" pitchFamily="18" charset="0"/>
                <a:cs typeface="Times New Roman" panose="02020603050405020304" pitchFamily="18" charset="0"/>
              </a:rPr>
              <a:t>Вихідні положення для розробки системної концепції забезпечення безпеки об'єктів охорони.</a:t>
            </a:r>
          </a:p>
        </p:txBody>
      </p:sp>
      <p:sp>
        <p:nvSpPr>
          <p:cNvPr id="10243" name="Прямоугольник 2"/>
          <p:cNvSpPr>
            <a:spLocks noChangeArrowheads="1"/>
          </p:cNvSpPr>
          <p:nvPr/>
        </p:nvSpPr>
        <p:spPr bwMode="auto">
          <a:xfrm>
            <a:off x="0" y="3074988"/>
            <a:ext cx="9036050"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9750" indent="-539750" defTabSz="179388">
              <a:defRPr>
                <a:solidFill>
                  <a:schemeClr val="tx1"/>
                </a:solidFill>
                <a:latin typeface="Arial" panose="020B0604020202020204" pitchFamily="34" charset="0"/>
              </a:defRPr>
            </a:lvl1pPr>
            <a:lvl2pPr marL="742950" indent="-285750" defTabSz="179388">
              <a:defRPr>
                <a:solidFill>
                  <a:schemeClr val="tx1"/>
                </a:solidFill>
                <a:latin typeface="Arial" panose="020B0604020202020204" pitchFamily="34" charset="0"/>
              </a:defRPr>
            </a:lvl2pPr>
            <a:lvl3pPr marL="1143000" indent="-228600" defTabSz="179388">
              <a:defRPr>
                <a:solidFill>
                  <a:schemeClr val="tx1"/>
                </a:solidFill>
                <a:latin typeface="Arial" panose="020B0604020202020204" pitchFamily="34" charset="0"/>
              </a:defRPr>
            </a:lvl3pPr>
            <a:lvl4pPr marL="1600200" indent="-228600" defTabSz="179388">
              <a:defRPr>
                <a:solidFill>
                  <a:schemeClr val="tx1"/>
                </a:solidFill>
                <a:latin typeface="Arial" panose="020B0604020202020204" pitchFamily="34" charset="0"/>
              </a:defRPr>
            </a:lvl4pPr>
            <a:lvl5pPr marL="2057400" indent="-228600" defTabSz="179388">
              <a:defRPr>
                <a:solidFill>
                  <a:schemeClr val="tx1"/>
                </a:solidFill>
                <a:latin typeface="Arial" panose="020B0604020202020204" pitchFamily="34" charset="0"/>
              </a:defRPr>
            </a:lvl5pPr>
            <a:lvl6pPr marL="2514600" indent="-228600" defTabSz="179388" eaLnBrk="0" fontAlgn="base" hangingPunct="0">
              <a:spcBef>
                <a:spcPct val="0"/>
              </a:spcBef>
              <a:spcAft>
                <a:spcPct val="0"/>
              </a:spcAft>
              <a:defRPr>
                <a:solidFill>
                  <a:schemeClr val="tx1"/>
                </a:solidFill>
                <a:latin typeface="Arial" panose="020B0604020202020204" pitchFamily="34" charset="0"/>
              </a:defRPr>
            </a:lvl6pPr>
            <a:lvl7pPr marL="2971800" indent="-228600" defTabSz="179388" eaLnBrk="0" fontAlgn="base" hangingPunct="0">
              <a:spcBef>
                <a:spcPct val="0"/>
              </a:spcBef>
              <a:spcAft>
                <a:spcPct val="0"/>
              </a:spcAft>
              <a:defRPr>
                <a:solidFill>
                  <a:schemeClr val="tx1"/>
                </a:solidFill>
                <a:latin typeface="Arial" panose="020B0604020202020204" pitchFamily="34" charset="0"/>
              </a:defRPr>
            </a:lvl7pPr>
            <a:lvl8pPr marL="3429000" indent="-228600" defTabSz="179388" eaLnBrk="0" fontAlgn="base" hangingPunct="0">
              <a:spcBef>
                <a:spcPct val="0"/>
              </a:spcBef>
              <a:spcAft>
                <a:spcPct val="0"/>
              </a:spcAft>
              <a:defRPr>
                <a:solidFill>
                  <a:schemeClr val="tx1"/>
                </a:solidFill>
                <a:latin typeface="Arial" panose="020B0604020202020204" pitchFamily="34" charset="0"/>
              </a:defRPr>
            </a:lvl8pPr>
            <a:lvl9pPr marL="3886200" indent="-228600" defTabSz="179388"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3600">
                <a:solidFill>
                  <a:srgbClr val="002060"/>
                </a:solidFill>
                <a:latin typeface="Times New Roman" panose="02020603050405020304" pitchFamily="18" charset="0"/>
                <a:cs typeface="Times New Roman" panose="02020603050405020304" pitchFamily="18" charset="0"/>
              </a:rPr>
              <a:t>Питання1. </a:t>
            </a:r>
            <a:r>
              <a:rPr lang="uk-UA" altLang="uk-UA" sz="3600" b="1">
                <a:solidFill>
                  <a:srgbClr val="002060"/>
                </a:solidFill>
                <a:latin typeface="Times New Roman" panose="02020603050405020304" pitchFamily="18" charset="0"/>
                <a:cs typeface="Times New Roman" panose="02020603050405020304" pitchFamily="18" charset="0"/>
              </a:rPr>
              <a:t>Вихідні положення для розробки системної концепції забезпечення безпеки об'єктів охорони.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Питання1. </a:t>
            </a:r>
            <a:r>
              <a:rPr lang="uk-UA" altLang="uk-UA" sz="2000">
                <a:solidFill>
                  <a:srgbClr val="0070C0"/>
                </a:solidFill>
                <a:latin typeface="Times New Roman" panose="02020603050405020304" pitchFamily="18" charset="0"/>
                <a:cs typeface="Times New Roman" panose="02020603050405020304" pitchFamily="18" charset="0"/>
              </a:rPr>
              <a:t>Вихідні положення для розробки системної концепції забезпечення безпеки об'єктів охорони.</a:t>
            </a:r>
          </a:p>
        </p:txBody>
      </p:sp>
      <p:sp>
        <p:nvSpPr>
          <p:cNvPr id="11267" name="Прямоугольник 1"/>
          <p:cNvSpPr>
            <a:spLocks noChangeArrowheads="1"/>
          </p:cNvSpPr>
          <p:nvPr/>
        </p:nvSpPr>
        <p:spPr bwMode="auto">
          <a:xfrm>
            <a:off x="0" y="841375"/>
            <a:ext cx="9036050" cy="473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Основні напрямки діяльності щодо забезпечення безпеки </a:t>
            </a:r>
            <a:r>
              <a:rPr lang="uk-UA" altLang="uk-UA" sz="22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об'єктів охорони</a:t>
            </a: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(ОО), привабливих для злочинців з різних точок зору.</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uk-UA" altLang="uk-UA" sz="22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Цілі злочинних посягань:</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крадіжки матеріальних та / або інформаційних цінностей;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посягання, що мають у своїй основі терористичні дії, направлені на вирішення політичних або грабіжницьких завдань, як то: руйнування об'єкта (виведення його з ладу); захоплення управління функціонуванням об'єкта (наприклад, якщо це об'єкти радіомовлення, телебачення, зв'язку, то захоплення здійснюється для вирішення завдань дезінформації, пропаганди, інформаційної блокади населення); інформаційна розвідка; пограбування; впровадження членів організованих злочинних формувань (ОЗФ) або груп (ОЗГ) в управлінські структури і т.д.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Питання1. </a:t>
            </a:r>
            <a:r>
              <a:rPr lang="uk-UA" altLang="uk-UA" sz="2000">
                <a:solidFill>
                  <a:srgbClr val="0070C0"/>
                </a:solidFill>
                <a:latin typeface="Times New Roman" panose="02020603050405020304" pitchFamily="18" charset="0"/>
                <a:cs typeface="Times New Roman" panose="02020603050405020304" pitchFamily="18" charset="0"/>
              </a:rPr>
              <a:t>Вихідні положення для розробки системної концепції забезпечення безпеки об'єктів охорони.</a:t>
            </a:r>
          </a:p>
        </p:txBody>
      </p:sp>
      <p:sp>
        <p:nvSpPr>
          <p:cNvPr id="12291" name="Прямоугольник 1"/>
          <p:cNvSpPr>
            <a:spLocks noChangeArrowheads="1"/>
          </p:cNvSpPr>
          <p:nvPr/>
        </p:nvSpPr>
        <p:spPr bwMode="auto">
          <a:xfrm>
            <a:off x="0" y="830263"/>
            <a:ext cx="9144000" cy="1229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Актуальність </a:t>
            </a:r>
            <a:r>
              <a:rPr lang="uk-UA" altLang="uk-UA" sz="2200"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системного </a:t>
            </a:r>
            <a:r>
              <a:rPr lang="uk-UA" altLang="uk-UA" sz="22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вирішення проблем і завдань охоронної діяльності особливо зросла в останні роки, що диктується багатьма </a:t>
            </a:r>
            <a:r>
              <a:rPr lang="uk-UA" altLang="uk-UA" sz="2200"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факторами</a:t>
            </a:r>
            <a:r>
              <a:rPr lang="uk-UA" altLang="uk-UA" sz="22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p>
        </p:txBody>
      </p:sp>
      <p:sp>
        <p:nvSpPr>
          <p:cNvPr id="4" name="TextBox 3"/>
          <p:cNvSpPr txBox="1"/>
          <p:nvPr/>
        </p:nvSpPr>
        <p:spPr>
          <a:xfrm>
            <a:off x="107504" y="2204864"/>
            <a:ext cx="2880320" cy="4552015"/>
          </a:xfrm>
          <a:prstGeom prst="rect">
            <a:avLst/>
          </a:prstGeom>
          <a:noFill/>
          <a:ln>
            <a:solidFill>
              <a:srgbClr val="002060"/>
            </a:solidFill>
          </a:ln>
        </p:spPr>
        <p:txBody>
          <a:bodyPr wrap="square" rtlCol="0">
            <a:spAutoFit/>
          </a:bodyPr>
          <a:lstStyle/>
          <a:p>
            <a:pPr algn="just">
              <a:lnSpc>
                <a:spcPct val="115000"/>
              </a:lnSpc>
            </a:pPr>
            <a:r>
              <a:rPr lang="uk-UA" altLang="uk-UA" sz="1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відбувається закономірний вибух криміногенної обстановки в сучасних умовах становлення нових суспільних, економічних, політичних, виробничих та інших відносин при нестачі механізмів їх правового регулювання. Різко активізується діяльність організованих злочинних структур, відбувається їхній кількісний ріст, якісна технічна та методична оснащеність, проникнення в комерційні, державні, в тому числі і в правоохоронні органи. По інформаційно-аналітичним оглядам спеціалістів (експертів) рівень злочинності в найближчі роки буде зберігатися; </a:t>
            </a:r>
          </a:p>
        </p:txBody>
      </p:sp>
      <p:sp>
        <p:nvSpPr>
          <p:cNvPr id="7" name="TextBox 6"/>
          <p:cNvSpPr txBox="1"/>
          <p:nvPr/>
        </p:nvSpPr>
        <p:spPr>
          <a:xfrm>
            <a:off x="3059832" y="2204864"/>
            <a:ext cx="2952328" cy="2797882"/>
          </a:xfrm>
          <a:prstGeom prst="rect">
            <a:avLst/>
          </a:prstGeom>
          <a:noFill/>
          <a:ln>
            <a:solidFill>
              <a:srgbClr val="002060"/>
            </a:solidFill>
          </a:ln>
        </p:spPr>
        <p:txBody>
          <a:bodyPr wrap="square" rtlCol="0">
            <a:spAutoFit/>
          </a:bodyPr>
          <a:lstStyle/>
          <a:p>
            <a:pPr algn="just">
              <a:lnSpc>
                <a:spcPct val="115000"/>
              </a:lnSpc>
            </a:pPr>
            <a:r>
              <a:rPr lang="uk-UA" altLang="uk-UA" sz="1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злочинні дії організованих структур, спрямовані на захоплення і пограбування установ, на отримання конфіденційної (секретної) інформації про діяльність підприємств і </a:t>
            </a:r>
            <a:r>
              <a:rPr lang="uk-UA" altLang="uk-UA" sz="1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т.д</a:t>
            </a:r>
            <a:r>
              <a:rPr lang="uk-UA" altLang="uk-UA" sz="1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все більшою мірою готуються як глибоко продумані, технічно добре оснащені, змодельовані на досить високому інтелектуальному і психологічному рівні акції; </a:t>
            </a:r>
          </a:p>
        </p:txBody>
      </p:sp>
      <p:sp>
        <p:nvSpPr>
          <p:cNvPr id="8" name="TextBox 7"/>
          <p:cNvSpPr txBox="1"/>
          <p:nvPr/>
        </p:nvSpPr>
        <p:spPr>
          <a:xfrm>
            <a:off x="6084168" y="2204864"/>
            <a:ext cx="2952328" cy="1826654"/>
          </a:xfrm>
          <a:prstGeom prst="rect">
            <a:avLst/>
          </a:prstGeom>
          <a:noFill/>
          <a:ln>
            <a:solidFill>
              <a:srgbClr val="002060"/>
            </a:solidFill>
          </a:ln>
        </p:spPr>
        <p:txBody>
          <a:bodyPr wrap="square" rtlCol="0">
            <a:spAutoFit/>
          </a:bodyPr>
          <a:lstStyle/>
          <a:p>
            <a:pPr algn="just">
              <a:lnSpc>
                <a:spcPct val="115000"/>
              </a:lnSpc>
            </a:pPr>
            <a:r>
              <a:rPr lang="uk-UA" altLang="uk-UA" sz="1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високий професійний рівень підготовки і проведення злочинних акцій, що характеризуються системним рішенням (у тому числі і в плані приховування слідів) і часто відрізняються жорстокістю виконання. </a:t>
            </a:r>
          </a:p>
        </p:txBody>
      </p:sp>
      <p:sp>
        <p:nvSpPr>
          <p:cNvPr id="5" name="Прямоугольник 4"/>
          <p:cNvSpPr/>
          <p:nvPr/>
        </p:nvSpPr>
        <p:spPr>
          <a:xfrm>
            <a:off x="3059832" y="5044815"/>
            <a:ext cx="6050203" cy="1768561"/>
          </a:xfrm>
          <a:prstGeom prst="rect">
            <a:avLst/>
          </a:prstGeom>
        </p:spPr>
        <p:txBody>
          <a:bodyPr wrap="square">
            <a:spAutoFit/>
          </a:bodyPr>
          <a:lstStyle/>
          <a:p>
            <a:pPr algn="just">
              <a:lnSpc>
                <a:spcPct val="115000"/>
              </a:lnSpc>
            </a:pPr>
            <a:r>
              <a:rPr lang="uk-UA" altLang="uk-UA" sz="1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Практика охоронної діяльності показує, що необхідний науково обґрунтований підхід до вирішення проблем і завдань охорони об'єктів, особливо, якщо це особливо важливі, особливо небезпечні об'єкти, об'єкти особливого ризику або об'єкти, що містять великі матеріальні цінності (наприклад, банки, сховища дорогоцінних каменів та металів і </a:t>
            </a:r>
            <a:r>
              <a:rPr lang="uk-UA" altLang="uk-UA" sz="16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т.д</a:t>
            </a:r>
            <a:r>
              <a:rPr lang="uk-UA" altLang="uk-UA" sz="1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Питання1. </a:t>
            </a:r>
            <a:r>
              <a:rPr lang="uk-UA" altLang="uk-UA" sz="2000">
                <a:solidFill>
                  <a:srgbClr val="0070C0"/>
                </a:solidFill>
                <a:latin typeface="Times New Roman" panose="02020603050405020304" pitchFamily="18" charset="0"/>
                <a:cs typeface="Times New Roman" panose="02020603050405020304" pitchFamily="18" charset="0"/>
              </a:rPr>
              <a:t>Вихідні положення для розробки системної концепції забезпечення безпеки об'єктів охорони.</a:t>
            </a:r>
          </a:p>
        </p:txBody>
      </p:sp>
      <p:sp>
        <p:nvSpPr>
          <p:cNvPr id="14339" name="Прямоугольник 1"/>
          <p:cNvSpPr>
            <a:spLocks noChangeArrowheads="1"/>
          </p:cNvSpPr>
          <p:nvPr/>
        </p:nvSpPr>
        <p:spPr bwMode="auto">
          <a:xfrm>
            <a:off x="0" y="912813"/>
            <a:ext cx="9144000" cy="551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	Необхідність розробки системної концепції із запобігання безпеки об’єктів.</a:t>
            </a: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p>
          <a:p>
            <a:pPr algn="just">
              <a:lnSpc>
                <a:spcPct val="115000"/>
              </a:lnSpc>
            </a:pPr>
            <a:r>
              <a:rPr lang="uk-UA" altLang="uk-UA" sz="22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Очевидно, якщо дії злочинців часто носять не просто хитрий, а системно продуманий професіоналами характер, їм слід протиставити організацію та оснащення, виконані на більш високому рівні професіоналізму. Цим і пояснюється необхідність розробки узагальненої системної концепції із забезпечення безпеки об'єктів, яка в кожному випадку повинна бути адаптована до конкретного об'єкту, виходячи з умов його функціонування, розташування, характеру діяльності, географічного положення, особливостей навколишнього середовища і обстановки і т.д. Таким чином, для кожного конкретного об'єкта повинна розроблятися на основі загальної своя власна концепція безпеки, виходячи з положень якої розробляється проект оснащення об'єкта інженерно-технічними, спеціальними та програмно-апаратними засобами захисту. </a:t>
            </a:r>
            <a:endParaRPr lang="uk-UA" altLang="uk-UA" sz="220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Питання1. </a:t>
            </a:r>
            <a:r>
              <a:rPr lang="uk-UA" altLang="uk-UA" sz="2000">
                <a:solidFill>
                  <a:srgbClr val="0070C0"/>
                </a:solidFill>
                <a:latin typeface="Times New Roman" panose="02020603050405020304" pitchFamily="18" charset="0"/>
                <a:cs typeface="Times New Roman" panose="02020603050405020304" pitchFamily="18" charset="0"/>
              </a:rPr>
              <a:t>Вихідні положення для розробки системної концепції забезпечення безпеки об'єктів охорони.</a:t>
            </a:r>
          </a:p>
        </p:txBody>
      </p:sp>
      <p:sp>
        <p:nvSpPr>
          <p:cNvPr id="15363" name="Прямоугольник 2"/>
          <p:cNvSpPr>
            <a:spLocks noChangeArrowheads="1"/>
          </p:cNvSpPr>
          <p:nvPr/>
        </p:nvSpPr>
        <p:spPr bwMode="auto">
          <a:xfrm>
            <a:off x="0" y="549275"/>
            <a:ext cx="9144000" cy="639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uk-UA" altLang="uk-UA" sz="21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Технічні засоби охорони (</a:t>
            </a:r>
            <a:r>
              <a:rPr lang="uk-UA" altLang="uk-UA" sz="2100"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ТЗО</a:t>
            </a:r>
            <a:r>
              <a:rPr lang="uk-UA" altLang="uk-UA" sz="21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встановлені на об'єктах охорони, повинні в комплексі з силами фізичної охорони і системою інженерних споруд задовольняти сучасним (виходячи з ситуації, криміногенної обстановки) вимогам з охорони від цілей потенційного порушника. </a:t>
            </a:r>
          </a:p>
          <a:p>
            <a:pPr algn="just">
              <a:lnSpc>
                <a:spcPct val="115000"/>
              </a:lnSpc>
            </a:pPr>
            <a:r>
              <a:rPr lang="uk-UA" altLang="uk-UA" sz="21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Враховуючи викладене, розробники технічних засобів охоронної сигналізації (</a:t>
            </a:r>
            <a:r>
              <a:rPr lang="uk-UA" altLang="uk-UA" sz="2100"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ТЗОС</a:t>
            </a:r>
            <a:r>
              <a:rPr lang="uk-UA" altLang="uk-UA" sz="21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і комплексів технічних засобів охорони (</a:t>
            </a:r>
            <a:r>
              <a:rPr lang="uk-UA" altLang="uk-UA" sz="2100"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КТЗО</a:t>
            </a:r>
            <a:r>
              <a:rPr lang="uk-UA" altLang="uk-UA" sz="21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при аналізі вихідних положень для визначення "моделей порушників" повинні розглядати і такі фактори, характерні для сучасного життя, як: </a:t>
            </a:r>
          </a:p>
          <a:p>
            <a:pPr algn="just">
              <a:lnSpc>
                <a:spcPct val="115000"/>
              </a:lnSpc>
            </a:pPr>
            <a:r>
              <a:rPr lang="uk-UA" altLang="uk-UA" sz="21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 наявність у вільному продажу зарубіжних і вітчизняних виробів спецтехніки; </a:t>
            </a:r>
          </a:p>
          <a:p>
            <a:pPr algn="just">
              <a:lnSpc>
                <a:spcPct val="115000"/>
              </a:lnSpc>
            </a:pPr>
            <a:r>
              <a:rPr lang="uk-UA" altLang="uk-UA" sz="21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 можливість придбання сучасного озброєння; </a:t>
            </a:r>
          </a:p>
          <a:p>
            <a:pPr algn="just">
              <a:lnSpc>
                <a:spcPct val="115000"/>
              </a:lnSpc>
            </a:pPr>
            <a:r>
              <a:rPr lang="uk-UA" altLang="uk-UA" sz="21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 можливість рекрутування організованими злочинними формуваннями підготовлених в силових структурах людей; </a:t>
            </a:r>
          </a:p>
          <a:p>
            <a:pPr algn="just">
              <a:lnSpc>
                <a:spcPct val="115000"/>
              </a:lnSpc>
            </a:pPr>
            <a:r>
              <a:rPr lang="uk-UA" altLang="uk-UA" sz="21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 наявність значних фінансових ресурсів у кримінальних структурах і </a:t>
            </a:r>
            <a:r>
              <a:rPr lang="uk-UA" altLang="uk-UA" sz="21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т.д</a:t>
            </a:r>
            <a:r>
              <a:rPr lang="uk-UA" altLang="uk-UA" sz="21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тобто факторів, що розширюють можливості злочинних формувань організовувати проти об'єктів охорони злочинні дії з високим рівнем їх попередньої підготовки.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1"/>
          <p:cNvSpPr txBox="1">
            <a:spLocks noChangeArrowheads="1"/>
          </p:cNvSpPr>
          <p:nvPr/>
        </p:nvSpPr>
        <p:spPr bwMode="auto">
          <a:xfrm>
            <a:off x="0" y="0"/>
            <a:ext cx="91440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Питання1. </a:t>
            </a:r>
            <a:r>
              <a:rPr lang="uk-UA" altLang="uk-UA" sz="2000">
                <a:solidFill>
                  <a:srgbClr val="0070C0"/>
                </a:solidFill>
                <a:latin typeface="Times New Roman" panose="02020603050405020304" pitchFamily="18" charset="0"/>
                <a:cs typeface="Times New Roman" panose="02020603050405020304" pitchFamily="18" charset="0"/>
              </a:rPr>
              <a:t>Вихідні положення для розробки системної концепції забезпечення безпеки об'єктів охорони.</a:t>
            </a:r>
          </a:p>
        </p:txBody>
      </p:sp>
      <p:sp>
        <p:nvSpPr>
          <p:cNvPr id="16387" name="Прямоугольник 1"/>
          <p:cNvSpPr>
            <a:spLocks noChangeArrowheads="1"/>
          </p:cNvSpPr>
          <p:nvPr/>
        </p:nvSpPr>
        <p:spPr bwMode="auto">
          <a:xfrm>
            <a:off x="0" y="993775"/>
            <a:ext cx="9144000" cy="3954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Однією з центральних підсистем в системі забезпечення безпеки є автоматизована  (або інтегрована) система охорони (</a:t>
            </a:r>
            <a:r>
              <a:rPr lang="uk-UA" altLang="uk-UA" sz="2200"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АСО</a:t>
            </a:r>
            <a:r>
              <a:rPr lang="uk-UA" altLang="uk-UA" sz="22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за допомогою якої реалізуються практичні заходи по попередженню недозволеного доступу до техніки, обладнання, матеріалів, документів і охорони їх від шпигунства на користь конкурентів, диверсій, пошкоджень, розкрадань та інших незаконних або злочинних дій. </a:t>
            </a:r>
          </a:p>
          <a:p>
            <a:pPr algn="just">
              <a:lnSpc>
                <a:spcPct val="115000"/>
              </a:lnSpc>
            </a:pPr>
            <a:r>
              <a:rPr lang="uk-UA" altLang="uk-UA" sz="22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На практиці дії </a:t>
            </a:r>
            <a:r>
              <a:rPr lang="uk-UA" altLang="uk-UA" sz="2200"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АСО</a:t>
            </a:r>
            <a:r>
              <a:rPr lang="uk-UA" altLang="uk-UA" sz="22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(див. рис.) складаються з двох основних фаз: - виявлення порушника (у можливо короткий період часу з моменту його появи в охоронюваній зоні);</a:t>
            </a:r>
          </a:p>
          <a:p>
            <a:pPr algn="just">
              <a:lnSpc>
                <a:spcPct val="115000"/>
              </a:lnSpc>
            </a:pPr>
            <a:r>
              <a:rPr lang="uk-UA" altLang="uk-UA" sz="22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його затримання.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2564</TotalTime>
  <Words>3888</Words>
  <Application>Microsoft Office PowerPoint</Application>
  <PresentationFormat>Экран (4:3)</PresentationFormat>
  <Paragraphs>229</Paragraphs>
  <Slides>37</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37</vt:i4>
      </vt:variant>
    </vt:vector>
  </HeadingPairs>
  <TitlesOfParts>
    <vt:vector size="43" baseType="lpstr">
      <vt:lpstr>Arial</vt:lpstr>
      <vt:lpstr>Calibri</vt:lpstr>
      <vt:lpstr>Constantia</vt:lpstr>
      <vt:lpstr>Times New Roman</vt:lpstr>
      <vt:lpstr>Wingdings 2</vt:lpstr>
      <vt:lpstr>Поток</vt:lpstr>
      <vt:lpstr>Державний університет «Житомирська політехніка» Кафедра біомедичної інженерії та телекомунікацій </vt:lpstr>
      <vt:lpstr>Державний університет «Житомирська політехніка» Кафедра біомедичної інженерії та телекомунікацій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Reanimator Extreme Edition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SamLab.ws</dc:creator>
  <cp:lastModifiedBy>Vadim M</cp:lastModifiedBy>
  <cp:revision>126</cp:revision>
  <dcterms:created xsi:type="dcterms:W3CDTF">2009-06-25T05:22:34Z</dcterms:created>
  <dcterms:modified xsi:type="dcterms:W3CDTF">2025-02-16T20:35:23Z</dcterms:modified>
</cp:coreProperties>
</file>