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9" r:id="rId22"/>
    <p:sldId id="278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52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6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6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7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5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9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4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0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30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841" y="1039091"/>
            <a:ext cx="7315200" cy="1877014"/>
          </a:xfrm>
        </p:spPr>
        <p:txBody>
          <a:bodyPr>
            <a:normAutofit/>
          </a:bodyPr>
          <a:lstStyle/>
          <a:p>
            <a:r>
              <a:rPr lang="uk-UA" sz="3500" b="1" dirty="0"/>
              <a:t>Лекція №1. Основи управління формуванням і розвитком потенціалу підприємства</a:t>
            </a:r>
            <a:endParaRPr lang="uk-UA" sz="35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00015" y="3225338"/>
            <a:ext cx="7315200" cy="2359308"/>
          </a:xfrm>
        </p:spPr>
        <p:txBody>
          <a:bodyPr>
            <a:normAutofit fontScale="92500"/>
          </a:bodyPr>
          <a:lstStyle/>
          <a:p>
            <a:r>
              <a:rPr lang="uk-UA" dirty="0"/>
              <a:t>1.1. Поняття і загальна модель формування та розвитку потенціалу підприємства.</a:t>
            </a:r>
          </a:p>
          <a:p>
            <a:r>
              <a:rPr lang="uk-UA" dirty="0"/>
              <a:t>1.2. Класифікаційні ознаки потенціалу підприємства.</a:t>
            </a:r>
          </a:p>
          <a:p>
            <a:r>
              <a:rPr lang="uk-UA" dirty="0"/>
              <a:t>1.3. Система управління формуванням і розвитком потенціалу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142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88176" y="1928861"/>
            <a:ext cx="10058400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3000" dirty="0" smtClean="0"/>
          </a:p>
          <a:p>
            <a:pPr marL="0" indent="0" algn="just">
              <a:buNone/>
            </a:pPr>
            <a:endParaRPr lang="uk-UA" sz="3000" dirty="0"/>
          </a:p>
          <a:p>
            <a:pPr marL="0" indent="0" algn="just">
              <a:buNone/>
            </a:pPr>
            <a:r>
              <a:rPr lang="uk-UA" sz="3000" b="1" dirty="0" smtClean="0"/>
              <a:t>Ресурсний </a:t>
            </a:r>
          </a:p>
          <a:p>
            <a:pPr marL="0" indent="0" algn="just">
              <a:buNone/>
            </a:pPr>
            <a:r>
              <a:rPr lang="uk-UA" sz="3000" b="1" dirty="0" smtClean="0"/>
              <a:t>потенціал</a:t>
            </a:r>
          </a:p>
          <a:p>
            <a:pPr marL="0" indent="0" algn="just">
              <a:buNone/>
            </a:pPr>
            <a:endParaRPr lang="uk-UA" sz="3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1396" y="7481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652839"/>
              </p:ext>
            </p:extLst>
          </p:nvPr>
        </p:nvGraphicFramePr>
        <p:xfrm>
          <a:off x="5272565" y="1769029"/>
          <a:ext cx="4295384" cy="4183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Picture" r:id="rId3" imgW="4347319" imgH="4242120" progId="Word.Picture.8">
                  <p:embed/>
                </p:oleObj>
              </mc:Choice>
              <mc:Fallback>
                <p:oleObj name="Picture" r:id="rId3" imgW="4347319" imgH="424212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565" y="1769029"/>
                        <a:ext cx="4295384" cy="4183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1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9412" y="1837421"/>
            <a:ext cx="10058400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3000" dirty="0" smtClean="0"/>
          </a:p>
          <a:p>
            <a:pPr marL="0" indent="0" algn="just">
              <a:buNone/>
            </a:pPr>
            <a:endParaRPr lang="uk-UA" sz="3000" dirty="0"/>
          </a:p>
          <a:p>
            <a:pPr marL="0" indent="0" algn="just">
              <a:buNone/>
            </a:pPr>
            <a:r>
              <a:rPr lang="uk-UA" sz="3000" b="1" dirty="0" smtClean="0"/>
              <a:t>Господарський </a:t>
            </a:r>
          </a:p>
          <a:p>
            <a:pPr marL="0" indent="0" algn="just">
              <a:buNone/>
            </a:pPr>
            <a:r>
              <a:rPr lang="uk-UA" sz="3000" b="1" dirty="0" smtClean="0"/>
              <a:t>потенціал</a:t>
            </a:r>
          </a:p>
          <a:p>
            <a:pPr marL="0" indent="0" algn="just">
              <a:buNone/>
            </a:pPr>
            <a:endParaRPr lang="uk-UA" sz="3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1396" y="7481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1920" y="26850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707326"/>
              </p:ext>
            </p:extLst>
          </p:nvPr>
        </p:nvGraphicFramePr>
        <p:xfrm>
          <a:off x="5561215" y="1737360"/>
          <a:ext cx="4804756" cy="456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Picture" r:id="rId3" imgW="6406746" imgH="6067474" progId="Word.Picture.8">
                  <p:embed/>
                </p:oleObj>
              </mc:Choice>
              <mc:Fallback>
                <p:oleObj name="Picture" r:id="rId3" imgW="6406746" imgH="606747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215" y="1737360"/>
                        <a:ext cx="4804756" cy="45661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9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9412" y="1841391"/>
            <a:ext cx="10058400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3000" dirty="0" smtClean="0"/>
          </a:p>
          <a:p>
            <a:pPr marL="0" indent="0" algn="just">
              <a:buNone/>
            </a:pPr>
            <a:endParaRPr lang="uk-UA" sz="3000" dirty="0"/>
          </a:p>
          <a:p>
            <a:pPr marL="0" indent="0" algn="just">
              <a:buNone/>
            </a:pPr>
            <a:r>
              <a:rPr lang="uk-UA" sz="3000" b="1" dirty="0" smtClean="0"/>
              <a:t>Вартісний </a:t>
            </a:r>
          </a:p>
          <a:p>
            <a:pPr marL="0" indent="0" algn="just">
              <a:buNone/>
            </a:pPr>
            <a:r>
              <a:rPr lang="uk-UA" sz="3000" b="1" dirty="0" smtClean="0"/>
              <a:t>потенціал</a:t>
            </a:r>
          </a:p>
          <a:p>
            <a:pPr marL="0" indent="0" algn="just">
              <a:buNone/>
            </a:pPr>
            <a:endParaRPr lang="uk-UA" sz="3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1396" y="7481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1920" y="26850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9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7158"/>
              </p:ext>
            </p:extLst>
          </p:nvPr>
        </p:nvGraphicFramePr>
        <p:xfrm>
          <a:off x="5406043" y="2019992"/>
          <a:ext cx="3857105" cy="380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Picture" r:id="rId3" imgW="4350716" imgH="4243555" progId="Word.Picture.8">
                  <p:embed/>
                </p:oleObj>
              </mc:Choice>
              <mc:Fallback>
                <p:oleObj name="Picture" r:id="rId3" imgW="4350716" imgH="4243555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6043" y="2019992"/>
                        <a:ext cx="3857105" cy="3806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4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ЗА СТУПЕНЕМ ВИКОРИСТАННЯ</a:t>
            </a:r>
            <a:endParaRPr lang="uk-UA" dirty="0" smtClean="0"/>
          </a:p>
          <a:p>
            <a:pPr marL="0" indent="0" algn="just">
              <a:buNone/>
            </a:pPr>
            <a:r>
              <a:rPr lang="uk-UA" b="1" dirty="0" smtClean="0"/>
              <a:t>фактичний</a:t>
            </a:r>
            <a:r>
              <a:rPr lang="uk-UA" dirty="0" smtClean="0"/>
              <a:t> </a:t>
            </a:r>
          </a:p>
          <a:p>
            <a:pPr marL="0" indent="0" algn="just">
              <a:buNone/>
            </a:pPr>
            <a:r>
              <a:rPr lang="uk-UA" dirty="0" smtClean="0"/>
              <a:t>(</a:t>
            </a:r>
            <a:r>
              <a:rPr lang="uk-UA" dirty="0"/>
              <a:t>поточний, реалізований, досягнений у даний момент</a:t>
            </a:r>
            <a:r>
              <a:rPr lang="uk-UA" dirty="0" smtClean="0"/>
              <a:t>)</a:t>
            </a:r>
          </a:p>
          <a:p>
            <a:pPr marL="0" indent="0" algn="just">
              <a:buNone/>
            </a:pPr>
            <a:r>
              <a:rPr lang="uk-UA" b="1" dirty="0" smtClean="0"/>
              <a:t>перспективний</a:t>
            </a:r>
            <a:r>
              <a:rPr lang="uk-UA" dirty="0" smtClean="0"/>
              <a:t> </a:t>
            </a:r>
          </a:p>
          <a:p>
            <a:pPr marL="0" indent="0" algn="just">
              <a:buNone/>
            </a:pPr>
            <a:r>
              <a:rPr lang="uk-UA" dirty="0" smtClean="0"/>
              <a:t>(</a:t>
            </a:r>
            <a:r>
              <a:rPr lang="uk-UA" dirty="0"/>
              <a:t>стратегічний, орієнтований на  досягнення  довгострокових  цілей</a:t>
            </a:r>
            <a:r>
              <a:rPr lang="uk-UA" dirty="0" smtClean="0"/>
              <a:t>)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Така </a:t>
            </a:r>
            <a:r>
              <a:rPr lang="uk-UA" dirty="0"/>
              <a:t>диференціація  дозволяє  оцінювати ступінь використання потенціалу підприємства через порівняння його перспективного рівня з фактичним значенням. </a:t>
            </a: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Основним </a:t>
            </a:r>
            <a:r>
              <a:rPr lang="uk-UA" dirty="0"/>
              <a:t>етапом оцінки стає визначення потенційних можливостей підприємства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7429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ЗА СФЕРОЮ РЕАЛІЗАЦІЇ</a:t>
            </a:r>
            <a:r>
              <a:rPr lang="uk-UA" dirty="0" smtClean="0"/>
              <a:t> </a:t>
            </a:r>
          </a:p>
          <a:p>
            <a:r>
              <a:rPr lang="uk-UA" b="1" dirty="0" smtClean="0"/>
              <a:t>Ринковий </a:t>
            </a:r>
            <a:r>
              <a:rPr lang="uk-UA" b="1" dirty="0"/>
              <a:t>(зовнішній</a:t>
            </a:r>
            <a:r>
              <a:rPr lang="uk-UA" b="1" dirty="0" smtClean="0"/>
              <a:t>)</a:t>
            </a:r>
            <a:r>
              <a:rPr lang="uk-UA" b="1" i="1" dirty="0"/>
              <a:t> </a:t>
            </a:r>
            <a:endParaRPr lang="uk-UA" b="1" i="1" dirty="0" smtClean="0"/>
          </a:p>
          <a:p>
            <a:r>
              <a:rPr lang="uk-UA" i="1" dirty="0" smtClean="0"/>
              <a:t>Зовнішній </a:t>
            </a:r>
            <a:r>
              <a:rPr lang="uk-UA" dirty="0"/>
              <a:t>характеризує можливості підприємства, орієнтовані на ринок, і визначається потенційним обсягом попиту, незадоволеним сформованою ним пропозицією. Підприємство має обмежений вплив на зовнішній (ринковий) потенціал через складність, динамічність, непередбачуваність зовнішнього середовища. </a:t>
            </a:r>
            <a:endParaRPr lang="uk-UA" dirty="0" smtClean="0"/>
          </a:p>
          <a:p>
            <a:r>
              <a:rPr lang="uk-UA" b="1" dirty="0" smtClean="0"/>
              <a:t>Внутрішній</a:t>
            </a:r>
          </a:p>
          <a:p>
            <a:r>
              <a:rPr lang="uk-UA" i="1" dirty="0" smtClean="0"/>
              <a:t>Внутрішній </a:t>
            </a:r>
            <a:r>
              <a:rPr lang="uk-UA" i="1" dirty="0"/>
              <a:t>потенціал</a:t>
            </a:r>
            <a:r>
              <a:rPr lang="uk-UA" dirty="0"/>
              <a:t> представлений ресурсами та компетенціями, які дозволяють реалізувати ринкові шанси, що надаються.</a:t>
            </a:r>
          </a:p>
          <a:p>
            <a:pPr marL="0" indent="0" algn="just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327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Підприємство можна </a:t>
            </a:r>
            <a:r>
              <a:rPr lang="uk-UA" dirty="0"/>
              <a:t>розглядати як систему, що складається з більш дрібних підсистем – бізнесів-одиниць, виділених за принципом значущості їхнього функціонування для бізнесу в цілому. </a:t>
            </a:r>
          </a:p>
          <a:p>
            <a:r>
              <a:rPr lang="uk-UA" b="1" dirty="0" smtClean="0"/>
              <a:t>ЗА ПРИНЦИПОМ ІЄРАРХІЇ</a:t>
            </a:r>
            <a:r>
              <a:rPr lang="uk-UA" dirty="0" smtClean="0"/>
              <a:t> </a:t>
            </a:r>
          </a:p>
          <a:p>
            <a:r>
              <a:rPr lang="uk-UA" b="1" dirty="0" smtClean="0"/>
              <a:t>потенціал </a:t>
            </a:r>
            <a:r>
              <a:rPr lang="uk-UA" b="1" dirty="0"/>
              <a:t>підприємства </a:t>
            </a:r>
            <a:r>
              <a:rPr lang="uk-UA" dirty="0"/>
              <a:t>як системи глобального рівня </a:t>
            </a:r>
            <a:endParaRPr lang="uk-UA" dirty="0" smtClean="0"/>
          </a:p>
          <a:p>
            <a:r>
              <a:rPr lang="uk-UA" b="1" dirty="0" smtClean="0"/>
              <a:t>потенціали </a:t>
            </a:r>
            <a:r>
              <a:rPr lang="uk-UA" b="1" dirty="0"/>
              <a:t>бізнес-одиниць </a:t>
            </a:r>
            <a:r>
              <a:rPr lang="uk-UA" dirty="0"/>
              <a:t>як підсистем нижчого рівня, які визначають разом з тим ефективність реалізації сукупних можливостей за рахунок адитивного та синергічного </a:t>
            </a:r>
            <a:r>
              <a:rPr lang="uk-UA" dirty="0" smtClean="0"/>
              <a:t>ефекту</a:t>
            </a:r>
            <a:endParaRPr lang="uk-UA" dirty="0"/>
          </a:p>
          <a:p>
            <a:pPr marL="0" indent="0" algn="just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472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ЗА ФУНКЦІОНАЛЬНИМИ НАПРЯМАМИ </a:t>
            </a:r>
          </a:p>
          <a:p>
            <a:r>
              <a:rPr lang="uk-UA" b="1" dirty="0" smtClean="0"/>
              <a:t>маркетинговий </a:t>
            </a:r>
            <a:r>
              <a:rPr lang="uk-UA" dirty="0"/>
              <a:t>(здатність маркетингової системи підприємства забезпечити його постійну конкурентоспроможність</a:t>
            </a:r>
            <a:r>
              <a:rPr lang="uk-UA" dirty="0" smtClean="0"/>
              <a:t>)</a:t>
            </a:r>
          </a:p>
          <a:p>
            <a:r>
              <a:rPr lang="uk-UA" b="1" dirty="0" smtClean="0"/>
              <a:t>виробничий</a:t>
            </a:r>
            <a:r>
              <a:rPr lang="uk-UA" dirty="0" smtClean="0"/>
              <a:t> </a:t>
            </a:r>
            <a:r>
              <a:rPr lang="uk-UA" dirty="0"/>
              <a:t>(здатність виробничої системи забезпечити випуск продукції в обсязі, що відповідає потенціалу попиту</a:t>
            </a:r>
            <a:r>
              <a:rPr lang="uk-UA" dirty="0" smtClean="0"/>
              <a:t>)</a:t>
            </a:r>
          </a:p>
          <a:p>
            <a:r>
              <a:rPr lang="uk-UA" b="1" dirty="0" smtClean="0"/>
              <a:t>фінансовий</a:t>
            </a:r>
            <a:r>
              <a:rPr lang="uk-UA" dirty="0" smtClean="0"/>
              <a:t> </a:t>
            </a:r>
            <a:r>
              <a:rPr lang="uk-UA" dirty="0"/>
              <a:t>(здатність фінансової служби забезпечити основні ланки ланцюжка «збут – виробництво – закупівлі» фінансовими ресурсами за принципом найбільш ефективного їхнього розподілу</a:t>
            </a:r>
            <a:r>
              <a:rPr lang="uk-UA" dirty="0" smtClean="0"/>
              <a:t>)</a:t>
            </a:r>
          </a:p>
          <a:p>
            <a:r>
              <a:rPr lang="uk-UA" b="1" dirty="0" smtClean="0"/>
              <a:t>організаційний</a:t>
            </a:r>
            <a:r>
              <a:rPr lang="uk-UA" dirty="0" smtClean="0"/>
              <a:t> </a:t>
            </a:r>
            <a:r>
              <a:rPr lang="uk-UA" dirty="0"/>
              <a:t>(здатність менеджменту створити ефективну систему взаємодії між усіма елементами потенціалу</a:t>
            </a:r>
            <a:r>
              <a:rPr lang="uk-UA" dirty="0" smtClean="0"/>
              <a:t>)</a:t>
            </a:r>
            <a:endParaRPr lang="uk-UA" b="1" dirty="0" smtClean="0"/>
          </a:p>
          <a:p>
            <a:pPr marL="0" indent="0" algn="just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3880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1.3. Система управління формуванням і розвитком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uk-UA" sz="2500" b="1" dirty="0" smtClean="0"/>
          </a:p>
          <a:p>
            <a:pPr marL="0" indent="0" algn="just">
              <a:buNone/>
            </a:pPr>
            <a:r>
              <a:rPr lang="uk-UA" sz="2500" b="1" dirty="0"/>
              <a:t>Управління</a:t>
            </a:r>
            <a:r>
              <a:rPr lang="uk-UA" sz="2500" dirty="0"/>
              <a:t> – це визначення мети діяльності і організації роботи так чином, щоб ця мета досягалася по завершенню діяльності.</a:t>
            </a:r>
          </a:p>
          <a:p>
            <a:pPr marL="0" indent="0" algn="just">
              <a:buNone/>
            </a:pPr>
            <a:endParaRPr lang="uk-UA" sz="2500" b="1" dirty="0" smtClean="0"/>
          </a:p>
          <a:p>
            <a:pPr marL="0" indent="0" algn="just">
              <a:buNone/>
            </a:pPr>
            <a:r>
              <a:rPr lang="uk-UA" sz="2500" b="1" dirty="0" smtClean="0"/>
              <a:t>Управління потенціалом підприємства </a:t>
            </a:r>
            <a:r>
              <a:rPr lang="uk-UA" sz="2500" dirty="0" smtClean="0"/>
              <a:t>– це процес прийняття та здійснення управлінських рішень, спрямованих на раціональне використання, оптимізацію та нарощування потенціалу підприємства з метою досягнення поставлених цілей і забезпечення стійкого функціонування і розвитку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8189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1.3. Система управління формуванням і розвитком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uk-UA" sz="2500" b="1" dirty="0" smtClean="0"/>
          </a:p>
          <a:p>
            <a:r>
              <a:rPr lang="uk-UA" b="1" dirty="0" smtClean="0"/>
              <a:t>ВИДИ УПП</a:t>
            </a:r>
            <a:r>
              <a:rPr lang="uk-UA" b="1" dirty="0" smtClean="0">
                <a:sym typeface="Symbol" panose="05050102010706020507" pitchFamily="18" charset="2"/>
              </a:rPr>
              <a:t></a:t>
            </a:r>
            <a:r>
              <a:rPr lang="uk-UA" b="1" dirty="0" smtClean="0"/>
              <a:t> </a:t>
            </a:r>
          </a:p>
          <a:p>
            <a:r>
              <a:rPr lang="uk-UA" b="1" dirty="0" smtClean="0"/>
              <a:t>оперативне управління</a:t>
            </a:r>
          </a:p>
          <a:p>
            <a:r>
              <a:rPr lang="uk-UA" dirty="0"/>
              <a:t>направлене на використання потенціалу підприємства для досягнення його поточної мети і ухвалення оперативних рішень по недопущенню кризового стану</a:t>
            </a:r>
            <a:endParaRPr lang="uk-UA" i="1" dirty="0" smtClean="0"/>
          </a:p>
          <a:p>
            <a:r>
              <a:rPr lang="uk-UA" b="1" dirty="0" smtClean="0"/>
              <a:t>стратегічне управління</a:t>
            </a:r>
            <a:endParaRPr lang="uk-UA" b="1" dirty="0"/>
          </a:p>
          <a:p>
            <a:r>
              <a:rPr lang="uk-UA" dirty="0" smtClean="0"/>
              <a:t>направлене</a:t>
            </a:r>
            <a:r>
              <a:rPr lang="uk-UA" i="1" dirty="0" smtClean="0"/>
              <a:t> </a:t>
            </a:r>
            <a:r>
              <a:rPr lang="uk-UA" dirty="0" smtClean="0"/>
              <a:t>не </a:t>
            </a:r>
            <a:r>
              <a:rPr lang="uk-UA" dirty="0"/>
              <a:t>тільки на використання, але і на розвиток потенціалу з урахуванням майбутніх етапів середовища.</a:t>
            </a:r>
            <a:endParaRPr lang="uk-UA" sz="2500" b="1" dirty="0"/>
          </a:p>
        </p:txBody>
      </p:sp>
    </p:spTree>
    <p:extLst>
      <p:ext uri="{BB962C8B-B14F-4D97-AF65-F5344CB8AC3E}">
        <p14:creationId xmlns:p14="http://schemas.microsoft.com/office/powerpoint/2010/main" val="29507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1.3. Система управління формуванням і розвитком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845733"/>
            <a:ext cx="10839796" cy="4388811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ЕТАПИ УПРАВЛІННЯ ПОТЕНЦІАЛОМ ПІДПРИЄМСТВА</a:t>
            </a:r>
            <a:r>
              <a:rPr lang="ru-RU" sz="3400" dirty="0" smtClean="0">
                <a:solidFill>
                  <a:schemeClr val="tx1"/>
                </a:solidFill>
              </a:rPr>
              <a:t>:</a:t>
            </a:r>
            <a:endParaRPr lang="uk-UA" sz="3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формування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інформаційного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забезпечення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виявлення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структури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потенціалу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:</a:t>
            </a:r>
            <a:r>
              <a:rPr lang="uk-UA" sz="2900" dirty="0">
                <a:solidFill>
                  <a:schemeClr val="tx1"/>
                </a:solidFill>
              </a:rPr>
              <a:t> в</a:t>
            </a:r>
            <a:r>
              <a:rPr lang="ru-RU" sz="2900" dirty="0" err="1">
                <a:solidFill>
                  <a:schemeClr val="tx1"/>
                </a:solidFill>
              </a:rPr>
              <a:t>иділення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процесів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ресурсів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що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входять</a:t>
            </a:r>
            <a:r>
              <a:rPr lang="ru-RU" sz="2900" dirty="0">
                <a:solidFill>
                  <a:schemeClr val="tx1"/>
                </a:solidFill>
              </a:rPr>
              <a:t> до складу </a:t>
            </a:r>
            <a:r>
              <a:rPr lang="ru-RU" sz="2900" dirty="0" err="1">
                <a:solidFill>
                  <a:schemeClr val="tx1"/>
                </a:solidFill>
              </a:rPr>
              <a:t>потенціалу</a:t>
            </a:r>
            <a:r>
              <a:rPr lang="ru-RU" sz="2900" dirty="0">
                <a:solidFill>
                  <a:schemeClr val="tx1"/>
                </a:solidFill>
              </a:rPr>
              <a:t>; </a:t>
            </a:r>
            <a:endParaRPr lang="ru-RU" sz="29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встановлення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місії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цілей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організації</a:t>
            </a:r>
            <a:r>
              <a:rPr lang="ru-RU" sz="2900" dirty="0">
                <a:solidFill>
                  <a:schemeClr val="tx1"/>
                </a:solidFill>
              </a:rPr>
              <a:t>; </a:t>
            </a:r>
            <a:endParaRPr lang="ru-RU" sz="2900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оперативне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управління</a:t>
            </a:r>
            <a:r>
              <a:rPr lang="ru-RU" sz="2900" dirty="0">
                <a:solidFill>
                  <a:schemeClr val="tx1"/>
                </a:solidFill>
              </a:rPr>
              <a:t> ресурсами на </a:t>
            </a:r>
            <a:r>
              <a:rPr lang="ru-RU" sz="2900" dirty="0" err="1">
                <a:solidFill>
                  <a:schemeClr val="tx1"/>
                </a:solidFill>
              </a:rPr>
              <a:t>основі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ситуаційного</a:t>
            </a:r>
            <a:r>
              <a:rPr lang="ru-RU" sz="2900" dirty="0">
                <a:solidFill>
                  <a:schemeClr val="tx1"/>
                </a:solidFill>
              </a:rPr>
              <a:t> ресурсно-</a:t>
            </a:r>
            <a:r>
              <a:rPr lang="ru-RU" sz="2900" dirty="0" err="1">
                <a:solidFill>
                  <a:schemeClr val="tx1"/>
                </a:solidFill>
              </a:rPr>
              <a:t>функціонального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підходу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аналіз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зовнішнього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внутрішнього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середовища</a:t>
            </a:r>
            <a:r>
              <a:rPr lang="ru-RU" sz="2900" dirty="0">
                <a:solidFill>
                  <a:schemeClr val="tx1"/>
                </a:solidFill>
              </a:rPr>
              <a:t> з метою </a:t>
            </a:r>
            <a:r>
              <a:rPr lang="ru-RU" sz="2900" dirty="0" err="1">
                <a:solidFill>
                  <a:schemeClr val="tx1"/>
                </a:solidFill>
              </a:rPr>
              <a:t>виявлення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конкурентних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переваг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слабких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сторін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формування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>
                <a:solidFill>
                  <a:schemeClr val="tx1"/>
                </a:solidFill>
              </a:rPr>
              <a:t>методики </a:t>
            </a:r>
            <a:r>
              <a:rPr lang="ru-RU" sz="2900" dirty="0" err="1">
                <a:solidFill>
                  <a:schemeClr val="tx1"/>
                </a:solidFill>
              </a:rPr>
              <a:t>діагностики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потенціалу</a:t>
            </a:r>
            <a:r>
              <a:rPr lang="ru-RU" sz="2900" dirty="0">
                <a:solidFill>
                  <a:schemeClr val="tx1"/>
                </a:solidFill>
              </a:rPr>
              <a:t>: </a:t>
            </a:r>
            <a:r>
              <a:rPr lang="ru-RU" sz="2900" dirty="0" err="1">
                <a:solidFill>
                  <a:schemeClr val="tx1"/>
                </a:solidFill>
              </a:rPr>
              <a:t>кількісна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оцінка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складових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потенціалу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аналіз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помилок</a:t>
            </a:r>
            <a:r>
              <a:rPr lang="ru-RU" sz="2900" dirty="0">
                <a:solidFill>
                  <a:schemeClr val="tx1"/>
                </a:solidFill>
              </a:rPr>
              <a:t> і </a:t>
            </a:r>
            <a:r>
              <a:rPr lang="ru-RU" sz="2900" dirty="0" err="1">
                <a:solidFill>
                  <a:schemeClr val="tx1"/>
                </a:solidFill>
              </a:rPr>
              <a:t>похибок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аналіз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життєвого</a:t>
            </a:r>
            <a:r>
              <a:rPr lang="ru-RU" sz="2900" dirty="0">
                <a:solidFill>
                  <a:schemeClr val="tx1"/>
                </a:solidFill>
              </a:rPr>
              <a:t> циклу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його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продукції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виявлення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синергетичного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впливу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елементів</a:t>
            </a:r>
            <a:r>
              <a:rPr lang="ru-RU" sz="2900" dirty="0">
                <a:solidFill>
                  <a:schemeClr val="tx1"/>
                </a:solidFill>
              </a:rPr>
              <a:t> один на одного та </a:t>
            </a:r>
            <a:r>
              <a:rPr lang="ru-RU" sz="2900" dirty="0" err="1">
                <a:solidFill>
                  <a:schemeClr val="tx1"/>
                </a:solidFill>
              </a:rPr>
              <a:t>проведення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інтегральної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оцінки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конкурентоздатності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формування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загальної</a:t>
            </a:r>
            <a:r>
              <a:rPr lang="ru-RU" sz="2900" dirty="0">
                <a:solidFill>
                  <a:schemeClr val="tx1"/>
                </a:solidFill>
              </a:rPr>
              <a:t> та </a:t>
            </a:r>
            <a:r>
              <a:rPr lang="ru-RU" sz="2900" dirty="0" err="1">
                <a:solidFill>
                  <a:schemeClr val="tx1"/>
                </a:solidFill>
              </a:rPr>
              <a:t>локальних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стратегій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підприємства</a:t>
            </a:r>
            <a:r>
              <a:rPr lang="ru-RU" sz="2900" dirty="0">
                <a:solidFill>
                  <a:schemeClr val="tx1"/>
                </a:solidFill>
              </a:rPr>
              <a:t> (</a:t>
            </a:r>
            <a:r>
              <a:rPr lang="ru-RU" sz="2900" dirty="0" err="1">
                <a:solidFill>
                  <a:schemeClr val="tx1"/>
                </a:solidFill>
              </a:rPr>
              <a:t>планування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поточної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діяльності</a:t>
            </a:r>
            <a:r>
              <a:rPr lang="ru-RU" sz="2900" dirty="0">
                <a:solidFill>
                  <a:schemeClr val="tx1"/>
                </a:solidFill>
              </a:rPr>
              <a:t>, </a:t>
            </a:r>
            <a:r>
              <a:rPr lang="ru-RU" sz="2900" dirty="0" err="1">
                <a:solidFill>
                  <a:schemeClr val="tx1"/>
                </a:solidFill>
              </a:rPr>
              <a:t>стратегічне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планування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виробничої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програми</a:t>
            </a:r>
            <a:r>
              <a:rPr lang="ru-RU" sz="2900" dirty="0">
                <a:solidFill>
                  <a:schemeClr val="tx1"/>
                </a:solidFill>
              </a:rPr>
              <a:t>);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використання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механізму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контролінгу</a:t>
            </a:r>
            <a:r>
              <a:rPr lang="ru-RU" sz="2900" dirty="0">
                <a:solidFill>
                  <a:schemeClr val="tx1"/>
                </a:solidFill>
              </a:rPr>
              <a:t> з метою </a:t>
            </a:r>
            <a:r>
              <a:rPr lang="ru-RU" sz="2900" dirty="0" err="1">
                <a:solidFill>
                  <a:schemeClr val="tx1"/>
                </a:solidFill>
              </a:rPr>
              <a:t>коригування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поставлених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цілей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моніторинг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використання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потенціалу</a:t>
            </a:r>
            <a:r>
              <a:rPr lang="ru-RU" sz="2900" dirty="0">
                <a:solidFill>
                  <a:schemeClr val="tx1"/>
                </a:solidFill>
              </a:rPr>
              <a:t>;</a:t>
            </a:r>
            <a:endParaRPr lang="uk-UA" sz="29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900" dirty="0" err="1" smtClean="0">
                <a:solidFill>
                  <a:schemeClr val="tx1"/>
                </a:solidFill>
              </a:rPr>
              <a:t>визначення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основних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напрямів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>
                <a:solidFill>
                  <a:schemeClr val="tx1"/>
                </a:solidFill>
              </a:rPr>
              <a:t>розвитку</a:t>
            </a:r>
            <a:r>
              <a:rPr lang="ru-RU" sz="2900" dirty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потенціалу</a:t>
            </a:r>
            <a:r>
              <a:rPr lang="ru-RU" sz="2900" dirty="0" smtClean="0">
                <a:solidFill>
                  <a:schemeClr val="tx1"/>
                </a:solidFill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</a:rPr>
              <a:t>підприємства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  <a:endParaRPr lang="uk-UA" sz="29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/>
              <a:t>1.1. Поняття і загальна модель формування та розвитку потенціалу підприємства.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/>
              <a:t>ПОТЕНЦІАЛ</a:t>
            </a:r>
            <a:r>
              <a:rPr lang="uk-UA" b="1" i="1" dirty="0" smtClean="0"/>
              <a:t> </a:t>
            </a:r>
            <a:r>
              <a:rPr lang="uk-UA" dirty="0"/>
              <a:t>- це сукупність усіх механізмів, пристроїв, внутрішніх сил, ресурсів, знарядь та засобів праці, а також персоналу, які вводять їх в дію, прихованих </a:t>
            </a:r>
            <a:r>
              <a:rPr lang="uk-UA" dirty="0" err="1"/>
              <a:t>здатностей</a:t>
            </a:r>
            <a:r>
              <a:rPr lang="uk-UA" dirty="0"/>
              <a:t>, що можуть бути використані в процесі діяльності суб’єкта господарювання.</a:t>
            </a:r>
          </a:p>
          <a:p>
            <a:pPr algn="just"/>
            <a:r>
              <a:rPr lang="uk-UA" dirty="0"/>
              <a:t>Потенціал відображає не тільки абсолютний обсяг наявних матеріальних благ та послуг, але й розкриває </a:t>
            </a:r>
            <a:r>
              <a:rPr lang="uk-UA" b="1" dirty="0"/>
              <a:t>невикористані, приховані можливості ресурсів, оптимальне поєднання яких забезпечує постійний розвиток підприємства.</a:t>
            </a:r>
          </a:p>
          <a:p>
            <a:pPr algn="just"/>
            <a:r>
              <a:rPr lang="uk-UA" dirty="0"/>
              <a:t>Практичний результат наявних ресурсів господарюючої системи – це створення об’єктів діяльності. </a:t>
            </a:r>
            <a:endParaRPr lang="uk-UA" dirty="0" smtClean="0"/>
          </a:p>
          <a:p>
            <a:pPr algn="just"/>
            <a:r>
              <a:rPr lang="uk-UA" dirty="0" smtClean="0"/>
              <a:t>В </a:t>
            </a:r>
            <a:r>
              <a:rPr lang="uk-UA" dirty="0"/>
              <a:t>понятті „потенціал господарюючої системи” необхідно виділити наявність ресурсної складової, її вартості і сукупних результатів їх використання.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2240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3841" y="1039091"/>
            <a:ext cx="7315200" cy="1877014"/>
          </a:xfrm>
        </p:spPr>
        <p:txBody>
          <a:bodyPr>
            <a:normAutofit/>
          </a:bodyPr>
          <a:lstStyle/>
          <a:p>
            <a:r>
              <a:rPr lang="uk-UA" sz="3500" b="1" dirty="0"/>
              <a:t>Лекція </a:t>
            </a:r>
            <a:r>
              <a:rPr lang="uk-UA" sz="3500" b="1" dirty="0" smtClean="0"/>
              <a:t>№2. </a:t>
            </a:r>
            <a:r>
              <a:rPr lang="uk-UA" sz="3600" b="1" dirty="0" smtClean="0"/>
              <a:t>Оптимізація </a:t>
            </a:r>
            <a:r>
              <a:rPr lang="uk-UA" sz="3600" b="1" dirty="0"/>
              <a:t>структури потенціалу підприємства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00015" y="3225338"/>
            <a:ext cx="7315200" cy="2359308"/>
          </a:xfrm>
        </p:spPr>
        <p:txBody>
          <a:bodyPr>
            <a:normAutofit/>
          </a:bodyPr>
          <a:lstStyle/>
          <a:p>
            <a:r>
              <a:rPr lang="uk-UA" dirty="0"/>
              <a:t>2.1. Потенціал підприємства як відкрита економічна система</a:t>
            </a:r>
          </a:p>
          <a:p>
            <a:r>
              <a:rPr lang="uk-UA" dirty="0"/>
              <a:t>2.2. Структура потенціалу підприємства</a:t>
            </a:r>
          </a:p>
          <a:p>
            <a:r>
              <a:rPr lang="uk-UA" dirty="0"/>
              <a:t>2.3. Фактори, що впливають на структуру потенціалу 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8125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2.1. Потенціал підприємства як відкрита економічна система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24349" y="2834640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775547" y="2214248"/>
            <a:ext cx="1070186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err="1" smtClean="0"/>
              <a:t>Підприємство</a:t>
            </a:r>
            <a:r>
              <a:rPr lang="ru-RU" sz="1600" b="1" dirty="0" smtClean="0"/>
              <a:t> </a:t>
            </a:r>
            <a:r>
              <a:rPr lang="ru-RU" sz="1600" b="1" dirty="0"/>
              <a:t>– </a:t>
            </a:r>
            <a:r>
              <a:rPr lang="ru-RU" sz="1600" b="1" dirty="0" err="1"/>
              <a:t>це</a:t>
            </a:r>
            <a:r>
              <a:rPr lang="ru-RU" sz="1600" b="1" dirty="0"/>
              <a:t> </a:t>
            </a:r>
            <a:r>
              <a:rPr lang="uk-UA" sz="1600" b="1" dirty="0"/>
              <a:t>складна відкрита виробничо-господарська і соціальна система, яка: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600" dirty="0"/>
              <a:t>складається із взаємозалежних частин (виробництв, </a:t>
            </a:r>
            <a:r>
              <a:rPr lang="uk-UA" sz="1600" dirty="0" err="1"/>
              <a:t>цехів,дільниць</a:t>
            </a:r>
            <a:r>
              <a:rPr lang="uk-UA" sz="1600" dirty="0"/>
              <a:t>, служб тощо), діяльність яких впливає на кінцевий результат господарювання; кінцевими цілями будь-якого господарювання є створення товарів для задоволення потреб у них суспільства і потреби людини в праці, а для досягнення цих цілей необхідні ресурси, тобто предмети і засоби праці, земля, праця та інформація;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600" dirty="0"/>
              <a:t>взаємодіє із зовнішнім оточенням, з якого в систему надходять необхідні для виробничої діяльності фактор виробництва та в якому використовуються результати виробництва – продукція, роботи, послуги;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600" dirty="0"/>
              <a:t>здійснює діяльність, спрямовану на задоволення потреб суспільства (зовнішнього середовища системи</a:t>
            </a:r>
            <a:r>
              <a:rPr lang="uk-UA" sz="1600" dirty="0" smtClean="0"/>
              <a:t>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600" dirty="0" smtClean="0"/>
              <a:t>має </a:t>
            </a:r>
            <a:r>
              <a:rPr lang="uk-UA" sz="1600" dirty="0"/>
              <a:t>властивості, що притаманні складним відкритим цілеспрямованим системам: здійснює певні процеси протягом життєвого циклу продукції, реагує на зміну зовнішнього оточення і самостійно забезпечує свій розвиток, має характерне складних систем поєднання властивостей цілісності та відокремленості, які певним чином впливають на її функціонування та розвиток.</a:t>
            </a:r>
          </a:p>
        </p:txBody>
      </p:sp>
    </p:spTree>
    <p:extLst>
      <p:ext uri="{BB962C8B-B14F-4D97-AF65-F5344CB8AC3E}">
        <p14:creationId xmlns:p14="http://schemas.microsoft.com/office/powerpoint/2010/main" val="516765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24349" y="2834640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27070" y="491066"/>
            <a:ext cx="195762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275519"/>
              </p:ext>
            </p:extLst>
          </p:nvPr>
        </p:nvGraphicFramePr>
        <p:xfrm>
          <a:off x="2256136" y="372533"/>
          <a:ext cx="6557664" cy="60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Picture" r:id="rId3" imgW="8454284" imgH="7791835" progId="Word.Picture.8">
                  <p:embed/>
                </p:oleObj>
              </mc:Choice>
              <mc:Fallback>
                <p:oleObj name="Picture" r:id="rId3" imgW="8454284" imgH="7791835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136" y="372533"/>
                        <a:ext cx="6557664" cy="6043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873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2.2. Структура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928707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1219200" y="1861742"/>
            <a:ext cx="10210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Структура </a:t>
            </a:r>
            <a:r>
              <a:rPr lang="uk-UA" sz="2000" dirty="0"/>
              <a:t>системи, </a:t>
            </a:r>
            <a:r>
              <a:rPr lang="uk-UA" sz="2000" dirty="0" smtClean="0"/>
              <a:t>якою </a:t>
            </a:r>
            <a:r>
              <a:rPr lang="uk-UA" sz="2000" dirty="0"/>
              <a:t>є потенціал </a:t>
            </a:r>
            <a:r>
              <a:rPr lang="uk-UA" sz="2000" dirty="0" smtClean="0"/>
              <a:t>підприємства представляє собою мережу </a:t>
            </a:r>
            <a:r>
              <a:rPr lang="uk-UA" sz="2000" dirty="0"/>
              <a:t>найсуттєвіших, стійких (інваріантних) </a:t>
            </a:r>
            <a:r>
              <a:rPr lang="uk-UA" sz="2000" dirty="0" err="1"/>
              <a:t>зв’язків</a:t>
            </a:r>
            <a:r>
              <a:rPr lang="uk-UA" sz="2000" dirty="0"/>
              <a:t> між елементами</a:t>
            </a:r>
            <a:r>
              <a:rPr lang="uk-UA" sz="2000" dirty="0" smtClean="0"/>
              <a:t>.</a:t>
            </a:r>
          </a:p>
          <a:p>
            <a:pPr algn="just"/>
            <a:endParaRPr lang="uk-UA" b="1" i="1" dirty="0" smtClean="0"/>
          </a:p>
          <a:p>
            <a:pPr algn="just"/>
            <a:r>
              <a:rPr lang="uk-UA" b="1" i="1" dirty="0" smtClean="0"/>
              <a:t>Об’єктні </a:t>
            </a:r>
            <a:r>
              <a:rPr lang="uk-UA" b="1" i="1" dirty="0"/>
              <a:t>складові</a:t>
            </a:r>
            <a:r>
              <a:rPr lang="uk-UA" b="1" dirty="0"/>
              <a:t> </a:t>
            </a:r>
            <a:r>
              <a:rPr lang="uk-UA" dirty="0"/>
              <a:t>пов’язані з матеріально-речовинною та особовою формою потенціалу підприємства. Вони споживаються і відтворюються в тій чи іншій формі в процесі функціонування. До них належить: інноваційний потенціал, виробничий потенціал, фінансовий потенціал та потенціал відтворення.</a:t>
            </a:r>
          </a:p>
          <a:p>
            <a:pPr algn="just"/>
            <a:endParaRPr lang="uk-UA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uk-UA" b="1" i="1" dirty="0"/>
              <a:t>Суб’єктні складові</a:t>
            </a:r>
            <a:r>
              <a:rPr lang="uk-UA" dirty="0"/>
              <a:t> пов’язані із суспільною формою їх виявлення. Вони не споживаються, а становлять передумову, загальноекономічний, загальногосподарський соціальний чинник раціонального споживання об’єктних складових.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/>
              <a:t>На особливу увагу в структурі потенціалу підприємства заслуговують:</a:t>
            </a:r>
            <a:r>
              <a:rPr lang="uk-UA" i="1" dirty="0"/>
              <a:t> трудовий, інфраструктурний та інформаційний потенціали, їх не можна однозначно віднести чи то до суб’єктних, чи то до об’єктних складових.</a:t>
            </a:r>
            <a:endParaRPr lang="uk-U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47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928707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974" y="185638"/>
            <a:ext cx="8599466" cy="576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28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dirty="0"/>
              <a:t>2.3. Фактори, що впливають на структуру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928707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1219200" y="1861742"/>
            <a:ext cx="1021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ФАКТОРИ</a:t>
            </a:r>
            <a:endParaRPr lang="uk-UA" dirty="0"/>
          </a:p>
          <a:p>
            <a:endParaRPr lang="uk-UA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b="1" dirty="0" smtClean="0"/>
              <a:t>Фактори </a:t>
            </a:r>
            <a:r>
              <a:rPr lang="uk-UA" b="1" dirty="0"/>
              <a:t>пропозиції </a:t>
            </a:r>
            <a:r>
              <a:rPr lang="uk-UA" dirty="0"/>
              <a:t>зумовлюють фізичну здатність господарюючої системи до формування економічного потенціалу на принципах сталого зростання. Серед цих факторів виділяють об’єкти природних, майнових, трудових ресурсів та системи управління. 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b="1" dirty="0" smtClean="0"/>
              <a:t>Фактори попиту</a:t>
            </a:r>
            <a:r>
              <a:rPr lang="uk-UA" dirty="0" smtClean="0"/>
              <a:t>. Економічний </a:t>
            </a:r>
            <a:r>
              <a:rPr lang="uk-UA" dirty="0"/>
              <a:t>потенціал залежить також від джерел попиту, тобто має забезпечуватися доходами покупців, а їх рівень визначає величину використання наявних факторів пропозиції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Фактори пропозиції й попиту, які впливають на економічний потенціал взаємопов’язані. Так, неповне залучення підприємствами трудових ресурсів уповільнює темпи нагромадження ними майнових об’єктів, а низькі темпи впровадження інноваційних інвестицій можуть спричинити вивільнення працівників з господарської діяльності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6584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dirty="0"/>
              <a:t>2.3. Фактори, що впливають на структуру потенціалу підприємства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1928707"/>
            <a:ext cx="10058400" cy="4023360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27069" y="9889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1219200" y="1691210"/>
            <a:ext cx="1021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b="1" dirty="0" smtClean="0"/>
              <a:t>Фактори ефективності внутрішньої політики. </a:t>
            </a:r>
            <a:r>
              <a:rPr lang="uk-UA" b="1" dirty="0"/>
              <a:t>Внутрішня політика</a:t>
            </a:r>
            <a:r>
              <a:rPr lang="uk-UA" dirty="0"/>
              <a:t> підприємства щодо його економічного потенціалу формується інструментами реалізації функцій управління, які об’єднуються в замкнену систему, що забезпечує ефективність функціонування суб’єктів господарювання. </a:t>
            </a:r>
            <a:endParaRPr lang="uk-UA" dirty="0" smtClean="0"/>
          </a:p>
          <a:p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b="1" dirty="0"/>
              <a:t>Фактори </a:t>
            </a:r>
            <a:r>
              <a:rPr lang="uk-UA" b="1" dirty="0" smtClean="0"/>
              <a:t>ефективності зовнішньої політики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sz="1200" dirty="0"/>
              <a:t>Основними напрямами </a:t>
            </a:r>
            <a:r>
              <a:rPr lang="uk-UA" sz="1200" b="1" dirty="0"/>
              <a:t>зовнішньої економічної</a:t>
            </a:r>
            <a:r>
              <a:rPr lang="uk-UA" sz="1200" dirty="0"/>
              <a:t> політики, що визначаються державою, є: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структурно-галузева політика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інвестиційна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амортизаційна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політика інституційних перетворень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цінова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 err="1"/>
              <a:t>антимонопольно</a:t>
            </a:r>
            <a:r>
              <a:rPr lang="uk-UA" sz="1200" dirty="0"/>
              <a:t>-конкурентна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бюджетна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податкова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грошово-кредитна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валютна політика 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uk-UA" sz="1200" dirty="0"/>
              <a:t>зовнішньоекономічна політика </a:t>
            </a:r>
          </a:p>
          <a:p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96106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/>
              <a:t>1.1. Поняття і загальна модель формування та розвитку потенціалу підприємства.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Потенціал </a:t>
            </a:r>
            <a:r>
              <a:rPr lang="uk-UA" b="1" i="1" dirty="0"/>
              <a:t>підприємства оцінюється з погляду на:</a:t>
            </a:r>
            <a:endParaRPr lang="uk-UA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/>
              <a:t>минуле</a:t>
            </a:r>
            <a:r>
              <a:rPr lang="uk-UA" dirty="0"/>
              <a:t> – сукупність об’єктів, які нагромаджені суб’єктом господарювання в процесі його діяльності для безперервного функціонування та сталого розвитку;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/>
              <a:t>теперішнє </a:t>
            </a:r>
            <a:r>
              <a:rPr lang="uk-UA" dirty="0"/>
              <a:t>– використання наявних можливостей підприємства та частка нереалізованого потенціалу;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b="1" dirty="0"/>
              <a:t>майбутнє</a:t>
            </a:r>
            <a:r>
              <a:rPr lang="uk-UA" dirty="0"/>
              <a:t> – потенціал формується з орієнтацією на розвиток ресурсів, їх вартості і результатів в майбутньому.</a:t>
            </a:r>
          </a:p>
        </p:txBody>
      </p:sp>
    </p:spTree>
    <p:extLst>
      <p:ext uri="{BB962C8B-B14F-4D97-AF65-F5344CB8AC3E}">
        <p14:creationId xmlns:p14="http://schemas.microsoft.com/office/powerpoint/2010/main" val="142608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/>
              <a:t>1.1. Поняття і загальна модель формування та розвитку потенціалу підприємства.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000" b="1" dirty="0" smtClean="0"/>
              <a:t>Основний </a:t>
            </a:r>
            <a:r>
              <a:rPr lang="uk-UA" sz="3000" b="1" dirty="0"/>
              <a:t>зміст поняття „потенціал підприємства</a:t>
            </a:r>
            <a:r>
              <a:rPr lang="uk-UA" sz="3000" b="1" dirty="0" smtClean="0"/>
              <a:t>”:</a:t>
            </a:r>
          </a:p>
          <a:p>
            <a:pPr algn="ctr"/>
            <a:r>
              <a:rPr lang="uk-UA" sz="3000" dirty="0" smtClean="0"/>
              <a:t>інтегральне відображення </a:t>
            </a:r>
            <a:r>
              <a:rPr lang="uk-UA" sz="3000" dirty="0"/>
              <a:t>(</a:t>
            </a:r>
            <a:r>
              <a:rPr lang="uk-UA" sz="3000" dirty="0" smtClean="0"/>
              <a:t>оцінка) </a:t>
            </a:r>
            <a:r>
              <a:rPr lang="uk-UA" sz="3000" dirty="0"/>
              <a:t>поточних і майбутніх можливостей економічної системи трансформувати вхідні ресурси за допомогою притаманних її персоналу підприємницьких здібностей в економічні блага (об’єкти діяльності), максимально задовольняючи в такий спосіб корпоративні та суспільні </a:t>
            </a:r>
            <a:r>
              <a:rPr lang="uk-UA" sz="3000" dirty="0" smtClean="0"/>
              <a:t>інтереси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8597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/>
              <a:t>1.1. Поняття і загальна модель формування та розвитку потенціалу підприємства.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/>
              <a:t>Потенціал </a:t>
            </a:r>
            <a:r>
              <a:rPr lang="uk-UA" dirty="0"/>
              <a:t>підприємства характеризується чотирма основними </a:t>
            </a:r>
            <a:r>
              <a:rPr lang="uk-UA" b="1" dirty="0" smtClean="0"/>
              <a:t>РИСАМИ</a:t>
            </a:r>
            <a:r>
              <a:rPr lang="uk-UA" b="1" i="1" dirty="0" smtClean="0"/>
              <a:t>:</a:t>
            </a:r>
            <a:endParaRPr lang="uk-UA" dirty="0"/>
          </a:p>
          <a:p>
            <a:pPr algn="just"/>
            <a:r>
              <a:rPr lang="uk-UA" b="1" i="1" dirty="0"/>
              <a:t>Перша риса.</a:t>
            </a:r>
            <a:r>
              <a:rPr lang="uk-UA" b="1" dirty="0"/>
              <a:t> </a:t>
            </a:r>
            <a:r>
              <a:rPr lang="uk-UA" dirty="0"/>
              <a:t>Потенціал підприємства визначається його реальними можливостями в тій чи іншій сфері соціально-економічної діяльності, причому не тільки реалізованими, а й нереалізованими з будь-яких причин.</a:t>
            </a:r>
          </a:p>
          <a:p>
            <a:pPr algn="just"/>
            <a:r>
              <a:rPr lang="uk-UA" b="1" i="1" dirty="0"/>
              <a:t>Друга риса.</a:t>
            </a:r>
            <a:r>
              <a:rPr lang="uk-UA" b="1" dirty="0"/>
              <a:t> </a:t>
            </a:r>
            <a:r>
              <a:rPr lang="uk-UA" dirty="0"/>
              <a:t>Можливості будь-якого підприємства здебільшого залежать від наявності ресурсів і резервів (економічних, соціальних), не залучених у виробництво. Тому потенціал підприємства характеризується також і певним обсягом ресурсів, як</a:t>
            </a:r>
            <a:r>
              <a:rPr lang="uk-UA" i="1" dirty="0"/>
              <a:t> </a:t>
            </a:r>
            <a:r>
              <a:rPr lang="uk-UA" dirty="0"/>
              <a:t>залучених у виробництво, так і підготовлених для використання.</a:t>
            </a:r>
          </a:p>
          <a:p>
            <a:pPr algn="just"/>
            <a:r>
              <a:rPr lang="uk-UA" b="1" i="1" dirty="0"/>
              <a:t>Третя риса</a:t>
            </a:r>
            <a:r>
              <a:rPr lang="uk-UA" b="1" dirty="0"/>
              <a:t> </a:t>
            </a:r>
            <a:r>
              <a:rPr lang="uk-UA" dirty="0"/>
              <a:t>полягає в тому, що потенціал підприємства визначається не тільки і не стільки наявними можливостями, але ще й навичками різних категорій персоналу до його використання з метою виробництва товарів, здійснення послуг (робіт), отримання максимального доходу (прибутку) і забезпечення ефективного функціонування та сталого розвитку виробничо-комерційної системи</a:t>
            </a:r>
            <a:r>
              <a:rPr lang="uk-UA" i="1" dirty="0"/>
              <a:t>.</a:t>
            </a:r>
            <a:endParaRPr lang="uk-UA" dirty="0"/>
          </a:p>
          <a:p>
            <a:pPr algn="just"/>
            <a:r>
              <a:rPr lang="uk-UA" b="1" i="1" dirty="0"/>
              <a:t>Четверта риса.</a:t>
            </a:r>
            <a:r>
              <a:rPr lang="uk-UA" b="1" dirty="0"/>
              <a:t> </a:t>
            </a:r>
            <a:r>
              <a:rPr lang="uk-UA" dirty="0"/>
              <a:t>Рівень і результати реалізації потенціалу підприємства (обсяги виробленої продукції або отриманого доходу (прибутку)) визначаються також формою підприємництва та адекватною їй організаційною структурою.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2154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/>
              <a:t>1.1. Поняття і загальна модель формування та розвитку потенціалу підприємства.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b="1" dirty="0" smtClean="0"/>
              <a:t>МОДЕЛЬ ПОТЕНЦІАЛУ ПІДПРИЄМСТВА ВИЗНАЧАЄТЬСЯ: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 smtClean="0"/>
              <a:t>обсягом </a:t>
            </a:r>
            <a:r>
              <a:rPr lang="uk-UA" dirty="0"/>
              <a:t>та якістю наявних у нього ресурсів</a:t>
            </a:r>
            <a:r>
              <a:rPr lang="uk-UA" i="1" dirty="0"/>
              <a:t> </a:t>
            </a:r>
            <a:r>
              <a:rPr lang="uk-UA" dirty="0"/>
              <a:t>(кількістю зайнятих працівників, основними виробничими і невиробничими фондами або матеріальними запасами, фінансовими та нематеріальними ресурсами – патентами, ліцензіями, інформацією, технологією);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можливостями керівників та інших категорій персоналу створювати певні види продукції, інакше кажучи, їхнім освітнім, кваліфікаційним, психофізіологічним та мотиваційним потенціалом;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можливостями менеджменту оптимально використовувати наявні ресурси підприємства (професійною підготовкою, талантом, умінням створювати й оновлювати організаційні структури підприємства);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інформаційними можливостями, тобто можливостями підприємства генерувати і трансформувати інформаційні ресурси для використання їх у виробничій, комерційній та управлінській діяльності;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інноваційними можливостями підприємства щодо оновлення техніко-технологічної бази виробництва, переходу на випуск нової конкурентоспроможної продукції, використання сучасних форм і методів організації та управління господарськими процесами;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фінансовими можливостями залучення коштів, що їх бракує (кредитоспроможністю, внутрішньою та зовнішньою заборгованістю у сфері фінансів);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іншими можливостями.</a:t>
            </a:r>
          </a:p>
          <a:p>
            <a:pPr marL="0" indent="0" algn="just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41284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Класифікація </a:t>
            </a:r>
            <a:r>
              <a:rPr lang="uk-UA" b="1" dirty="0" smtClean="0"/>
              <a:t>потенціалу </a:t>
            </a:r>
            <a:r>
              <a:rPr lang="uk-UA" b="1" dirty="0"/>
              <a:t>підприємства здійснюється за такими напрямами:</a:t>
            </a:r>
            <a:endParaRPr lang="uk-UA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за об’єктами дослідження;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за ступенем реалізації;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сферою реалізації;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принципом ієрархії;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функціями управління.</a:t>
            </a:r>
          </a:p>
          <a:p>
            <a:pPr marL="0" indent="0" algn="just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1526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Класифікація </a:t>
            </a:r>
            <a:r>
              <a:rPr lang="uk-UA" b="1" dirty="0" smtClean="0"/>
              <a:t>потенціалу </a:t>
            </a:r>
            <a:r>
              <a:rPr lang="uk-UA" b="1" dirty="0"/>
              <a:t>підприємства здійснюється за такими напрямами:</a:t>
            </a:r>
            <a:endParaRPr lang="uk-UA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за об’єктами дослідження;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dirty="0"/>
              <a:t>за ступенем реалізації;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сферою реалізації;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принципом ієрархії;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за </a:t>
            </a:r>
            <a:r>
              <a:rPr lang="uk-UA" dirty="0"/>
              <a:t>функціями управління.</a:t>
            </a:r>
          </a:p>
          <a:p>
            <a:pPr marL="0" indent="0" algn="just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622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sz="2200" b="1" dirty="0"/>
              <a:t>1.2. Класифікаційні ознаки потенціалу </a:t>
            </a:r>
            <a:r>
              <a:rPr lang="uk-UA" sz="2200" b="1" dirty="0" smtClean="0"/>
              <a:t>підприємства</a:t>
            </a:r>
            <a:endParaRPr lang="uk-UA" sz="22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ЗА ОБ’ЄКТАМИ ДОСЛІДЖЕННЯ</a:t>
            </a:r>
          </a:p>
          <a:p>
            <a:r>
              <a:rPr lang="uk-UA" b="1" dirty="0" smtClean="0"/>
              <a:t>Ресурсний</a:t>
            </a:r>
          </a:p>
          <a:p>
            <a:r>
              <a:rPr lang="uk-UA" dirty="0"/>
              <a:t>сукупність елементів, які нагромаджені підприємством для здійснення господарської діяльності і зумовлюють можливість функціонування та розвитку господарюючої системи.</a:t>
            </a:r>
            <a:endParaRPr lang="uk-UA" b="1" dirty="0" smtClean="0"/>
          </a:p>
          <a:p>
            <a:r>
              <a:rPr lang="uk-UA" b="1" dirty="0" smtClean="0"/>
              <a:t>Господарський</a:t>
            </a:r>
          </a:p>
          <a:p>
            <a:r>
              <a:rPr lang="uk-UA" dirty="0"/>
              <a:t>Ресурсний потенціал підприємства проявляється в процесі його діяльності через величину </a:t>
            </a:r>
            <a:r>
              <a:rPr lang="uk-UA" i="1" dirty="0"/>
              <a:t>господарського </a:t>
            </a:r>
            <a:r>
              <a:rPr lang="uk-UA" dirty="0"/>
              <a:t>потенціалу.</a:t>
            </a:r>
            <a:endParaRPr lang="uk-UA" b="1" dirty="0" smtClean="0"/>
          </a:p>
          <a:p>
            <a:r>
              <a:rPr lang="uk-UA" b="1" dirty="0" smtClean="0"/>
              <a:t>Вартісний</a:t>
            </a:r>
          </a:p>
          <a:p>
            <a:r>
              <a:rPr lang="uk-UA" dirty="0"/>
              <a:t>Ресурсний і господарський потенціал підприємства формує його </a:t>
            </a:r>
            <a:r>
              <a:rPr lang="uk-UA" i="1" dirty="0"/>
              <a:t>вартісний </a:t>
            </a:r>
            <a:r>
              <a:rPr lang="uk-UA" dirty="0" smtClean="0"/>
              <a:t>потенціал. </a:t>
            </a:r>
            <a:r>
              <a:rPr lang="uk-UA" dirty="0"/>
              <a:t>Вартісний потенціал підприємства має </a:t>
            </a:r>
            <a:r>
              <a:rPr lang="uk-UA" dirty="0" err="1"/>
              <a:t>моментний</a:t>
            </a:r>
            <a:r>
              <a:rPr lang="uk-UA" dirty="0"/>
              <a:t> характер, як сукупність власних джерел формування майнових об’єктів.</a:t>
            </a:r>
            <a:endParaRPr lang="uk-UA" b="1" dirty="0"/>
          </a:p>
          <a:p>
            <a:pPr marL="0" indent="0" algn="just">
              <a:buNone/>
            </a:pP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36903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1811</Words>
  <Application>Microsoft Office PowerPoint</Application>
  <PresentationFormat>Широкий екран</PresentationFormat>
  <Paragraphs>162</Paragraphs>
  <Slides>26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26</vt:i4>
      </vt:variant>
    </vt:vector>
  </HeadingPairs>
  <TitlesOfParts>
    <vt:vector size="33" baseType="lpstr">
      <vt:lpstr>Calibri</vt:lpstr>
      <vt:lpstr>Calibri Light</vt:lpstr>
      <vt:lpstr>Symbol</vt:lpstr>
      <vt:lpstr>Wingdings</vt:lpstr>
      <vt:lpstr>Ретроспектива</vt:lpstr>
      <vt:lpstr>Picture</vt:lpstr>
      <vt:lpstr>Microsoft Word Picture</vt:lpstr>
      <vt:lpstr>Лекція №1. Основи управління формуванням і розвитком потенціалу підприємства</vt:lpstr>
      <vt:lpstr>1.1. Поняття і загальна модель формування та розвитку потенціалу підприємства. </vt:lpstr>
      <vt:lpstr>1.1. Поняття і загальна модель формування та розвитку потенціалу підприємства. </vt:lpstr>
      <vt:lpstr>1.1. Поняття і загальна модель формування та розвитку потенціалу підприємства. </vt:lpstr>
      <vt:lpstr>1.1. Поняття і загальна модель формування та розвитку потенціалу підприємства. </vt:lpstr>
      <vt:lpstr>1.1. Поняття і загальна модель формування та розвитку потенціалу підприємства. 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1.2. Класифікаційні ознаки потенціалу підприємства</vt:lpstr>
      <vt:lpstr>1.3. Система управління формуванням і розвитком потенціалу підприємства</vt:lpstr>
      <vt:lpstr>1.3. Система управління формуванням і розвитком потенціалу підприємства</vt:lpstr>
      <vt:lpstr>1.3. Система управління формуванням і розвитком потенціалу підприємства</vt:lpstr>
      <vt:lpstr>Лекція №2. Оптимізація структури потенціалу підприємства</vt:lpstr>
      <vt:lpstr>2.1. Потенціал підприємства як відкрита економічна система</vt:lpstr>
      <vt:lpstr>Презентація PowerPoint</vt:lpstr>
      <vt:lpstr>2.2. Структура потенціалу підприємства</vt:lpstr>
      <vt:lpstr>Презентація PowerPoint</vt:lpstr>
      <vt:lpstr>2.3. Фактори, що впливають на структуру потенціалу підприємства</vt:lpstr>
      <vt:lpstr>2.3. Фактори, що впливають на структуру потенціалу підприємства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№1. Основи управління формуванням і розвитком потенціалу підприємства</dc:title>
  <dc:creator>Денисюк Олена Григорівна</dc:creator>
  <cp:lastModifiedBy>Денисюк Олена Григорівна</cp:lastModifiedBy>
  <cp:revision>13</cp:revision>
  <dcterms:created xsi:type="dcterms:W3CDTF">2021-02-17T12:07:28Z</dcterms:created>
  <dcterms:modified xsi:type="dcterms:W3CDTF">2021-02-17T13:11:54Z</dcterms:modified>
</cp:coreProperties>
</file>