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916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4" r:id="rId18"/>
    <p:sldId id="275" r:id="rId19"/>
    <p:sldId id="276" r:id="rId20"/>
    <p:sldId id="277" r:id="rId21"/>
    <p:sldId id="279" r:id="rId22"/>
    <p:sldId id="278" r:id="rId23"/>
    <p:sldId id="280" r:id="rId24"/>
    <p:sldId id="281" r:id="rId25"/>
    <p:sldId id="282" r:id="rId26"/>
    <p:sldId id="283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uk-UA" smtClean="0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2/17/2021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‹№›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3522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2/17/2021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80605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2/17/2021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8492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’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2/17/2021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1100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озділу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2/17/2021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‹№›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46177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2/17/2021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2578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2/17/2021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46414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2/17/2021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8358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2/17/2021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52917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5586B75A-687E-405C-8A0B-8D00578BA2C3}" type="datetimeFigureOut">
              <a:rPr lang="en-US" smtClean="0"/>
              <a:pPr/>
              <a:t>2/17/2021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68444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2/17/2021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3901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586B75A-687E-405C-8A0B-8D00578BA2C3}" type="datetimeFigureOut">
              <a:rPr lang="en-US" smtClean="0"/>
              <a:pPr/>
              <a:t>2/17/2021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‹№›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00301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7" r:id="rId1"/>
    <p:sldLayoutId id="2147483918" r:id="rId2"/>
    <p:sldLayoutId id="2147483919" r:id="rId3"/>
    <p:sldLayoutId id="2147483920" r:id="rId4"/>
    <p:sldLayoutId id="2147483921" r:id="rId5"/>
    <p:sldLayoutId id="2147483922" r:id="rId6"/>
    <p:sldLayoutId id="2147483923" r:id="rId7"/>
    <p:sldLayoutId id="2147483924" r:id="rId8"/>
    <p:sldLayoutId id="2147483925" r:id="rId9"/>
    <p:sldLayoutId id="2147483926" r:id="rId10"/>
    <p:sldLayoutId id="2147483927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4.e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5.emf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03841" y="1039091"/>
            <a:ext cx="7315200" cy="1877014"/>
          </a:xfrm>
        </p:spPr>
        <p:txBody>
          <a:bodyPr>
            <a:normAutofit/>
          </a:bodyPr>
          <a:lstStyle/>
          <a:p>
            <a:r>
              <a:rPr lang="uk-UA" sz="3500" b="1" dirty="0"/>
              <a:t>Лекція №1. Основи управління формуванням і розвитком потенціалу підприємства</a:t>
            </a:r>
            <a:endParaRPr lang="uk-UA" sz="3500" dirty="0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100015" y="3225338"/>
            <a:ext cx="7315200" cy="2359308"/>
          </a:xfrm>
        </p:spPr>
        <p:txBody>
          <a:bodyPr>
            <a:normAutofit fontScale="92500"/>
          </a:bodyPr>
          <a:lstStyle/>
          <a:p>
            <a:r>
              <a:rPr lang="uk-UA" dirty="0"/>
              <a:t>1.1. Поняття і загальна модель формування та розвитку потенціалу підприємства.</a:t>
            </a:r>
          </a:p>
          <a:p>
            <a:r>
              <a:rPr lang="uk-UA" dirty="0"/>
              <a:t>1.2. Класифікаційні ознаки потенціалу підприємства.</a:t>
            </a:r>
          </a:p>
          <a:p>
            <a:r>
              <a:rPr lang="uk-UA" dirty="0"/>
              <a:t>1.3. Система управління формуванням і розвитком потенціалу підприємства.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5914250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uk-UA" sz="2200" b="1" dirty="0"/>
              <a:t>1.2. Класифікаційні ознаки потенціалу </a:t>
            </a:r>
            <a:r>
              <a:rPr lang="uk-UA" sz="2200" b="1" dirty="0" smtClean="0"/>
              <a:t>підприємства</a:t>
            </a:r>
            <a:endParaRPr lang="uk-UA" sz="2200" b="1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688176" y="1928861"/>
            <a:ext cx="10058400" cy="402336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uk-UA" sz="3000" dirty="0" smtClean="0"/>
          </a:p>
          <a:p>
            <a:pPr marL="0" indent="0" algn="just">
              <a:buNone/>
            </a:pPr>
            <a:endParaRPr lang="uk-UA" sz="3000" dirty="0"/>
          </a:p>
          <a:p>
            <a:pPr marL="0" indent="0" algn="just">
              <a:buNone/>
            </a:pPr>
            <a:r>
              <a:rPr lang="uk-UA" sz="3000" b="1" dirty="0" smtClean="0"/>
              <a:t>Ресурсний </a:t>
            </a:r>
          </a:p>
          <a:p>
            <a:pPr marL="0" indent="0" algn="just">
              <a:buNone/>
            </a:pPr>
            <a:r>
              <a:rPr lang="uk-UA" sz="3000" b="1" dirty="0" smtClean="0"/>
              <a:t>потенціал</a:t>
            </a:r>
          </a:p>
          <a:p>
            <a:pPr marL="0" indent="0" algn="just">
              <a:buNone/>
            </a:pPr>
            <a:endParaRPr lang="uk-UA" sz="3000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781396" y="74814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5" name="Об'є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0652839"/>
              </p:ext>
            </p:extLst>
          </p:nvPr>
        </p:nvGraphicFramePr>
        <p:xfrm>
          <a:off x="5272565" y="1769029"/>
          <a:ext cx="4295384" cy="41831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Picture" r:id="rId3" imgW="4347319" imgH="4242120" progId="Word.Picture.8">
                  <p:embed/>
                </p:oleObj>
              </mc:Choice>
              <mc:Fallback>
                <p:oleObj name="Picture" r:id="rId3" imgW="4347319" imgH="4242120" progId="Word.Picture.8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2565" y="1769029"/>
                        <a:ext cx="4295384" cy="418319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71809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uk-UA" sz="2200" b="1" dirty="0"/>
              <a:t>1.2. Класифікаційні ознаки потенціалу </a:t>
            </a:r>
            <a:r>
              <a:rPr lang="uk-UA" sz="2200" b="1" dirty="0" smtClean="0"/>
              <a:t>підприємства</a:t>
            </a:r>
            <a:endParaRPr lang="uk-UA" sz="2200" b="1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189412" y="1837421"/>
            <a:ext cx="10058400" cy="402336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uk-UA" sz="3000" dirty="0" smtClean="0"/>
          </a:p>
          <a:p>
            <a:pPr marL="0" indent="0" algn="just">
              <a:buNone/>
            </a:pPr>
            <a:endParaRPr lang="uk-UA" sz="3000" dirty="0"/>
          </a:p>
          <a:p>
            <a:pPr marL="0" indent="0" algn="just">
              <a:buNone/>
            </a:pPr>
            <a:r>
              <a:rPr lang="uk-UA" sz="3000" b="1" dirty="0" smtClean="0"/>
              <a:t>Господарський </a:t>
            </a:r>
          </a:p>
          <a:p>
            <a:pPr marL="0" indent="0" algn="just">
              <a:buNone/>
            </a:pPr>
            <a:r>
              <a:rPr lang="uk-UA" sz="3000" b="1" dirty="0" smtClean="0"/>
              <a:t>потенціал</a:t>
            </a:r>
          </a:p>
          <a:p>
            <a:pPr marL="0" indent="0" algn="just">
              <a:buNone/>
            </a:pPr>
            <a:endParaRPr lang="uk-UA" sz="3000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781396" y="74814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3931920" y="268501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7" name="Об'є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1707326"/>
              </p:ext>
            </p:extLst>
          </p:nvPr>
        </p:nvGraphicFramePr>
        <p:xfrm>
          <a:off x="5561215" y="1737360"/>
          <a:ext cx="4804756" cy="45661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Picture" r:id="rId3" imgW="6406746" imgH="6067474" progId="Word.Picture.8">
                  <p:embed/>
                </p:oleObj>
              </mc:Choice>
              <mc:Fallback>
                <p:oleObj name="Picture" r:id="rId3" imgW="6406746" imgH="6067474" progId="Word.Picture.8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1215" y="1737360"/>
                        <a:ext cx="4804756" cy="456610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58993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uk-UA" sz="2200" b="1" dirty="0"/>
              <a:t>1.2. Класифікаційні ознаки потенціалу </a:t>
            </a:r>
            <a:r>
              <a:rPr lang="uk-UA" sz="2200" b="1" dirty="0" smtClean="0"/>
              <a:t>підприємства</a:t>
            </a:r>
            <a:endParaRPr lang="uk-UA" sz="2200" b="1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189412" y="1841391"/>
            <a:ext cx="10058400" cy="402336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uk-UA" sz="3000" dirty="0" smtClean="0"/>
          </a:p>
          <a:p>
            <a:pPr marL="0" indent="0" algn="just">
              <a:buNone/>
            </a:pPr>
            <a:endParaRPr lang="uk-UA" sz="3000" dirty="0"/>
          </a:p>
          <a:p>
            <a:pPr marL="0" indent="0" algn="just">
              <a:buNone/>
            </a:pPr>
            <a:r>
              <a:rPr lang="uk-UA" sz="3000" b="1" dirty="0" smtClean="0"/>
              <a:t>Вартісний </a:t>
            </a:r>
          </a:p>
          <a:p>
            <a:pPr marL="0" indent="0" algn="just">
              <a:buNone/>
            </a:pPr>
            <a:r>
              <a:rPr lang="uk-UA" sz="3000" b="1" dirty="0" smtClean="0"/>
              <a:t>потенціал</a:t>
            </a:r>
          </a:p>
          <a:p>
            <a:pPr marL="0" indent="0" algn="just">
              <a:buNone/>
            </a:pPr>
            <a:endParaRPr lang="uk-UA" sz="3000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781396" y="74814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3931920" y="268501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397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8" name="Об'є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207158"/>
              </p:ext>
            </p:extLst>
          </p:nvPr>
        </p:nvGraphicFramePr>
        <p:xfrm>
          <a:off x="5406043" y="2019992"/>
          <a:ext cx="3857105" cy="38069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9" name="Picture" r:id="rId3" imgW="4350716" imgH="4243555" progId="Word.Picture.8">
                  <p:embed/>
                </p:oleObj>
              </mc:Choice>
              <mc:Fallback>
                <p:oleObj name="Picture" r:id="rId3" imgW="4350716" imgH="4243555" progId="Word.Picture.8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06043" y="2019992"/>
                        <a:ext cx="3857105" cy="380698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26474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uk-UA" sz="2200" b="1" dirty="0"/>
              <a:t>1.2. Класифікаційні ознаки потенціалу </a:t>
            </a:r>
            <a:r>
              <a:rPr lang="uk-UA" sz="2200" b="1" dirty="0" smtClean="0"/>
              <a:t>підприємства</a:t>
            </a:r>
            <a:endParaRPr lang="uk-UA" sz="2200" b="1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b="1" dirty="0" smtClean="0"/>
              <a:t>ЗА СТУПЕНЕМ ВИКОРИСТАННЯ</a:t>
            </a:r>
            <a:endParaRPr lang="uk-UA" dirty="0" smtClean="0"/>
          </a:p>
          <a:p>
            <a:pPr marL="0" indent="0" algn="just">
              <a:buNone/>
            </a:pPr>
            <a:r>
              <a:rPr lang="uk-UA" b="1" dirty="0" smtClean="0"/>
              <a:t>фактичний</a:t>
            </a:r>
            <a:r>
              <a:rPr lang="uk-UA" dirty="0" smtClean="0"/>
              <a:t> </a:t>
            </a:r>
          </a:p>
          <a:p>
            <a:pPr marL="0" indent="0" algn="just">
              <a:buNone/>
            </a:pPr>
            <a:r>
              <a:rPr lang="uk-UA" dirty="0" smtClean="0"/>
              <a:t>(</a:t>
            </a:r>
            <a:r>
              <a:rPr lang="uk-UA" dirty="0"/>
              <a:t>поточний, реалізований, досягнений у даний момент</a:t>
            </a:r>
            <a:r>
              <a:rPr lang="uk-UA" dirty="0" smtClean="0"/>
              <a:t>)</a:t>
            </a:r>
          </a:p>
          <a:p>
            <a:pPr marL="0" indent="0" algn="just">
              <a:buNone/>
            </a:pPr>
            <a:r>
              <a:rPr lang="uk-UA" b="1" dirty="0" smtClean="0"/>
              <a:t>перспективний</a:t>
            </a:r>
            <a:r>
              <a:rPr lang="uk-UA" dirty="0" smtClean="0"/>
              <a:t> </a:t>
            </a:r>
          </a:p>
          <a:p>
            <a:pPr marL="0" indent="0" algn="just">
              <a:buNone/>
            </a:pPr>
            <a:r>
              <a:rPr lang="uk-UA" dirty="0" smtClean="0"/>
              <a:t>(</a:t>
            </a:r>
            <a:r>
              <a:rPr lang="uk-UA" dirty="0"/>
              <a:t>стратегічний, орієнтований на  досягнення  довгострокових  цілей</a:t>
            </a:r>
            <a:r>
              <a:rPr lang="uk-UA" dirty="0" smtClean="0"/>
              <a:t>)</a:t>
            </a:r>
          </a:p>
          <a:p>
            <a:pPr marL="0" indent="0" algn="just">
              <a:buNone/>
            </a:pPr>
            <a:endParaRPr lang="uk-UA" dirty="0" smtClean="0"/>
          </a:p>
          <a:p>
            <a:pPr marL="0" indent="0" algn="just">
              <a:buNone/>
            </a:pPr>
            <a:r>
              <a:rPr lang="uk-UA" dirty="0" smtClean="0"/>
              <a:t>Така </a:t>
            </a:r>
            <a:r>
              <a:rPr lang="uk-UA" dirty="0"/>
              <a:t>диференціація  дозволяє  оцінювати ступінь використання потенціалу підприємства через порівняння його перспективного рівня з фактичним значенням. </a:t>
            </a:r>
            <a:endParaRPr lang="uk-UA" dirty="0" smtClean="0"/>
          </a:p>
          <a:p>
            <a:pPr marL="0" indent="0" algn="just">
              <a:buNone/>
            </a:pPr>
            <a:r>
              <a:rPr lang="uk-UA" dirty="0" smtClean="0"/>
              <a:t>Основним </a:t>
            </a:r>
            <a:r>
              <a:rPr lang="uk-UA" dirty="0"/>
              <a:t>етапом оцінки стає визначення потенційних можливостей підприємства</a:t>
            </a:r>
            <a:endParaRPr lang="uk-UA" sz="3000" dirty="0"/>
          </a:p>
        </p:txBody>
      </p:sp>
    </p:spTree>
    <p:extLst>
      <p:ext uri="{BB962C8B-B14F-4D97-AF65-F5344CB8AC3E}">
        <p14:creationId xmlns:p14="http://schemas.microsoft.com/office/powerpoint/2010/main" val="2742927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uk-UA" sz="2200" b="1" dirty="0"/>
              <a:t>1.2. Класифікаційні ознаки потенціалу </a:t>
            </a:r>
            <a:r>
              <a:rPr lang="uk-UA" sz="2200" b="1" dirty="0" smtClean="0"/>
              <a:t>підприємства</a:t>
            </a:r>
            <a:endParaRPr lang="uk-UA" sz="2200" b="1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uk-UA" b="1" dirty="0" smtClean="0"/>
              <a:t>ЗА СФЕРОЮ РЕАЛІЗАЦІЇ</a:t>
            </a:r>
            <a:r>
              <a:rPr lang="uk-UA" dirty="0" smtClean="0"/>
              <a:t> </a:t>
            </a:r>
          </a:p>
          <a:p>
            <a:r>
              <a:rPr lang="uk-UA" b="1" dirty="0" smtClean="0"/>
              <a:t>Ринковий </a:t>
            </a:r>
            <a:r>
              <a:rPr lang="uk-UA" b="1" dirty="0"/>
              <a:t>(зовнішній</a:t>
            </a:r>
            <a:r>
              <a:rPr lang="uk-UA" b="1" dirty="0" smtClean="0"/>
              <a:t>)</a:t>
            </a:r>
            <a:r>
              <a:rPr lang="uk-UA" b="1" i="1" dirty="0"/>
              <a:t> </a:t>
            </a:r>
            <a:endParaRPr lang="uk-UA" b="1" i="1" dirty="0" smtClean="0"/>
          </a:p>
          <a:p>
            <a:r>
              <a:rPr lang="uk-UA" i="1" dirty="0" smtClean="0"/>
              <a:t>Зовнішній </a:t>
            </a:r>
            <a:r>
              <a:rPr lang="uk-UA" dirty="0"/>
              <a:t>характеризує можливості підприємства, орієнтовані на ринок, і визначається потенційним обсягом попиту, незадоволеним сформованою ним пропозицією. Підприємство має обмежений вплив на зовнішній (ринковий) потенціал через складність, динамічність, непередбачуваність зовнішнього середовища. </a:t>
            </a:r>
            <a:endParaRPr lang="uk-UA" dirty="0" smtClean="0"/>
          </a:p>
          <a:p>
            <a:r>
              <a:rPr lang="uk-UA" b="1" dirty="0" smtClean="0"/>
              <a:t>Внутрішній</a:t>
            </a:r>
          </a:p>
          <a:p>
            <a:r>
              <a:rPr lang="uk-UA" i="1" dirty="0" smtClean="0"/>
              <a:t>Внутрішній </a:t>
            </a:r>
            <a:r>
              <a:rPr lang="uk-UA" i="1" dirty="0"/>
              <a:t>потенціал</a:t>
            </a:r>
            <a:r>
              <a:rPr lang="uk-UA" dirty="0"/>
              <a:t> представлений ресурсами та компетенціями, які дозволяють реалізувати ринкові шанси, що надаються.</a:t>
            </a:r>
          </a:p>
          <a:p>
            <a:pPr marL="0" indent="0" algn="just">
              <a:buNone/>
            </a:pPr>
            <a:endParaRPr lang="uk-UA" dirty="0" smtClean="0"/>
          </a:p>
        </p:txBody>
      </p:sp>
    </p:spTree>
    <p:extLst>
      <p:ext uri="{BB962C8B-B14F-4D97-AF65-F5344CB8AC3E}">
        <p14:creationId xmlns:p14="http://schemas.microsoft.com/office/powerpoint/2010/main" val="4132736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uk-UA" sz="2200" b="1" dirty="0"/>
              <a:t>1.2. Класифікаційні ознаки потенціалу </a:t>
            </a:r>
            <a:r>
              <a:rPr lang="uk-UA" sz="2200" b="1" dirty="0" smtClean="0"/>
              <a:t>підприємства</a:t>
            </a:r>
            <a:endParaRPr lang="uk-UA" sz="2200" b="1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Підприємство можна </a:t>
            </a:r>
            <a:r>
              <a:rPr lang="uk-UA" dirty="0"/>
              <a:t>розглядати як систему, що складається з більш дрібних підсистем – бізнесів-одиниць, виділених за принципом значущості їхнього функціонування для бізнесу в цілому. </a:t>
            </a:r>
          </a:p>
          <a:p>
            <a:r>
              <a:rPr lang="uk-UA" b="1" dirty="0" smtClean="0"/>
              <a:t>ЗА ПРИНЦИПОМ ІЄРАРХІЇ</a:t>
            </a:r>
            <a:r>
              <a:rPr lang="uk-UA" dirty="0" smtClean="0"/>
              <a:t> </a:t>
            </a:r>
          </a:p>
          <a:p>
            <a:r>
              <a:rPr lang="uk-UA" b="1" dirty="0" smtClean="0"/>
              <a:t>потенціал </a:t>
            </a:r>
            <a:r>
              <a:rPr lang="uk-UA" b="1" dirty="0"/>
              <a:t>підприємства </a:t>
            </a:r>
            <a:r>
              <a:rPr lang="uk-UA" dirty="0"/>
              <a:t>як системи глобального рівня </a:t>
            </a:r>
            <a:endParaRPr lang="uk-UA" dirty="0" smtClean="0"/>
          </a:p>
          <a:p>
            <a:r>
              <a:rPr lang="uk-UA" b="1" dirty="0" smtClean="0"/>
              <a:t>потенціали </a:t>
            </a:r>
            <a:r>
              <a:rPr lang="uk-UA" b="1" dirty="0"/>
              <a:t>бізнес-одиниць </a:t>
            </a:r>
            <a:r>
              <a:rPr lang="uk-UA" dirty="0"/>
              <a:t>як підсистем нижчого рівня, які визначають разом з тим ефективність реалізації сукупних можливостей за рахунок адитивного та синергічного </a:t>
            </a:r>
            <a:r>
              <a:rPr lang="uk-UA" dirty="0" smtClean="0"/>
              <a:t>ефекту</a:t>
            </a:r>
            <a:endParaRPr lang="uk-UA" dirty="0"/>
          </a:p>
          <a:p>
            <a:pPr marL="0" indent="0" algn="just">
              <a:buNone/>
            </a:pPr>
            <a:endParaRPr lang="uk-UA" dirty="0" smtClean="0"/>
          </a:p>
        </p:txBody>
      </p:sp>
    </p:spTree>
    <p:extLst>
      <p:ext uri="{BB962C8B-B14F-4D97-AF65-F5344CB8AC3E}">
        <p14:creationId xmlns:p14="http://schemas.microsoft.com/office/powerpoint/2010/main" val="1347260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uk-UA" sz="2200" b="1" dirty="0"/>
              <a:t>1.2. Класифікаційні ознаки потенціалу </a:t>
            </a:r>
            <a:r>
              <a:rPr lang="uk-UA" sz="2200" b="1" dirty="0" smtClean="0"/>
              <a:t>підприємства</a:t>
            </a:r>
            <a:endParaRPr lang="uk-UA" sz="2200" b="1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b="1" dirty="0" smtClean="0"/>
              <a:t>ЗА ФУНКЦІОНАЛЬНИМИ НАПРЯМАМИ </a:t>
            </a:r>
          </a:p>
          <a:p>
            <a:r>
              <a:rPr lang="uk-UA" b="1" dirty="0" smtClean="0"/>
              <a:t>маркетинговий </a:t>
            </a:r>
            <a:r>
              <a:rPr lang="uk-UA" dirty="0"/>
              <a:t>(здатність маркетингової системи підприємства забезпечити його постійну конкурентоспроможність</a:t>
            </a:r>
            <a:r>
              <a:rPr lang="uk-UA" dirty="0" smtClean="0"/>
              <a:t>)</a:t>
            </a:r>
          </a:p>
          <a:p>
            <a:r>
              <a:rPr lang="uk-UA" b="1" dirty="0" smtClean="0"/>
              <a:t>виробничий</a:t>
            </a:r>
            <a:r>
              <a:rPr lang="uk-UA" dirty="0" smtClean="0"/>
              <a:t> </a:t>
            </a:r>
            <a:r>
              <a:rPr lang="uk-UA" dirty="0"/>
              <a:t>(здатність виробничої системи забезпечити випуск продукції в обсязі, що відповідає потенціалу попиту</a:t>
            </a:r>
            <a:r>
              <a:rPr lang="uk-UA" dirty="0" smtClean="0"/>
              <a:t>)</a:t>
            </a:r>
          </a:p>
          <a:p>
            <a:r>
              <a:rPr lang="uk-UA" b="1" dirty="0" smtClean="0"/>
              <a:t>фінансовий</a:t>
            </a:r>
            <a:r>
              <a:rPr lang="uk-UA" dirty="0" smtClean="0"/>
              <a:t> </a:t>
            </a:r>
            <a:r>
              <a:rPr lang="uk-UA" dirty="0"/>
              <a:t>(здатність фінансової служби забезпечити основні ланки ланцюжка «збут – виробництво – закупівлі» фінансовими ресурсами за принципом найбільш ефективного їхнього розподілу</a:t>
            </a:r>
            <a:r>
              <a:rPr lang="uk-UA" dirty="0" smtClean="0"/>
              <a:t>)</a:t>
            </a:r>
          </a:p>
          <a:p>
            <a:r>
              <a:rPr lang="uk-UA" b="1" dirty="0" smtClean="0"/>
              <a:t>організаційний</a:t>
            </a:r>
            <a:r>
              <a:rPr lang="uk-UA" dirty="0" smtClean="0"/>
              <a:t> </a:t>
            </a:r>
            <a:r>
              <a:rPr lang="uk-UA" dirty="0"/>
              <a:t>(здатність менеджменту створити ефективну систему взаємодії між усіма елементами потенціалу</a:t>
            </a:r>
            <a:r>
              <a:rPr lang="uk-UA" dirty="0" smtClean="0"/>
              <a:t>)</a:t>
            </a:r>
            <a:endParaRPr lang="uk-UA" b="1" dirty="0" smtClean="0"/>
          </a:p>
          <a:p>
            <a:pPr marL="0" indent="0" algn="just">
              <a:buNone/>
            </a:pPr>
            <a:endParaRPr lang="uk-UA" dirty="0" smtClean="0"/>
          </a:p>
        </p:txBody>
      </p:sp>
    </p:spTree>
    <p:extLst>
      <p:ext uri="{BB962C8B-B14F-4D97-AF65-F5344CB8AC3E}">
        <p14:creationId xmlns:p14="http://schemas.microsoft.com/office/powerpoint/2010/main" val="2388017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uk-UA" sz="2200" b="1" dirty="0"/>
              <a:t>1.3. Система управління формуванням і розвитком потенціалу підприємства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uk-UA" sz="2500" b="1" dirty="0" smtClean="0"/>
          </a:p>
          <a:p>
            <a:pPr marL="0" indent="0" algn="just">
              <a:buNone/>
            </a:pPr>
            <a:r>
              <a:rPr lang="uk-UA" sz="2500" b="1" dirty="0"/>
              <a:t>Управління</a:t>
            </a:r>
            <a:r>
              <a:rPr lang="uk-UA" sz="2500" dirty="0"/>
              <a:t> – це визначення мети діяльності і організації роботи так чином, щоб ця мета досягалася по завершенню діяльності.</a:t>
            </a:r>
          </a:p>
          <a:p>
            <a:pPr marL="0" indent="0" algn="just">
              <a:buNone/>
            </a:pPr>
            <a:endParaRPr lang="uk-UA" sz="2500" b="1" dirty="0" smtClean="0"/>
          </a:p>
          <a:p>
            <a:pPr marL="0" indent="0" algn="just">
              <a:buNone/>
            </a:pPr>
            <a:r>
              <a:rPr lang="uk-UA" sz="2500" b="1" dirty="0" smtClean="0"/>
              <a:t>Управління потенціалом підприємства </a:t>
            </a:r>
            <a:r>
              <a:rPr lang="uk-UA" sz="2500" dirty="0" smtClean="0"/>
              <a:t>– це процес прийняття та здійснення управлінських рішень, спрямованих на раціональне використання, оптимізацію та нарощування потенціалу підприємства з метою досягнення поставлених цілей і забезпечення стійкого функціонування і розвитку підприємства.</a:t>
            </a:r>
          </a:p>
        </p:txBody>
      </p:sp>
    </p:spTree>
    <p:extLst>
      <p:ext uri="{BB962C8B-B14F-4D97-AF65-F5344CB8AC3E}">
        <p14:creationId xmlns:p14="http://schemas.microsoft.com/office/powerpoint/2010/main" val="818973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uk-UA" sz="2200" b="1" dirty="0"/>
              <a:t>1.3. Система управління формуванням і розвитком потенціалу підприємства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uk-UA" sz="2500" b="1" dirty="0" smtClean="0"/>
          </a:p>
          <a:p>
            <a:r>
              <a:rPr lang="uk-UA" b="1" dirty="0" smtClean="0"/>
              <a:t>ВИДИ УПП</a:t>
            </a:r>
            <a:r>
              <a:rPr lang="uk-UA" b="1" dirty="0" smtClean="0">
                <a:sym typeface="Symbol" panose="05050102010706020507" pitchFamily="18" charset="2"/>
              </a:rPr>
              <a:t></a:t>
            </a:r>
            <a:r>
              <a:rPr lang="uk-UA" b="1" dirty="0" smtClean="0"/>
              <a:t> </a:t>
            </a:r>
          </a:p>
          <a:p>
            <a:r>
              <a:rPr lang="uk-UA" b="1" dirty="0" smtClean="0"/>
              <a:t>оперативне управління</a:t>
            </a:r>
          </a:p>
          <a:p>
            <a:r>
              <a:rPr lang="uk-UA" dirty="0"/>
              <a:t>направлене на використання потенціалу підприємства для досягнення його поточної мети і ухвалення оперативних рішень по недопущенню кризового стану</a:t>
            </a:r>
            <a:endParaRPr lang="uk-UA" i="1" dirty="0" smtClean="0"/>
          </a:p>
          <a:p>
            <a:r>
              <a:rPr lang="uk-UA" b="1" dirty="0" smtClean="0"/>
              <a:t>стратегічне управління</a:t>
            </a:r>
            <a:endParaRPr lang="uk-UA" b="1" dirty="0"/>
          </a:p>
          <a:p>
            <a:r>
              <a:rPr lang="uk-UA" dirty="0" smtClean="0"/>
              <a:t>направлене</a:t>
            </a:r>
            <a:r>
              <a:rPr lang="uk-UA" i="1" dirty="0" smtClean="0"/>
              <a:t> </a:t>
            </a:r>
            <a:r>
              <a:rPr lang="uk-UA" dirty="0" smtClean="0"/>
              <a:t>не </a:t>
            </a:r>
            <a:r>
              <a:rPr lang="uk-UA" dirty="0"/>
              <a:t>тільки на використання, але і на розвиток потенціалу з урахуванням майбутніх етапів середовища.</a:t>
            </a:r>
            <a:endParaRPr lang="uk-UA" sz="2500" b="1" dirty="0"/>
          </a:p>
        </p:txBody>
      </p:sp>
    </p:spTree>
    <p:extLst>
      <p:ext uri="{BB962C8B-B14F-4D97-AF65-F5344CB8AC3E}">
        <p14:creationId xmlns:p14="http://schemas.microsoft.com/office/powerpoint/2010/main" val="2950755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uk-UA" sz="2200" b="1" dirty="0"/>
              <a:t>1.3. Система управління формуванням і розвитком потенціалу підприємства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097280" y="1845733"/>
            <a:ext cx="10839796" cy="4388811"/>
          </a:xfrm>
        </p:spPr>
        <p:txBody>
          <a:bodyPr>
            <a:normAutofit fontScale="47500" lnSpcReduction="20000"/>
          </a:bodyPr>
          <a:lstStyle/>
          <a:p>
            <a:r>
              <a:rPr lang="ru-RU" sz="3400" b="1" dirty="0" smtClean="0">
                <a:solidFill>
                  <a:schemeClr val="tx1"/>
                </a:solidFill>
              </a:rPr>
              <a:t>ЕТАПИ УПРАВЛІННЯ ПОТЕНЦІАЛОМ ПІДПРИЄМСТВА</a:t>
            </a:r>
            <a:r>
              <a:rPr lang="ru-RU" sz="3400" dirty="0" smtClean="0">
                <a:solidFill>
                  <a:schemeClr val="tx1"/>
                </a:solidFill>
              </a:rPr>
              <a:t>:</a:t>
            </a:r>
            <a:endParaRPr lang="uk-UA" sz="3400" dirty="0">
              <a:solidFill>
                <a:schemeClr val="tx1"/>
              </a:solidFill>
            </a:endParaRPr>
          </a:p>
          <a:p>
            <a:pPr marL="457200" indent="-457200">
              <a:buFont typeface="+mj-lt"/>
              <a:buAutoNum type="arabicParenR"/>
            </a:pPr>
            <a:r>
              <a:rPr lang="ru-RU" sz="2900" dirty="0" err="1" smtClean="0">
                <a:solidFill>
                  <a:schemeClr val="tx1"/>
                </a:solidFill>
              </a:rPr>
              <a:t>формування</a:t>
            </a:r>
            <a:r>
              <a:rPr lang="ru-RU" sz="2900" dirty="0" smtClean="0">
                <a:solidFill>
                  <a:schemeClr val="tx1"/>
                </a:solidFill>
              </a:rPr>
              <a:t> </a:t>
            </a:r>
            <a:r>
              <a:rPr lang="ru-RU" sz="2900" dirty="0" err="1">
                <a:solidFill>
                  <a:schemeClr val="tx1"/>
                </a:solidFill>
              </a:rPr>
              <a:t>інформаційного</a:t>
            </a:r>
            <a:r>
              <a:rPr lang="ru-RU" sz="2900" dirty="0">
                <a:solidFill>
                  <a:schemeClr val="tx1"/>
                </a:solidFill>
              </a:rPr>
              <a:t> </a:t>
            </a:r>
            <a:r>
              <a:rPr lang="ru-RU" sz="2900" dirty="0" err="1">
                <a:solidFill>
                  <a:schemeClr val="tx1"/>
                </a:solidFill>
              </a:rPr>
              <a:t>забезпечення</a:t>
            </a:r>
            <a:r>
              <a:rPr lang="ru-RU" sz="2900" dirty="0">
                <a:solidFill>
                  <a:schemeClr val="tx1"/>
                </a:solidFill>
              </a:rPr>
              <a:t> та </a:t>
            </a:r>
            <a:r>
              <a:rPr lang="ru-RU" sz="2900" dirty="0" err="1">
                <a:solidFill>
                  <a:schemeClr val="tx1"/>
                </a:solidFill>
              </a:rPr>
              <a:t>виявлення</a:t>
            </a:r>
            <a:r>
              <a:rPr lang="ru-RU" sz="2900" dirty="0">
                <a:solidFill>
                  <a:schemeClr val="tx1"/>
                </a:solidFill>
              </a:rPr>
              <a:t> </a:t>
            </a:r>
            <a:r>
              <a:rPr lang="ru-RU" sz="2900" dirty="0" err="1">
                <a:solidFill>
                  <a:schemeClr val="tx1"/>
                </a:solidFill>
              </a:rPr>
              <a:t>структури</a:t>
            </a:r>
            <a:r>
              <a:rPr lang="ru-RU" sz="2900" dirty="0">
                <a:solidFill>
                  <a:schemeClr val="tx1"/>
                </a:solidFill>
              </a:rPr>
              <a:t> </a:t>
            </a:r>
            <a:r>
              <a:rPr lang="ru-RU" sz="2900" dirty="0" err="1">
                <a:solidFill>
                  <a:schemeClr val="tx1"/>
                </a:solidFill>
              </a:rPr>
              <a:t>потенціалу</a:t>
            </a:r>
            <a:r>
              <a:rPr lang="ru-RU" sz="2900" dirty="0">
                <a:solidFill>
                  <a:schemeClr val="tx1"/>
                </a:solidFill>
              </a:rPr>
              <a:t> </a:t>
            </a:r>
            <a:r>
              <a:rPr lang="ru-RU" sz="2900" dirty="0" err="1">
                <a:solidFill>
                  <a:schemeClr val="tx1"/>
                </a:solidFill>
              </a:rPr>
              <a:t>підприємства</a:t>
            </a:r>
            <a:r>
              <a:rPr lang="ru-RU" sz="2900" dirty="0">
                <a:solidFill>
                  <a:schemeClr val="tx1"/>
                </a:solidFill>
              </a:rPr>
              <a:t>:</a:t>
            </a:r>
            <a:r>
              <a:rPr lang="uk-UA" sz="2900" dirty="0">
                <a:solidFill>
                  <a:schemeClr val="tx1"/>
                </a:solidFill>
              </a:rPr>
              <a:t> в</a:t>
            </a:r>
            <a:r>
              <a:rPr lang="ru-RU" sz="2900" dirty="0" err="1">
                <a:solidFill>
                  <a:schemeClr val="tx1"/>
                </a:solidFill>
              </a:rPr>
              <a:t>иділення</a:t>
            </a:r>
            <a:r>
              <a:rPr lang="ru-RU" sz="2900" dirty="0">
                <a:solidFill>
                  <a:schemeClr val="tx1"/>
                </a:solidFill>
              </a:rPr>
              <a:t> </a:t>
            </a:r>
            <a:r>
              <a:rPr lang="ru-RU" sz="2900" dirty="0" err="1">
                <a:solidFill>
                  <a:schemeClr val="tx1"/>
                </a:solidFill>
              </a:rPr>
              <a:t>процесів</a:t>
            </a:r>
            <a:r>
              <a:rPr lang="ru-RU" sz="2900" dirty="0">
                <a:solidFill>
                  <a:schemeClr val="tx1"/>
                </a:solidFill>
              </a:rPr>
              <a:t> і </a:t>
            </a:r>
            <a:r>
              <a:rPr lang="ru-RU" sz="2900" dirty="0" err="1">
                <a:solidFill>
                  <a:schemeClr val="tx1"/>
                </a:solidFill>
              </a:rPr>
              <a:t>ресурсів</a:t>
            </a:r>
            <a:r>
              <a:rPr lang="ru-RU" sz="2900" dirty="0">
                <a:solidFill>
                  <a:schemeClr val="tx1"/>
                </a:solidFill>
              </a:rPr>
              <a:t>, </a:t>
            </a:r>
            <a:r>
              <a:rPr lang="ru-RU" sz="2900" dirty="0" err="1">
                <a:solidFill>
                  <a:schemeClr val="tx1"/>
                </a:solidFill>
              </a:rPr>
              <a:t>що</a:t>
            </a:r>
            <a:r>
              <a:rPr lang="ru-RU" sz="2900" dirty="0">
                <a:solidFill>
                  <a:schemeClr val="tx1"/>
                </a:solidFill>
              </a:rPr>
              <a:t> </a:t>
            </a:r>
            <a:r>
              <a:rPr lang="ru-RU" sz="2900" dirty="0" err="1">
                <a:solidFill>
                  <a:schemeClr val="tx1"/>
                </a:solidFill>
              </a:rPr>
              <a:t>входять</a:t>
            </a:r>
            <a:r>
              <a:rPr lang="ru-RU" sz="2900" dirty="0">
                <a:solidFill>
                  <a:schemeClr val="tx1"/>
                </a:solidFill>
              </a:rPr>
              <a:t> до складу </a:t>
            </a:r>
            <a:r>
              <a:rPr lang="ru-RU" sz="2900" dirty="0" err="1">
                <a:solidFill>
                  <a:schemeClr val="tx1"/>
                </a:solidFill>
              </a:rPr>
              <a:t>потенціалу</a:t>
            </a:r>
            <a:r>
              <a:rPr lang="ru-RU" sz="2900" dirty="0">
                <a:solidFill>
                  <a:schemeClr val="tx1"/>
                </a:solidFill>
              </a:rPr>
              <a:t>; </a:t>
            </a:r>
            <a:endParaRPr lang="ru-RU" sz="2900" dirty="0" smtClean="0">
              <a:solidFill>
                <a:schemeClr val="tx1"/>
              </a:solidFill>
            </a:endParaRPr>
          </a:p>
          <a:p>
            <a:pPr marL="457200" indent="-457200">
              <a:buFont typeface="+mj-lt"/>
              <a:buAutoNum type="arabicParenR"/>
            </a:pPr>
            <a:r>
              <a:rPr lang="ru-RU" sz="2900" dirty="0" err="1" smtClean="0">
                <a:solidFill>
                  <a:schemeClr val="tx1"/>
                </a:solidFill>
              </a:rPr>
              <a:t>встановлення</a:t>
            </a:r>
            <a:r>
              <a:rPr lang="ru-RU" sz="2900" dirty="0" smtClean="0">
                <a:solidFill>
                  <a:schemeClr val="tx1"/>
                </a:solidFill>
              </a:rPr>
              <a:t> </a:t>
            </a:r>
            <a:r>
              <a:rPr lang="ru-RU" sz="2900" dirty="0" err="1">
                <a:solidFill>
                  <a:schemeClr val="tx1"/>
                </a:solidFill>
              </a:rPr>
              <a:t>місії</a:t>
            </a:r>
            <a:r>
              <a:rPr lang="ru-RU" sz="2900" dirty="0">
                <a:solidFill>
                  <a:schemeClr val="tx1"/>
                </a:solidFill>
              </a:rPr>
              <a:t> та </a:t>
            </a:r>
            <a:r>
              <a:rPr lang="ru-RU" sz="2900" dirty="0" err="1">
                <a:solidFill>
                  <a:schemeClr val="tx1"/>
                </a:solidFill>
              </a:rPr>
              <a:t>цілей</a:t>
            </a:r>
            <a:r>
              <a:rPr lang="ru-RU" sz="2900" dirty="0">
                <a:solidFill>
                  <a:schemeClr val="tx1"/>
                </a:solidFill>
              </a:rPr>
              <a:t> </a:t>
            </a:r>
            <a:r>
              <a:rPr lang="ru-RU" sz="2900" dirty="0" err="1">
                <a:solidFill>
                  <a:schemeClr val="tx1"/>
                </a:solidFill>
              </a:rPr>
              <a:t>організації</a:t>
            </a:r>
            <a:r>
              <a:rPr lang="ru-RU" sz="2900" dirty="0">
                <a:solidFill>
                  <a:schemeClr val="tx1"/>
                </a:solidFill>
              </a:rPr>
              <a:t>; </a:t>
            </a:r>
            <a:endParaRPr lang="ru-RU" sz="2900" dirty="0" smtClean="0">
              <a:solidFill>
                <a:schemeClr val="tx1"/>
              </a:solidFill>
            </a:endParaRPr>
          </a:p>
          <a:p>
            <a:pPr marL="457200" indent="-457200">
              <a:buFont typeface="+mj-lt"/>
              <a:buAutoNum type="arabicParenR"/>
            </a:pPr>
            <a:r>
              <a:rPr lang="ru-RU" sz="2900" dirty="0" err="1" smtClean="0">
                <a:solidFill>
                  <a:schemeClr val="tx1"/>
                </a:solidFill>
              </a:rPr>
              <a:t>оперативне</a:t>
            </a:r>
            <a:r>
              <a:rPr lang="ru-RU" sz="2900" dirty="0" smtClean="0">
                <a:solidFill>
                  <a:schemeClr val="tx1"/>
                </a:solidFill>
              </a:rPr>
              <a:t> </a:t>
            </a:r>
            <a:r>
              <a:rPr lang="ru-RU" sz="2900" dirty="0" err="1">
                <a:solidFill>
                  <a:schemeClr val="tx1"/>
                </a:solidFill>
              </a:rPr>
              <a:t>управління</a:t>
            </a:r>
            <a:r>
              <a:rPr lang="ru-RU" sz="2900" dirty="0">
                <a:solidFill>
                  <a:schemeClr val="tx1"/>
                </a:solidFill>
              </a:rPr>
              <a:t> ресурсами на </a:t>
            </a:r>
            <a:r>
              <a:rPr lang="ru-RU" sz="2900" dirty="0" err="1">
                <a:solidFill>
                  <a:schemeClr val="tx1"/>
                </a:solidFill>
              </a:rPr>
              <a:t>основі</a:t>
            </a:r>
            <a:r>
              <a:rPr lang="ru-RU" sz="2900" dirty="0">
                <a:solidFill>
                  <a:schemeClr val="tx1"/>
                </a:solidFill>
              </a:rPr>
              <a:t> </a:t>
            </a:r>
            <a:r>
              <a:rPr lang="ru-RU" sz="2900" dirty="0" err="1">
                <a:solidFill>
                  <a:schemeClr val="tx1"/>
                </a:solidFill>
              </a:rPr>
              <a:t>ситуаційного</a:t>
            </a:r>
            <a:r>
              <a:rPr lang="ru-RU" sz="2900" dirty="0">
                <a:solidFill>
                  <a:schemeClr val="tx1"/>
                </a:solidFill>
              </a:rPr>
              <a:t> ресурсно-</a:t>
            </a:r>
            <a:r>
              <a:rPr lang="ru-RU" sz="2900" dirty="0" err="1">
                <a:solidFill>
                  <a:schemeClr val="tx1"/>
                </a:solidFill>
              </a:rPr>
              <a:t>функціонального</a:t>
            </a:r>
            <a:r>
              <a:rPr lang="ru-RU" sz="2900" dirty="0">
                <a:solidFill>
                  <a:schemeClr val="tx1"/>
                </a:solidFill>
              </a:rPr>
              <a:t> </a:t>
            </a:r>
            <a:r>
              <a:rPr lang="ru-RU" sz="2900" dirty="0" err="1">
                <a:solidFill>
                  <a:schemeClr val="tx1"/>
                </a:solidFill>
              </a:rPr>
              <a:t>підходу</a:t>
            </a:r>
            <a:r>
              <a:rPr lang="ru-RU" sz="2900" dirty="0">
                <a:solidFill>
                  <a:schemeClr val="tx1"/>
                </a:solidFill>
              </a:rPr>
              <a:t>;</a:t>
            </a:r>
            <a:endParaRPr lang="uk-UA" sz="2900" dirty="0">
              <a:solidFill>
                <a:schemeClr val="tx1"/>
              </a:solidFill>
            </a:endParaRPr>
          </a:p>
          <a:p>
            <a:pPr marL="457200" indent="-457200">
              <a:buFont typeface="+mj-lt"/>
              <a:buAutoNum type="arabicParenR"/>
            </a:pPr>
            <a:r>
              <a:rPr lang="ru-RU" sz="2900" dirty="0" err="1" smtClean="0">
                <a:solidFill>
                  <a:schemeClr val="tx1"/>
                </a:solidFill>
              </a:rPr>
              <a:t>аналіз</a:t>
            </a:r>
            <a:r>
              <a:rPr lang="ru-RU" sz="2900" dirty="0" smtClean="0">
                <a:solidFill>
                  <a:schemeClr val="tx1"/>
                </a:solidFill>
              </a:rPr>
              <a:t> </a:t>
            </a:r>
            <a:r>
              <a:rPr lang="ru-RU" sz="2900" dirty="0" err="1">
                <a:solidFill>
                  <a:schemeClr val="tx1"/>
                </a:solidFill>
              </a:rPr>
              <a:t>зовнішнього</a:t>
            </a:r>
            <a:r>
              <a:rPr lang="ru-RU" sz="2900" dirty="0">
                <a:solidFill>
                  <a:schemeClr val="tx1"/>
                </a:solidFill>
              </a:rPr>
              <a:t> та </a:t>
            </a:r>
            <a:r>
              <a:rPr lang="ru-RU" sz="2900" dirty="0" err="1">
                <a:solidFill>
                  <a:schemeClr val="tx1"/>
                </a:solidFill>
              </a:rPr>
              <a:t>внутрішнього</a:t>
            </a:r>
            <a:r>
              <a:rPr lang="ru-RU" sz="2900" dirty="0">
                <a:solidFill>
                  <a:schemeClr val="tx1"/>
                </a:solidFill>
              </a:rPr>
              <a:t> </a:t>
            </a:r>
            <a:r>
              <a:rPr lang="ru-RU" sz="2900" dirty="0" err="1">
                <a:solidFill>
                  <a:schemeClr val="tx1"/>
                </a:solidFill>
              </a:rPr>
              <a:t>середовища</a:t>
            </a:r>
            <a:r>
              <a:rPr lang="ru-RU" sz="2900" dirty="0">
                <a:solidFill>
                  <a:schemeClr val="tx1"/>
                </a:solidFill>
              </a:rPr>
              <a:t> з метою </a:t>
            </a:r>
            <a:r>
              <a:rPr lang="ru-RU" sz="2900" dirty="0" err="1">
                <a:solidFill>
                  <a:schemeClr val="tx1"/>
                </a:solidFill>
              </a:rPr>
              <a:t>виявлення</a:t>
            </a:r>
            <a:r>
              <a:rPr lang="ru-RU" sz="2900" dirty="0">
                <a:solidFill>
                  <a:schemeClr val="tx1"/>
                </a:solidFill>
              </a:rPr>
              <a:t> </a:t>
            </a:r>
            <a:r>
              <a:rPr lang="ru-RU" sz="2900" dirty="0" err="1">
                <a:solidFill>
                  <a:schemeClr val="tx1"/>
                </a:solidFill>
              </a:rPr>
              <a:t>конкурентних</a:t>
            </a:r>
            <a:r>
              <a:rPr lang="ru-RU" sz="2900" dirty="0">
                <a:solidFill>
                  <a:schemeClr val="tx1"/>
                </a:solidFill>
              </a:rPr>
              <a:t> </a:t>
            </a:r>
            <a:r>
              <a:rPr lang="ru-RU" sz="2900" dirty="0" err="1">
                <a:solidFill>
                  <a:schemeClr val="tx1"/>
                </a:solidFill>
              </a:rPr>
              <a:t>переваг</a:t>
            </a:r>
            <a:r>
              <a:rPr lang="ru-RU" sz="2900" dirty="0">
                <a:solidFill>
                  <a:schemeClr val="tx1"/>
                </a:solidFill>
              </a:rPr>
              <a:t> та </a:t>
            </a:r>
            <a:r>
              <a:rPr lang="ru-RU" sz="2900" dirty="0" err="1">
                <a:solidFill>
                  <a:schemeClr val="tx1"/>
                </a:solidFill>
              </a:rPr>
              <a:t>слабких</a:t>
            </a:r>
            <a:r>
              <a:rPr lang="ru-RU" sz="2900" dirty="0">
                <a:solidFill>
                  <a:schemeClr val="tx1"/>
                </a:solidFill>
              </a:rPr>
              <a:t> </a:t>
            </a:r>
            <a:r>
              <a:rPr lang="ru-RU" sz="2900" dirty="0" err="1">
                <a:solidFill>
                  <a:schemeClr val="tx1"/>
                </a:solidFill>
              </a:rPr>
              <a:t>сторін</a:t>
            </a:r>
            <a:r>
              <a:rPr lang="ru-RU" sz="2900" dirty="0">
                <a:solidFill>
                  <a:schemeClr val="tx1"/>
                </a:solidFill>
              </a:rPr>
              <a:t> </a:t>
            </a:r>
            <a:r>
              <a:rPr lang="ru-RU" sz="2900" dirty="0" err="1">
                <a:solidFill>
                  <a:schemeClr val="tx1"/>
                </a:solidFill>
              </a:rPr>
              <a:t>підприємства</a:t>
            </a:r>
            <a:r>
              <a:rPr lang="ru-RU" sz="2900" dirty="0">
                <a:solidFill>
                  <a:schemeClr val="tx1"/>
                </a:solidFill>
              </a:rPr>
              <a:t>;</a:t>
            </a:r>
            <a:endParaRPr lang="uk-UA" sz="2900" dirty="0">
              <a:solidFill>
                <a:schemeClr val="tx1"/>
              </a:solidFill>
            </a:endParaRPr>
          </a:p>
          <a:p>
            <a:pPr marL="457200" indent="-457200">
              <a:buFont typeface="+mj-lt"/>
              <a:buAutoNum type="arabicParenR"/>
            </a:pPr>
            <a:r>
              <a:rPr lang="ru-RU" sz="2900" dirty="0" err="1" smtClean="0">
                <a:solidFill>
                  <a:schemeClr val="tx1"/>
                </a:solidFill>
              </a:rPr>
              <a:t>формування</a:t>
            </a:r>
            <a:r>
              <a:rPr lang="ru-RU" sz="2900" dirty="0" smtClean="0">
                <a:solidFill>
                  <a:schemeClr val="tx1"/>
                </a:solidFill>
              </a:rPr>
              <a:t> </a:t>
            </a:r>
            <a:r>
              <a:rPr lang="ru-RU" sz="2900" dirty="0">
                <a:solidFill>
                  <a:schemeClr val="tx1"/>
                </a:solidFill>
              </a:rPr>
              <a:t>методики </a:t>
            </a:r>
            <a:r>
              <a:rPr lang="ru-RU" sz="2900" dirty="0" err="1">
                <a:solidFill>
                  <a:schemeClr val="tx1"/>
                </a:solidFill>
              </a:rPr>
              <a:t>діагностики</a:t>
            </a:r>
            <a:r>
              <a:rPr lang="ru-RU" sz="2900" dirty="0">
                <a:solidFill>
                  <a:schemeClr val="tx1"/>
                </a:solidFill>
              </a:rPr>
              <a:t> </a:t>
            </a:r>
            <a:r>
              <a:rPr lang="ru-RU" sz="2900" dirty="0" err="1">
                <a:solidFill>
                  <a:schemeClr val="tx1"/>
                </a:solidFill>
              </a:rPr>
              <a:t>потенціалу</a:t>
            </a:r>
            <a:r>
              <a:rPr lang="ru-RU" sz="2900" dirty="0">
                <a:solidFill>
                  <a:schemeClr val="tx1"/>
                </a:solidFill>
              </a:rPr>
              <a:t>: </a:t>
            </a:r>
            <a:r>
              <a:rPr lang="ru-RU" sz="2900" dirty="0" err="1">
                <a:solidFill>
                  <a:schemeClr val="tx1"/>
                </a:solidFill>
              </a:rPr>
              <a:t>кількісна</a:t>
            </a:r>
            <a:r>
              <a:rPr lang="ru-RU" sz="2900" dirty="0">
                <a:solidFill>
                  <a:schemeClr val="tx1"/>
                </a:solidFill>
              </a:rPr>
              <a:t> </a:t>
            </a:r>
            <a:r>
              <a:rPr lang="ru-RU" sz="2900" dirty="0" err="1">
                <a:solidFill>
                  <a:schemeClr val="tx1"/>
                </a:solidFill>
              </a:rPr>
              <a:t>оцінка</a:t>
            </a:r>
            <a:r>
              <a:rPr lang="ru-RU" sz="2900" dirty="0">
                <a:solidFill>
                  <a:schemeClr val="tx1"/>
                </a:solidFill>
              </a:rPr>
              <a:t> </a:t>
            </a:r>
            <a:r>
              <a:rPr lang="ru-RU" sz="2900" dirty="0" err="1">
                <a:solidFill>
                  <a:schemeClr val="tx1"/>
                </a:solidFill>
              </a:rPr>
              <a:t>складових</a:t>
            </a:r>
            <a:r>
              <a:rPr lang="ru-RU" sz="2900" dirty="0">
                <a:solidFill>
                  <a:schemeClr val="tx1"/>
                </a:solidFill>
              </a:rPr>
              <a:t> </a:t>
            </a:r>
            <a:r>
              <a:rPr lang="ru-RU" sz="2900" dirty="0" err="1">
                <a:solidFill>
                  <a:schemeClr val="tx1"/>
                </a:solidFill>
              </a:rPr>
              <a:t>потенціалу</a:t>
            </a:r>
            <a:r>
              <a:rPr lang="ru-RU" sz="2900" dirty="0">
                <a:solidFill>
                  <a:schemeClr val="tx1"/>
                </a:solidFill>
              </a:rPr>
              <a:t>, </a:t>
            </a:r>
            <a:r>
              <a:rPr lang="ru-RU" sz="2900" dirty="0" err="1">
                <a:solidFill>
                  <a:schemeClr val="tx1"/>
                </a:solidFill>
              </a:rPr>
              <a:t>аналіз</a:t>
            </a:r>
            <a:r>
              <a:rPr lang="ru-RU" sz="2900" dirty="0">
                <a:solidFill>
                  <a:schemeClr val="tx1"/>
                </a:solidFill>
              </a:rPr>
              <a:t> </a:t>
            </a:r>
            <a:r>
              <a:rPr lang="ru-RU" sz="2900" dirty="0" err="1">
                <a:solidFill>
                  <a:schemeClr val="tx1"/>
                </a:solidFill>
              </a:rPr>
              <a:t>помилок</a:t>
            </a:r>
            <a:r>
              <a:rPr lang="ru-RU" sz="2900" dirty="0">
                <a:solidFill>
                  <a:schemeClr val="tx1"/>
                </a:solidFill>
              </a:rPr>
              <a:t> і </a:t>
            </a:r>
            <a:r>
              <a:rPr lang="ru-RU" sz="2900" dirty="0" err="1">
                <a:solidFill>
                  <a:schemeClr val="tx1"/>
                </a:solidFill>
              </a:rPr>
              <a:t>похибок</a:t>
            </a:r>
            <a:r>
              <a:rPr lang="ru-RU" sz="2900" dirty="0">
                <a:solidFill>
                  <a:schemeClr val="tx1"/>
                </a:solidFill>
              </a:rPr>
              <a:t>, </a:t>
            </a:r>
            <a:r>
              <a:rPr lang="ru-RU" sz="2900" dirty="0" err="1">
                <a:solidFill>
                  <a:schemeClr val="tx1"/>
                </a:solidFill>
              </a:rPr>
              <a:t>аналіз</a:t>
            </a:r>
            <a:r>
              <a:rPr lang="ru-RU" sz="2900" dirty="0">
                <a:solidFill>
                  <a:schemeClr val="tx1"/>
                </a:solidFill>
              </a:rPr>
              <a:t> </a:t>
            </a:r>
            <a:r>
              <a:rPr lang="ru-RU" sz="2900" dirty="0" err="1">
                <a:solidFill>
                  <a:schemeClr val="tx1"/>
                </a:solidFill>
              </a:rPr>
              <a:t>життєвого</a:t>
            </a:r>
            <a:r>
              <a:rPr lang="ru-RU" sz="2900" dirty="0">
                <a:solidFill>
                  <a:schemeClr val="tx1"/>
                </a:solidFill>
              </a:rPr>
              <a:t> циклу </a:t>
            </a:r>
            <a:r>
              <a:rPr lang="ru-RU" sz="2900" dirty="0" err="1">
                <a:solidFill>
                  <a:schemeClr val="tx1"/>
                </a:solidFill>
              </a:rPr>
              <a:t>підприємства</a:t>
            </a:r>
            <a:r>
              <a:rPr lang="ru-RU" sz="2900" dirty="0">
                <a:solidFill>
                  <a:schemeClr val="tx1"/>
                </a:solidFill>
              </a:rPr>
              <a:t> та </a:t>
            </a:r>
            <a:r>
              <a:rPr lang="ru-RU" sz="2900" dirty="0" err="1">
                <a:solidFill>
                  <a:schemeClr val="tx1"/>
                </a:solidFill>
              </a:rPr>
              <a:t>його</a:t>
            </a:r>
            <a:r>
              <a:rPr lang="ru-RU" sz="2900" dirty="0">
                <a:solidFill>
                  <a:schemeClr val="tx1"/>
                </a:solidFill>
              </a:rPr>
              <a:t> </a:t>
            </a:r>
            <a:r>
              <a:rPr lang="ru-RU" sz="2900" dirty="0" err="1">
                <a:solidFill>
                  <a:schemeClr val="tx1"/>
                </a:solidFill>
              </a:rPr>
              <a:t>продукції</a:t>
            </a:r>
            <a:r>
              <a:rPr lang="ru-RU" sz="2900" dirty="0">
                <a:solidFill>
                  <a:schemeClr val="tx1"/>
                </a:solidFill>
              </a:rPr>
              <a:t>;</a:t>
            </a:r>
            <a:endParaRPr lang="uk-UA" sz="2900" dirty="0">
              <a:solidFill>
                <a:schemeClr val="tx1"/>
              </a:solidFill>
            </a:endParaRPr>
          </a:p>
          <a:p>
            <a:pPr marL="457200" indent="-457200">
              <a:buFont typeface="+mj-lt"/>
              <a:buAutoNum type="arabicParenR"/>
            </a:pPr>
            <a:r>
              <a:rPr lang="ru-RU" sz="2900" dirty="0" err="1" smtClean="0">
                <a:solidFill>
                  <a:schemeClr val="tx1"/>
                </a:solidFill>
              </a:rPr>
              <a:t>виявлення</a:t>
            </a:r>
            <a:r>
              <a:rPr lang="ru-RU" sz="2900" dirty="0" smtClean="0">
                <a:solidFill>
                  <a:schemeClr val="tx1"/>
                </a:solidFill>
              </a:rPr>
              <a:t> </a:t>
            </a:r>
            <a:r>
              <a:rPr lang="ru-RU" sz="2900" dirty="0" err="1">
                <a:solidFill>
                  <a:schemeClr val="tx1"/>
                </a:solidFill>
              </a:rPr>
              <a:t>синергетичного</a:t>
            </a:r>
            <a:r>
              <a:rPr lang="ru-RU" sz="2900" dirty="0">
                <a:solidFill>
                  <a:schemeClr val="tx1"/>
                </a:solidFill>
              </a:rPr>
              <a:t> </a:t>
            </a:r>
            <a:r>
              <a:rPr lang="ru-RU" sz="2900" dirty="0" err="1">
                <a:solidFill>
                  <a:schemeClr val="tx1"/>
                </a:solidFill>
              </a:rPr>
              <a:t>впливу</a:t>
            </a:r>
            <a:r>
              <a:rPr lang="ru-RU" sz="2900" dirty="0">
                <a:solidFill>
                  <a:schemeClr val="tx1"/>
                </a:solidFill>
              </a:rPr>
              <a:t> </a:t>
            </a:r>
            <a:r>
              <a:rPr lang="ru-RU" sz="2900" dirty="0" err="1">
                <a:solidFill>
                  <a:schemeClr val="tx1"/>
                </a:solidFill>
              </a:rPr>
              <a:t>елементів</a:t>
            </a:r>
            <a:r>
              <a:rPr lang="ru-RU" sz="2900" dirty="0">
                <a:solidFill>
                  <a:schemeClr val="tx1"/>
                </a:solidFill>
              </a:rPr>
              <a:t> один на одного та </a:t>
            </a:r>
            <a:r>
              <a:rPr lang="ru-RU" sz="2900" dirty="0" err="1">
                <a:solidFill>
                  <a:schemeClr val="tx1"/>
                </a:solidFill>
              </a:rPr>
              <a:t>проведення</a:t>
            </a:r>
            <a:r>
              <a:rPr lang="ru-RU" sz="2900" dirty="0">
                <a:solidFill>
                  <a:schemeClr val="tx1"/>
                </a:solidFill>
              </a:rPr>
              <a:t> </a:t>
            </a:r>
            <a:r>
              <a:rPr lang="ru-RU" sz="2900" dirty="0" err="1">
                <a:solidFill>
                  <a:schemeClr val="tx1"/>
                </a:solidFill>
              </a:rPr>
              <a:t>інтегральної</a:t>
            </a:r>
            <a:r>
              <a:rPr lang="ru-RU" sz="2900" dirty="0">
                <a:solidFill>
                  <a:schemeClr val="tx1"/>
                </a:solidFill>
              </a:rPr>
              <a:t> </a:t>
            </a:r>
            <a:r>
              <a:rPr lang="ru-RU" sz="2900" dirty="0" err="1">
                <a:solidFill>
                  <a:schemeClr val="tx1"/>
                </a:solidFill>
              </a:rPr>
              <a:t>оцінки</a:t>
            </a:r>
            <a:r>
              <a:rPr lang="ru-RU" sz="2900" dirty="0">
                <a:solidFill>
                  <a:schemeClr val="tx1"/>
                </a:solidFill>
              </a:rPr>
              <a:t> </a:t>
            </a:r>
            <a:r>
              <a:rPr lang="ru-RU" sz="2900" dirty="0" err="1">
                <a:solidFill>
                  <a:schemeClr val="tx1"/>
                </a:solidFill>
              </a:rPr>
              <a:t>конкурентоздатності</a:t>
            </a:r>
            <a:r>
              <a:rPr lang="ru-RU" sz="2900" dirty="0">
                <a:solidFill>
                  <a:schemeClr val="tx1"/>
                </a:solidFill>
              </a:rPr>
              <a:t> </a:t>
            </a:r>
            <a:r>
              <a:rPr lang="ru-RU" sz="2900" dirty="0" err="1">
                <a:solidFill>
                  <a:schemeClr val="tx1"/>
                </a:solidFill>
              </a:rPr>
              <a:t>підприємства</a:t>
            </a:r>
            <a:r>
              <a:rPr lang="ru-RU" sz="2900" dirty="0">
                <a:solidFill>
                  <a:schemeClr val="tx1"/>
                </a:solidFill>
              </a:rPr>
              <a:t>;</a:t>
            </a:r>
            <a:endParaRPr lang="uk-UA" sz="2900" dirty="0">
              <a:solidFill>
                <a:schemeClr val="tx1"/>
              </a:solidFill>
            </a:endParaRPr>
          </a:p>
          <a:p>
            <a:pPr marL="457200" indent="-457200">
              <a:buFont typeface="+mj-lt"/>
              <a:buAutoNum type="arabicParenR"/>
            </a:pPr>
            <a:r>
              <a:rPr lang="ru-RU" sz="2900" dirty="0" err="1" smtClean="0">
                <a:solidFill>
                  <a:schemeClr val="tx1"/>
                </a:solidFill>
              </a:rPr>
              <a:t>формування</a:t>
            </a:r>
            <a:r>
              <a:rPr lang="ru-RU" sz="2900" dirty="0" smtClean="0">
                <a:solidFill>
                  <a:schemeClr val="tx1"/>
                </a:solidFill>
              </a:rPr>
              <a:t> </a:t>
            </a:r>
            <a:r>
              <a:rPr lang="ru-RU" sz="2900" dirty="0" err="1">
                <a:solidFill>
                  <a:schemeClr val="tx1"/>
                </a:solidFill>
              </a:rPr>
              <a:t>загальної</a:t>
            </a:r>
            <a:r>
              <a:rPr lang="ru-RU" sz="2900" dirty="0">
                <a:solidFill>
                  <a:schemeClr val="tx1"/>
                </a:solidFill>
              </a:rPr>
              <a:t> та </a:t>
            </a:r>
            <a:r>
              <a:rPr lang="ru-RU" sz="2900" dirty="0" err="1">
                <a:solidFill>
                  <a:schemeClr val="tx1"/>
                </a:solidFill>
              </a:rPr>
              <a:t>локальних</a:t>
            </a:r>
            <a:r>
              <a:rPr lang="ru-RU" sz="2900" dirty="0">
                <a:solidFill>
                  <a:schemeClr val="tx1"/>
                </a:solidFill>
              </a:rPr>
              <a:t> </a:t>
            </a:r>
            <a:r>
              <a:rPr lang="ru-RU" sz="2900" dirty="0" err="1">
                <a:solidFill>
                  <a:schemeClr val="tx1"/>
                </a:solidFill>
              </a:rPr>
              <a:t>стратегій</a:t>
            </a:r>
            <a:r>
              <a:rPr lang="ru-RU" sz="2900" dirty="0">
                <a:solidFill>
                  <a:schemeClr val="tx1"/>
                </a:solidFill>
              </a:rPr>
              <a:t> </a:t>
            </a:r>
            <a:r>
              <a:rPr lang="ru-RU" sz="2900" dirty="0" err="1">
                <a:solidFill>
                  <a:schemeClr val="tx1"/>
                </a:solidFill>
              </a:rPr>
              <a:t>підприємства</a:t>
            </a:r>
            <a:r>
              <a:rPr lang="ru-RU" sz="2900" dirty="0">
                <a:solidFill>
                  <a:schemeClr val="tx1"/>
                </a:solidFill>
              </a:rPr>
              <a:t> (</a:t>
            </a:r>
            <a:r>
              <a:rPr lang="ru-RU" sz="2900" dirty="0" err="1">
                <a:solidFill>
                  <a:schemeClr val="tx1"/>
                </a:solidFill>
              </a:rPr>
              <a:t>планування</a:t>
            </a:r>
            <a:r>
              <a:rPr lang="ru-RU" sz="2900" dirty="0">
                <a:solidFill>
                  <a:schemeClr val="tx1"/>
                </a:solidFill>
              </a:rPr>
              <a:t> </a:t>
            </a:r>
            <a:r>
              <a:rPr lang="ru-RU" sz="2900" dirty="0" err="1">
                <a:solidFill>
                  <a:schemeClr val="tx1"/>
                </a:solidFill>
              </a:rPr>
              <a:t>поточної</a:t>
            </a:r>
            <a:r>
              <a:rPr lang="ru-RU" sz="2900" dirty="0">
                <a:solidFill>
                  <a:schemeClr val="tx1"/>
                </a:solidFill>
              </a:rPr>
              <a:t> </a:t>
            </a:r>
            <a:r>
              <a:rPr lang="ru-RU" sz="2900" dirty="0" err="1">
                <a:solidFill>
                  <a:schemeClr val="tx1"/>
                </a:solidFill>
              </a:rPr>
              <a:t>діяльності</a:t>
            </a:r>
            <a:r>
              <a:rPr lang="ru-RU" sz="2900" dirty="0">
                <a:solidFill>
                  <a:schemeClr val="tx1"/>
                </a:solidFill>
              </a:rPr>
              <a:t>, </a:t>
            </a:r>
            <a:r>
              <a:rPr lang="ru-RU" sz="2900" dirty="0" err="1">
                <a:solidFill>
                  <a:schemeClr val="tx1"/>
                </a:solidFill>
              </a:rPr>
              <a:t>стратегічне</a:t>
            </a:r>
            <a:r>
              <a:rPr lang="ru-RU" sz="2900" dirty="0">
                <a:solidFill>
                  <a:schemeClr val="tx1"/>
                </a:solidFill>
              </a:rPr>
              <a:t> </a:t>
            </a:r>
            <a:r>
              <a:rPr lang="ru-RU" sz="2900" dirty="0" err="1">
                <a:solidFill>
                  <a:schemeClr val="tx1"/>
                </a:solidFill>
              </a:rPr>
              <a:t>планування</a:t>
            </a:r>
            <a:r>
              <a:rPr lang="ru-RU" sz="2900" dirty="0">
                <a:solidFill>
                  <a:schemeClr val="tx1"/>
                </a:solidFill>
              </a:rPr>
              <a:t> </a:t>
            </a:r>
            <a:r>
              <a:rPr lang="ru-RU" sz="2900" dirty="0" err="1">
                <a:solidFill>
                  <a:schemeClr val="tx1"/>
                </a:solidFill>
              </a:rPr>
              <a:t>виробничої</a:t>
            </a:r>
            <a:r>
              <a:rPr lang="ru-RU" sz="2900" dirty="0">
                <a:solidFill>
                  <a:schemeClr val="tx1"/>
                </a:solidFill>
              </a:rPr>
              <a:t> </a:t>
            </a:r>
            <a:r>
              <a:rPr lang="ru-RU" sz="2900" dirty="0" err="1">
                <a:solidFill>
                  <a:schemeClr val="tx1"/>
                </a:solidFill>
              </a:rPr>
              <a:t>програми</a:t>
            </a:r>
            <a:r>
              <a:rPr lang="ru-RU" sz="2900" dirty="0">
                <a:solidFill>
                  <a:schemeClr val="tx1"/>
                </a:solidFill>
              </a:rPr>
              <a:t>);</a:t>
            </a:r>
            <a:endParaRPr lang="uk-UA" sz="2900" dirty="0">
              <a:solidFill>
                <a:schemeClr val="tx1"/>
              </a:solidFill>
            </a:endParaRPr>
          </a:p>
          <a:p>
            <a:pPr marL="457200" indent="-457200">
              <a:buFont typeface="+mj-lt"/>
              <a:buAutoNum type="arabicParenR"/>
            </a:pPr>
            <a:r>
              <a:rPr lang="ru-RU" sz="2900" dirty="0" err="1" smtClean="0">
                <a:solidFill>
                  <a:schemeClr val="tx1"/>
                </a:solidFill>
              </a:rPr>
              <a:t>використання</a:t>
            </a:r>
            <a:r>
              <a:rPr lang="ru-RU" sz="2900" dirty="0" smtClean="0">
                <a:solidFill>
                  <a:schemeClr val="tx1"/>
                </a:solidFill>
              </a:rPr>
              <a:t> </a:t>
            </a:r>
            <a:r>
              <a:rPr lang="ru-RU" sz="2900" dirty="0" err="1">
                <a:solidFill>
                  <a:schemeClr val="tx1"/>
                </a:solidFill>
              </a:rPr>
              <a:t>механізму</a:t>
            </a:r>
            <a:r>
              <a:rPr lang="ru-RU" sz="2900" dirty="0">
                <a:solidFill>
                  <a:schemeClr val="tx1"/>
                </a:solidFill>
              </a:rPr>
              <a:t> </a:t>
            </a:r>
            <a:r>
              <a:rPr lang="ru-RU" sz="2900" dirty="0" err="1">
                <a:solidFill>
                  <a:schemeClr val="tx1"/>
                </a:solidFill>
              </a:rPr>
              <a:t>контролінгу</a:t>
            </a:r>
            <a:r>
              <a:rPr lang="ru-RU" sz="2900" dirty="0">
                <a:solidFill>
                  <a:schemeClr val="tx1"/>
                </a:solidFill>
              </a:rPr>
              <a:t> з метою </a:t>
            </a:r>
            <a:r>
              <a:rPr lang="ru-RU" sz="2900" dirty="0" err="1">
                <a:solidFill>
                  <a:schemeClr val="tx1"/>
                </a:solidFill>
              </a:rPr>
              <a:t>коригування</a:t>
            </a:r>
            <a:r>
              <a:rPr lang="ru-RU" sz="2900" dirty="0">
                <a:solidFill>
                  <a:schemeClr val="tx1"/>
                </a:solidFill>
              </a:rPr>
              <a:t> </a:t>
            </a:r>
            <a:r>
              <a:rPr lang="ru-RU" sz="2900" dirty="0" err="1">
                <a:solidFill>
                  <a:schemeClr val="tx1"/>
                </a:solidFill>
              </a:rPr>
              <a:t>поставлених</a:t>
            </a:r>
            <a:r>
              <a:rPr lang="ru-RU" sz="2900" dirty="0">
                <a:solidFill>
                  <a:schemeClr val="tx1"/>
                </a:solidFill>
              </a:rPr>
              <a:t> </a:t>
            </a:r>
            <a:r>
              <a:rPr lang="ru-RU" sz="2900" dirty="0" err="1">
                <a:solidFill>
                  <a:schemeClr val="tx1"/>
                </a:solidFill>
              </a:rPr>
              <a:t>цілей</a:t>
            </a:r>
            <a:r>
              <a:rPr lang="ru-RU" sz="2900" dirty="0">
                <a:solidFill>
                  <a:schemeClr val="tx1"/>
                </a:solidFill>
              </a:rPr>
              <a:t>;</a:t>
            </a:r>
            <a:endParaRPr lang="uk-UA" sz="2900" dirty="0">
              <a:solidFill>
                <a:schemeClr val="tx1"/>
              </a:solidFill>
            </a:endParaRPr>
          </a:p>
          <a:p>
            <a:pPr marL="457200" indent="-457200">
              <a:buFont typeface="+mj-lt"/>
              <a:buAutoNum type="arabicParenR"/>
            </a:pPr>
            <a:r>
              <a:rPr lang="ru-RU" sz="2900" dirty="0" err="1" smtClean="0">
                <a:solidFill>
                  <a:schemeClr val="tx1"/>
                </a:solidFill>
              </a:rPr>
              <a:t>моніторинг</a:t>
            </a:r>
            <a:r>
              <a:rPr lang="ru-RU" sz="2900" dirty="0" smtClean="0">
                <a:solidFill>
                  <a:schemeClr val="tx1"/>
                </a:solidFill>
              </a:rPr>
              <a:t> </a:t>
            </a:r>
            <a:r>
              <a:rPr lang="ru-RU" sz="2900" dirty="0" err="1">
                <a:solidFill>
                  <a:schemeClr val="tx1"/>
                </a:solidFill>
              </a:rPr>
              <a:t>використання</a:t>
            </a:r>
            <a:r>
              <a:rPr lang="ru-RU" sz="2900" dirty="0">
                <a:solidFill>
                  <a:schemeClr val="tx1"/>
                </a:solidFill>
              </a:rPr>
              <a:t> </a:t>
            </a:r>
            <a:r>
              <a:rPr lang="ru-RU" sz="2900" dirty="0" err="1" smtClean="0">
                <a:solidFill>
                  <a:schemeClr val="tx1"/>
                </a:solidFill>
              </a:rPr>
              <a:t>потенціалу</a:t>
            </a:r>
            <a:r>
              <a:rPr lang="ru-RU" sz="2900" dirty="0">
                <a:solidFill>
                  <a:schemeClr val="tx1"/>
                </a:solidFill>
              </a:rPr>
              <a:t>;</a:t>
            </a:r>
            <a:endParaRPr lang="uk-UA" sz="2900" dirty="0">
              <a:solidFill>
                <a:schemeClr val="tx1"/>
              </a:solidFill>
            </a:endParaRPr>
          </a:p>
          <a:p>
            <a:pPr marL="457200" indent="-457200">
              <a:buFont typeface="+mj-lt"/>
              <a:buAutoNum type="arabicParenR"/>
            </a:pPr>
            <a:r>
              <a:rPr lang="ru-RU" sz="2900" dirty="0" err="1" smtClean="0">
                <a:solidFill>
                  <a:schemeClr val="tx1"/>
                </a:solidFill>
              </a:rPr>
              <a:t>визначення</a:t>
            </a:r>
            <a:r>
              <a:rPr lang="ru-RU" sz="2900" dirty="0" smtClean="0">
                <a:solidFill>
                  <a:schemeClr val="tx1"/>
                </a:solidFill>
              </a:rPr>
              <a:t> </a:t>
            </a:r>
            <a:r>
              <a:rPr lang="ru-RU" sz="2900" dirty="0" err="1">
                <a:solidFill>
                  <a:schemeClr val="tx1"/>
                </a:solidFill>
              </a:rPr>
              <a:t>основних</a:t>
            </a:r>
            <a:r>
              <a:rPr lang="ru-RU" sz="2900" dirty="0">
                <a:solidFill>
                  <a:schemeClr val="tx1"/>
                </a:solidFill>
              </a:rPr>
              <a:t> </a:t>
            </a:r>
            <a:r>
              <a:rPr lang="ru-RU" sz="2900" dirty="0" err="1" smtClean="0">
                <a:solidFill>
                  <a:schemeClr val="tx1"/>
                </a:solidFill>
              </a:rPr>
              <a:t>напрямів</a:t>
            </a:r>
            <a:r>
              <a:rPr lang="ru-RU" sz="2900" dirty="0" smtClean="0">
                <a:solidFill>
                  <a:schemeClr val="tx1"/>
                </a:solidFill>
              </a:rPr>
              <a:t> </a:t>
            </a:r>
            <a:r>
              <a:rPr lang="ru-RU" sz="2900" dirty="0" err="1">
                <a:solidFill>
                  <a:schemeClr val="tx1"/>
                </a:solidFill>
              </a:rPr>
              <a:t>розвитку</a:t>
            </a:r>
            <a:r>
              <a:rPr lang="ru-RU" sz="2900" dirty="0">
                <a:solidFill>
                  <a:schemeClr val="tx1"/>
                </a:solidFill>
              </a:rPr>
              <a:t> </a:t>
            </a:r>
            <a:r>
              <a:rPr lang="ru-RU" sz="2900" dirty="0" err="1" smtClean="0">
                <a:solidFill>
                  <a:schemeClr val="tx1"/>
                </a:solidFill>
              </a:rPr>
              <a:t>потенціалу</a:t>
            </a:r>
            <a:r>
              <a:rPr lang="ru-RU" sz="2900" dirty="0" smtClean="0">
                <a:solidFill>
                  <a:schemeClr val="tx1"/>
                </a:solidFill>
              </a:rPr>
              <a:t> </a:t>
            </a:r>
            <a:r>
              <a:rPr lang="ru-RU" sz="2900" dirty="0" err="1" smtClean="0">
                <a:solidFill>
                  <a:schemeClr val="tx1"/>
                </a:solidFill>
              </a:rPr>
              <a:t>підприємства</a:t>
            </a:r>
            <a:r>
              <a:rPr lang="ru-RU" sz="2900" dirty="0" smtClean="0">
                <a:solidFill>
                  <a:schemeClr val="tx1"/>
                </a:solidFill>
              </a:rPr>
              <a:t>.</a:t>
            </a:r>
            <a:endParaRPr lang="uk-UA" sz="2900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054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200" b="1" dirty="0"/>
              <a:t>1.1. Поняття і загальна модель формування та розвитку потенціалу підприємства.</a:t>
            </a: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b="1" dirty="0" smtClean="0"/>
              <a:t>ПОТЕНЦІАЛ</a:t>
            </a:r>
            <a:r>
              <a:rPr lang="uk-UA" b="1" i="1" dirty="0" smtClean="0"/>
              <a:t> </a:t>
            </a:r>
            <a:r>
              <a:rPr lang="uk-UA" dirty="0"/>
              <a:t>- це сукупність усіх механізмів, пристроїв, внутрішніх сил, ресурсів, знарядь та засобів праці, а також персоналу, які вводять їх в дію, прихованих </a:t>
            </a:r>
            <a:r>
              <a:rPr lang="uk-UA" dirty="0" err="1"/>
              <a:t>здатностей</a:t>
            </a:r>
            <a:r>
              <a:rPr lang="uk-UA" dirty="0"/>
              <a:t>, що можуть бути використані в процесі діяльності суб’єкта господарювання.</a:t>
            </a:r>
          </a:p>
          <a:p>
            <a:pPr algn="just"/>
            <a:r>
              <a:rPr lang="uk-UA" dirty="0"/>
              <a:t>Потенціал відображає не тільки абсолютний обсяг наявних матеріальних благ та послуг, але й розкриває </a:t>
            </a:r>
            <a:r>
              <a:rPr lang="uk-UA" b="1" dirty="0"/>
              <a:t>невикористані, приховані можливості ресурсів, оптимальне поєднання яких забезпечує постійний розвиток підприємства.</a:t>
            </a:r>
          </a:p>
          <a:p>
            <a:pPr algn="just"/>
            <a:r>
              <a:rPr lang="uk-UA" dirty="0"/>
              <a:t>Практичний результат наявних ресурсів господарюючої системи – це створення об’єктів діяльності. </a:t>
            </a:r>
            <a:endParaRPr lang="uk-UA" dirty="0" smtClean="0"/>
          </a:p>
          <a:p>
            <a:pPr algn="just"/>
            <a:r>
              <a:rPr lang="uk-UA" dirty="0" smtClean="0"/>
              <a:t>В </a:t>
            </a:r>
            <a:r>
              <a:rPr lang="uk-UA" dirty="0"/>
              <a:t>понятті „потенціал господарюючої системи” необхідно виділити наявність ресурсної складової, її вартості і сукупних результатів їх використання.</a:t>
            </a:r>
          </a:p>
          <a:p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1822406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03841" y="1039091"/>
            <a:ext cx="7315200" cy="1877014"/>
          </a:xfrm>
        </p:spPr>
        <p:txBody>
          <a:bodyPr>
            <a:normAutofit/>
          </a:bodyPr>
          <a:lstStyle/>
          <a:p>
            <a:r>
              <a:rPr lang="uk-UA" sz="3500" b="1" dirty="0"/>
              <a:t>Лекція </a:t>
            </a:r>
            <a:r>
              <a:rPr lang="uk-UA" sz="3500" b="1" dirty="0" smtClean="0"/>
              <a:t>№2. </a:t>
            </a:r>
            <a:r>
              <a:rPr lang="uk-UA" sz="3600" b="1" dirty="0" smtClean="0"/>
              <a:t>Оптимізація </a:t>
            </a:r>
            <a:r>
              <a:rPr lang="uk-UA" sz="3600" b="1" dirty="0"/>
              <a:t>структури потенціалу підприємства</a:t>
            </a:r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100015" y="3225338"/>
            <a:ext cx="7315200" cy="2359308"/>
          </a:xfrm>
        </p:spPr>
        <p:txBody>
          <a:bodyPr>
            <a:normAutofit/>
          </a:bodyPr>
          <a:lstStyle/>
          <a:p>
            <a:r>
              <a:rPr lang="uk-UA" dirty="0"/>
              <a:t>2.1. Потенціал підприємства як відкрита економічна система</a:t>
            </a:r>
          </a:p>
          <a:p>
            <a:r>
              <a:rPr lang="uk-UA" dirty="0"/>
              <a:t>2.2. Структура потенціалу підприємства</a:t>
            </a:r>
          </a:p>
          <a:p>
            <a:r>
              <a:rPr lang="uk-UA" dirty="0"/>
              <a:t>2.3. Фактори, що впливають на структуру потенціалу підприємства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48812542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uk-UA" sz="2200" b="1" dirty="0"/>
              <a:t>2.1. Потенціал підприємства як відкрита економічна система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624349" y="2834640"/>
            <a:ext cx="10058400" cy="4023360"/>
          </a:xfrm>
        </p:spPr>
        <p:txBody>
          <a:bodyPr/>
          <a:lstStyle/>
          <a:p>
            <a:endParaRPr lang="uk-UA" dirty="0" smtClean="0"/>
          </a:p>
          <a:p>
            <a:endParaRPr lang="uk-UA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527069" y="988906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6" name="Прямокутник 5"/>
          <p:cNvSpPr/>
          <p:nvPr/>
        </p:nvSpPr>
        <p:spPr>
          <a:xfrm>
            <a:off x="775547" y="2214248"/>
            <a:ext cx="10701866" cy="34901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15900" algn="just">
              <a:lnSpc>
                <a:spcPct val="115000"/>
              </a:lnSpc>
              <a:spcAft>
                <a:spcPts val="0"/>
              </a:spcAft>
            </a:pPr>
            <a:r>
              <a:rPr lang="ru-RU" sz="1600" b="1" dirty="0" err="1" smtClean="0"/>
              <a:t>Підприємство</a:t>
            </a:r>
            <a:r>
              <a:rPr lang="ru-RU" sz="1600" b="1" dirty="0" smtClean="0"/>
              <a:t> </a:t>
            </a:r>
            <a:r>
              <a:rPr lang="ru-RU" sz="1600" b="1" dirty="0"/>
              <a:t>– </a:t>
            </a:r>
            <a:r>
              <a:rPr lang="ru-RU" sz="1600" b="1" dirty="0" err="1"/>
              <a:t>це</a:t>
            </a:r>
            <a:r>
              <a:rPr lang="ru-RU" sz="1600" b="1" dirty="0"/>
              <a:t> </a:t>
            </a:r>
            <a:r>
              <a:rPr lang="uk-UA" sz="1600" b="1" dirty="0"/>
              <a:t>складна відкрита виробничо-господарська і соціальна система, яка: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1600" dirty="0"/>
              <a:t>складається із взаємозалежних частин (виробництв, </a:t>
            </a:r>
            <a:r>
              <a:rPr lang="uk-UA" sz="1600" dirty="0" err="1"/>
              <a:t>цехів,дільниць</a:t>
            </a:r>
            <a:r>
              <a:rPr lang="uk-UA" sz="1600" dirty="0"/>
              <a:t>, служб тощо), діяльність яких впливає на кінцевий результат господарювання; кінцевими цілями будь-якого господарювання є створення товарів для задоволення потреб у них суспільства і потреби людини в праці, а для досягнення цих цілей необхідні ресурси, тобто предмети і засоби праці, земля, праця та інформація;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1600" dirty="0"/>
              <a:t>взаємодіє із зовнішнім оточенням, з якого в систему надходять необхідні для виробничої діяльності фактор виробництва та в якому використовуються результати виробництва – продукція, роботи, послуги;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1600" dirty="0"/>
              <a:t>здійснює діяльність, спрямовану на задоволення потреб суспільства (зовнішнього середовища системи</a:t>
            </a:r>
            <a:r>
              <a:rPr lang="uk-UA" sz="1600" dirty="0" smtClean="0"/>
              <a:t>);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1600" dirty="0" smtClean="0"/>
              <a:t>має </a:t>
            </a:r>
            <a:r>
              <a:rPr lang="uk-UA" sz="1600" dirty="0"/>
              <a:t>властивості, що притаманні складним відкритим цілеспрямованим системам: здійснює певні процеси протягом життєвого циклу продукції, реагує на зміну зовнішнього оточення і самостійно забезпечує свій розвиток, має характерне складних систем поєднання властивостей цілісності та відокремленості, які певним чином впливають на її функціонування та розвиток.</a:t>
            </a:r>
          </a:p>
        </p:txBody>
      </p:sp>
    </p:spTree>
    <p:extLst>
      <p:ext uri="{BB962C8B-B14F-4D97-AF65-F5344CB8AC3E}">
        <p14:creationId xmlns:p14="http://schemas.microsoft.com/office/powerpoint/2010/main" val="51676594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624349" y="2834640"/>
            <a:ext cx="10058400" cy="4023360"/>
          </a:xfrm>
        </p:spPr>
        <p:txBody>
          <a:bodyPr/>
          <a:lstStyle/>
          <a:p>
            <a:endParaRPr lang="uk-UA" dirty="0" smtClean="0"/>
          </a:p>
          <a:p>
            <a:endParaRPr lang="uk-UA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527069" y="988906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2527070" y="491066"/>
            <a:ext cx="19576260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8" name="Об'є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8275519"/>
              </p:ext>
            </p:extLst>
          </p:nvPr>
        </p:nvGraphicFramePr>
        <p:xfrm>
          <a:off x="2256136" y="372533"/>
          <a:ext cx="6557664" cy="6043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" name="Picture" r:id="rId3" imgW="8454284" imgH="7791835" progId="Word.Picture.8">
                  <p:embed/>
                </p:oleObj>
              </mc:Choice>
              <mc:Fallback>
                <p:oleObj name="Picture" r:id="rId3" imgW="8454284" imgH="7791835" progId="Word.Picture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6136" y="372533"/>
                        <a:ext cx="6557664" cy="60433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9487373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uk-UA" sz="2200" b="1" dirty="0"/>
              <a:t>2.2. Структура потенціалу підприємства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097280" y="1928707"/>
            <a:ext cx="10058400" cy="4023360"/>
          </a:xfrm>
        </p:spPr>
        <p:txBody>
          <a:bodyPr/>
          <a:lstStyle/>
          <a:p>
            <a:endParaRPr lang="uk-UA" dirty="0" smtClean="0"/>
          </a:p>
          <a:p>
            <a:endParaRPr lang="uk-UA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527069" y="988906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5" name="Прямокутник 4"/>
          <p:cNvSpPr/>
          <p:nvPr/>
        </p:nvSpPr>
        <p:spPr>
          <a:xfrm>
            <a:off x="1219200" y="1861742"/>
            <a:ext cx="10210800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 smtClean="0"/>
              <a:t>Структура </a:t>
            </a:r>
            <a:r>
              <a:rPr lang="uk-UA" sz="2000" dirty="0"/>
              <a:t>системи, </a:t>
            </a:r>
            <a:r>
              <a:rPr lang="uk-UA" sz="2000" dirty="0" smtClean="0"/>
              <a:t>якою </a:t>
            </a:r>
            <a:r>
              <a:rPr lang="uk-UA" sz="2000" dirty="0"/>
              <a:t>є потенціал </a:t>
            </a:r>
            <a:r>
              <a:rPr lang="uk-UA" sz="2000" dirty="0" smtClean="0"/>
              <a:t>підприємства представляє собою мережу </a:t>
            </a:r>
            <a:r>
              <a:rPr lang="uk-UA" sz="2000" dirty="0"/>
              <a:t>найсуттєвіших, стійких (інваріантних) </a:t>
            </a:r>
            <a:r>
              <a:rPr lang="uk-UA" sz="2000" dirty="0" err="1"/>
              <a:t>зв’язків</a:t>
            </a:r>
            <a:r>
              <a:rPr lang="uk-UA" sz="2000" dirty="0"/>
              <a:t> між елементами</a:t>
            </a:r>
            <a:r>
              <a:rPr lang="uk-UA" sz="2000" dirty="0" smtClean="0"/>
              <a:t>.</a:t>
            </a:r>
          </a:p>
          <a:p>
            <a:pPr algn="just"/>
            <a:endParaRPr lang="uk-UA" b="1" i="1" dirty="0" smtClean="0"/>
          </a:p>
          <a:p>
            <a:pPr algn="just"/>
            <a:r>
              <a:rPr lang="uk-UA" b="1" i="1" dirty="0" smtClean="0"/>
              <a:t>Об’єктні </a:t>
            </a:r>
            <a:r>
              <a:rPr lang="uk-UA" b="1" i="1" dirty="0"/>
              <a:t>складові</a:t>
            </a:r>
            <a:r>
              <a:rPr lang="uk-UA" b="1" dirty="0"/>
              <a:t> </a:t>
            </a:r>
            <a:r>
              <a:rPr lang="uk-UA" dirty="0"/>
              <a:t>пов’язані з матеріально-речовинною та особовою формою потенціалу підприємства. Вони споживаються і відтворюються в тій чи іншій формі в процесі функціонування. До них належить: інноваційний потенціал, виробничий потенціал, фінансовий потенціал та потенціал відтворення.</a:t>
            </a:r>
          </a:p>
          <a:p>
            <a:pPr algn="just"/>
            <a:endParaRPr lang="uk-UA" sz="20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/>
            <a:r>
              <a:rPr lang="uk-UA" b="1" i="1" dirty="0"/>
              <a:t>Суб’єктні складові</a:t>
            </a:r>
            <a:r>
              <a:rPr lang="uk-UA" dirty="0"/>
              <a:t> пов’язані із суспільною формою їх виявлення. Вони не споживаються, а становлять передумову, загальноекономічний, загальногосподарський соціальний чинник раціонального споживання об’єктних складових. </a:t>
            </a:r>
            <a:endParaRPr lang="uk-UA" dirty="0" smtClean="0"/>
          </a:p>
          <a:p>
            <a:pPr algn="just"/>
            <a:endParaRPr lang="uk-UA" dirty="0" smtClean="0"/>
          </a:p>
          <a:p>
            <a:pPr algn="just"/>
            <a:r>
              <a:rPr lang="uk-UA" dirty="0"/>
              <a:t>На особливу увагу в структурі потенціалу підприємства заслуговують:</a:t>
            </a:r>
            <a:r>
              <a:rPr lang="uk-UA" i="1" dirty="0"/>
              <a:t> трудовий, інфраструктурний та інформаційний потенціали, їх не можна однозначно віднести чи то до суб’єктних, чи то до об’єктних складових.</a:t>
            </a:r>
            <a:endParaRPr lang="uk-UA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264724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097280" y="1928707"/>
            <a:ext cx="10058400" cy="4023360"/>
          </a:xfrm>
        </p:spPr>
        <p:txBody>
          <a:bodyPr/>
          <a:lstStyle/>
          <a:p>
            <a:endParaRPr lang="uk-UA" dirty="0" smtClean="0"/>
          </a:p>
          <a:p>
            <a:endParaRPr lang="uk-UA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527069" y="988906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4974" y="185638"/>
            <a:ext cx="8599466" cy="5766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702863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uk-UA" sz="2200" dirty="0"/>
              <a:t>2.3. Фактори, що впливають на структуру потенціалу підприємства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097280" y="1928707"/>
            <a:ext cx="10058400" cy="4023360"/>
          </a:xfrm>
        </p:spPr>
        <p:txBody>
          <a:bodyPr/>
          <a:lstStyle/>
          <a:p>
            <a:endParaRPr lang="uk-UA" dirty="0" smtClean="0"/>
          </a:p>
          <a:p>
            <a:endParaRPr lang="uk-UA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527069" y="988906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5" name="Прямокутник 4"/>
          <p:cNvSpPr/>
          <p:nvPr/>
        </p:nvSpPr>
        <p:spPr>
          <a:xfrm>
            <a:off x="1219200" y="1861742"/>
            <a:ext cx="102108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dirty="0" smtClean="0"/>
              <a:t>ФАКТОРИ</a:t>
            </a:r>
            <a:endParaRPr lang="uk-UA" dirty="0"/>
          </a:p>
          <a:p>
            <a:endParaRPr lang="uk-UA" b="1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uk-UA" b="1" dirty="0" smtClean="0"/>
              <a:t>Фактори </a:t>
            </a:r>
            <a:r>
              <a:rPr lang="uk-UA" b="1" dirty="0"/>
              <a:t>пропозиції </a:t>
            </a:r>
            <a:r>
              <a:rPr lang="uk-UA" dirty="0"/>
              <a:t>зумовлюють фізичну здатність господарюючої системи до формування економічного потенціалу на принципах сталого зростання. Серед цих факторів виділяють об’єкти природних, майнових, трудових ресурсів та системи управління. </a:t>
            </a:r>
            <a:endParaRPr lang="uk-UA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uk-UA" b="1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uk-UA" b="1" dirty="0" smtClean="0"/>
              <a:t>Фактори попиту</a:t>
            </a:r>
            <a:r>
              <a:rPr lang="uk-UA" dirty="0" smtClean="0"/>
              <a:t>. Економічний </a:t>
            </a:r>
            <a:r>
              <a:rPr lang="uk-UA" dirty="0"/>
              <a:t>потенціал залежить також від джерел попиту, тобто має забезпечуватися доходами покупців, а їх рівень визначає величину використання наявних факторів пропозиції</a:t>
            </a:r>
            <a:r>
              <a:rPr lang="uk-UA" dirty="0" smtClean="0"/>
              <a:t>.</a:t>
            </a:r>
          </a:p>
          <a:p>
            <a:endParaRPr lang="uk-UA" dirty="0"/>
          </a:p>
          <a:p>
            <a:r>
              <a:rPr lang="uk-UA" dirty="0"/>
              <a:t>Фактори пропозиції й попиту, які впливають на економічний потенціал взаємопов’язані. Так, неповне залучення підприємствами трудових ресурсів уповільнює темпи нагромадження ними майнових об’єктів, а низькі темпи впровадження інноваційних інвестицій можуть спричинити вивільнення працівників з господарської діяльності</a:t>
            </a:r>
            <a:r>
              <a:rPr lang="uk-UA" dirty="0" smtClean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00658438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uk-UA" sz="2200" dirty="0"/>
              <a:t>2.3. Фактори, що впливають на структуру потенціалу підприємства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097280" y="1928707"/>
            <a:ext cx="10058400" cy="4023360"/>
          </a:xfrm>
        </p:spPr>
        <p:txBody>
          <a:bodyPr/>
          <a:lstStyle/>
          <a:p>
            <a:endParaRPr lang="uk-UA" dirty="0" smtClean="0"/>
          </a:p>
          <a:p>
            <a:endParaRPr lang="uk-UA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527069" y="988906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5" name="Прямокутник 4"/>
          <p:cNvSpPr/>
          <p:nvPr/>
        </p:nvSpPr>
        <p:spPr>
          <a:xfrm>
            <a:off x="1219200" y="1691210"/>
            <a:ext cx="1021080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uk-UA" b="1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uk-UA" b="1" dirty="0" smtClean="0"/>
              <a:t>Фактори ефективності внутрішньої політики. </a:t>
            </a:r>
            <a:r>
              <a:rPr lang="uk-UA" b="1" dirty="0"/>
              <a:t>Внутрішня політика</a:t>
            </a:r>
            <a:r>
              <a:rPr lang="uk-UA" dirty="0"/>
              <a:t> підприємства щодо його економічного потенціалу формується інструментами реалізації функцій управління, які об’єднуються в замкнену систему, що забезпечує ефективність функціонування суб’єктів господарювання. </a:t>
            </a:r>
            <a:endParaRPr lang="uk-UA" dirty="0" smtClean="0"/>
          </a:p>
          <a:p>
            <a:endParaRPr lang="uk-UA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uk-UA" b="1" dirty="0"/>
              <a:t>Фактори </a:t>
            </a:r>
            <a:r>
              <a:rPr lang="uk-UA" b="1" dirty="0" smtClean="0"/>
              <a:t>ефективності зовнішньої політики</a:t>
            </a:r>
            <a:r>
              <a:rPr lang="uk-UA" b="1" dirty="0"/>
              <a:t>. </a:t>
            </a:r>
            <a:endParaRPr lang="uk-UA" b="1" dirty="0" smtClean="0"/>
          </a:p>
          <a:p>
            <a:r>
              <a:rPr lang="uk-UA" sz="1200" dirty="0"/>
              <a:t>Основними напрямами </a:t>
            </a:r>
            <a:r>
              <a:rPr lang="uk-UA" sz="1200" b="1" dirty="0"/>
              <a:t>зовнішньої економічної</a:t>
            </a:r>
            <a:r>
              <a:rPr lang="uk-UA" sz="1200" dirty="0"/>
              <a:t> політики, що визначаються державою, є: </a:t>
            </a:r>
          </a:p>
          <a:p>
            <a:pPr marL="171450" lvl="0" indent="-171450">
              <a:buFont typeface="Wingdings" panose="05000000000000000000" pitchFamily="2" charset="2"/>
              <a:buChar char="§"/>
            </a:pPr>
            <a:r>
              <a:rPr lang="uk-UA" sz="1200" dirty="0"/>
              <a:t>структурно-галузева політика</a:t>
            </a:r>
          </a:p>
          <a:p>
            <a:pPr marL="171450" lvl="0" indent="-171450">
              <a:buFont typeface="Wingdings" panose="05000000000000000000" pitchFamily="2" charset="2"/>
              <a:buChar char="§"/>
            </a:pPr>
            <a:r>
              <a:rPr lang="uk-UA" sz="1200" dirty="0"/>
              <a:t>інвестиційна політика </a:t>
            </a:r>
          </a:p>
          <a:p>
            <a:pPr marL="171450" lvl="0" indent="-171450">
              <a:buFont typeface="Wingdings" panose="05000000000000000000" pitchFamily="2" charset="2"/>
              <a:buChar char="§"/>
            </a:pPr>
            <a:r>
              <a:rPr lang="uk-UA" sz="1200" dirty="0"/>
              <a:t>амортизаційна політика </a:t>
            </a:r>
          </a:p>
          <a:p>
            <a:pPr marL="171450" lvl="0" indent="-171450">
              <a:buFont typeface="Wingdings" panose="05000000000000000000" pitchFamily="2" charset="2"/>
              <a:buChar char="§"/>
            </a:pPr>
            <a:r>
              <a:rPr lang="uk-UA" sz="1200" dirty="0"/>
              <a:t>політика інституційних перетворень </a:t>
            </a:r>
          </a:p>
          <a:p>
            <a:pPr marL="171450" lvl="0" indent="-171450">
              <a:buFont typeface="Wingdings" panose="05000000000000000000" pitchFamily="2" charset="2"/>
              <a:buChar char="§"/>
            </a:pPr>
            <a:r>
              <a:rPr lang="uk-UA" sz="1200" dirty="0"/>
              <a:t>цінова політика </a:t>
            </a:r>
          </a:p>
          <a:p>
            <a:pPr marL="171450" lvl="0" indent="-171450">
              <a:buFont typeface="Wingdings" panose="05000000000000000000" pitchFamily="2" charset="2"/>
              <a:buChar char="§"/>
            </a:pPr>
            <a:r>
              <a:rPr lang="uk-UA" sz="1200" dirty="0" err="1"/>
              <a:t>антимонопольно</a:t>
            </a:r>
            <a:r>
              <a:rPr lang="uk-UA" sz="1200" dirty="0"/>
              <a:t>-конкурентна політика </a:t>
            </a:r>
          </a:p>
          <a:p>
            <a:pPr marL="171450" lvl="0" indent="-171450">
              <a:buFont typeface="Wingdings" panose="05000000000000000000" pitchFamily="2" charset="2"/>
              <a:buChar char="§"/>
            </a:pPr>
            <a:r>
              <a:rPr lang="uk-UA" sz="1200" dirty="0"/>
              <a:t>бюджетна політика </a:t>
            </a:r>
          </a:p>
          <a:p>
            <a:pPr marL="171450" lvl="0" indent="-171450">
              <a:buFont typeface="Wingdings" panose="05000000000000000000" pitchFamily="2" charset="2"/>
              <a:buChar char="§"/>
            </a:pPr>
            <a:r>
              <a:rPr lang="uk-UA" sz="1200" dirty="0"/>
              <a:t>податкова політика </a:t>
            </a:r>
          </a:p>
          <a:p>
            <a:pPr marL="171450" lvl="0" indent="-171450">
              <a:buFont typeface="Wingdings" panose="05000000000000000000" pitchFamily="2" charset="2"/>
              <a:buChar char="§"/>
            </a:pPr>
            <a:r>
              <a:rPr lang="uk-UA" sz="1200" dirty="0"/>
              <a:t>грошово-кредитна політика </a:t>
            </a:r>
          </a:p>
          <a:p>
            <a:pPr marL="171450" lvl="0" indent="-171450">
              <a:buFont typeface="Wingdings" panose="05000000000000000000" pitchFamily="2" charset="2"/>
              <a:buChar char="§"/>
            </a:pPr>
            <a:r>
              <a:rPr lang="uk-UA" sz="1200" dirty="0"/>
              <a:t>валютна політика </a:t>
            </a:r>
          </a:p>
          <a:p>
            <a:pPr marL="171450" lvl="0" indent="-171450">
              <a:buFont typeface="Wingdings" panose="05000000000000000000" pitchFamily="2" charset="2"/>
              <a:buChar char="§"/>
            </a:pPr>
            <a:r>
              <a:rPr lang="uk-UA" sz="1200" dirty="0"/>
              <a:t>зовнішньоекономічна політика </a:t>
            </a:r>
          </a:p>
          <a:p>
            <a:endParaRPr lang="uk-UA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uk-UA" b="1" dirty="0" smtClean="0"/>
          </a:p>
        </p:txBody>
      </p:sp>
    </p:spTree>
    <p:extLst>
      <p:ext uri="{BB962C8B-B14F-4D97-AF65-F5344CB8AC3E}">
        <p14:creationId xmlns:p14="http://schemas.microsoft.com/office/powerpoint/2010/main" val="9610625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200" b="1" dirty="0"/>
              <a:t>1.1. Поняття і загальна модель формування та розвитку потенціалу підприємства.</a:t>
            </a: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b="1" i="1" dirty="0" smtClean="0"/>
              <a:t>Потенціал </a:t>
            </a:r>
            <a:r>
              <a:rPr lang="uk-UA" b="1" i="1" dirty="0"/>
              <a:t>підприємства оцінюється з погляду на:</a:t>
            </a:r>
            <a:endParaRPr lang="uk-UA" dirty="0"/>
          </a:p>
          <a:p>
            <a:pPr>
              <a:buFont typeface="Wingdings" panose="05000000000000000000" pitchFamily="2" charset="2"/>
              <a:buChar char="ü"/>
            </a:pPr>
            <a:r>
              <a:rPr lang="uk-UA" b="1" dirty="0"/>
              <a:t>минуле</a:t>
            </a:r>
            <a:r>
              <a:rPr lang="uk-UA" dirty="0"/>
              <a:t> – сукупність об’єктів, які нагромаджені суб’єктом господарювання в процесі його діяльності для безперервного функціонування та сталого розвитку;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b="1" dirty="0"/>
              <a:t>теперішнє </a:t>
            </a:r>
            <a:r>
              <a:rPr lang="uk-UA" dirty="0"/>
              <a:t>– використання наявних можливостей підприємства та частка нереалізованого потенціалу;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b="1" dirty="0"/>
              <a:t>майбутнє</a:t>
            </a:r>
            <a:r>
              <a:rPr lang="uk-UA" dirty="0"/>
              <a:t> – потенціал формується з орієнтацією на розвиток ресурсів, їх вартості і результатів в майбутньому.</a:t>
            </a:r>
          </a:p>
        </p:txBody>
      </p:sp>
    </p:spTree>
    <p:extLst>
      <p:ext uri="{BB962C8B-B14F-4D97-AF65-F5344CB8AC3E}">
        <p14:creationId xmlns:p14="http://schemas.microsoft.com/office/powerpoint/2010/main" val="14260876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200" b="1" dirty="0"/>
              <a:t>1.1. Поняття і загальна модель формування та розвитку потенціалу підприємства.</a:t>
            </a: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000" b="1" dirty="0" smtClean="0"/>
              <a:t>Основний </a:t>
            </a:r>
            <a:r>
              <a:rPr lang="uk-UA" sz="3000" b="1" dirty="0"/>
              <a:t>зміст поняття „потенціал підприємства</a:t>
            </a:r>
            <a:r>
              <a:rPr lang="uk-UA" sz="3000" b="1" dirty="0" smtClean="0"/>
              <a:t>”:</a:t>
            </a:r>
          </a:p>
          <a:p>
            <a:pPr algn="ctr"/>
            <a:r>
              <a:rPr lang="uk-UA" sz="3000" dirty="0" smtClean="0"/>
              <a:t>інтегральне відображення </a:t>
            </a:r>
            <a:r>
              <a:rPr lang="uk-UA" sz="3000" dirty="0"/>
              <a:t>(</a:t>
            </a:r>
            <a:r>
              <a:rPr lang="uk-UA" sz="3000" dirty="0" smtClean="0"/>
              <a:t>оцінка) </a:t>
            </a:r>
            <a:r>
              <a:rPr lang="uk-UA" sz="3000" dirty="0"/>
              <a:t>поточних і майбутніх можливостей економічної системи трансформувати вхідні ресурси за допомогою притаманних її персоналу підприємницьких здібностей в економічні блага (об’єкти діяльності), максимально задовольняючи в такий спосіб корпоративні та суспільні </a:t>
            </a:r>
            <a:r>
              <a:rPr lang="uk-UA" sz="3000" dirty="0" smtClean="0"/>
              <a:t>інтереси</a:t>
            </a:r>
            <a:endParaRPr lang="uk-UA" sz="3000" dirty="0"/>
          </a:p>
        </p:txBody>
      </p:sp>
    </p:spTree>
    <p:extLst>
      <p:ext uri="{BB962C8B-B14F-4D97-AF65-F5344CB8AC3E}">
        <p14:creationId xmlns:p14="http://schemas.microsoft.com/office/powerpoint/2010/main" val="3859703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200" b="1" dirty="0"/>
              <a:t>1.1. Поняття і загальна модель формування та розвитку потенціалу підприємства.</a:t>
            </a: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uk-UA" dirty="0" smtClean="0"/>
              <a:t>Потенціал </a:t>
            </a:r>
            <a:r>
              <a:rPr lang="uk-UA" dirty="0"/>
              <a:t>підприємства характеризується чотирма основними </a:t>
            </a:r>
            <a:r>
              <a:rPr lang="uk-UA" b="1" dirty="0" smtClean="0"/>
              <a:t>РИСАМИ</a:t>
            </a:r>
            <a:r>
              <a:rPr lang="uk-UA" b="1" i="1" dirty="0" smtClean="0"/>
              <a:t>:</a:t>
            </a:r>
            <a:endParaRPr lang="uk-UA" dirty="0"/>
          </a:p>
          <a:p>
            <a:pPr algn="just"/>
            <a:r>
              <a:rPr lang="uk-UA" b="1" i="1" dirty="0"/>
              <a:t>Перша риса.</a:t>
            </a:r>
            <a:r>
              <a:rPr lang="uk-UA" b="1" dirty="0"/>
              <a:t> </a:t>
            </a:r>
            <a:r>
              <a:rPr lang="uk-UA" dirty="0"/>
              <a:t>Потенціал підприємства визначається його реальними можливостями в тій чи іншій сфері соціально-економічної діяльності, причому не тільки реалізованими, а й нереалізованими з будь-яких причин.</a:t>
            </a:r>
          </a:p>
          <a:p>
            <a:pPr algn="just"/>
            <a:r>
              <a:rPr lang="uk-UA" b="1" i="1" dirty="0"/>
              <a:t>Друга риса.</a:t>
            </a:r>
            <a:r>
              <a:rPr lang="uk-UA" b="1" dirty="0"/>
              <a:t> </a:t>
            </a:r>
            <a:r>
              <a:rPr lang="uk-UA" dirty="0"/>
              <a:t>Можливості будь-якого підприємства здебільшого залежать від наявності ресурсів і резервів (економічних, соціальних), не залучених у виробництво. Тому потенціал підприємства характеризується також і певним обсягом ресурсів, як</a:t>
            </a:r>
            <a:r>
              <a:rPr lang="uk-UA" i="1" dirty="0"/>
              <a:t> </a:t>
            </a:r>
            <a:r>
              <a:rPr lang="uk-UA" dirty="0"/>
              <a:t>залучених у виробництво, так і підготовлених для використання.</a:t>
            </a:r>
          </a:p>
          <a:p>
            <a:pPr algn="just"/>
            <a:r>
              <a:rPr lang="uk-UA" b="1" i="1" dirty="0"/>
              <a:t>Третя риса</a:t>
            </a:r>
            <a:r>
              <a:rPr lang="uk-UA" b="1" dirty="0"/>
              <a:t> </a:t>
            </a:r>
            <a:r>
              <a:rPr lang="uk-UA" dirty="0"/>
              <a:t>полягає в тому, що потенціал підприємства визначається не тільки і не стільки наявними можливостями, але ще й навичками різних категорій персоналу до його використання з метою виробництва товарів, здійснення послуг (робіт), отримання максимального доходу (прибутку) і забезпечення ефективного функціонування та сталого розвитку виробничо-комерційної системи</a:t>
            </a:r>
            <a:r>
              <a:rPr lang="uk-UA" i="1" dirty="0"/>
              <a:t>.</a:t>
            </a:r>
            <a:endParaRPr lang="uk-UA" dirty="0"/>
          </a:p>
          <a:p>
            <a:pPr algn="just"/>
            <a:r>
              <a:rPr lang="uk-UA" b="1" i="1" dirty="0"/>
              <a:t>Четверта риса.</a:t>
            </a:r>
            <a:r>
              <a:rPr lang="uk-UA" b="1" dirty="0"/>
              <a:t> </a:t>
            </a:r>
            <a:r>
              <a:rPr lang="uk-UA" dirty="0"/>
              <a:t>Рівень і результати реалізації потенціалу підприємства (обсяги виробленої продукції або отриманого доходу (прибутку)) визначаються також формою підприємництва та адекватною їй організаційною структурою.</a:t>
            </a:r>
            <a:endParaRPr lang="uk-UA" sz="3000" dirty="0"/>
          </a:p>
        </p:txBody>
      </p:sp>
    </p:spTree>
    <p:extLst>
      <p:ext uri="{BB962C8B-B14F-4D97-AF65-F5344CB8AC3E}">
        <p14:creationId xmlns:p14="http://schemas.microsoft.com/office/powerpoint/2010/main" val="4215440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200" b="1" dirty="0"/>
              <a:t>1.1. Поняття і загальна модель формування та розвитку потенціалу підприємства.</a:t>
            </a: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uk-UA" b="1" dirty="0" smtClean="0"/>
              <a:t>МОДЕЛЬ ПОТЕНЦІАЛУ ПІДПРИЄМСТВА ВИЗНАЧАЄТЬСЯ: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uk-UA" dirty="0" smtClean="0"/>
              <a:t>обсягом </a:t>
            </a:r>
            <a:r>
              <a:rPr lang="uk-UA" dirty="0"/>
              <a:t>та якістю наявних у нього ресурсів</a:t>
            </a:r>
            <a:r>
              <a:rPr lang="uk-UA" i="1" dirty="0"/>
              <a:t> </a:t>
            </a:r>
            <a:r>
              <a:rPr lang="uk-UA" dirty="0"/>
              <a:t>(кількістю зайнятих працівників, основними виробничими і невиробничими фондами або матеріальними запасами, фінансовими та нематеріальними ресурсами – патентами, ліцензіями, інформацією, технологією);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uk-UA" dirty="0"/>
              <a:t>можливостями керівників та інших категорій персоналу створювати певні види продукції, інакше кажучи, їхнім освітнім, кваліфікаційним, психофізіологічним та мотиваційним потенціалом;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uk-UA" dirty="0"/>
              <a:t>можливостями менеджменту оптимально використовувати наявні ресурси підприємства (професійною підготовкою, талантом, умінням створювати й оновлювати організаційні структури підприємства);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uk-UA" dirty="0"/>
              <a:t>інформаційними можливостями, тобто можливостями підприємства генерувати і трансформувати інформаційні ресурси для використання їх у виробничій, комерційній та управлінській діяльності;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uk-UA" dirty="0"/>
              <a:t>інноваційними можливостями підприємства щодо оновлення техніко-технологічної бази виробництва, переходу на випуск нової конкурентоспроможної продукції, використання сучасних форм і методів організації та управління господарськими процесами;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uk-UA" dirty="0"/>
              <a:t>фінансовими можливостями залучення коштів, що їх бракує (кредитоспроможністю, внутрішньою та зовнішньою заборгованістю у сфері фінансів);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uk-UA" dirty="0"/>
              <a:t>іншими можливостями.</a:t>
            </a:r>
          </a:p>
          <a:p>
            <a:pPr marL="0" indent="0" algn="just">
              <a:buNone/>
            </a:pPr>
            <a:endParaRPr lang="uk-UA" sz="3000" dirty="0"/>
          </a:p>
        </p:txBody>
      </p:sp>
    </p:spTree>
    <p:extLst>
      <p:ext uri="{BB962C8B-B14F-4D97-AF65-F5344CB8AC3E}">
        <p14:creationId xmlns:p14="http://schemas.microsoft.com/office/powerpoint/2010/main" val="4128477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uk-UA" sz="2200" b="1" dirty="0"/>
              <a:t>1.2. Класифікаційні ознаки потенціалу </a:t>
            </a:r>
            <a:r>
              <a:rPr lang="uk-UA" sz="2200" b="1" dirty="0" smtClean="0"/>
              <a:t>підприємства</a:t>
            </a:r>
            <a:endParaRPr lang="uk-UA" sz="2200" b="1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b="1" dirty="0"/>
              <a:t>Класифікація </a:t>
            </a:r>
            <a:r>
              <a:rPr lang="uk-UA" b="1" dirty="0" smtClean="0"/>
              <a:t>потенціалу </a:t>
            </a:r>
            <a:r>
              <a:rPr lang="uk-UA" b="1" dirty="0"/>
              <a:t>підприємства здійснюється за такими напрямами:</a:t>
            </a:r>
            <a:endParaRPr lang="uk-UA" dirty="0"/>
          </a:p>
          <a:p>
            <a:pPr lvl="0">
              <a:buFont typeface="Wingdings" panose="05000000000000000000" pitchFamily="2" charset="2"/>
              <a:buChar char="Ø"/>
            </a:pPr>
            <a:r>
              <a:rPr lang="uk-UA" dirty="0"/>
              <a:t>за об’єктами дослідження;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uk-UA" dirty="0"/>
              <a:t>за ступенем реалізації;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dirty="0" smtClean="0"/>
              <a:t>за </a:t>
            </a:r>
            <a:r>
              <a:rPr lang="uk-UA" dirty="0"/>
              <a:t>сферою реалізації;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dirty="0" smtClean="0"/>
              <a:t>за </a:t>
            </a:r>
            <a:r>
              <a:rPr lang="uk-UA" dirty="0"/>
              <a:t>принципом ієрархії;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dirty="0" smtClean="0"/>
              <a:t>за </a:t>
            </a:r>
            <a:r>
              <a:rPr lang="uk-UA" dirty="0"/>
              <a:t>функціями управління.</a:t>
            </a:r>
          </a:p>
          <a:p>
            <a:pPr marL="0" indent="0" algn="just">
              <a:buNone/>
            </a:pPr>
            <a:endParaRPr lang="uk-UA" sz="3000" dirty="0"/>
          </a:p>
        </p:txBody>
      </p:sp>
    </p:spTree>
    <p:extLst>
      <p:ext uri="{BB962C8B-B14F-4D97-AF65-F5344CB8AC3E}">
        <p14:creationId xmlns:p14="http://schemas.microsoft.com/office/powerpoint/2010/main" val="2152652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uk-UA" sz="2200" b="1" dirty="0"/>
              <a:t>1.2. Класифікаційні ознаки потенціалу </a:t>
            </a:r>
            <a:r>
              <a:rPr lang="uk-UA" sz="2200" b="1" dirty="0" smtClean="0"/>
              <a:t>підприємства</a:t>
            </a:r>
            <a:endParaRPr lang="uk-UA" sz="2200" b="1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b="1" dirty="0"/>
              <a:t>Класифікація </a:t>
            </a:r>
            <a:r>
              <a:rPr lang="uk-UA" b="1" dirty="0" smtClean="0"/>
              <a:t>потенціалу </a:t>
            </a:r>
            <a:r>
              <a:rPr lang="uk-UA" b="1" dirty="0"/>
              <a:t>підприємства здійснюється за такими напрямами:</a:t>
            </a:r>
            <a:endParaRPr lang="uk-UA" dirty="0"/>
          </a:p>
          <a:p>
            <a:pPr lvl="0">
              <a:buFont typeface="Wingdings" panose="05000000000000000000" pitchFamily="2" charset="2"/>
              <a:buChar char="Ø"/>
            </a:pPr>
            <a:r>
              <a:rPr lang="uk-UA" dirty="0"/>
              <a:t>за об’єктами дослідження;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uk-UA" dirty="0"/>
              <a:t>за ступенем реалізації;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dirty="0" smtClean="0"/>
              <a:t>за </a:t>
            </a:r>
            <a:r>
              <a:rPr lang="uk-UA" dirty="0"/>
              <a:t>сферою реалізації;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dirty="0" smtClean="0"/>
              <a:t>за </a:t>
            </a:r>
            <a:r>
              <a:rPr lang="uk-UA" dirty="0"/>
              <a:t>принципом ієрархії;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dirty="0" smtClean="0"/>
              <a:t>за </a:t>
            </a:r>
            <a:r>
              <a:rPr lang="uk-UA" dirty="0"/>
              <a:t>функціями управління.</a:t>
            </a:r>
          </a:p>
          <a:p>
            <a:pPr marL="0" indent="0" algn="just">
              <a:buNone/>
            </a:pPr>
            <a:endParaRPr lang="uk-UA" sz="3000" dirty="0"/>
          </a:p>
        </p:txBody>
      </p:sp>
    </p:spTree>
    <p:extLst>
      <p:ext uri="{BB962C8B-B14F-4D97-AF65-F5344CB8AC3E}">
        <p14:creationId xmlns:p14="http://schemas.microsoft.com/office/powerpoint/2010/main" val="2962279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uk-UA" sz="2200" b="1" dirty="0"/>
              <a:t>1.2. Класифікаційні ознаки потенціалу </a:t>
            </a:r>
            <a:r>
              <a:rPr lang="uk-UA" sz="2200" b="1" dirty="0" smtClean="0"/>
              <a:t>підприємства</a:t>
            </a:r>
            <a:endParaRPr lang="uk-UA" sz="2200" b="1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b="1" dirty="0" smtClean="0"/>
              <a:t>ЗА ОБ’ЄКТАМИ ДОСЛІДЖЕННЯ</a:t>
            </a:r>
          </a:p>
          <a:p>
            <a:r>
              <a:rPr lang="uk-UA" b="1" dirty="0" smtClean="0"/>
              <a:t>Ресурсний</a:t>
            </a:r>
          </a:p>
          <a:p>
            <a:r>
              <a:rPr lang="uk-UA" dirty="0"/>
              <a:t>сукупність елементів, які нагромаджені підприємством для здійснення господарської діяльності і зумовлюють можливість функціонування та розвитку господарюючої системи.</a:t>
            </a:r>
            <a:endParaRPr lang="uk-UA" b="1" dirty="0" smtClean="0"/>
          </a:p>
          <a:p>
            <a:r>
              <a:rPr lang="uk-UA" b="1" dirty="0" smtClean="0"/>
              <a:t>Господарський</a:t>
            </a:r>
          </a:p>
          <a:p>
            <a:r>
              <a:rPr lang="uk-UA" dirty="0"/>
              <a:t>Ресурсний потенціал підприємства проявляється в процесі його діяльності через величину </a:t>
            </a:r>
            <a:r>
              <a:rPr lang="uk-UA" i="1" dirty="0"/>
              <a:t>господарського </a:t>
            </a:r>
            <a:r>
              <a:rPr lang="uk-UA" dirty="0"/>
              <a:t>потенціалу.</a:t>
            </a:r>
            <a:endParaRPr lang="uk-UA" b="1" dirty="0" smtClean="0"/>
          </a:p>
          <a:p>
            <a:r>
              <a:rPr lang="uk-UA" b="1" dirty="0" smtClean="0"/>
              <a:t>Вартісний</a:t>
            </a:r>
          </a:p>
          <a:p>
            <a:r>
              <a:rPr lang="uk-UA" dirty="0"/>
              <a:t>Ресурсний і господарський потенціал підприємства формує його </a:t>
            </a:r>
            <a:r>
              <a:rPr lang="uk-UA" i="1" dirty="0"/>
              <a:t>вартісний </a:t>
            </a:r>
            <a:r>
              <a:rPr lang="uk-UA" dirty="0" smtClean="0"/>
              <a:t>потенціал. </a:t>
            </a:r>
            <a:r>
              <a:rPr lang="uk-UA" dirty="0"/>
              <a:t>Вартісний потенціал підприємства має </a:t>
            </a:r>
            <a:r>
              <a:rPr lang="uk-UA" dirty="0" err="1"/>
              <a:t>моментний</a:t>
            </a:r>
            <a:r>
              <a:rPr lang="uk-UA" dirty="0"/>
              <a:t> характер, як сукупність власних джерел формування майнових об’єктів.</a:t>
            </a:r>
            <a:endParaRPr lang="uk-UA" b="1" dirty="0"/>
          </a:p>
          <a:p>
            <a:pPr marL="0" indent="0" algn="just">
              <a:buNone/>
            </a:pPr>
            <a:endParaRPr lang="uk-UA" sz="3000" dirty="0"/>
          </a:p>
        </p:txBody>
      </p:sp>
    </p:spTree>
    <p:extLst>
      <p:ext uri="{BB962C8B-B14F-4D97-AF65-F5344CB8AC3E}">
        <p14:creationId xmlns:p14="http://schemas.microsoft.com/office/powerpoint/2010/main" val="3690393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Ретроспектива">
  <a:themeElements>
    <a:clrScheme name="Ретроспектива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спектива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спектива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59</TotalTime>
  <Words>1811</Words>
  <Application>Microsoft Office PowerPoint</Application>
  <PresentationFormat>Широкий екран</PresentationFormat>
  <Paragraphs>162</Paragraphs>
  <Slides>26</Slides>
  <Notes>0</Notes>
  <HiddenSlides>0</HiddenSlides>
  <MMClips>0</MMClips>
  <ScaleCrop>false</ScaleCrop>
  <HeadingPairs>
    <vt:vector size="8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Вбудовані сервери OLE</vt:lpstr>
      </vt:variant>
      <vt:variant>
        <vt:i4>2</vt:i4>
      </vt:variant>
      <vt:variant>
        <vt:lpstr>Заголовки слайдів</vt:lpstr>
      </vt:variant>
      <vt:variant>
        <vt:i4>26</vt:i4>
      </vt:variant>
    </vt:vector>
  </HeadingPairs>
  <TitlesOfParts>
    <vt:vector size="33" baseType="lpstr">
      <vt:lpstr>Calibri</vt:lpstr>
      <vt:lpstr>Calibri Light</vt:lpstr>
      <vt:lpstr>Symbol</vt:lpstr>
      <vt:lpstr>Wingdings</vt:lpstr>
      <vt:lpstr>Ретроспектива</vt:lpstr>
      <vt:lpstr>Picture</vt:lpstr>
      <vt:lpstr>Microsoft Word Picture</vt:lpstr>
      <vt:lpstr>Лекція №1. Основи управління формуванням і розвитком потенціалу підприємства</vt:lpstr>
      <vt:lpstr>1.1. Поняття і загальна модель формування та розвитку потенціалу підприємства. </vt:lpstr>
      <vt:lpstr>1.1. Поняття і загальна модель формування та розвитку потенціалу підприємства. </vt:lpstr>
      <vt:lpstr>1.1. Поняття і загальна модель формування та розвитку потенціалу підприємства. </vt:lpstr>
      <vt:lpstr>1.1. Поняття і загальна модель формування та розвитку потенціалу підприємства. </vt:lpstr>
      <vt:lpstr>1.1. Поняття і загальна модель формування та розвитку потенціалу підприємства. </vt:lpstr>
      <vt:lpstr>1.2. Класифікаційні ознаки потенціалу підприємства</vt:lpstr>
      <vt:lpstr>1.2. Класифікаційні ознаки потенціалу підприємства</vt:lpstr>
      <vt:lpstr>1.2. Класифікаційні ознаки потенціалу підприємства</vt:lpstr>
      <vt:lpstr>1.2. Класифікаційні ознаки потенціалу підприємства</vt:lpstr>
      <vt:lpstr>1.2. Класифікаційні ознаки потенціалу підприємства</vt:lpstr>
      <vt:lpstr>1.2. Класифікаційні ознаки потенціалу підприємства</vt:lpstr>
      <vt:lpstr>1.2. Класифікаційні ознаки потенціалу підприємства</vt:lpstr>
      <vt:lpstr>1.2. Класифікаційні ознаки потенціалу підприємства</vt:lpstr>
      <vt:lpstr>1.2. Класифікаційні ознаки потенціалу підприємства</vt:lpstr>
      <vt:lpstr>1.2. Класифікаційні ознаки потенціалу підприємства</vt:lpstr>
      <vt:lpstr>1.3. Система управління формуванням і розвитком потенціалу підприємства</vt:lpstr>
      <vt:lpstr>1.3. Система управління формуванням і розвитком потенціалу підприємства</vt:lpstr>
      <vt:lpstr>1.3. Система управління формуванням і розвитком потенціалу підприємства</vt:lpstr>
      <vt:lpstr>Лекція №2. Оптимізація структури потенціалу підприємства</vt:lpstr>
      <vt:lpstr>2.1. Потенціал підприємства як відкрита економічна система</vt:lpstr>
      <vt:lpstr>Презентація PowerPoint</vt:lpstr>
      <vt:lpstr>2.2. Структура потенціалу підприємства</vt:lpstr>
      <vt:lpstr>Презентація PowerPoint</vt:lpstr>
      <vt:lpstr>2.3. Фактори, що впливають на структуру потенціалу підприємства</vt:lpstr>
      <vt:lpstr>2.3. Фактори, що впливають на структуру потенціалу підприємства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№1. Основи управління формуванням і розвитком потенціалу підприємства</dc:title>
  <dc:creator>Денисюк Олена Григорівна</dc:creator>
  <cp:lastModifiedBy>Денисюк Олена Григорівна</cp:lastModifiedBy>
  <cp:revision>13</cp:revision>
  <dcterms:created xsi:type="dcterms:W3CDTF">2021-02-17T12:07:28Z</dcterms:created>
  <dcterms:modified xsi:type="dcterms:W3CDTF">2021-02-17T13:11:54Z</dcterms:modified>
</cp:coreProperties>
</file>