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64" r:id="rId5"/>
    <p:sldId id="265" r:id="rId6"/>
    <p:sldId id="257" r:id="rId7"/>
    <p:sldId id="258" r:id="rId8"/>
    <p:sldId id="259" r:id="rId9"/>
    <p:sldId id="260" r:id="rId10"/>
    <p:sldId id="261" r:id="rId11"/>
    <p:sldId id="266" r:id="rId12"/>
    <p:sldId id="268" r:id="rId13"/>
    <p:sldId id="267" r:id="rId14"/>
    <p:sldId id="269" r:id="rId15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1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9684-619B-4D9A-AA86-B957054821FD}" type="datetimeFigureOut">
              <a:rPr lang="uk-UA" smtClean="0"/>
              <a:t>18.03.2025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E0D6497-9744-453F-8435-CEE646C64A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052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9684-619B-4D9A-AA86-B957054821FD}" type="datetimeFigureOut">
              <a:rPr lang="uk-UA" smtClean="0"/>
              <a:t>18.03.2025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E0D6497-9744-453F-8435-CEE646C64A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68777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9684-619B-4D9A-AA86-B957054821FD}" type="datetimeFigureOut">
              <a:rPr lang="uk-UA" smtClean="0"/>
              <a:t>18.03.2025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E0D6497-9744-453F-8435-CEE646C64AC6}" type="slidenum">
              <a:rPr lang="uk-UA" smtClean="0"/>
              <a:t>‹№›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927288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9684-619B-4D9A-AA86-B957054821FD}" type="datetimeFigureOut">
              <a:rPr lang="uk-UA" smtClean="0"/>
              <a:t>18.03.2025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E0D6497-9744-453F-8435-CEE646C64A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859825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9684-619B-4D9A-AA86-B957054821FD}" type="datetimeFigureOut">
              <a:rPr lang="uk-UA" smtClean="0"/>
              <a:t>18.03.2025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E0D6497-9744-453F-8435-CEE646C64AC6}" type="slidenum">
              <a:rPr lang="uk-UA" smtClean="0"/>
              <a:t>‹№›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040503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9684-619B-4D9A-AA86-B957054821FD}" type="datetimeFigureOut">
              <a:rPr lang="uk-UA" smtClean="0"/>
              <a:t>18.03.2025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E0D6497-9744-453F-8435-CEE646C64A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58848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9684-619B-4D9A-AA86-B957054821FD}" type="datetimeFigureOut">
              <a:rPr lang="uk-UA" smtClean="0"/>
              <a:t>18.03.2025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6497-9744-453F-8435-CEE646C64A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186955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9684-619B-4D9A-AA86-B957054821FD}" type="datetimeFigureOut">
              <a:rPr lang="uk-UA" smtClean="0"/>
              <a:t>18.03.2025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6497-9744-453F-8435-CEE646C64A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3020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9684-619B-4D9A-AA86-B957054821FD}" type="datetimeFigureOut">
              <a:rPr lang="uk-UA" smtClean="0"/>
              <a:t>18.03.2025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6497-9744-453F-8435-CEE646C64A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01647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9684-619B-4D9A-AA86-B957054821FD}" type="datetimeFigureOut">
              <a:rPr lang="uk-UA" smtClean="0"/>
              <a:t>18.03.2025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E0D6497-9744-453F-8435-CEE646C64A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23454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9684-619B-4D9A-AA86-B957054821FD}" type="datetimeFigureOut">
              <a:rPr lang="uk-UA" smtClean="0"/>
              <a:t>18.03.2025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E0D6497-9744-453F-8435-CEE646C64A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18893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9684-619B-4D9A-AA86-B957054821FD}" type="datetimeFigureOut">
              <a:rPr lang="uk-UA" smtClean="0"/>
              <a:t>18.03.2025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E0D6497-9744-453F-8435-CEE646C64A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8224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9684-619B-4D9A-AA86-B957054821FD}" type="datetimeFigureOut">
              <a:rPr lang="uk-UA" smtClean="0"/>
              <a:t>18.03.2025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6497-9744-453F-8435-CEE646C64A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10177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9684-619B-4D9A-AA86-B957054821FD}" type="datetimeFigureOut">
              <a:rPr lang="uk-UA" smtClean="0"/>
              <a:t>18.03.2025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6497-9744-453F-8435-CEE646C64A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7738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9684-619B-4D9A-AA86-B957054821FD}" type="datetimeFigureOut">
              <a:rPr lang="uk-UA" smtClean="0"/>
              <a:t>18.03.2025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D6497-9744-453F-8435-CEE646C64A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38344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9684-619B-4D9A-AA86-B957054821FD}" type="datetimeFigureOut">
              <a:rPr lang="uk-UA" smtClean="0"/>
              <a:t>18.03.2025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E0D6497-9744-453F-8435-CEE646C64A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42395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D9684-619B-4D9A-AA86-B957054821FD}" type="datetimeFigureOut">
              <a:rPr lang="uk-UA" smtClean="0"/>
              <a:t>18.03.2025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E0D6497-9744-453F-8435-CEE646C64A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66375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6845" y="1965230"/>
            <a:ext cx="8911687" cy="2616930"/>
          </a:xfrm>
        </p:spPr>
        <p:txBody>
          <a:bodyPr>
            <a:normAutofit/>
          </a:bodyPr>
          <a:lstStyle/>
          <a:p>
            <a:pPr algn="just"/>
            <a:r>
              <a:rPr lang="uk-UA" sz="4000" b="1" dirty="0" smtClean="0"/>
              <a:t>Динаміка протікання стресу та наслідки для організму. </a:t>
            </a:r>
            <a:r>
              <a:rPr lang="uk-UA" sz="4000" b="1" dirty="0"/>
              <a:t>П</a:t>
            </a:r>
            <a:r>
              <a:rPr lang="uk-UA" sz="4000" b="1" dirty="0" smtClean="0"/>
              <a:t>рактичні навички управління стресом.</a:t>
            </a:r>
            <a:endParaRPr lang="uk-UA" sz="4000" b="1" dirty="0"/>
          </a:p>
        </p:txBody>
      </p:sp>
    </p:spTree>
    <p:extLst>
      <p:ext uri="{BB962C8B-B14F-4D97-AF65-F5344CB8AC3E}">
        <p14:creationId xmlns:p14="http://schemas.microsoft.com/office/powerpoint/2010/main" val="5946623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747520" y="467360"/>
            <a:ext cx="9757092" cy="5443862"/>
          </a:xfrm>
        </p:spPr>
        <p:txBody>
          <a:bodyPr>
            <a:normAutofit/>
          </a:bodyPr>
          <a:lstStyle/>
          <a:p>
            <a:pPr algn="just"/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Практика усвідомленості (</a:t>
            </a:r>
            <a:r>
              <a:rPr lang="uk-UA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майндфулнес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Вправа 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5-4-3-2-1»</a:t>
            </a:r>
            <a:endParaRPr lang="uk-UA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📌 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повернутися в момент "тут і зараз".</a:t>
            </a:r>
            <a:b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📝 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виконувати:</a:t>
            </a:r>
            <a:endParaRPr lang="uk-UA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Назвіть 5 речей, які бачите.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речі, які можете торкнутися.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звуки, які чуєте.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запахи, які відчуваєте.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смак у роті.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Ця вправа допомагає зняти тривожність і сконцентруватися.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943673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2961" y="156750"/>
            <a:ext cx="9492932" cy="930370"/>
          </a:xfrm>
        </p:spPr>
        <p:txBody>
          <a:bodyPr>
            <a:normAutofit/>
          </a:bodyPr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Вправа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"Колесо балансу"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747521" y="731520"/>
            <a:ext cx="9757092" cy="6126480"/>
          </a:xfrm>
        </p:spPr>
        <p:txBody>
          <a:bodyPr>
            <a:noAutofit/>
          </a:bodyPr>
          <a:lstStyle/>
          <a:p>
            <a:pPr algn="just"/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📌 </a:t>
            </a:r>
            <a:r>
              <a:rPr lang="ru-RU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Мета:</a:t>
            </a:r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рівновагу</a:t>
            </a:r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сферами </a:t>
            </a:r>
            <a:r>
              <a:rPr lang="ru-R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</a:t>
            </a:r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викликає</a:t>
            </a:r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найбільший</a:t>
            </a:r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стрес</a:t>
            </a:r>
            <a:r>
              <a:rPr lang="ru-R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виконати вправу?</a:t>
            </a:r>
          </a:p>
          <a:p>
            <a:pPr algn="just"/>
            <a:r>
              <a:rPr lang="uk-UA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1⃣   </a:t>
            </a:r>
            <a:r>
              <a:rPr lang="uk-UA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Намалюйте коло та розділіть його на 6-8 секторів</a:t>
            </a:r>
            <a:r>
              <a:rPr lang="uk-UA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(як піца 🍕).</a:t>
            </a:r>
          </a:p>
          <a:p>
            <a:pPr algn="just"/>
            <a:r>
              <a:rPr lang="uk-UA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Ось приклад сфер життя:</a:t>
            </a:r>
          </a:p>
          <a:p>
            <a:pPr marL="0" indent="0" algn="just">
              <a:buNone/>
            </a:pPr>
            <a:r>
              <a:rPr lang="uk-UA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uk-UA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Навчання/Робота</a:t>
            </a:r>
          </a:p>
          <a:p>
            <a:pPr marL="0" indent="0" algn="just">
              <a:buNone/>
            </a:pPr>
            <a:r>
              <a:rPr lang="uk-UA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uk-UA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Здоров'я</a:t>
            </a:r>
          </a:p>
          <a:p>
            <a:pPr marL="0" indent="0" algn="just">
              <a:buNone/>
            </a:pPr>
            <a:r>
              <a:rPr lang="uk-UA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uk-UA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Фінанси</a:t>
            </a:r>
          </a:p>
          <a:p>
            <a:pPr marL="0" indent="0" algn="just">
              <a:buNone/>
            </a:pPr>
            <a:r>
              <a:rPr lang="uk-UA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uk-UA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 (друзі, сім’я)</a:t>
            </a:r>
          </a:p>
          <a:p>
            <a:pPr marL="0" indent="0" algn="just">
              <a:buNone/>
            </a:pPr>
            <a:r>
              <a:rPr lang="uk-UA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uk-UA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Емоційний стан</a:t>
            </a:r>
          </a:p>
          <a:p>
            <a:pPr marL="0" indent="0" algn="just">
              <a:buNone/>
            </a:pPr>
            <a:r>
              <a:rPr lang="uk-UA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uk-UA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Відпочинок, хобі</a:t>
            </a:r>
          </a:p>
          <a:p>
            <a:pPr marL="0" indent="0" algn="just">
              <a:buNone/>
            </a:pPr>
            <a:r>
              <a:rPr lang="uk-UA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uk-UA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Особистий розвиток</a:t>
            </a:r>
          </a:p>
          <a:p>
            <a:pPr marL="0" indent="0" algn="just">
              <a:buNone/>
            </a:pPr>
            <a:r>
              <a:rPr lang="uk-UA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✅ </a:t>
            </a:r>
            <a:r>
              <a:rPr lang="uk-UA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Фізична активність</a:t>
            </a:r>
            <a:endParaRPr lang="uk-UA" sz="23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9334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58939" y="118700"/>
            <a:ext cx="9012940" cy="673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0732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052320" y="375920"/>
            <a:ext cx="9452292" cy="6145196"/>
          </a:xfrm>
        </p:spPr>
        <p:txBody>
          <a:bodyPr>
            <a:normAutofit/>
          </a:bodyPr>
          <a:lstStyle/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2️⃣    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Оцініть рівень задоволеності у кожній сфері від 1 до 10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де:</a:t>
            </a:r>
          </a:p>
          <a:p>
            <a:pPr algn="just"/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повне незадоволення, це джерело стресу.</a:t>
            </a:r>
          </a:p>
          <a:p>
            <a:pPr algn="just"/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повна гармонія, немає проблем.</a:t>
            </a:r>
          </a:p>
          <a:p>
            <a:pPr algn="just"/>
            <a:r>
              <a:rPr lang="uk-UA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Поставте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відповідні оцінки на шкалі (чим ближче до центру – тим нижчий бал).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3️⃣   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З'єднайте точки між собою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щоб отримати форму "колеса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".</a:t>
            </a:r>
          </a:p>
          <a:p>
            <a:pPr algn="just"/>
            <a:endParaRPr lang="uk-U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першу чергу виберіть </a:t>
            </a:r>
            <a: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2-3 сектори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з найнижчими оцінками. Плануючи їх стабілізацію, продумайте наступне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Яка 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 або підсумковий результат принесуть вам відчуття </a:t>
            </a:r>
            <a: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 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 </a:t>
            </a:r>
            <a: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комфорту 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цій сфері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Скільки часу це займе.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Чіткі 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дедлайни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це дуже важливий момент, за їх допомоги ви не дозволите собі розслабитися при виконанні завдань.</a:t>
            </a:r>
          </a:p>
          <a:p>
            <a:pPr algn="just"/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дії 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 зробити для вирішення проблем.</a:t>
            </a:r>
          </a:p>
          <a:p>
            <a:pPr algn="just"/>
            <a:endParaRPr lang="uk-UA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886480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057400" y="252663"/>
            <a:ext cx="9447212" cy="5658559"/>
          </a:xfrm>
        </p:spPr>
        <p:txBody>
          <a:bodyPr/>
          <a:lstStyle/>
          <a:p>
            <a:pPr algn="just"/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Контрольні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себе по колесу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балансу: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сферах я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найкраще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впровадила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сприяло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Де я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молодець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помітити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похвалити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себе,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дофамінову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винагороду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вдалось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покращити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вибирала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зробила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заплановане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заважають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провалилися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призвели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три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місяці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трохи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покращити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оцінку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Колесо життєвого балансу</a:t>
            </a:r>
            <a:r>
              <a:rPr lang="uk-UA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це інструмент діагностики стану справ у різних сферах життя. Воно візуально показує рівень особистої задоволеності різними секторами справ та є суб’єктивним поняттям. Регулярно звіряйся з колесом балансу для досягнення цілей та побудови гармонійного життя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81305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706880" y="690880"/>
            <a:ext cx="9797732" cy="5220342"/>
          </a:xfrm>
        </p:spPr>
        <p:txBody>
          <a:bodyPr>
            <a:normAutofit/>
          </a:bodyPr>
          <a:lstStyle/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Динаміка протікання стресу – це процес, що включає кілька стадій розвитку стресової реакції організму. </a:t>
            </a:r>
          </a:p>
          <a:p>
            <a:pPr algn="just"/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стадії стресу:</a:t>
            </a:r>
          </a:p>
          <a:p>
            <a:pPr algn="just"/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Стадія тривоги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організм мобілізує ресурси у відповідь на стресовий фактор.</a:t>
            </a:r>
          </a:p>
          <a:p>
            <a:pPr algn="just"/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Стадія опору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адаптація до стресу, збереження рівноваги.</a:t>
            </a:r>
          </a:p>
          <a:p>
            <a:pPr algn="just"/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Стадія виснаження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ресурси організму виснажуються, якщо стрес триває довго.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1662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49121" y="624110"/>
            <a:ext cx="9655492" cy="1651730"/>
          </a:xfrm>
        </p:spPr>
        <p:txBody>
          <a:bodyPr>
            <a:normAutofit fontScale="90000"/>
          </a:bodyPr>
          <a:lstStyle/>
          <a:p>
            <a:pPr algn="just"/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Тривалий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стрес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серйозні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негативні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психологічного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686561" y="2570480"/>
            <a:ext cx="9980612" cy="3777622"/>
          </a:xfrm>
        </p:spPr>
        <p:txBody>
          <a:bodyPr>
            <a:noAutofit/>
          </a:bodyPr>
          <a:lstStyle/>
          <a:p>
            <a:pPr algn="just"/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Фізичні наслідки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🔹 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Ослаблення імунітету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часті застуди, довше загоєння ран.</a:t>
            </a:r>
            <a:b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🔹 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 з серцем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підвищений тиск, ризик інфаркту, аритмія.</a:t>
            </a:r>
            <a:b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🔹 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 травлення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виразка </a:t>
            </a:r>
            <a:r>
              <a:rPr lang="uk-UA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шлунка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синдром подразненого </a:t>
            </a:r>
            <a:r>
              <a:rPr lang="uk-UA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кишківника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🔹 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М'язова напруга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головні болі, біль у спині та шиї.</a:t>
            </a:r>
            <a:b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🔹 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Гормональні </a:t>
            </a:r>
            <a:r>
              <a:rPr lang="uk-UA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збої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порушення менструального циклу, зниження лібідо.</a:t>
            </a:r>
          </a:p>
          <a:p>
            <a:pPr algn="just"/>
            <a:endParaRPr lang="uk-U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938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940560" y="721360"/>
            <a:ext cx="9564052" cy="5189862"/>
          </a:xfrm>
        </p:spPr>
        <p:txBody>
          <a:bodyPr/>
          <a:lstStyle/>
          <a:p>
            <a:pPr algn="just"/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Психологічні наслідки</a:t>
            </a:r>
          </a:p>
          <a:p>
            <a:pPr algn="just"/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🔹 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Хронічна втома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навіть після сну немає відчуття відпочинку.</a:t>
            </a:r>
            <a:b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🔹 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 з пам’яттю та концентрацією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складно запам’ятовувати інформацію, важко приймати рішення.</a:t>
            </a:r>
            <a:b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🔹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Дратівливість, тривожність, панічні атаки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🔹 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Депресія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втрата інтересу до життя, емоційне вигорання.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61282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899920" y="528320"/>
            <a:ext cx="9604692" cy="5382902"/>
          </a:xfrm>
        </p:spPr>
        <p:txBody>
          <a:bodyPr/>
          <a:lstStyle/>
          <a:p>
            <a:pPr algn="just"/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Соціальні наслідки</a:t>
            </a:r>
          </a:p>
          <a:p>
            <a:pPr algn="just"/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🔹 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Конфлікти з оточенням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дратівливість впливає на спілкування з друзями, родиною.</a:t>
            </a:r>
            <a:b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🔹 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 продуктивності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погана успішність у навчанні чи роботі.</a:t>
            </a:r>
            <a:b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🔹 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зловживання алкоголем, куріння, переїдання як спосіб «втечі» від проблем.</a:t>
            </a:r>
          </a:p>
          <a:p>
            <a:pPr algn="just"/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 стрес триває довго, він може перерости в серйозні захворювання. Важливо вчасно його контролювати.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38965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767840" y="436880"/>
            <a:ext cx="9736772" cy="5474342"/>
          </a:xfrm>
        </p:spPr>
        <p:txBody>
          <a:bodyPr>
            <a:normAutofit/>
          </a:bodyPr>
          <a:lstStyle/>
          <a:p>
            <a:pPr algn="just"/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Практика усвідомлення стресу</a:t>
            </a:r>
          </a:p>
          <a:p>
            <a:pPr algn="just"/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Вправа "Щоденник стресу«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📌 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виявити тригери стресу та реакції на них.</a:t>
            </a:r>
            <a:b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📝 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виконувати: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Щодня записуйте у зошит або нотатки в телефоні: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 викликало стрес? (наприклад, іспит, </a:t>
            </a:r>
            <a:r>
              <a:rPr lang="uk-UA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дедлайн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конфлікт)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ви відреагували? (емоції, фізичні симптоми, поведінка)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 допомогло зменшити напругу?</a:t>
            </a:r>
          </a:p>
          <a:p>
            <a:pPr marL="0" indent="0" algn="just"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 допоможе розпізнати повторювані тригери й краще контролювати свої реакції.</a:t>
            </a:r>
          </a:p>
          <a:p>
            <a:pPr marL="0" indent="0" algn="just">
              <a:buNone/>
            </a:pPr>
            <a:endParaRPr lang="uk-U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018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706880" y="548640"/>
            <a:ext cx="9797732" cy="5362582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Дихальні техніки для зняття напруги</a:t>
            </a:r>
          </a:p>
          <a:p>
            <a:pPr algn="just"/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Вправа "Квадратне дихання«</a:t>
            </a:r>
          </a:p>
          <a:p>
            <a:pPr marL="0" indent="0" algn="just"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📌 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стабілізувати нервову систему.</a:t>
            </a:r>
          </a:p>
          <a:p>
            <a:pPr marL="0" indent="0" algn="just"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📝 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виконувати:</a:t>
            </a:r>
            <a:endParaRPr lang="uk-UA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Вдих через ніс – рахуйте до 4.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Затримайте дихання – рахуйте до 4.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Видих через рот – рахуйте до 4.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Затримайте дихання – рахуйте до 4.</a:t>
            </a:r>
          </a:p>
          <a:p>
            <a:pPr marL="0" indent="0" algn="just"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🔁 Повторіть 5-7 разів.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88374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818640" y="508000"/>
            <a:ext cx="9685972" cy="5403222"/>
          </a:xfrm>
        </p:spPr>
        <p:txBody>
          <a:bodyPr>
            <a:normAutofit/>
          </a:bodyPr>
          <a:lstStyle/>
          <a:p>
            <a:pPr algn="just"/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Фізична активність для боротьби зі стресом</a:t>
            </a:r>
          </a:p>
          <a:p>
            <a:pPr algn="just"/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Вправа 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«Розвантаження тіла»</a:t>
            </a:r>
            <a:endParaRPr lang="uk-UA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📌 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зняти м'язову напругу після довгого навчання.</a:t>
            </a:r>
            <a:b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📝 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виконувати:</a:t>
            </a:r>
            <a:endParaRPr lang="uk-UA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Підніміть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плечі до вух, затримайте на 5 секунд, потім різко опустіть.</a:t>
            </a:r>
          </a:p>
          <a:p>
            <a:pPr algn="just"/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Напружте руки в кулаки, утримуйте 5 секунд, різко розслабте.</a:t>
            </a:r>
          </a:p>
          <a:p>
            <a:pPr algn="just"/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Напружте всі м’язи тіла на 10 секунд, потім розслабте.</a:t>
            </a:r>
            <a:endParaRPr lang="uk-UA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5087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001520" y="721360"/>
            <a:ext cx="9503092" cy="5189862"/>
          </a:xfrm>
        </p:spPr>
        <p:txBody>
          <a:bodyPr>
            <a:normAutofit fontScale="92500"/>
          </a:bodyPr>
          <a:lstStyle/>
          <a:p>
            <a:pPr algn="just"/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Ментальні техніки для зниження стресу</a:t>
            </a:r>
          </a:p>
          <a:p>
            <a:pPr algn="just"/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Вправа 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Переформулювання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негативних 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думок»</a:t>
            </a:r>
            <a:endParaRPr lang="uk-UA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📌 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навчитися замінювати негативні думки позитивними.</a:t>
            </a:r>
            <a:b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📝 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виконувати:</a:t>
            </a:r>
            <a:endParaRPr lang="uk-UA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Запишіть свою тривожну думку (наприклад, "Я не складу іспит").</a:t>
            </a:r>
          </a:p>
          <a:p>
            <a:pPr algn="just"/>
            <a:r>
              <a:rPr lang="uk-UA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Поставте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під сумнів її правдивість (Чи є докази? Що найгірше може статися?).</a:t>
            </a:r>
          </a:p>
          <a:p>
            <a:pPr algn="just"/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Замініть думку більш конструктивною ("Я підготуюсь і зроблю все можливе").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39684037"/>
      </p:ext>
    </p:extLst>
  </p:cSld>
  <p:clrMapOvr>
    <a:masterClrMapping/>
  </p:clrMapOvr>
</p:sld>
</file>

<file path=ppt/theme/theme1.xml><?xml version="1.0" encoding="utf-8"?>
<a:theme xmlns:a="http://schemas.openxmlformats.org/drawingml/2006/main" name="Пасмо">
  <a:themeElements>
    <a:clrScheme name="Пасмо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Пасмо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смо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292</TotalTime>
  <Words>411</Words>
  <Application>Microsoft Office PowerPoint</Application>
  <PresentationFormat>Широкий екран</PresentationFormat>
  <Paragraphs>81</Paragraphs>
  <Slides>14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14</vt:i4>
      </vt:variant>
    </vt:vector>
  </HeadingPairs>
  <TitlesOfParts>
    <vt:vector size="19" baseType="lpstr">
      <vt:lpstr>Arial</vt:lpstr>
      <vt:lpstr>Century Gothic</vt:lpstr>
      <vt:lpstr>Times New Roman</vt:lpstr>
      <vt:lpstr>Wingdings 3</vt:lpstr>
      <vt:lpstr>Пасмо</vt:lpstr>
      <vt:lpstr>Динаміка протікання стресу та наслідки для організму. Практичні навички управління стресом.</vt:lpstr>
      <vt:lpstr>Презентація PowerPoint</vt:lpstr>
      <vt:lpstr>Тривалий стрес може мати серйозні негативні наслідки для фізичного, психологічного та соціального здоров’я.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Вправа "Колесо балансу"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Користувач</dc:creator>
  <cp:lastModifiedBy>Користувач</cp:lastModifiedBy>
  <cp:revision>17</cp:revision>
  <dcterms:created xsi:type="dcterms:W3CDTF">2025-03-17T09:43:09Z</dcterms:created>
  <dcterms:modified xsi:type="dcterms:W3CDTF">2025-03-18T15:50:13Z</dcterms:modified>
</cp:coreProperties>
</file>