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73" r:id="rId3"/>
    <p:sldId id="258" r:id="rId4"/>
    <p:sldId id="270" r:id="rId5"/>
    <p:sldId id="259" r:id="rId6"/>
    <p:sldId id="267" r:id="rId7"/>
    <p:sldId id="268" r:id="rId8"/>
    <p:sldId id="269" r:id="rId9"/>
    <p:sldId id="260" r:id="rId10"/>
    <p:sldId id="261" r:id="rId11"/>
    <p:sldId id="263" r:id="rId12"/>
    <p:sldId id="262" r:id="rId13"/>
    <p:sldId id="264" r:id="rId14"/>
    <p:sldId id="265" r:id="rId15"/>
    <p:sldId id="266" r:id="rId16"/>
    <p:sldId id="272" r:id="rId17"/>
    <p:sldId id="271"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4DD81-9640-4DAB-B866-28F2A7DB627D}"/>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A3D2F44-4EAF-4758-B97B-7410700F9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6C7E4CE-5D6C-40AB-8B47-D566847D2286}"/>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5" name="Місце для нижнього колонтитула 4">
            <a:extLst>
              <a:ext uri="{FF2B5EF4-FFF2-40B4-BE49-F238E27FC236}">
                <a16:creationId xmlns:a16="http://schemas.microsoft.com/office/drawing/2014/main" id="{B0066E15-25C5-422B-A535-94A9081EFC20}"/>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06B6A926-EA33-4FB0-804E-30F9862BF0E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678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9E074E-E294-4A01-81BC-6B3B93FB904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78085D5-33A0-4B55-BD25-49F967122FB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DFFAD8B-2950-4B18-B7F0-EA861F938E8E}"/>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5" name="Місце для нижнього колонтитула 4">
            <a:extLst>
              <a:ext uri="{FF2B5EF4-FFF2-40B4-BE49-F238E27FC236}">
                <a16:creationId xmlns:a16="http://schemas.microsoft.com/office/drawing/2014/main" id="{6CBA3D91-F204-4907-9D99-DD5AB385B089}"/>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AF790C7-FEB7-4CBF-975E-8AE6B8CBE43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251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E64E8F-9E4C-4FCD-8E1C-948BCE80A369}"/>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FFB2589-C04D-4840-94CF-7DA3604583B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7B9045-D9E3-4CFE-A995-362BF431CAD0}"/>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5" name="Місце для нижнього колонтитула 4">
            <a:extLst>
              <a:ext uri="{FF2B5EF4-FFF2-40B4-BE49-F238E27FC236}">
                <a16:creationId xmlns:a16="http://schemas.microsoft.com/office/drawing/2014/main" id="{0C5D57A2-33D4-4BDF-AFEA-A432C7BA3614}"/>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29099E9E-DC35-4779-9E75-0EDAF2E206D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146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6B816-4B70-4EF7-A3DF-361194D485B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7847FF2-1940-4331-A5EE-4B869428F68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A60716C-510D-4EFB-B6EB-2A8602CEF93D}"/>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5" name="Місце для нижнього колонтитула 4">
            <a:extLst>
              <a:ext uri="{FF2B5EF4-FFF2-40B4-BE49-F238E27FC236}">
                <a16:creationId xmlns:a16="http://schemas.microsoft.com/office/drawing/2014/main" id="{984584E4-F128-416F-965C-234492172A6C}"/>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4DD7BA-EB9F-4926-9F0F-060E474C3E2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6461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B85FD-E207-4D6C-8F23-EDEF6BAF958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803EE4A-22B1-4A0F-9C77-3A7984579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0DDB71A-8452-4FAD-9C9B-669D057E8919}"/>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5" name="Місце для нижнього колонтитула 4">
            <a:extLst>
              <a:ext uri="{FF2B5EF4-FFF2-40B4-BE49-F238E27FC236}">
                <a16:creationId xmlns:a16="http://schemas.microsoft.com/office/drawing/2014/main" id="{9B387251-05B1-4922-A42A-805686219C23}"/>
              </a:ext>
            </a:extLst>
          </p:cNvPr>
          <p:cNvSpPr>
            <a:spLocks noGrp="1"/>
          </p:cNvSpPr>
          <p:nvPr>
            <p:ph type="ftr" sz="quarter" idx="11"/>
          </p:nvPr>
        </p:nvSpPr>
        <p:spPr/>
        <p:txBody>
          <a:bodyPr/>
          <a:lstStyle/>
          <a:p>
            <a:endParaRPr lang="en-US" dirty="0"/>
          </a:p>
        </p:txBody>
      </p:sp>
      <p:sp>
        <p:nvSpPr>
          <p:cNvPr id="6" name="Місце для номера слайда 5">
            <a:extLst>
              <a:ext uri="{FF2B5EF4-FFF2-40B4-BE49-F238E27FC236}">
                <a16:creationId xmlns:a16="http://schemas.microsoft.com/office/drawing/2014/main" id="{C633708F-E32E-43CA-B3EA-8FAD919151F5}"/>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6945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7AC2C-0058-410C-AB7C-6FFF16A7472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82E6B15-6AFC-44C8-AA35-CEDD77FDFDC4}"/>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E5D558F-674A-42B3-BB63-D0414CA7EE0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1052F28-46E1-41BC-BE7D-5927F1E401DF}"/>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6" name="Місце для нижнього колонтитула 5">
            <a:extLst>
              <a:ext uri="{FF2B5EF4-FFF2-40B4-BE49-F238E27FC236}">
                <a16:creationId xmlns:a16="http://schemas.microsoft.com/office/drawing/2014/main" id="{89688252-5C9B-407F-B5D7-84E8CC862388}"/>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EEF2FD9E-F9FF-4B22-8B95-57CD68ACA49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7150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AAD776-CF09-493D-8566-CB154844A55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C648907-5795-46BE-93D3-6E6EF18ED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6A78773-A2E5-40F7-AFD0-5EFD6E942F0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0E785D44-A014-495B-9C65-AA1BAFDB0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20DDD33-154E-482A-8279-409BC8901DE0}"/>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0FF2BDF-EF76-49C8-A1EB-0FB845415A5E}"/>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8" name="Місце для нижнього колонтитула 7">
            <a:extLst>
              <a:ext uri="{FF2B5EF4-FFF2-40B4-BE49-F238E27FC236}">
                <a16:creationId xmlns:a16="http://schemas.microsoft.com/office/drawing/2014/main" id="{38112571-D939-4F58-8058-F9C3D74B8AA3}"/>
              </a:ext>
            </a:extLst>
          </p:cNvPr>
          <p:cNvSpPr>
            <a:spLocks noGrp="1"/>
          </p:cNvSpPr>
          <p:nvPr>
            <p:ph type="ftr" sz="quarter" idx="11"/>
          </p:nvPr>
        </p:nvSpPr>
        <p:spPr/>
        <p:txBody>
          <a:bodyPr/>
          <a:lstStyle/>
          <a:p>
            <a:endParaRPr lang="en-US" dirty="0"/>
          </a:p>
        </p:txBody>
      </p:sp>
      <p:sp>
        <p:nvSpPr>
          <p:cNvPr id="9" name="Місце для номера слайда 8">
            <a:extLst>
              <a:ext uri="{FF2B5EF4-FFF2-40B4-BE49-F238E27FC236}">
                <a16:creationId xmlns:a16="http://schemas.microsoft.com/office/drawing/2014/main" id="{6563AB96-CB97-46A1-B3B4-557BEA71DD6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757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19C9B2-7508-4336-8424-6DC2163B952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E7B0D8D8-820E-4111-8E0E-C784FB4839D2}"/>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4" name="Місце для нижнього колонтитула 3">
            <a:extLst>
              <a:ext uri="{FF2B5EF4-FFF2-40B4-BE49-F238E27FC236}">
                <a16:creationId xmlns:a16="http://schemas.microsoft.com/office/drawing/2014/main" id="{07BDB657-B270-4EE9-B774-FA5F7574090B}"/>
              </a:ext>
            </a:extLst>
          </p:cNvPr>
          <p:cNvSpPr>
            <a:spLocks noGrp="1"/>
          </p:cNvSpPr>
          <p:nvPr>
            <p:ph type="ftr" sz="quarter" idx="11"/>
          </p:nvPr>
        </p:nvSpPr>
        <p:spPr/>
        <p:txBody>
          <a:bodyPr/>
          <a:lstStyle/>
          <a:p>
            <a:endParaRPr lang="en-US" dirty="0"/>
          </a:p>
        </p:txBody>
      </p:sp>
      <p:sp>
        <p:nvSpPr>
          <p:cNvPr id="5" name="Місце для номера слайда 4">
            <a:extLst>
              <a:ext uri="{FF2B5EF4-FFF2-40B4-BE49-F238E27FC236}">
                <a16:creationId xmlns:a16="http://schemas.microsoft.com/office/drawing/2014/main" id="{2B82C3AB-0D6B-415C-B005-B19607E9E7BA}"/>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9989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2227B0D4-6494-4625-8ACE-C9EDCDC08F0F}"/>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3" name="Місце для нижнього колонтитула 2">
            <a:extLst>
              <a:ext uri="{FF2B5EF4-FFF2-40B4-BE49-F238E27FC236}">
                <a16:creationId xmlns:a16="http://schemas.microsoft.com/office/drawing/2014/main" id="{E9B963AD-B92B-4BE7-AE74-38C149477B67}"/>
              </a:ext>
            </a:extLst>
          </p:cNvPr>
          <p:cNvSpPr>
            <a:spLocks noGrp="1"/>
          </p:cNvSpPr>
          <p:nvPr>
            <p:ph type="ftr" sz="quarter" idx="11"/>
          </p:nvPr>
        </p:nvSpPr>
        <p:spPr/>
        <p:txBody>
          <a:bodyPr/>
          <a:lstStyle/>
          <a:p>
            <a:endParaRPr lang="en-US" dirty="0"/>
          </a:p>
        </p:txBody>
      </p:sp>
      <p:sp>
        <p:nvSpPr>
          <p:cNvPr id="4" name="Місце для номера слайда 3">
            <a:extLst>
              <a:ext uri="{FF2B5EF4-FFF2-40B4-BE49-F238E27FC236}">
                <a16:creationId xmlns:a16="http://schemas.microsoft.com/office/drawing/2014/main" id="{BB0074CD-A081-449C-9C5C-A57471F64F2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942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1FF3F-00FB-48BF-8002-11BC5793D4E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3F976CF-8130-44CC-AE38-FF3B2F21F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414CE31-9805-4AE8-9B60-9D1255D6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3C4275DF-A98C-433F-AD71-19A149C82E9B}"/>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6" name="Місце для нижнього колонтитула 5">
            <a:extLst>
              <a:ext uri="{FF2B5EF4-FFF2-40B4-BE49-F238E27FC236}">
                <a16:creationId xmlns:a16="http://schemas.microsoft.com/office/drawing/2014/main" id="{A7DA0696-A68C-44D7-A488-023A59872E23}"/>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DAF28D2D-EF67-4A5F-B048-EC761DE0B0A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39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7BAB1F-33B3-4760-908A-7E5FD5AA31D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D4E562-E90F-4D6B-97F7-5BA966A9E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DEE3334-DFDE-465C-8775-C0369B77E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B4CBA25-3553-428A-8C1E-EAD7F68AF67D}"/>
              </a:ext>
            </a:extLst>
          </p:cNvPr>
          <p:cNvSpPr>
            <a:spLocks noGrp="1"/>
          </p:cNvSpPr>
          <p:nvPr>
            <p:ph type="dt" sz="half" idx="10"/>
          </p:nvPr>
        </p:nvSpPr>
        <p:spPr/>
        <p:txBody>
          <a:bodyPr/>
          <a:lstStyle/>
          <a:p>
            <a:fld id="{11EAACC7-3B3F-47D1-959A-EF58926E955E}" type="datetimeFigureOut">
              <a:rPr lang="en-US" smtClean="0"/>
              <a:t>10/28/2025</a:t>
            </a:fld>
            <a:endParaRPr lang="en-US"/>
          </a:p>
        </p:txBody>
      </p:sp>
      <p:sp>
        <p:nvSpPr>
          <p:cNvPr id="6" name="Місце для нижнього колонтитула 5">
            <a:extLst>
              <a:ext uri="{FF2B5EF4-FFF2-40B4-BE49-F238E27FC236}">
                <a16:creationId xmlns:a16="http://schemas.microsoft.com/office/drawing/2014/main" id="{7EE03AA1-DF01-4B62-8A36-DEE4927F7FC7}"/>
              </a:ext>
            </a:extLst>
          </p:cNvPr>
          <p:cNvSpPr>
            <a:spLocks noGrp="1"/>
          </p:cNvSpPr>
          <p:nvPr>
            <p:ph type="ftr" sz="quarter" idx="11"/>
          </p:nvPr>
        </p:nvSpPr>
        <p:spPr/>
        <p:txBody>
          <a:bodyPr/>
          <a:lstStyle/>
          <a:p>
            <a:endParaRPr lang="en-US" dirty="0"/>
          </a:p>
        </p:txBody>
      </p:sp>
      <p:sp>
        <p:nvSpPr>
          <p:cNvPr id="7" name="Місце для номера слайда 6">
            <a:extLst>
              <a:ext uri="{FF2B5EF4-FFF2-40B4-BE49-F238E27FC236}">
                <a16:creationId xmlns:a16="http://schemas.microsoft.com/office/drawing/2014/main" id="{50033173-B1FC-421A-AA3B-DB8E75506592}"/>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831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CACBD7FE-D9E9-4D09-8C38-36B796FF0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9580285-0937-4237-A631-83E2F6026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10F46FB-89A9-47ED-9817-4599C7218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10/28/2025</a:t>
            </a:fld>
            <a:endParaRPr lang="en-US"/>
          </a:p>
        </p:txBody>
      </p:sp>
      <p:sp>
        <p:nvSpPr>
          <p:cNvPr id="5" name="Місце для нижнього колонтитула 4">
            <a:extLst>
              <a:ext uri="{FF2B5EF4-FFF2-40B4-BE49-F238E27FC236}">
                <a16:creationId xmlns:a16="http://schemas.microsoft.com/office/drawing/2014/main" id="{7FB9A938-E30C-4069-AF8A-6DB664679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Місце для номера слайда 5">
            <a:extLst>
              <a:ext uri="{FF2B5EF4-FFF2-40B4-BE49-F238E27FC236}">
                <a16:creationId xmlns:a16="http://schemas.microsoft.com/office/drawing/2014/main" id="{176AEA4C-0E2B-4012-BBF2-740117F79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1089111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2A982C1-B982-49DB-996C-2E576373D500}"/>
              </a:ext>
            </a:extLst>
          </p:cNvPr>
          <p:cNvPicPr>
            <a:picLocks noChangeAspect="1"/>
          </p:cNvPicPr>
          <p:nvPr/>
        </p:nvPicPr>
        <p:blipFill>
          <a:blip r:embed="rId2"/>
          <a:stretch>
            <a:fillRect/>
          </a:stretch>
        </p:blipFill>
        <p:spPr>
          <a:xfrm>
            <a:off x="9222645" y="122406"/>
            <a:ext cx="2597904" cy="933400"/>
          </a:xfrm>
          <a:prstGeom prst="rect">
            <a:avLst/>
          </a:prstGeom>
        </p:spPr>
      </p:pic>
      <p:sp>
        <p:nvSpPr>
          <p:cNvPr id="6" name="Заголовок 5">
            <a:extLst>
              <a:ext uri="{FF2B5EF4-FFF2-40B4-BE49-F238E27FC236}">
                <a16:creationId xmlns:a16="http://schemas.microsoft.com/office/drawing/2014/main" id="{A21138CC-C067-4510-A9BC-0D06F596B7F1}"/>
              </a:ext>
            </a:extLst>
          </p:cNvPr>
          <p:cNvSpPr>
            <a:spLocks noGrp="1"/>
          </p:cNvSpPr>
          <p:nvPr>
            <p:ph type="ctrTitle"/>
          </p:nvPr>
        </p:nvSpPr>
        <p:spPr>
          <a:xfrm>
            <a:off x="1523999" y="1392382"/>
            <a:ext cx="9884287" cy="2362343"/>
          </a:xfrm>
        </p:spPr>
        <p:txBody>
          <a:bodyPr>
            <a:normAutofit fontScale="90000"/>
          </a:bodyPr>
          <a:lstStyle/>
          <a:p>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br>
              <a:rPr lang="uk-UA" b="1" dirty="0"/>
            </a:br>
            <a:r>
              <a:rPr lang="en-US" b="1" dirty="0">
                <a:latin typeface="Times New Roman" panose="02020603050405020304" pitchFamily="18" charset="0"/>
                <a:cs typeface="Times New Roman" panose="02020603050405020304" pitchFamily="18" charset="0"/>
              </a:rPr>
              <a:t>GOOGLE COLAB</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основи роботи</a:t>
            </a:r>
            <a:br>
              <a:rPr lang="en-US" b="1"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7" name="Підзаголовок 6">
            <a:extLst>
              <a:ext uri="{FF2B5EF4-FFF2-40B4-BE49-F238E27FC236}">
                <a16:creationId xmlns:a16="http://schemas.microsoft.com/office/drawing/2014/main" id="{8EFF0B19-3D2F-4EC9-A049-182B8F769FEC}"/>
              </a:ext>
            </a:extLst>
          </p:cNvPr>
          <p:cNvSpPr>
            <a:spLocks noGrp="1"/>
          </p:cNvSpPr>
          <p:nvPr>
            <p:ph type="subTitle" idx="1"/>
          </p:nvPr>
        </p:nvSpPr>
        <p:spPr>
          <a:xfrm>
            <a:off x="1523999" y="3602038"/>
            <a:ext cx="10124209" cy="1655762"/>
          </a:xfrm>
        </p:spPr>
        <p:txBody>
          <a:bodyPr/>
          <a:lstStyle/>
          <a:p>
            <a:r>
              <a:rPr lang="uk-UA"/>
              <a:t>Лекція 10</a:t>
            </a:r>
            <a:endParaRPr lang="uk-UA" dirty="0"/>
          </a:p>
        </p:txBody>
      </p:sp>
    </p:spTree>
    <p:extLst>
      <p:ext uri="{BB962C8B-B14F-4D97-AF65-F5344CB8AC3E}">
        <p14:creationId xmlns:p14="http://schemas.microsoft.com/office/powerpoint/2010/main" val="372863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58B101E-DE43-4684-A2B3-03482C4CCC44}"/>
              </a:ext>
            </a:extLst>
          </p:cNvPr>
          <p:cNvPicPr>
            <a:picLocks noChangeAspect="1"/>
          </p:cNvPicPr>
          <p:nvPr/>
        </p:nvPicPr>
        <p:blipFill>
          <a:blip r:embed="rId2"/>
          <a:stretch>
            <a:fillRect/>
          </a:stretch>
        </p:blipFill>
        <p:spPr>
          <a:xfrm>
            <a:off x="550718" y="207818"/>
            <a:ext cx="11305309" cy="6515099"/>
          </a:xfrm>
          <a:prstGeom prst="rect">
            <a:avLst/>
          </a:prstGeom>
        </p:spPr>
      </p:pic>
    </p:spTree>
    <p:extLst>
      <p:ext uri="{BB962C8B-B14F-4D97-AF65-F5344CB8AC3E}">
        <p14:creationId xmlns:p14="http://schemas.microsoft.com/office/powerpoint/2010/main" val="369541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E8CB63C-B9D7-41C5-ACD7-93150CA4ED3E}"/>
              </a:ext>
            </a:extLst>
          </p:cNvPr>
          <p:cNvPicPr>
            <a:picLocks noChangeAspect="1"/>
          </p:cNvPicPr>
          <p:nvPr/>
        </p:nvPicPr>
        <p:blipFill>
          <a:blip r:embed="rId2"/>
          <a:stretch>
            <a:fillRect/>
          </a:stretch>
        </p:blipFill>
        <p:spPr>
          <a:xfrm>
            <a:off x="675409" y="436419"/>
            <a:ext cx="10442864" cy="6026726"/>
          </a:xfrm>
          <a:prstGeom prst="rect">
            <a:avLst/>
          </a:prstGeom>
        </p:spPr>
      </p:pic>
    </p:spTree>
    <p:extLst>
      <p:ext uri="{BB962C8B-B14F-4D97-AF65-F5344CB8AC3E}">
        <p14:creationId xmlns:p14="http://schemas.microsoft.com/office/powerpoint/2010/main" val="91649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7A86DF-B781-4B56-8773-E5EA0C0A2178}"/>
              </a:ext>
            </a:extLst>
          </p:cNvPr>
          <p:cNvSpPr>
            <a:spLocks noGrp="1"/>
          </p:cNvSpPr>
          <p:nvPr>
            <p:ph type="title"/>
          </p:nvPr>
        </p:nvSpPr>
        <p:spPr>
          <a:xfrm>
            <a:off x="838200" y="365125"/>
            <a:ext cx="10515600" cy="476539"/>
          </a:xfrm>
        </p:spPr>
        <p:txBody>
          <a:bodyPr>
            <a:normAutofit fontScale="90000"/>
          </a:bodyPr>
          <a:lstStyle/>
          <a:p>
            <a:pPr algn="ctr"/>
            <a:r>
              <a:rPr lang="uk-UA" sz="3200" b="1" dirty="0"/>
              <a:t>Файл- Новий записник</a:t>
            </a:r>
          </a:p>
        </p:txBody>
      </p:sp>
      <p:pic>
        <p:nvPicPr>
          <p:cNvPr id="4" name="Місце для вмісту 3">
            <a:extLst>
              <a:ext uri="{FF2B5EF4-FFF2-40B4-BE49-F238E27FC236}">
                <a16:creationId xmlns:a16="http://schemas.microsoft.com/office/drawing/2014/main" id="{583ECADA-8649-49F9-B1B7-979A7146CAC0}"/>
              </a:ext>
            </a:extLst>
          </p:cNvPr>
          <p:cNvPicPr>
            <a:picLocks noGrp="1" noChangeAspect="1"/>
          </p:cNvPicPr>
          <p:nvPr>
            <p:ph idx="1"/>
          </p:nvPr>
        </p:nvPicPr>
        <p:blipFill>
          <a:blip r:embed="rId2"/>
          <a:stretch>
            <a:fillRect/>
          </a:stretch>
        </p:blipFill>
        <p:spPr>
          <a:xfrm>
            <a:off x="910936" y="1027113"/>
            <a:ext cx="9083827" cy="2324301"/>
          </a:xfrm>
          <a:prstGeom prst="rect">
            <a:avLst/>
          </a:prstGeom>
        </p:spPr>
      </p:pic>
      <p:pic>
        <p:nvPicPr>
          <p:cNvPr id="5" name="Рисунок 4">
            <a:extLst>
              <a:ext uri="{FF2B5EF4-FFF2-40B4-BE49-F238E27FC236}">
                <a16:creationId xmlns:a16="http://schemas.microsoft.com/office/drawing/2014/main" id="{97E0005B-2AC6-4B89-9AB4-6EDA29A44D5B}"/>
              </a:ext>
            </a:extLst>
          </p:cNvPr>
          <p:cNvPicPr>
            <a:picLocks noChangeAspect="1"/>
          </p:cNvPicPr>
          <p:nvPr/>
        </p:nvPicPr>
        <p:blipFill>
          <a:blip r:embed="rId3"/>
          <a:stretch>
            <a:fillRect/>
          </a:stretch>
        </p:blipFill>
        <p:spPr>
          <a:xfrm>
            <a:off x="249382" y="2808316"/>
            <a:ext cx="11419609" cy="2571404"/>
          </a:xfrm>
          <a:prstGeom prst="rect">
            <a:avLst/>
          </a:prstGeom>
        </p:spPr>
      </p:pic>
      <p:pic>
        <p:nvPicPr>
          <p:cNvPr id="6" name="Рисунок 5">
            <a:extLst>
              <a:ext uri="{FF2B5EF4-FFF2-40B4-BE49-F238E27FC236}">
                <a16:creationId xmlns:a16="http://schemas.microsoft.com/office/drawing/2014/main" id="{430D0074-4D97-4814-8869-74BB3FD9C47D}"/>
              </a:ext>
            </a:extLst>
          </p:cNvPr>
          <p:cNvPicPr>
            <a:picLocks noChangeAspect="1"/>
          </p:cNvPicPr>
          <p:nvPr/>
        </p:nvPicPr>
        <p:blipFill>
          <a:blip r:embed="rId4"/>
          <a:stretch>
            <a:fillRect/>
          </a:stretch>
        </p:blipFill>
        <p:spPr>
          <a:xfrm>
            <a:off x="4144564" y="4900900"/>
            <a:ext cx="7888110" cy="1859974"/>
          </a:xfrm>
          <a:prstGeom prst="rect">
            <a:avLst/>
          </a:prstGeom>
        </p:spPr>
      </p:pic>
    </p:spTree>
    <p:extLst>
      <p:ext uri="{BB962C8B-B14F-4D97-AF65-F5344CB8AC3E}">
        <p14:creationId xmlns:p14="http://schemas.microsoft.com/office/powerpoint/2010/main" val="200759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2B1D5F9-062E-47CA-8A11-255F71DE2130}"/>
              </a:ext>
            </a:extLst>
          </p:cNvPr>
          <p:cNvPicPr>
            <a:picLocks noChangeAspect="1"/>
          </p:cNvPicPr>
          <p:nvPr/>
        </p:nvPicPr>
        <p:blipFill>
          <a:blip r:embed="rId2"/>
          <a:stretch>
            <a:fillRect/>
          </a:stretch>
        </p:blipFill>
        <p:spPr>
          <a:xfrm>
            <a:off x="145473" y="101789"/>
            <a:ext cx="10879281" cy="6244936"/>
          </a:xfrm>
          <a:prstGeom prst="rect">
            <a:avLst/>
          </a:prstGeom>
        </p:spPr>
      </p:pic>
      <p:pic>
        <p:nvPicPr>
          <p:cNvPr id="6" name="Рисунок 5">
            <a:extLst>
              <a:ext uri="{FF2B5EF4-FFF2-40B4-BE49-F238E27FC236}">
                <a16:creationId xmlns:a16="http://schemas.microsoft.com/office/drawing/2014/main" id="{E5E8AA8E-1136-46C0-B376-DCD729316366}"/>
              </a:ext>
            </a:extLst>
          </p:cNvPr>
          <p:cNvPicPr>
            <a:picLocks noChangeAspect="1"/>
          </p:cNvPicPr>
          <p:nvPr/>
        </p:nvPicPr>
        <p:blipFill>
          <a:blip r:embed="rId3"/>
          <a:stretch>
            <a:fillRect/>
          </a:stretch>
        </p:blipFill>
        <p:spPr>
          <a:xfrm>
            <a:off x="9788143" y="4143443"/>
            <a:ext cx="2133785" cy="2415749"/>
          </a:xfrm>
          <a:prstGeom prst="rect">
            <a:avLst/>
          </a:prstGeom>
        </p:spPr>
      </p:pic>
      <p:cxnSp>
        <p:nvCxnSpPr>
          <p:cNvPr id="9" name="Пряма сполучна лінія 8">
            <a:extLst>
              <a:ext uri="{FF2B5EF4-FFF2-40B4-BE49-F238E27FC236}">
                <a16:creationId xmlns:a16="http://schemas.microsoft.com/office/drawing/2014/main" id="{53D03482-FB0D-4234-83FA-2A956CEAC252}"/>
              </a:ext>
            </a:extLst>
          </p:cNvPr>
          <p:cNvCxnSpPr/>
          <p:nvPr/>
        </p:nvCxnSpPr>
        <p:spPr>
          <a:xfrm>
            <a:off x="467591" y="3990109"/>
            <a:ext cx="10702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39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84E2FD1-D703-4A5F-A4C9-7740F94A257E}"/>
              </a:ext>
            </a:extLst>
          </p:cNvPr>
          <p:cNvPicPr>
            <a:picLocks noChangeAspect="1"/>
          </p:cNvPicPr>
          <p:nvPr/>
        </p:nvPicPr>
        <p:blipFill>
          <a:blip r:embed="rId2"/>
          <a:stretch>
            <a:fillRect/>
          </a:stretch>
        </p:blipFill>
        <p:spPr>
          <a:xfrm>
            <a:off x="5444835" y="999181"/>
            <a:ext cx="5933209" cy="5686709"/>
          </a:xfrm>
          <a:prstGeom prst="rect">
            <a:avLst/>
          </a:prstGeom>
        </p:spPr>
      </p:pic>
      <p:pic>
        <p:nvPicPr>
          <p:cNvPr id="3" name="Рисунок 2">
            <a:extLst>
              <a:ext uri="{FF2B5EF4-FFF2-40B4-BE49-F238E27FC236}">
                <a16:creationId xmlns:a16="http://schemas.microsoft.com/office/drawing/2014/main" id="{79ABC275-DE12-4506-9967-49A934066A59}"/>
              </a:ext>
            </a:extLst>
          </p:cNvPr>
          <p:cNvPicPr>
            <a:picLocks noChangeAspect="1"/>
          </p:cNvPicPr>
          <p:nvPr/>
        </p:nvPicPr>
        <p:blipFill>
          <a:blip r:embed="rId3"/>
          <a:stretch>
            <a:fillRect/>
          </a:stretch>
        </p:blipFill>
        <p:spPr>
          <a:xfrm>
            <a:off x="83128" y="999181"/>
            <a:ext cx="5361708" cy="1307601"/>
          </a:xfrm>
          <a:prstGeom prst="rect">
            <a:avLst/>
          </a:prstGeom>
        </p:spPr>
      </p:pic>
    </p:spTree>
    <p:extLst>
      <p:ext uri="{BB962C8B-B14F-4D97-AF65-F5344CB8AC3E}">
        <p14:creationId xmlns:p14="http://schemas.microsoft.com/office/powerpoint/2010/main" val="35412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60E16FE-0532-4863-BCB5-ADC543E2CE03}"/>
              </a:ext>
            </a:extLst>
          </p:cNvPr>
          <p:cNvSpPr>
            <a:spLocks noGrp="1"/>
          </p:cNvSpPr>
          <p:nvPr>
            <p:ph type="title"/>
          </p:nvPr>
        </p:nvSpPr>
        <p:spPr>
          <a:xfrm>
            <a:off x="838200" y="365126"/>
            <a:ext cx="10515600" cy="954520"/>
          </a:xfrm>
        </p:spPr>
        <p:txBody>
          <a:bodyPr/>
          <a:lstStyle/>
          <a:p>
            <a:pPr algn="ctr"/>
            <a:r>
              <a:rPr lang="uk-UA" dirty="0"/>
              <a:t>Робота з файлами</a:t>
            </a:r>
          </a:p>
        </p:txBody>
      </p:sp>
      <p:pic>
        <p:nvPicPr>
          <p:cNvPr id="4" name="Місце для вмісту 3">
            <a:extLst>
              <a:ext uri="{FF2B5EF4-FFF2-40B4-BE49-F238E27FC236}">
                <a16:creationId xmlns:a16="http://schemas.microsoft.com/office/drawing/2014/main" id="{A0A0F219-E6E5-4216-9D12-3C4FF65608DB}"/>
              </a:ext>
            </a:extLst>
          </p:cNvPr>
          <p:cNvPicPr>
            <a:picLocks noGrp="1" noChangeAspect="1"/>
          </p:cNvPicPr>
          <p:nvPr>
            <p:ph sz="half" idx="1"/>
          </p:nvPr>
        </p:nvPicPr>
        <p:blipFill>
          <a:blip r:embed="rId2"/>
          <a:stretch>
            <a:fillRect/>
          </a:stretch>
        </p:blipFill>
        <p:spPr>
          <a:xfrm>
            <a:off x="396025" y="1690688"/>
            <a:ext cx="3448611" cy="2461473"/>
          </a:xfrm>
          <a:prstGeom prst="rect">
            <a:avLst/>
          </a:prstGeom>
        </p:spPr>
      </p:pic>
      <p:pic>
        <p:nvPicPr>
          <p:cNvPr id="7" name="Місце для вмісту 6">
            <a:extLst>
              <a:ext uri="{FF2B5EF4-FFF2-40B4-BE49-F238E27FC236}">
                <a16:creationId xmlns:a16="http://schemas.microsoft.com/office/drawing/2014/main" id="{DF0D295E-BA36-4611-AC3C-579AD77FD7F0}"/>
              </a:ext>
            </a:extLst>
          </p:cNvPr>
          <p:cNvPicPr>
            <a:picLocks noGrp="1" noChangeAspect="1"/>
          </p:cNvPicPr>
          <p:nvPr>
            <p:ph sz="half" idx="2"/>
          </p:nvPr>
        </p:nvPicPr>
        <p:blipFill>
          <a:blip r:embed="rId3"/>
          <a:stretch>
            <a:fillRect/>
          </a:stretch>
        </p:blipFill>
        <p:spPr>
          <a:xfrm>
            <a:off x="3740727" y="1635703"/>
            <a:ext cx="8451273" cy="4491903"/>
          </a:xfrm>
          <a:prstGeom prst="rect">
            <a:avLst/>
          </a:prstGeom>
        </p:spPr>
      </p:pic>
    </p:spTree>
    <p:extLst>
      <p:ext uri="{BB962C8B-B14F-4D97-AF65-F5344CB8AC3E}">
        <p14:creationId xmlns:p14="http://schemas.microsoft.com/office/powerpoint/2010/main" val="176890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F071595-3379-42F0-BDBF-85CAC3D145D1}"/>
              </a:ext>
            </a:extLst>
          </p:cNvPr>
          <p:cNvPicPr>
            <a:picLocks noChangeAspect="1"/>
          </p:cNvPicPr>
          <p:nvPr/>
        </p:nvPicPr>
        <p:blipFill>
          <a:blip r:embed="rId2"/>
          <a:stretch>
            <a:fillRect/>
          </a:stretch>
        </p:blipFill>
        <p:spPr>
          <a:xfrm>
            <a:off x="572741" y="312559"/>
            <a:ext cx="11316681" cy="4778154"/>
          </a:xfrm>
          <a:prstGeom prst="rect">
            <a:avLst/>
          </a:prstGeom>
        </p:spPr>
      </p:pic>
      <p:pic>
        <p:nvPicPr>
          <p:cNvPr id="8" name="Рисунок 7">
            <a:extLst>
              <a:ext uri="{FF2B5EF4-FFF2-40B4-BE49-F238E27FC236}">
                <a16:creationId xmlns:a16="http://schemas.microsoft.com/office/drawing/2014/main" id="{A112B68A-503E-49ED-A4EE-34ABC9F9070E}"/>
              </a:ext>
            </a:extLst>
          </p:cNvPr>
          <p:cNvPicPr>
            <a:picLocks noChangeAspect="1"/>
          </p:cNvPicPr>
          <p:nvPr/>
        </p:nvPicPr>
        <p:blipFill>
          <a:blip r:embed="rId3"/>
          <a:stretch>
            <a:fillRect/>
          </a:stretch>
        </p:blipFill>
        <p:spPr>
          <a:xfrm>
            <a:off x="653957" y="3231572"/>
            <a:ext cx="6166613" cy="3425896"/>
          </a:xfrm>
          <a:prstGeom prst="rect">
            <a:avLst/>
          </a:prstGeom>
        </p:spPr>
      </p:pic>
      <p:cxnSp>
        <p:nvCxnSpPr>
          <p:cNvPr id="10" name="Пряма сполучна лінія 9">
            <a:extLst>
              <a:ext uri="{FF2B5EF4-FFF2-40B4-BE49-F238E27FC236}">
                <a16:creationId xmlns:a16="http://schemas.microsoft.com/office/drawing/2014/main" id="{E9F6AE2F-BD5E-4058-A090-E7D9B2A6C8CA}"/>
              </a:ext>
            </a:extLst>
          </p:cNvPr>
          <p:cNvCxnSpPr/>
          <p:nvPr/>
        </p:nvCxnSpPr>
        <p:spPr>
          <a:xfrm>
            <a:off x="5455227" y="872836"/>
            <a:ext cx="7758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9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194DE47-6DF2-41B5-9ACE-55344082D9D0}"/>
              </a:ext>
            </a:extLst>
          </p:cNvPr>
          <p:cNvSpPr>
            <a:spLocks noGrp="1"/>
          </p:cNvSpPr>
          <p:nvPr>
            <p:ph type="title"/>
          </p:nvPr>
        </p:nvSpPr>
        <p:spPr>
          <a:xfrm>
            <a:off x="540327" y="333952"/>
            <a:ext cx="11166764" cy="1027257"/>
          </a:xfrm>
        </p:spPr>
        <p:txBody>
          <a:bodyPr>
            <a:normAutofit/>
          </a:bodyPr>
          <a:lstStyle/>
          <a:p>
            <a:r>
              <a:rPr lang="uk-UA" sz="3100" dirty="0"/>
              <a:t>БЕЗКОШТОВНІ ХМАРНІ СЕРЕДОВИЩА, ПОДІБНІ ДО </a:t>
            </a:r>
            <a:r>
              <a:rPr lang="en-US" sz="3100" dirty="0"/>
              <a:t>GOOGLE COLAB</a:t>
            </a:r>
            <a:endParaRPr lang="uk-UA" sz="3100" dirty="0"/>
          </a:p>
        </p:txBody>
      </p:sp>
      <p:sp>
        <p:nvSpPr>
          <p:cNvPr id="6" name="Місце для вмісту 5">
            <a:extLst>
              <a:ext uri="{FF2B5EF4-FFF2-40B4-BE49-F238E27FC236}">
                <a16:creationId xmlns:a16="http://schemas.microsoft.com/office/drawing/2014/main" id="{76CD8592-1A82-48EF-9CAA-172F30507EC8}"/>
              </a:ext>
            </a:extLst>
          </p:cNvPr>
          <p:cNvSpPr>
            <a:spLocks noGrp="1"/>
          </p:cNvSpPr>
          <p:nvPr>
            <p:ph idx="1"/>
          </p:nvPr>
        </p:nvSpPr>
        <p:spPr>
          <a:xfrm>
            <a:off x="838199" y="1361209"/>
            <a:ext cx="11017827" cy="4815754"/>
          </a:xfrm>
        </p:spPr>
        <p:txBody>
          <a:bodyPr>
            <a:normAutofit/>
          </a:bodyPr>
          <a:lstStyle/>
          <a:p>
            <a:pPr marL="0" indent="0" algn="just">
              <a:lnSpc>
                <a:spcPct val="100000"/>
              </a:lnSpc>
              <a:buNone/>
            </a:pPr>
            <a:r>
              <a:rPr lang="en-US" b="1" dirty="0"/>
              <a:t>Kaggle Kernels </a:t>
            </a:r>
            <a:r>
              <a:rPr lang="en-US" dirty="0"/>
              <a:t>– </a:t>
            </a:r>
            <a:r>
              <a:rPr lang="uk-UA" dirty="0"/>
              <a:t>окрім </a:t>
            </a:r>
            <a:r>
              <a:rPr lang="en-US" dirty="0"/>
              <a:t>Python, </a:t>
            </a:r>
            <a:r>
              <a:rPr lang="uk-UA" dirty="0"/>
              <a:t>сервіс </a:t>
            </a:r>
            <a:r>
              <a:rPr lang="en-US" dirty="0"/>
              <a:t>Kaggle </a:t>
            </a:r>
            <a:r>
              <a:rPr lang="uk-UA" dirty="0"/>
              <a:t>підтримує </a:t>
            </a:r>
            <a:r>
              <a:rPr lang="en-US" dirty="0"/>
              <a:t>R, </a:t>
            </a:r>
            <a:r>
              <a:rPr lang="uk-UA" dirty="0"/>
              <a:t>інтегрується з </a:t>
            </a:r>
            <a:r>
              <a:rPr lang="en-US" dirty="0"/>
              <a:t>Google Cloud Storage, </a:t>
            </a:r>
            <a:r>
              <a:rPr lang="en-US" dirty="0" err="1"/>
              <a:t>BigQuery</a:t>
            </a:r>
            <a:r>
              <a:rPr lang="en-US" dirty="0"/>
              <a:t> </a:t>
            </a:r>
            <a:r>
              <a:rPr lang="uk-UA" dirty="0"/>
              <a:t>та </a:t>
            </a:r>
            <a:r>
              <a:rPr lang="en-US" dirty="0" err="1"/>
              <a:t>AutoML</a:t>
            </a:r>
            <a:r>
              <a:rPr lang="en-US" dirty="0"/>
              <a:t>. </a:t>
            </a:r>
            <a:r>
              <a:rPr lang="uk-UA" dirty="0"/>
              <a:t>При цьому час користування процесорами – 9 годин. Також на платформі можна безоплатно пройти сертифіковані курси по машинному навчанню, переглянути дослідження інших користувачів та завантажити </a:t>
            </a:r>
            <a:r>
              <a:rPr lang="uk-UA" dirty="0" err="1"/>
              <a:t>датасети</a:t>
            </a:r>
            <a:r>
              <a:rPr lang="uk-UA" dirty="0"/>
              <a:t>, які є у вільному доступі. Крім того, організатори постійно проводять різні конкурси із грошовими нагородами для переможців досліджень. </a:t>
            </a:r>
          </a:p>
          <a:p>
            <a:pPr marL="0" indent="0" algn="just">
              <a:lnSpc>
                <a:spcPct val="100000"/>
              </a:lnSpc>
              <a:buNone/>
            </a:pPr>
            <a:endParaRPr lang="uk-UA" sz="900" dirty="0"/>
          </a:p>
          <a:p>
            <a:pPr marL="0" indent="0" algn="just">
              <a:lnSpc>
                <a:spcPct val="110000"/>
              </a:lnSpc>
              <a:spcBef>
                <a:spcPts val="0"/>
              </a:spcBef>
              <a:buNone/>
            </a:pPr>
            <a:r>
              <a:rPr lang="en-US" b="1" dirty="0" err="1"/>
              <a:t>CoCalc</a:t>
            </a:r>
            <a:r>
              <a:rPr lang="en-US" dirty="0"/>
              <a:t> – </a:t>
            </a:r>
            <a:r>
              <a:rPr lang="uk-UA" dirty="0"/>
              <a:t>пропонує і безкоштовний, і платний періоди. У розширеній</a:t>
            </a:r>
          </a:p>
          <a:p>
            <a:pPr marL="0" indent="0" algn="just">
              <a:lnSpc>
                <a:spcPct val="110000"/>
              </a:lnSpc>
              <a:spcBef>
                <a:spcPts val="0"/>
              </a:spcBef>
              <a:buNone/>
            </a:pPr>
            <a:r>
              <a:rPr lang="uk-UA" dirty="0"/>
              <a:t>версії більше пам'яті та часу простою, пріоритетний доступ до процесорів та </a:t>
            </a:r>
            <a:r>
              <a:rPr lang="uk-UA" dirty="0" err="1"/>
              <a:t>техпідтримки</a:t>
            </a:r>
            <a:endParaRPr lang="uk-UA" dirty="0"/>
          </a:p>
          <a:p>
            <a:pPr marL="0" indent="0">
              <a:lnSpc>
                <a:spcPct val="110000"/>
              </a:lnSpc>
              <a:spcBef>
                <a:spcPts val="0"/>
              </a:spcBef>
              <a:buNone/>
            </a:pPr>
            <a:endParaRPr lang="uk-UA" dirty="0"/>
          </a:p>
        </p:txBody>
      </p:sp>
    </p:spTree>
    <p:extLst>
      <p:ext uri="{BB962C8B-B14F-4D97-AF65-F5344CB8AC3E}">
        <p14:creationId xmlns:p14="http://schemas.microsoft.com/office/powerpoint/2010/main" val="315335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6F2B6F-16CA-47F4-A308-56155FF68BA0}"/>
              </a:ext>
            </a:extLst>
          </p:cNvPr>
          <p:cNvPicPr>
            <a:picLocks noChangeAspect="1"/>
          </p:cNvPicPr>
          <p:nvPr/>
        </p:nvPicPr>
        <p:blipFill>
          <a:blip r:embed="rId2"/>
          <a:stretch>
            <a:fillRect/>
          </a:stretch>
        </p:blipFill>
        <p:spPr>
          <a:xfrm>
            <a:off x="685800" y="1631372"/>
            <a:ext cx="10515599" cy="3813463"/>
          </a:xfrm>
          <a:prstGeom prst="rect">
            <a:avLst/>
          </a:prstGeom>
        </p:spPr>
      </p:pic>
    </p:spTree>
    <p:extLst>
      <p:ext uri="{BB962C8B-B14F-4D97-AF65-F5344CB8AC3E}">
        <p14:creationId xmlns:p14="http://schemas.microsoft.com/office/powerpoint/2010/main" val="194162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BDD281-2889-4384-B739-E403C66FB259}"/>
              </a:ext>
            </a:extLst>
          </p:cNvPr>
          <p:cNvSpPr>
            <a:spLocks noGrp="1"/>
          </p:cNvSpPr>
          <p:nvPr>
            <p:ph idx="1"/>
          </p:nvPr>
        </p:nvSpPr>
        <p:spPr>
          <a:xfrm>
            <a:off x="838200" y="779318"/>
            <a:ext cx="10515600" cy="5397645"/>
          </a:xfrm>
        </p:spPr>
        <p:txBody>
          <a:bodyPr>
            <a:normAutofit/>
          </a:bodyPr>
          <a:lstStyle/>
          <a:p>
            <a:pPr marL="0" indent="0">
              <a:buNone/>
            </a:pPr>
            <a:r>
              <a:rPr lang="en-US" b="1" dirty="0"/>
              <a:t>Google </a:t>
            </a:r>
            <a:r>
              <a:rPr lang="en-US" b="1" dirty="0" err="1"/>
              <a:t>Colaboratory</a:t>
            </a:r>
            <a:r>
              <a:rPr lang="en-US" b="1" dirty="0"/>
              <a:t>, </a:t>
            </a:r>
            <a:r>
              <a:rPr lang="uk-UA" dirty="0"/>
              <a:t>також відомий як </a:t>
            </a:r>
            <a:r>
              <a:rPr lang="en-US" b="1" dirty="0"/>
              <a:t>Google </a:t>
            </a:r>
            <a:r>
              <a:rPr lang="en-US" b="1" dirty="0" err="1"/>
              <a:t>Colab</a:t>
            </a:r>
            <a:endParaRPr lang="en-US" b="1" dirty="0"/>
          </a:p>
          <a:p>
            <a:pPr marL="0" indent="0">
              <a:buNone/>
            </a:pPr>
            <a:r>
              <a:rPr lang="en-US" b="1" dirty="0"/>
              <a:t>(https://colab.research.google.com/) </a:t>
            </a:r>
            <a:r>
              <a:rPr lang="en-US" dirty="0"/>
              <a:t>– </a:t>
            </a:r>
            <a:r>
              <a:rPr lang="uk-UA" dirty="0"/>
              <a:t>це безкоштовне інтерактивне хмарне середовище для роботи з кодом від </a:t>
            </a:r>
            <a:r>
              <a:rPr lang="en-US" dirty="0"/>
              <a:t>Google </a:t>
            </a:r>
            <a:r>
              <a:rPr lang="uk-UA" dirty="0"/>
              <a:t>для розв'язання задач машинного навчання.</a:t>
            </a:r>
            <a:r>
              <a:rPr lang="en-US" dirty="0"/>
              <a:t> </a:t>
            </a:r>
            <a:endParaRPr lang="uk-UA" dirty="0"/>
          </a:p>
          <a:p>
            <a:pPr marL="0" indent="0" algn="ctr">
              <a:buNone/>
            </a:pPr>
            <a:r>
              <a:rPr lang="uk-UA" sz="1800" b="1" i="1" dirty="0"/>
              <a:t>КОРИСТУВАЧІ </a:t>
            </a:r>
            <a:r>
              <a:rPr lang="en-US" sz="1800" b="1" i="1" dirty="0"/>
              <a:t>GOOGLE COLAB:</a:t>
            </a:r>
          </a:p>
          <a:p>
            <a:pPr marL="0" indent="0">
              <a:buNone/>
            </a:pPr>
            <a:r>
              <a:rPr lang="en-US" dirty="0"/>
              <a:t>● </a:t>
            </a:r>
            <a:r>
              <a:rPr lang="uk-UA" dirty="0"/>
              <a:t>аналітики даних (щоб сортувати дані за тривалий період, робити</a:t>
            </a:r>
          </a:p>
          <a:p>
            <a:pPr marL="0" indent="0">
              <a:buNone/>
            </a:pPr>
            <a:r>
              <a:rPr lang="uk-UA" dirty="0"/>
              <a:t>візуалізацію чи вибудовувати закономірності);</a:t>
            </a:r>
          </a:p>
          <a:p>
            <a:pPr marL="0" indent="0">
              <a:buNone/>
            </a:pPr>
            <a:r>
              <a:rPr lang="uk-UA" dirty="0"/>
              <a:t>● дослідники даних (щоб розробляти та тестувати нові моделі</a:t>
            </a:r>
          </a:p>
          <a:p>
            <a:pPr marL="0" indent="0">
              <a:buNone/>
            </a:pPr>
            <a:r>
              <a:rPr lang="uk-UA" dirty="0"/>
              <a:t>машинного навчання, складати прогнози);</a:t>
            </a:r>
          </a:p>
          <a:p>
            <a:pPr marL="0" indent="0">
              <a:buNone/>
            </a:pPr>
            <a:r>
              <a:rPr lang="uk-UA" dirty="0"/>
              <a:t>● інженери даних (щоб розробляти програмне забезпечення, системи зберігання великих даних).</a:t>
            </a:r>
          </a:p>
        </p:txBody>
      </p:sp>
    </p:spTree>
    <p:extLst>
      <p:ext uri="{BB962C8B-B14F-4D97-AF65-F5344CB8AC3E}">
        <p14:creationId xmlns:p14="http://schemas.microsoft.com/office/powerpoint/2010/main" val="353666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8BFFE4B-9030-4C0F-A432-B54E2E9F1C11}"/>
              </a:ext>
            </a:extLst>
          </p:cNvPr>
          <p:cNvSpPr>
            <a:spLocks noGrp="1"/>
          </p:cNvSpPr>
          <p:nvPr>
            <p:ph idx="1"/>
          </p:nvPr>
        </p:nvSpPr>
        <p:spPr>
          <a:xfrm>
            <a:off x="838200" y="1298864"/>
            <a:ext cx="10515600" cy="4878099"/>
          </a:xfrm>
        </p:spPr>
        <p:txBody>
          <a:bodyPr/>
          <a:lstStyle/>
          <a:p>
            <a:pPr marL="0" indent="0">
              <a:buNone/>
            </a:pPr>
            <a:r>
              <a:rPr lang="en-US" dirty="0"/>
              <a:t>GOOGLE COLAB </a:t>
            </a:r>
            <a:r>
              <a:rPr lang="uk-UA" dirty="0"/>
              <a:t>використовується для: </a:t>
            </a:r>
          </a:p>
          <a:p>
            <a:pPr marL="0" indent="0">
              <a:buNone/>
            </a:pPr>
            <a:endParaRPr lang="uk-UA" dirty="0"/>
          </a:p>
          <a:p>
            <a:pPr marL="0" indent="0">
              <a:buNone/>
            </a:pPr>
            <a:r>
              <a:rPr lang="uk-UA" dirty="0"/>
              <a:t>● знайомства з </a:t>
            </a:r>
            <a:r>
              <a:rPr lang="en-US" dirty="0"/>
              <a:t>TensorFlow – </a:t>
            </a:r>
            <a:r>
              <a:rPr lang="uk-UA" dirty="0"/>
              <a:t>відкритою бібліотекою для машинного навчання; </a:t>
            </a:r>
          </a:p>
          <a:p>
            <a:pPr marL="0" indent="0">
              <a:buNone/>
            </a:pPr>
            <a:r>
              <a:rPr lang="uk-UA" dirty="0"/>
              <a:t>● розробкою нейронних мереж; </a:t>
            </a:r>
          </a:p>
          <a:p>
            <a:pPr marL="0" indent="0">
              <a:buNone/>
            </a:pPr>
            <a:r>
              <a:rPr lang="uk-UA" dirty="0"/>
              <a:t>● експериментами з </a:t>
            </a:r>
            <a:r>
              <a:rPr lang="en-US" dirty="0"/>
              <a:t>TPU; </a:t>
            </a:r>
            <a:endParaRPr lang="uk-UA" dirty="0"/>
          </a:p>
          <a:p>
            <a:pPr marL="0" indent="0">
              <a:buNone/>
            </a:pPr>
            <a:r>
              <a:rPr lang="en-US" dirty="0"/>
              <a:t>● </a:t>
            </a:r>
            <a:r>
              <a:rPr lang="uk-UA" dirty="0"/>
              <a:t>поширення досліджень у галузі штучного інтелекту; </a:t>
            </a:r>
          </a:p>
          <a:p>
            <a:pPr marL="0" indent="0">
              <a:buNone/>
            </a:pPr>
            <a:r>
              <a:rPr lang="uk-UA" dirty="0"/>
              <a:t>● створення посібників. </a:t>
            </a:r>
          </a:p>
        </p:txBody>
      </p:sp>
    </p:spTree>
    <p:extLst>
      <p:ext uri="{BB962C8B-B14F-4D97-AF65-F5344CB8AC3E}">
        <p14:creationId xmlns:p14="http://schemas.microsoft.com/office/powerpoint/2010/main" val="136809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4ECF254-9AC8-43EE-AB5B-CBF9E1182AFC}"/>
              </a:ext>
            </a:extLst>
          </p:cNvPr>
          <p:cNvSpPr>
            <a:spLocks noGrp="1"/>
          </p:cNvSpPr>
          <p:nvPr>
            <p:ph idx="1"/>
          </p:nvPr>
        </p:nvSpPr>
        <p:spPr>
          <a:xfrm>
            <a:off x="613065" y="841664"/>
            <a:ext cx="11222180" cy="5335299"/>
          </a:xfrm>
        </p:spPr>
        <p:txBody>
          <a:bodyPr>
            <a:normAutofit fontScale="92500"/>
          </a:bodyPr>
          <a:lstStyle/>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В основі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лежить </a:t>
            </a:r>
            <a:r>
              <a:rPr lang="uk-UA" sz="3300" b="1" dirty="0">
                <a:latin typeface="Times New Roman" panose="02020603050405020304" pitchFamily="18" charset="0"/>
                <a:cs typeface="Times New Roman" panose="02020603050405020304" pitchFamily="18" charset="0"/>
              </a:rPr>
              <a:t>блокнот </a:t>
            </a:r>
            <a:r>
              <a:rPr lang="en-US" sz="3300" b="1" dirty="0" err="1">
                <a:latin typeface="Times New Roman" panose="02020603050405020304" pitchFamily="18" charset="0"/>
                <a:cs typeface="Times New Roman" panose="02020603050405020304" pitchFamily="18" charset="0"/>
              </a:rPr>
              <a:t>Jupyter</a:t>
            </a:r>
            <a:r>
              <a:rPr lang="en-US" sz="3300" b="1"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для роботи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тільки з базою на </a:t>
            </a:r>
            <a:r>
              <a:rPr lang="en-US" sz="3300" dirty="0">
                <a:latin typeface="Times New Roman" panose="02020603050405020304" pitchFamily="18" charset="0"/>
                <a:cs typeface="Times New Roman" panose="02020603050405020304" pitchFamily="18" charset="0"/>
              </a:rPr>
              <a:t>Google </a:t>
            </a:r>
            <a:r>
              <a:rPr lang="uk-UA" sz="3300" dirty="0">
                <a:latin typeface="Times New Roman" panose="02020603050405020304" pitchFamily="18" charset="0"/>
                <a:cs typeface="Times New Roman" panose="02020603050405020304" pitchFamily="18" charset="0"/>
              </a:rPr>
              <a:t>Диску, а не на комп'ютері. Тобто можна програмувати на </a:t>
            </a:r>
            <a:r>
              <a:rPr lang="en-US" sz="3300" dirty="0">
                <a:latin typeface="Times New Roman" panose="02020603050405020304" pitchFamily="18" charset="0"/>
                <a:cs typeface="Times New Roman" panose="02020603050405020304" pitchFamily="18" charset="0"/>
              </a:rPr>
              <a:t>Python </a:t>
            </a:r>
            <a:r>
              <a:rPr lang="uk-UA" sz="3300" dirty="0">
                <a:latin typeface="Times New Roman" panose="02020603050405020304" pitchFamily="18" charset="0"/>
                <a:cs typeface="Times New Roman" panose="02020603050405020304" pitchFamily="18" charset="0"/>
              </a:rPr>
              <a:t>і не завантажувати бібліотеки перевантажуючи жорсткий диск свого комп'ютера. </a:t>
            </a:r>
          </a:p>
          <a:p>
            <a:pPr marL="0" indent="457200" algn="just">
              <a:lnSpc>
                <a:spcPct val="100000"/>
              </a:lnSpc>
              <a:buNone/>
            </a:pPr>
            <a:r>
              <a:rPr lang="uk-UA" sz="3300" b="1" i="1" dirty="0">
                <a:latin typeface="Times New Roman" panose="02020603050405020304" pitchFamily="18" charset="0"/>
                <a:cs typeface="Times New Roman" panose="02020603050405020304" pitchFamily="18" charset="0"/>
              </a:rPr>
              <a:t>Єдина умова – потрібний обліковий запис </a:t>
            </a:r>
            <a:r>
              <a:rPr lang="en-US" sz="3300" b="1" i="1" dirty="0">
                <a:latin typeface="Times New Roman" panose="02020603050405020304" pitchFamily="18" charset="0"/>
                <a:cs typeface="Times New Roman" panose="02020603050405020304" pitchFamily="18" charset="0"/>
              </a:rPr>
              <a:t>Google.</a:t>
            </a:r>
          </a:p>
          <a:p>
            <a:pPr marL="0" indent="457200" algn="just">
              <a:lnSpc>
                <a:spcPct val="100000"/>
              </a:lnSpc>
              <a:buNone/>
            </a:pPr>
            <a:r>
              <a:rPr lang="uk-UA" sz="3300" dirty="0">
                <a:latin typeface="Times New Roman" panose="02020603050405020304" pitchFamily="18" charset="0"/>
                <a:cs typeface="Times New Roman" panose="02020603050405020304" pitchFamily="18" charset="0"/>
              </a:rPr>
              <a:t>Головна особливість «</a:t>
            </a:r>
            <a:r>
              <a:rPr lang="uk-UA" sz="3300" dirty="0" err="1">
                <a:latin typeface="Times New Roman" panose="02020603050405020304" pitchFamily="18" charset="0"/>
                <a:cs typeface="Times New Roman" panose="02020603050405020304" pitchFamily="18" charset="0"/>
              </a:rPr>
              <a:t>Колабораторії</a:t>
            </a:r>
            <a:r>
              <a:rPr lang="uk-UA" sz="3300" dirty="0">
                <a:latin typeface="Times New Roman" panose="02020603050405020304" pitchFamily="18" charset="0"/>
                <a:cs typeface="Times New Roman" panose="02020603050405020304" pitchFamily="18" charset="0"/>
              </a:rPr>
              <a:t>» – безкоштовні потужні графічні процесори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та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завдяки яким можна займатися не лише базовою аналітикою даних, а й складнішими дослідженнями в галузі машинного навчання. Що </a:t>
            </a:r>
            <a:r>
              <a:rPr lang="en-US" sz="3300" b="1" dirty="0">
                <a:latin typeface="Times New Roman" panose="02020603050405020304" pitchFamily="18" charset="0"/>
                <a:cs typeface="Times New Roman" panose="02020603050405020304" pitchFamily="18" charset="0"/>
              </a:rPr>
              <a:t>CPU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обчислює годинами, </a:t>
            </a:r>
            <a:r>
              <a:rPr lang="en-US" sz="3300" b="1" dirty="0">
                <a:latin typeface="Times New Roman" panose="02020603050405020304" pitchFamily="18" charset="0"/>
                <a:cs typeface="Times New Roman" panose="02020603050405020304" pitchFamily="18" charset="0"/>
              </a:rPr>
              <a:t>GPU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або </a:t>
            </a:r>
            <a:r>
              <a:rPr lang="en-US" sz="3300" b="1" dirty="0">
                <a:latin typeface="Times New Roman" panose="02020603050405020304" pitchFamily="18" charset="0"/>
                <a:cs typeface="Times New Roman" panose="02020603050405020304" pitchFamily="18" charset="0"/>
              </a:rPr>
              <a:t>TPU</a:t>
            </a:r>
            <a:r>
              <a:rPr lang="en-US" sz="3300" dirty="0">
                <a:latin typeface="Times New Roman" panose="02020603050405020304" pitchFamily="18" charset="0"/>
                <a:cs typeface="Times New Roman" panose="02020603050405020304" pitchFamily="18" charset="0"/>
              </a:rPr>
              <a:t> </a:t>
            </a:r>
            <a:r>
              <a:rPr lang="uk-UA" sz="3300" dirty="0">
                <a:latin typeface="Times New Roman" panose="02020603050405020304" pitchFamily="18" charset="0"/>
                <a:cs typeface="Times New Roman" panose="02020603050405020304" pitchFamily="18" charset="0"/>
              </a:rPr>
              <a:t>справляються за хвилини або секунди.</a:t>
            </a:r>
          </a:p>
          <a:p>
            <a:endParaRPr lang="uk-UA" dirty="0"/>
          </a:p>
        </p:txBody>
      </p:sp>
    </p:spTree>
    <p:extLst>
      <p:ext uri="{BB962C8B-B14F-4D97-AF65-F5344CB8AC3E}">
        <p14:creationId xmlns:p14="http://schemas.microsoft.com/office/powerpoint/2010/main" val="233239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2422A2-D805-4EDD-B368-3BC7C47A1B43}"/>
              </a:ext>
            </a:extLst>
          </p:cNvPr>
          <p:cNvSpPr>
            <a:spLocks noGrp="1"/>
          </p:cNvSpPr>
          <p:nvPr>
            <p:ph idx="1"/>
          </p:nvPr>
        </p:nvSpPr>
        <p:spPr>
          <a:xfrm>
            <a:off x="838200" y="1018308"/>
            <a:ext cx="10515600" cy="5268191"/>
          </a:xfrm>
        </p:spPr>
        <p:txBody>
          <a:bodyPr/>
          <a:lstStyle/>
          <a:p>
            <a:r>
              <a:rPr lang="en-US" b="1" dirty="0"/>
              <a:t>CPU</a:t>
            </a:r>
            <a:r>
              <a:rPr lang="en-US" dirty="0"/>
              <a:t> – </a:t>
            </a:r>
            <a:r>
              <a:rPr lang="uk-UA" dirty="0"/>
              <a:t>центральний процесор – мозок комп'ютера, який виконує операції з даними. </a:t>
            </a:r>
          </a:p>
          <a:p>
            <a:r>
              <a:rPr lang="en-US" b="1" dirty="0"/>
              <a:t>GPU</a:t>
            </a:r>
            <a:r>
              <a:rPr lang="en-US" dirty="0"/>
              <a:t> – </a:t>
            </a:r>
            <a:r>
              <a:rPr lang="uk-UA" dirty="0"/>
              <a:t>графічний процесор. Обробляє дані швидше, оскільки завдання виконує паралельно, а не послідовно, як </a:t>
            </a:r>
            <a:r>
              <a:rPr lang="en-US" dirty="0"/>
              <a:t>CPU. </a:t>
            </a:r>
            <a:endParaRPr lang="uk-UA" dirty="0"/>
          </a:p>
          <a:p>
            <a:pPr marL="0" indent="0">
              <a:buNone/>
            </a:pPr>
            <a:r>
              <a:rPr lang="en-US" dirty="0"/>
              <a:t>https://introserv.com/ua/blog/cpu-abo-gpu-zrobit-pravilnij-vibir/</a:t>
            </a:r>
            <a:endParaRPr lang="uk-UA" dirty="0"/>
          </a:p>
          <a:p>
            <a:r>
              <a:rPr lang="en-US" b="1" dirty="0"/>
              <a:t>TPU</a:t>
            </a:r>
            <a:r>
              <a:rPr lang="en-US" dirty="0"/>
              <a:t> – </a:t>
            </a:r>
            <a:r>
              <a:rPr lang="uk-UA" dirty="0"/>
              <a:t>тензорний процесор, розробка </a:t>
            </a:r>
            <a:r>
              <a:rPr lang="en-US" dirty="0"/>
              <a:t>Google. </a:t>
            </a:r>
            <a:r>
              <a:rPr lang="uk-UA" dirty="0"/>
              <a:t>Він призначений для тренування </a:t>
            </a:r>
            <a:r>
              <a:rPr lang="uk-UA" dirty="0" err="1"/>
              <a:t>нейромереж</a:t>
            </a:r>
            <a:r>
              <a:rPr lang="uk-UA" dirty="0"/>
              <a:t>. У нього в рази вища продуктивність при великих обсягах обчислювальних завдань. </a:t>
            </a:r>
          </a:p>
        </p:txBody>
      </p:sp>
    </p:spTree>
    <p:extLst>
      <p:ext uri="{BB962C8B-B14F-4D97-AF65-F5344CB8AC3E}">
        <p14:creationId xmlns:p14="http://schemas.microsoft.com/office/powerpoint/2010/main" val="264080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4A6213D-898B-4FDA-93CC-AD55B9DB3292}"/>
              </a:ext>
            </a:extLst>
          </p:cNvPr>
          <p:cNvSpPr>
            <a:spLocks noGrp="1"/>
          </p:cNvSpPr>
          <p:nvPr>
            <p:ph idx="1"/>
          </p:nvPr>
        </p:nvSpPr>
        <p:spPr>
          <a:xfrm>
            <a:off x="838200" y="550719"/>
            <a:ext cx="10778836" cy="5600700"/>
          </a:xfrm>
        </p:spPr>
        <p:txBody>
          <a:bodyPr>
            <a:normAutofit fontScale="92500" lnSpcReduction="10000"/>
          </a:bodyPr>
          <a:lstStyle/>
          <a:p>
            <a:pPr fontAlgn="base"/>
            <a:r>
              <a:rPr lang="en-US" b="1" dirty="0"/>
              <a:t>CPU </a:t>
            </a:r>
            <a:r>
              <a:rPr lang="uk-UA" b="1" dirty="0"/>
              <a:t>або ЦП (Центральний процесор)</a:t>
            </a:r>
            <a:r>
              <a:rPr lang="uk-UA" dirty="0"/>
              <a:t> — це "мозок" комп'ютера, що відповідає за виконання команд і обробку даних, необхідних для роботи комп'ютера та операційної системи. Він може мати кілька обчислювальних </a:t>
            </a:r>
            <a:r>
              <a:rPr lang="uk-UA" dirty="0" err="1"/>
              <a:t>ядер</a:t>
            </a:r>
            <a:r>
              <a:rPr lang="uk-UA" dirty="0"/>
              <a:t>, які можуть одночасно виконувати різні завдання. Центральний процесор необхідний для виконання різних робочих навантажень, особливо тих, які вимагають низької затримки або високої продуктивності кожного ядра. Наприклад, ЦП відповідає за роботу баз даних, веб-браузерів, текстових процесорів та інших додатків.</a:t>
            </a:r>
          </a:p>
          <a:p>
            <a:pPr fontAlgn="base"/>
            <a:r>
              <a:rPr lang="en-US" b="1" dirty="0"/>
              <a:t>GPU </a:t>
            </a:r>
            <a:r>
              <a:rPr lang="uk-UA" b="1" dirty="0"/>
              <a:t>або ГП (Графічний процесор) </a:t>
            </a:r>
            <a:r>
              <a:rPr lang="uk-UA" dirty="0"/>
              <a:t>— це спеціалізований процесор, явно призначений для прискорення </a:t>
            </a:r>
            <a:r>
              <a:rPr lang="uk-UA" dirty="0" err="1"/>
              <a:t>рендерингу</a:t>
            </a:r>
            <a:r>
              <a:rPr lang="uk-UA" dirty="0"/>
              <a:t> графіки. Він має безліч дрібніших і спеціалізованих </a:t>
            </a:r>
            <a:r>
              <a:rPr lang="uk-UA" dirty="0" err="1"/>
              <a:t>ядер</a:t>
            </a:r>
            <a:r>
              <a:rPr lang="uk-UA" dirty="0"/>
              <a:t>, які можуть обробляти безліч даних паралельно. Це робить його ідеальним для завдань, які можна розділити й обробляти на багатьох ядрах, таких як </a:t>
            </a:r>
            <a:r>
              <a:rPr lang="uk-UA" dirty="0" err="1"/>
              <a:t>рендеринг</a:t>
            </a:r>
            <a:r>
              <a:rPr lang="uk-UA" dirty="0"/>
              <a:t> графіки та відео, машинне навчання та ігри. Завдяки передовим технологіям освітлення і створення тіней графічний процесор може створювати дуже реалістичні зображення.</a:t>
            </a:r>
          </a:p>
          <a:p>
            <a:endParaRPr lang="uk-UA" dirty="0"/>
          </a:p>
        </p:txBody>
      </p:sp>
    </p:spTree>
    <p:extLst>
      <p:ext uri="{BB962C8B-B14F-4D97-AF65-F5344CB8AC3E}">
        <p14:creationId xmlns:p14="http://schemas.microsoft.com/office/powerpoint/2010/main" val="120156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B1D76-1AEB-4476-AB1F-62013DFFE43A}"/>
              </a:ext>
            </a:extLst>
          </p:cNvPr>
          <p:cNvSpPr>
            <a:spLocks noGrp="1"/>
          </p:cNvSpPr>
          <p:nvPr>
            <p:ph type="title"/>
          </p:nvPr>
        </p:nvSpPr>
        <p:spPr/>
        <p:txBody>
          <a:bodyPr/>
          <a:lstStyle/>
          <a:p>
            <a:pPr algn="ctr"/>
            <a:r>
              <a:rPr lang="uk-UA" dirty="0"/>
              <a:t>Умови</a:t>
            </a:r>
          </a:p>
        </p:txBody>
      </p:sp>
      <p:sp>
        <p:nvSpPr>
          <p:cNvPr id="3" name="Місце для вмісту 2">
            <a:extLst>
              <a:ext uri="{FF2B5EF4-FFF2-40B4-BE49-F238E27FC236}">
                <a16:creationId xmlns:a16="http://schemas.microsoft.com/office/drawing/2014/main" id="{82A85111-CC79-4C89-A13D-7FFF1ED8BCC6}"/>
              </a:ext>
            </a:extLst>
          </p:cNvPr>
          <p:cNvSpPr>
            <a:spLocks noGrp="1"/>
          </p:cNvSpPr>
          <p:nvPr>
            <p:ph idx="1"/>
          </p:nvPr>
        </p:nvSpPr>
        <p:spPr>
          <a:xfrm>
            <a:off x="838200" y="1690688"/>
            <a:ext cx="10515600" cy="4486275"/>
          </a:xfrm>
        </p:spPr>
        <p:txBody>
          <a:bodyPr>
            <a:normAutofit/>
          </a:bodyPr>
          <a:lstStyle/>
          <a:p>
            <a:pPr marL="0" indent="457200" algn="just">
              <a:lnSpc>
                <a:spcPct val="100000"/>
              </a:lnSpc>
              <a:spcBef>
                <a:spcPts val="0"/>
              </a:spcBef>
              <a:buNone/>
            </a:pPr>
            <a:r>
              <a:rPr lang="en-US" dirty="0"/>
              <a:t>Google </a:t>
            </a:r>
            <a:r>
              <a:rPr lang="en-US" dirty="0" err="1"/>
              <a:t>Colaboratory</a:t>
            </a:r>
            <a:r>
              <a:rPr lang="en-US" dirty="0"/>
              <a:t> </a:t>
            </a:r>
            <a:r>
              <a:rPr lang="uk-UA" dirty="0"/>
              <a:t>дає можливість безкоштовно та безперервно користуватися ними протягом </a:t>
            </a:r>
            <a:r>
              <a:rPr lang="uk-UA" b="1" dirty="0"/>
              <a:t>12 годин</a:t>
            </a:r>
            <a:r>
              <a:rPr lang="uk-UA" dirty="0"/>
              <a:t>. </a:t>
            </a:r>
          </a:p>
          <a:p>
            <a:pPr marL="0" indent="457200" algn="just">
              <a:lnSpc>
                <a:spcPct val="100000"/>
              </a:lnSpc>
              <a:spcBef>
                <a:spcPts val="0"/>
              </a:spcBef>
              <a:buNone/>
            </a:pPr>
            <a:r>
              <a:rPr lang="uk-UA" dirty="0"/>
              <a:t>Увага: як тільки цей час сплине, </a:t>
            </a:r>
            <a:r>
              <a:rPr lang="en-US" dirty="0" err="1"/>
              <a:t>Colab</a:t>
            </a:r>
            <a:r>
              <a:rPr lang="en-US" dirty="0"/>
              <a:t> </a:t>
            </a:r>
            <a:r>
              <a:rPr lang="uk-UA" dirty="0"/>
              <a:t>зітре всі дані і доведеться починати спочатку.</a:t>
            </a:r>
          </a:p>
          <a:p>
            <a:pPr marL="0" indent="457200" algn="just">
              <a:lnSpc>
                <a:spcPct val="100000"/>
              </a:lnSpc>
              <a:spcBef>
                <a:spcPts val="0"/>
              </a:spcBef>
              <a:buNone/>
            </a:pPr>
            <a:r>
              <a:rPr lang="uk-UA" dirty="0"/>
              <a:t>Крім того, </a:t>
            </a:r>
            <a:r>
              <a:rPr lang="en-US" dirty="0"/>
              <a:t>Google </a:t>
            </a:r>
            <a:r>
              <a:rPr lang="uk-UA" dirty="0"/>
              <a:t>відключає блокноти після приблизно </a:t>
            </a:r>
            <a:r>
              <a:rPr lang="uk-UA" b="1" dirty="0"/>
              <a:t>30 хвилин бездіяльності</a:t>
            </a:r>
            <a:r>
              <a:rPr lang="uk-UA" dirty="0"/>
              <a:t>, щоб не перевантажувати процесори. Дуже активним учасникам ненадовго можуть обмежити доступ до </a:t>
            </a:r>
            <a:r>
              <a:rPr lang="en-US" dirty="0"/>
              <a:t>GPU, </a:t>
            </a:r>
            <a:r>
              <a:rPr lang="uk-UA" dirty="0"/>
              <a:t>щоб надати можливість використовувати процесор іншим.</a:t>
            </a:r>
          </a:p>
        </p:txBody>
      </p:sp>
    </p:spTree>
    <p:extLst>
      <p:ext uri="{BB962C8B-B14F-4D97-AF65-F5344CB8AC3E}">
        <p14:creationId xmlns:p14="http://schemas.microsoft.com/office/powerpoint/2010/main" val="427920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568634-92A9-4460-AB84-EA04AC1C1BC9}"/>
              </a:ext>
            </a:extLst>
          </p:cNvPr>
          <p:cNvPicPr>
            <a:picLocks noChangeAspect="1"/>
          </p:cNvPicPr>
          <p:nvPr/>
        </p:nvPicPr>
        <p:blipFill>
          <a:blip r:embed="rId2"/>
          <a:stretch>
            <a:fillRect/>
          </a:stretch>
        </p:blipFill>
        <p:spPr>
          <a:xfrm>
            <a:off x="101600" y="64655"/>
            <a:ext cx="12090400" cy="6557818"/>
          </a:xfrm>
          <a:prstGeom prst="rect">
            <a:avLst/>
          </a:prstGeom>
        </p:spPr>
      </p:pic>
    </p:spTree>
    <p:extLst>
      <p:ext uri="{BB962C8B-B14F-4D97-AF65-F5344CB8AC3E}">
        <p14:creationId xmlns:p14="http://schemas.microsoft.com/office/powerpoint/2010/main" val="240753697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TotalTime>
  <Words>650</Words>
  <Application>Microsoft Office PowerPoint</Application>
  <PresentationFormat>Широкий екран</PresentationFormat>
  <Paragraphs>37</Paragraphs>
  <Slides>17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17</vt:i4>
      </vt:variant>
    </vt:vector>
  </HeadingPairs>
  <TitlesOfParts>
    <vt:vector size="22" baseType="lpstr">
      <vt:lpstr>Arial</vt:lpstr>
      <vt:lpstr>Calibri</vt:lpstr>
      <vt:lpstr>Calibri Light</vt:lpstr>
      <vt:lpstr>Times New Roman</vt:lpstr>
      <vt:lpstr>Тема Office</vt:lpstr>
      <vt:lpstr>            GOOGLE COLAB основи роботи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Умови</vt:lpstr>
      <vt:lpstr>Презентація PowerPoint</vt:lpstr>
      <vt:lpstr>Презентація PowerPoint</vt:lpstr>
      <vt:lpstr>Презентація PowerPoint</vt:lpstr>
      <vt:lpstr>Файл- Новий записник</vt:lpstr>
      <vt:lpstr>Презентація PowerPoint</vt:lpstr>
      <vt:lpstr>Презентація PowerPoint</vt:lpstr>
      <vt:lpstr>Робота з файлами</vt:lpstr>
      <vt:lpstr>Презентація PowerPoint</vt:lpstr>
      <vt:lpstr>БЕЗКОШТОВНІ ХМАРНІ СЕРЕДОВИЩА, ПОДІБНІ ДО GOOGLE COLAB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Oksana Okunkova</cp:lastModifiedBy>
  <cp:revision>23</cp:revision>
  <dcterms:created xsi:type="dcterms:W3CDTF">2023-10-29T11:36:57Z</dcterms:created>
  <dcterms:modified xsi:type="dcterms:W3CDTF">2025-10-28T07:48:45Z</dcterms:modified>
</cp:coreProperties>
</file>