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3" r:id="rId4"/>
  </p:sldMasterIdLst>
  <p:notesMasterIdLst>
    <p:notesMasterId r:id="rId15"/>
  </p:notesMasterIdLst>
  <p:handoutMasterIdLst>
    <p:handoutMasterId r:id="rId16"/>
  </p:handoutMasterIdLst>
  <p:sldIdLst>
    <p:sldId id="351" r:id="rId5"/>
    <p:sldId id="420" r:id="rId6"/>
    <p:sldId id="429" r:id="rId7"/>
    <p:sldId id="430" r:id="rId8"/>
    <p:sldId id="431" r:id="rId9"/>
    <p:sldId id="427" r:id="rId10"/>
    <p:sldId id="432" r:id="rId11"/>
    <p:sldId id="426" r:id="rId12"/>
    <p:sldId id="428" r:id="rId13"/>
    <p:sldId id="424" r:id="rId14"/>
  </p:sldIdLst>
  <p:sldSz cx="12192000" cy="6858000"/>
  <p:notesSz cx="6735763" cy="9866313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Montserrat Medium" panose="020B0604020202020204" charset="-52"/>
      <p:regular r:id="rId21"/>
      <p:italic r:id="rId22"/>
    </p:embeddedFont>
    <p:embeddedFont>
      <p:font typeface="Montserrat regular" panose="020B0604020202020204" charset="-52"/>
      <p:regular r:id="rId23"/>
    </p:embeddedFont>
    <p:embeddedFont>
      <p:font typeface="Tenor Sans" panose="020B0604020202020204" charset="0"/>
      <p:regular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ontserrat SemiBold" panose="020B0604020202020204" charset="-52"/>
      <p:regular r:id="rId29"/>
      <p:bold r:id="rId30"/>
      <p:italic r:id="rId31"/>
      <p:boldItalic r:id="rId32"/>
    </p:embeddedFont>
    <p:embeddedFont>
      <p:font typeface="Montserrat ExtraBold" panose="020B0604020202020204" charset="-52"/>
      <p:bold r:id="rId33"/>
      <p:italic r:id="rId34"/>
      <p:boldItalic r:id="rId35"/>
    </p:embeddedFont>
    <p:embeddedFont>
      <p:font typeface="Montserrat Bold" panose="020B0604020202020204" charset="-52"/>
      <p:bold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41" userDrawn="1">
          <p15:clr>
            <a:srgbClr val="A4A3A4"/>
          </p15:clr>
        </p15:guide>
        <p15:guide id="2" pos="2366" userDrawn="1">
          <p15:clr>
            <a:srgbClr val="A4A3A4"/>
          </p15:clr>
        </p15:guide>
        <p15:guide id="5" orient="horz" pos="1820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8" pos="461" userDrawn="1">
          <p15:clr>
            <a:srgbClr val="A4A3A4"/>
          </p15:clr>
        </p15:guide>
        <p15:guide id="9" pos="4566" userDrawn="1">
          <p15:clr>
            <a:srgbClr val="A4A3A4"/>
          </p15:clr>
        </p15:guide>
        <p15:guide id="10" pos="6108" userDrawn="1">
          <p15:clr>
            <a:srgbClr val="A4A3A4"/>
          </p15:clr>
        </p15:guide>
        <p15:guide id="11" pos="37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D7"/>
    <a:srgbClr val="C0C0C0"/>
    <a:srgbClr val="FFCD2F"/>
    <a:srgbClr val="FFDB00"/>
    <a:srgbClr val="FFC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11" y="62"/>
      </p:cViewPr>
      <p:guideLst>
        <p:guide pos="5541"/>
        <p:guide pos="2366"/>
        <p:guide orient="horz" pos="1820"/>
        <p:guide orient="horz" pos="1774"/>
        <p:guide pos="461"/>
        <p:guide pos="4566"/>
        <p:guide pos="6108"/>
        <p:guide pos="37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uk-UA" dirty="0">
              <a:latin typeface="Montserrat regular" panose="00000500000000000000" pitchFamily="2" charset="-5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D27AF27-00BE-471F-8D4A-EC7C10C73CCC}" type="datetimeFigureOut">
              <a:rPr lang="uk-UA" smtClean="0">
                <a:latin typeface="Montserrat regular" panose="00000500000000000000" pitchFamily="2" charset="-52"/>
              </a:rPr>
              <a:t>09.10.2020</a:t>
            </a:fld>
            <a:endParaRPr lang="uk-UA" dirty="0">
              <a:latin typeface="Montserrat regular" panose="00000500000000000000" pitchFamily="2" charset="-5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uk-UA" dirty="0">
              <a:latin typeface="Montserrat regular" panose="00000500000000000000" pitchFamily="2" charset="-5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E4C4769-DA08-4B1E-88AC-B90449C10EDF}" type="slidenum">
              <a:rPr lang="uk-UA" smtClean="0">
                <a:latin typeface="Montserrat regular" panose="00000500000000000000" pitchFamily="2" charset="-52"/>
              </a:rPr>
              <a:t>‹№›</a:t>
            </a:fld>
            <a:endParaRPr lang="uk-UA" dirty="0">
              <a:latin typeface="Montserrat regular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486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latin typeface="Montserrat regular" panose="00000500000000000000" pitchFamily="2" charset="-52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latin typeface="Montserrat regular" panose="00000500000000000000" pitchFamily="2" charset="-52"/>
              </a:defRPr>
            </a:lvl1pPr>
          </a:lstStyle>
          <a:p>
            <a:fld id="{F125630C-D054-4B95-B0D8-6024015D971B}" type="datetimeFigureOut">
              <a:rPr lang="uk-UA" smtClean="0"/>
              <a:pPr/>
              <a:t>09.10.2020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uk-UA" dirty="0" err="1"/>
              <a:t>Click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edit</a:t>
            </a:r>
            <a:r>
              <a:rPr lang="uk-UA" dirty="0"/>
              <a:t> </a:t>
            </a:r>
            <a:r>
              <a:rPr lang="uk-UA" dirty="0" err="1"/>
              <a:t>Master</a:t>
            </a:r>
            <a:r>
              <a:rPr lang="uk-UA" dirty="0"/>
              <a:t> </a:t>
            </a:r>
            <a:r>
              <a:rPr lang="uk-UA" dirty="0" err="1"/>
              <a:t>text</a:t>
            </a:r>
            <a:r>
              <a:rPr lang="uk-UA" dirty="0"/>
              <a:t> </a:t>
            </a:r>
            <a:r>
              <a:rPr lang="uk-UA" dirty="0" err="1"/>
              <a:t>styles</a:t>
            </a:r>
            <a:endParaRPr lang="uk-UA" dirty="0"/>
          </a:p>
          <a:p>
            <a:pPr lvl="1"/>
            <a:r>
              <a:rPr lang="uk-UA" dirty="0" err="1"/>
              <a:t>Second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2"/>
            <a:r>
              <a:rPr lang="uk-UA" dirty="0" err="1"/>
              <a:t>Third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3"/>
            <a:r>
              <a:rPr lang="uk-UA" dirty="0" err="1"/>
              <a:t>Fourth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4"/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latin typeface="Montserrat regular" panose="00000500000000000000" pitchFamily="2" charset="-52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latin typeface="Montserrat regular" panose="00000500000000000000" pitchFamily="2" charset="-52"/>
              </a:defRPr>
            </a:lvl1pPr>
          </a:lstStyle>
          <a:p>
            <a:fld id="{985841B5-3A29-4630-B526-FE71F82F6B0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728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regular" panose="00000500000000000000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regular" panose="00000500000000000000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regular" panose="00000500000000000000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regular" panose="00000500000000000000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regular" panose="00000500000000000000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535CF5-81EB-43C4-AAE6-4169C89487F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F3405-E581-4ECD-9FE9-6B9D9D7FA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42434" b="33080"/>
          <a:stretch/>
        </p:blipFill>
        <p:spPr>
          <a:xfrm>
            <a:off x="8617053" y="376305"/>
            <a:ext cx="3574947" cy="6481695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43419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0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535431-B9A7-42FB-94A6-E406C0666A23}"/>
              </a:ext>
            </a:extLst>
          </p:cNvPr>
          <p:cNvSpPr txBox="1"/>
          <p:nvPr userDrawn="1"/>
        </p:nvSpPr>
        <p:spPr>
          <a:xfrm>
            <a:off x="747713" y="3411429"/>
            <a:ext cx="10335261" cy="1357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8000" dirty="0">
              <a:latin typeface="Montserrat ExtraBold" panose="00000900000000000000" pitchFamily="2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7D4106-3934-424A-B48E-24E6600AE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25988"/>
            <a:ext cx="11112536" cy="2443186"/>
          </a:xfrm>
        </p:spPr>
        <p:txBody>
          <a:bodyPr/>
          <a:lstStyle>
            <a:lvl1pPr algn="l">
              <a:defRPr sz="5400">
                <a:latin typeface="Montserrat Bold" panose="00000800000000000000" pitchFamily="2" charset="-52"/>
              </a:defRPr>
            </a:lvl1pPr>
          </a:lstStyle>
          <a:p>
            <a:r>
              <a:rPr lang="en-US" dirty="0"/>
              <a:t>TITLE MONTSERRAT</a:t>
            </a:r>
            <a:br>
              <a:rPr lang="en-US" dirty="0"/>
            </a:br>
            <a:r>
              <a:rPr lang="en-US" dirty="0"/>
              <a:t>BOLD 54 PT</a:t>
            </a:r>
          </a:p>
        </p:txBody>
      </p:sp>
    </p:spTree>
    <p:extLst>
      <p:ext uri="{BB962C8B-B14F-4D97-AF65-F5344CB8AC3E}">
        <p14:creationId xmlns:p14="http://schemas.microsoft.com/office/powerpoint/2010/main" val="1847489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ze. Sh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971B31-0B33-486F-81B1-A174B0C53841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665266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7573" y="290817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7573" y="3583364"/>
            <a:ext cx="3322956" cy="2291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0" name="Text Placeholder 23">
            <a:extLst>
              <a:ext uri="{FF2B5EF4-FFF2-40B4-BE49-F238E27FC236}">
                <a16:creationId xmlns:a16="http://schemas.microsoft.com/office/drawing/2014/main" id="{F892DEF4-1DBF-4C83-8708-CD5BBE3D3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054" y="1461025"/>
            <a:ext cx="3322956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  <a:r>
              <a:rPr lang="ru-RU" dirty="0"/>
              <a:t>%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7A067B-F210-4046-B439-9A718559E5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177E1522-A412-4AF6-A004-6A868EF6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Size. Share</a:t>
            </a:r>
          </a:p>
        </p:txBody>
      </p:sp>
    </p:spTree>
    <p:extLst>
      <p:ext uri="{BB962C8B-B14F-4D97-AF65-F5344CB8AC3E}">
        <p14:creationId xmlns:p14="http://schemas.microsoft.com/office/powerpoint/2010/main" val="294737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CA4905-4F8E-49BD-9E03-104504706AB0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323999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810679-5856-4971-B303-C8B99377B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504950"/>
            <a:ext cx="5400675" cy="439576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Additional text. Montserrat Regular 20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CDAA921-F6E7-41EE-95F2-634BDCB84F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A68BFA9E-BE15-4B33-8DF2-3A78C2825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 err="1"/>
              <a:t>StackChart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9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D07B6-662E-4B69-B0CD-4AB1072256B7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1967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A1A1FAB-F23E-40B4-BB0E-2FB70F7F02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09E318D7-2871-4FBB-A39D-8C254BCFF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Just Title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A64FA3F-7BE8-4042-B8F4-019AE029E3EA}"/>
              </a:ext>
            </a:extLst>
          </p:cNvPr>
          <p:cNvSpPr txBox="1">
            <a:spLocks/>
          </p:cNvSpPr>
          <p:nvPr userDrawn="1"/>
        </p:nvSpPr>
        <p:spPr>
          <a:xfrm>
            <a:off x="11002817" y="6377119"/>
            <a:ext cx="493858" cy="27866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40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rPr>
              <a:pPr algn="r"/>
              <a:t>‹№›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5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of Euro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2C6330-6BAD-41BD-9587-6FAB80ED94E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8397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AD16-53CB-446E-82D2-81C7A13C2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320800"/>
            <a:ext cx="4661766" cy="4304496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buClr>
                <a:schemeClr val="accent2"/>
              </a:buClr>
              <a:defRPr sz="2000">
                <a:latin typeface="Montserrat regular" panose="00000500000000000000" pitchFamily="2" charset="0"/>
              </a:defRPr>
            </a:lvl2pPr>
            <a:lvl3pPr marL="54864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D8ACA3-A4E0-4C73-B3BF-2CA69258AC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04D0B56F-B4B0-4BCC-A516-C21D0F898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Map of Europe</a:t>
            </a:r>
          </a:p>
        </p:txBody>
      </p:sp>
    </p:spTree>
    <p:extLst>
      <p:ext uri="{BB962C8B-B14F-4D97-AF65-F5344CB8AC3E}">
        <p14:creationId xmlns:p14="http://schemas.microsoft.com/office/powerpoint/2010/main" val="2122559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5498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C43201F-B281-4C97-AEB8-C1D11BAA9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275602"/>
            <a:ext cx="1051344" cy="4568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latin typeface="Montserrat regular" panose="00000500000000000000" pitchFamily="2" charset="-52"/>
              </a:defRPr>
            </a:lvl1pPr>
          </a:lstStyle>
          <a:p>
            <a:fld id="{6BEF9EAC-A834-4079-97F3-DDD7E59C447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F3E675-B7DF-4D61-8297-A381698576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CD5FD415-7F36-487E-9B36-88854BFB0F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90E64F1C-7F00-496C-8DA7-3ECE5A998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Yellow Background</a:t>
            </a:r>
          </a:p>
        </p:txBody>
      </p:sp>
    </p:spTree>
    <p:extLst>
      <p:ext uri="{BB962C8B-B14F-4D97-AF65-F5344CB8AC3E}">
        <p14:creationId xmlns:p14="http://schemas.microsoft.com/office/powerpoint/2010/main" val="210244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2EB6BA-6D9C-4B68-A6FD-CA7BE57C1F70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8970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Google Shape;334;p32">
            <a:extLst>
              <a:ext uri="{FF2B5EF4-FFF2-40B4-BE49-F238E27FC236}">
                <a16:creationId xmlns:a16="http://schemas.microsoft.com/office/drawing/2014/main" id="{2C873F0C-CDC0-4727-A62F-8A1D33422E4A}"/>
              </a:ext>
            </a:extLst>
          </p:cNvPr>
          <p:cNvSpPr txBox="1">
            <a:spLocks/>
          </p:cNvSpPr>
          <p:nvPr userDrawn="1"/>
        </p:nvSpPr>
        <p:spPr>
          <a:xfrm>
            <a:off x="-159794" y="2127292"/>
            <a:ext cx="2034958" cy="1691423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endParaRPr lang="es-ES" sz="18000" b="0" i="0" dirty="0">
              <a:solidFill>
                <a:srgbClr val="FFC00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5" name="Title 11">
            <a:extLst>
              <a:ext uri="{FF2B5EF4-FFF2-40B4-BE49-F238E27FC236}">
                <a16:creationId xmlns:a16="http://schemas.microsoft.com/office/drawing/2014/main" id="{5A0895A0-0B2C-4FD7-9180-611706A4E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28BB1-650C-44FA-A105-F89BE0A95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22184F-9815-4D47-9913-BA4233183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5012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E5A5635-F4CF-4904-B4D1-7442D4572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3081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8ED889B-0EDC-4638-AF95-31DF17CCC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5430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C20E4C-9ED5-4FC9-B25B-4BC7F1DD0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45805" y="1899427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1D9B7FA-1D4E-4004-AE45-2080132A55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71953" y="2383473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518B8D9-661E-45D7-9F25-B7E48D1F02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1A7C6DE-FA9E-49B5-BE7E-607FFBE6A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59201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1669517-653B-42AB-A5C6-1D4449CE1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3081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ACBB50-1387-4979-8B51-04BE6EBA27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7190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3D93207-9FFD-4060-80E1-C74BD3662D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5805" y="4463622"/>
            <a:ext cx="1593850" cy="1919288"/>
          </a:xfrm>
        </p:spPr>
        <p:txBody>
          <a:bodyPr anchor="ctr"/>
          <a:lstStyle>
            <a:lvl1pPr>
              <a:defRPr sz="180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982DCFA-4AE5-42B1-AF2B-EB31E779F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54833" y="4947668"/>
            <a:ext cx="1879282" cy="104552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r>
              <a:rPr lang="en-US" sz="2000" dirty="0">
                <a:latin typeface="Montserrat regular" panose="00000500000000000000" pitchFamily="2" charset="0"/>
              </a:rPr>
              <a:t>Title</a:t>
            </a:r>
            <a:br>
              <a:rPr lang="en-US" sz="2000" dirty="0">
                <a:latin typeface="Montserrat regular" panose="00000500000000000000" pitchFamily="2" charset="0"/>
              </a:rPr>
            </a:br>
            <a:r>
              <a:rPr lang="en-US" sz="2000" dirty="0">
                <a:latin typeface="Montserrat regular" panose="00000500000000000000" pitchFamily="2" charset="0"/>
              </a:rPr>
              <a:t>Montserrat Regular 20 </a:t>
            </a:r>
            <a:r>
              <a:rPr lang="en-US" sz="2000" dirty="0" err="1">
                <a:latin typeface="Montserrat regular" panose="00000500000000000000" pitchFamily="2" charset="0"/>
              </a:rPr>
              <a:t>pt</a:t>
            </a:r>
            <a:endParaRPr lang="en-US" sz="2000" dirty="0">
              <a:latin typeface="Montserrat regular" panose="00000500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99B0C9-BE60-47FD-A1F8-0BD0B2348B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4DE6A8-B69A-4C81-A2E0-5F0498C55BCC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10345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159" y="1798026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8160" y="2544961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153F55-3165-4F01-99C3-0195F3E54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8159" y="4196115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8160" y="4943050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3900D2-A2BA-4CEF-B9F9-4FA20D76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7839" y="1798026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Montserrat.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7840" y="2544961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6E93D9F-3DA6-47CA-9A2E-F77FA3AEE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7839" y="4196115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0" y="4943050"/>
            <a:ext cx="3322956" cy="1252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898E428-FF55-44D0-94F8-5EE74C0513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05AD9BF4-D3F3-4995-B2F0-84C480677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</a:t>
            </a:r>
          </a:p>
        </p:txBody>
      </p:sp>
    </p:spTree>
    <p:extLst>
      <p:ext uri="{BB962C8B-B14F-4D97-AF65-F5344CB8AC3E}">
        <p14:creationId xmlns:p14="http://schemas.microsoft.com/office/powerpoint/2010/main" val="34578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s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9730E7-67C1-460D-9E05-129ED2478666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207097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8160" y="1966159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8160" y="3965150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7840" y="2009258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840" y="3993300"/>
            <a:ext cx="3322956" cy="146505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EAC53E-6FF4-47DE-AB84-F6092CD38B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28A6AD7-F2BB-45D8-ACF6-6C72A9783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Points. “Bullets”</a:t>
            </a:r>
          </a:p>
        </p:txBody>
      </p:sp>
    </p:spTree>
    <p:extLst>
      <p:ext uri="{BB962C8B-B14F-4D97-AF65-F5344CB8AC3E}">
        <p14:creationId xmlns:p14="http://schemas.microsoft.com/office/powerpoint/2010/main" val="119261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74990-D2BD-4BC5-927E-1AA907DC13A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4215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000" y="1430242"/>
            <a:ext cx="3322956" cy="528637"/>
          </a:xfrm>
        </p:spPr>
        <p:txBody>
          <a:bodyPr/>
          <a:lstStyle>
            <a:lvl1pPr algn="r"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1.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001" y="2177177"/>
            <a:ext cx="3322956" cy="664938"/>
          </a:xfrm>
        </p:spPr>
        <p:txBody>
          <a:bodyPr/>
          <a:lstStyle>
            <a:lvl1pPr algn="r"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153F55-3165-4F01-99C3-0195F3E54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96" y="3244406"/>
            <a:ext cx="3322956" cy="528637"/>
          </a:xfrm>
        </p:spPr>
        <p:txBody>
          <a:bodyPr/>
          <a:lstStyle>
            <a:lvl1pPr algn="r"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4.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7D1B35D-0F85-42B8-9CD4-03023F6F0F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97" y="3991341"/>
            <a:ext cx="3322956" cy="1493202"/>
          </a:xfrm>
        </p:spPr>
        <p:txBody>
          <a:bodyPr/>
          <a:lstStyle>
            <a:lvl1pPr algn="r"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B3900D2-A2BA-4CEF-B9F9-4FA20D760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8306" y="2758929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2. Montserrat.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979B224-79E8-4F80-87AA-DAD6E014C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307" y="3505864"/>
            <a:ext cx="3322956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6E93D9F-3DA6-47CA-9A2E-F77FA3AEE9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8805" y="5437632"/>
            <a:ext cx="3322956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Goal 3.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86B627E-5203-4B50-8481-5FDF27DBEF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58806" y="6184567"/>
            <a:ext cx="3322956" cy="1252577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2D6FC1-7F5A-4CCD-A339-4BEA2C4345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3F63919C-368D-4A97-B957-5A3B5BEA4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98325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586477-58EE-46CD-B050-33AF3BED38F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1130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32FD40-7671-43E7-B914-22903CE070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3A69F-730E-47E6-9AFD-84BC2F0CD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BA53F3-5EDC-482E-818B-7B1914266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5268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687A6C4-1D5D-4AFB-9C0F-B92655E08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5269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E7B5A84-AF34-42C8-8171-3F120F294A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5213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1680068-E88F-4A21-BA84-D98EDDDB0C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5214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B1397A8-7536-41B5-8D18-6D0434C5A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5158" y="2807137"/>
            <a:ext cx="2471324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C944364-01DD-457A-8A78-866E119690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5159" y="3554072"/>
            <a:ext cx="2471324" cy="1493202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2D0661D9-FBB1-40ED-9DF1-7059EC4D5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Main Points 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CD90D8-1305-48A1-96E8-DE6B9E04E6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47AC20-B8D6-4E3E-949C-89BAB3C46528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789493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63;p3">
            <a:extLst>
              <a:ext uri="{FF2B5EF4-FFF2-40B4-BE49-F238E27FC236}">
                <a16:creationId xmlns:a16="http://schemas.microsoft.com/office/drawing/2014/main" id="{B329F22F-A540-46BF-83EE-E54D5C1B9C53}"/>
              </a:ext>
            </a:extLst>
          </p:cNvPr>
          <p:cNvSpPr txBox="1">
            <a:spLocks/>
          </p:cNvSpPr>
          <p:nvPr userDrawn="1"/>
        </p:nvSpPr>
        <p:spPr>
          <a:xfrm>
            <a:off x="7772720" y="2026462"/>
            <a:ext cx="3291520" cy="8278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tabLst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Montserrat regular" panose="00000500000000000000" pitchFamily="2" charset="0"/>
                <a:cs typeface="Montserrat regular" panose="00000500000000000000" pitchFamily="2" charset="0"/>
                <a:sym typeface="Tenor Sans"/>
              </a:defRPr>
            </a:lvl1pPr>
            <a:lvl2pPr marL="205740" lvl="1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411480" lvl="2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617220" lvl="3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822960" lvl="4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05740" marR="0" lvl="5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tabLst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411480" lvl="6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617220" lvl="7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0" lvl="8" indent="-20574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3751"/>
              </a:buClr>
              <a:buSzPts val="1000"/>
              <a:buFont typeface="Tenor Sans"/>
              <a:buNone/>
              <a:defRPr sz="1000" b="1" kern="1200" baseline="0">
                <a:solidFill>
                  <a:srgbClr val="45375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737FB0-9B4B-4D5B-A343-3069BE91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6174" y="2019028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0132" y="2238230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6174" y="2972207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A99A73D-60D1-40D0-9345-4500BC614A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9667" y="2019028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F78187C-3F70-4711-B9C6-ECFA4B742C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3625" y="2238230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62168C4-B292-4EA3-A6EA-1D2A2890B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9667" y="2972207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401222C3-06F0-4357-8048-27B0C1581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9667" y="4320534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A7842F9-2CE6-40AC-BA0B-937286842C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3625" y="4539736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E267D7E-CAFA-4243-9CCC-14A4050F8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9667" y="5273713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2839F530-41AE-48CB-AF41-5A68CB627F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6174" y="4320534"/>
            <a:ext cx="1272935" cy="1405399"/>
          </a:xfrm>
        </p:spPr>
        <p:txBody>
          <a:bodyPr/>
          <a:lstStyle>
            <a:lvl1pPr>
              <a:defRPr sz="6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1584634-8949-4D26-9E42-376CE951A0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0132" y="4539736"/>
            <a:ext cx="2994815" cy="53570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848AA0D-A2C9-4B41-9A2B-F6AD5580F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6174" y="5273713"/>
            <a:ext cx="3322956" cy="716384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" name="Title 11">
            <a:extLst>
              <a:ext uri="{FF2B5EF4-FFF2-40B4-BE49-F238E27FC236}">
                <a16:creationId xmlns:a16="http://schemas.microsoft.com/office/drawing/2014/main" id="{39CD7D6F-4C3A-43B9-A91B-4FAC63921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Numbers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2BAE45-CACD-4ABA-A555-D397BCE47E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95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B3768-9EB7-4EEE-80C4-91306D730555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16811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737FB0-9B4B-4D5B-A343-3069BE91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876F0A9-0A5C-499E-8E0D-1B330C041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327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21DEFA4-6CE7-4AAB-9091-781EA433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0327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DA0485A-1D61-4850-B402-C5C1D23FD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0327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4C70FF55-5ED1-4402-A3D2-9D4381682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60054" y="1264920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FB7BE9A-25BF-4FB9-B8B2-C725A55FF4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0054" y="2691288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4370766-5EB2-4E0B-9D9E-C71E0E2CA8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0054" y="3366475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5474BEC1-0918-4632-9522-D8D0E6818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3979875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01390F3B-DD7D-4C13-A894-7FE04E2D66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5406243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B6E763E-041A-4666-B74D-1845E23A7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6081430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77DAC6C2-3D6E-4CE1-A3B9-0D968A7350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0327" y="3979875"/>
            <a:ext cx="2673472" cy="1386852"/>
          </a:xfrm>
        </p:spPr>
        <p:txBody>
          <a:bodyPr/>
          <a:lstStyle>
            <a:lvl1pPr>
              <a:defRPr sz="9600">
                <a:solidFill>
                  <a:schemeClr val="accent3"/>
                </a:solidFill>
                <a:latin typeface="Montserrat ExtraBold" panose="00000900000000000000" pitchFamily="2" charset="0"/>
              </a:defRPr>
            </a:lvl1pPr>
            <a:lvl2pPr>
              <a:defRPr sz="4000">
                <a:latin typeface="Montserrat ExtraBold" panose="00000900000000000000" pitchFamily="2" charset="0"/>
              </a:defRPr>
            </a:lvl2pPr>
            <a:lvl3pPr>
              <a:defRPr sz="4000">
                <a:latin typeface="Montserrat ExtraBold" panose="00000900000000000000" pitchFamily="2" charset="0"/>
              </a:defRPr>
            </a:lvl3pPr>
            <a:lvl4pPr>
              <a:defRPr sz="4000">
                <a:latin typeface="Montserrat ExtraBold" panose="00000900000000000000" pitchFamily="2" charset="0"/>
              </a:defRPr>
            </a:lvl4pPr>
            <a:lvl5pPr>
              <a:defRPr sz="40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C566A294-3D55-463E-B830-DC046C2D70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0327" y="5406243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7977A13-BBFC-4F92-A828-72E9A37D9C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0327" y="6081430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5730C9-42AD-45FB-967A-0AA6F9602B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  <p:sp>
        <p:nvSpPr>
          <p:cNvPr id="30" name="Title 11">
            <a:extLst>
              <a:ext uri="{FF2B5EF4-FFF2-40B4-BE49-F238E27FC236}">
                <a16:creationId xmlns:a16="http://schemas.microsoft.com/office/drawing/2014/main" id="{616BFFA2-6AF3-4AAC-BD17-9A14C101DB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Numbers 2</a:t>
            </a:r>
          </a:p>
        </p:txBody>
      </p:sp>
    </p:spTree>
    <p:extLst>
      <p:ext uri="{BB962C8B-B14F-4D97-AF65-F5344CB8AC3E}">
        <p14:creationId xmlns:p14="http://schemas.microsoft.com/office/powerpoint/2010/main" val="426851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360C2-42C1-4993-987E-A9FF2F35F5EB}"/>
              </a:ext>
            </a:extLst>
          </p:cNvPr>
          <p:cNvSpPr/>
          <p:nvPr userDrawn="1"/>
        </p:nvSpPr>
        <p:spPr bwMode="ltGray">
          <a:xfrm>
            <a:off x="0" y="0"/>
            <a:ext cx="12192000" cy="126492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Montserrat regular" panose="00000500000000000000" pitchFamily="2" charset="-52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45415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A7CB056-5063-40F3-9148-53105EBF43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2753" y="1424981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CDE6B86-9C34-4821-858E-EBDDC1FC7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2753" y="2100168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024C95C4-03F5-4153-9410-70C8E76D5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2753" y="3101110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5" name="Text Placeholder 10">
            <a:extLst>
              <a:ext uri="{FF2B5EF4-FFF2-40B4-BE49-F238E27FC236}">
                <a16:creationId xmlns:a16="http://schemas.microsoft.com/office/drawing/2014/main" id="{E3052BE8-6867-40FC-AC94-29D09B550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2753" y="3776297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86" name="Text Placeholder 6">
            <a:extLst>
              <a:ext uri="{FF2B5EF4-FFF2-40B4-BE49-F238E27FC236}">
                <a16:creationId xmlns:a16="http://schemas.microsoft.com/office/drawing/2014/main" id="{D3BC7EAD-DB67-4D28-8227-C59B58D93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2753" y="4778366"/>
            <a:ext cx="2994815" cy="528637"/>
          </a:xfrm>
        </p:spPr>
        <p:txBody>
          <a:bodyPr/>
          <a:lstStyle>
            <a:lvl1pPr>
              <a:defRPr sz="2000">
                <a:latin typeface="Montserrat SemiBold" panose="00000700000000000000" pitchFamily="2" charset="0"/>
              </a:defRPr>
            </a:lvl1pPr>
            <a:lvl2pPr>
              <a:defRPr sz="2000">
                <a:latin typeface="Montserrat SemiBold" panose="00000700000000000000" pitchFamily="2" charset="0"/>
              </a:defRPr>
            </a:lvl2pPr>
            <a:lvl3pPr>
              <a:defRPr sz="2000">
                <a:latin typeface="Montserrat SemiBold" panose="00000700000000000000" pitchFamily="2" charset="0"/>
              </a:defRPr>
            </a:lvl3pPr>
            <a:lvl4pPr>
              <a:defRPr sz="2000">
                <a:latin typeface="Montserrat SemiBold" panose="00000700000000000000" pitchFamily="2" charset="0"/>
              </a:defRPr>
            </a:lvl4pPr>
            <a:lvl5pPr>
              <a:defRPr sz="2000"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en-US" dirty="0"/>
              <a:t>Title. Montserrat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B7CA0C9C-DC61-4A72-8F80-0FAF7715D9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02753" y="5453553"/>
            <a:ext cx="3322956" cy="706930"/>
          </a:xfrm>
        </p:spPr>
        <p:txBody>
          <a:bodyPr/>
          <a:lstStyle>
            <a:lvl1pPr>
              <a:defRPr sz="2000">
                <a:latin typeface="Montserrat regular" panose="00000500000000000000" pitchFamily="2" charset="0"/>
              </a:defRPr>
            </a:lvl1pPr>
            <a:lvl2pPr>
              <a:defRPr sz="2000">
                <a:latin typeface="Montserrat regular" panose="00000500000000000000" pitchFamily="2" charset="0"/>
              </a:defRPr>
            </a:lvl2pPr>
            <a:lvl3pPr>
              <a:defRPr sz="2000">
                <a:latin typeface="Montserrat regular" panose="00000500000000000000" pitchFamily="2" charset="0"/>
              </a:defRPr>
            </a:lvl3pPr>
            <a:lvl4pPr>
              <a:defRPr sz="2000">
                <a:latin typeface="Montserrat regular" panose="00000500000000000000" pitchFamily="2" charset="0"/>
              </a:defRPr>
            </a:lvl4pPr>
            <a:lvl5pPr>
              <a:defRPr sz="2000"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Description text. Montserrat Regular 20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9B65BD26-9F6C-4AA9-A1C0-D0EA272B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31587"/>
            <a:ext cx="8445500" cy="601743"/>
          </a:xfrm>
        </p:spPr>
        <p:txBody>
          <a:bodyPr anchor="ctr"/>
          <a:lstStyle>
            <a:lvl1pPr algn="l">
              <a:defRPr sz="3000"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Rating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DD86A3-A2A2-45CB-BDEF-9126E00284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38639" y="341550"/>
            <a:ext cx="2094549" cy="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300407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1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2560"/>
            <a:ext cx="1086273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uk-UA" noProof="0" dirty="0" err="1"/>
              <a:t>Click</a:t>
            </a:r>
            <a:r>
              <a:rPr lang="uk-UA" noProof="0" dirty="0"/>
              <a:t> </a:t>
            </a:r>
            <a:r>
              <a:rPr lang="uk-UA" noProof="0" dirty="0" err="1"/>
              <a:t>to</a:t>
            </a:r>
            <a:r>
              <a:rPr lang="uk-UA" noProof="0" dirty="0"/>
              <a:t> </a:t>
            </a:r>
            <a:r>
              <a:rPr lang="uk-UA" noProof="0" dirty="0" err="1"/>
              <a:t>edit</a:t>
            </a:r>
            <a:r>
              <a:rPr lang="uk-UA" noProof="0" dirty="0"/>
              <a:t> </a:t>
            </a:r>
            <a:r>
              <a:rPr lang="uk-UA" noProof="0" dirty="0" err="1"/>
              <a:t>Master</a:t>
            </a:r>
            <a:r>
              <a:rPr lang="uk-UA" noProof="0" dirty="0"/>
              <a:t> </a:t>
            </a:r>
            <a:r>
              <a:rPr lang="uk-UA" noProof="0" dirty="0" err="1"/>
              <a:t>text</a:t>
            </a:r>
            <a:r>
              <a:rPr lang="uk-UA" noProof="0" dirty="0"/>
              <a:t> </a:t>
            </a:r>
            <a:r>
              <a:rPr lang="uk-UA" noProof="0" dirty="0" err="1"/>
              <a:t>styles</a:t>
            </a:r>
            <a:endParaRPr lang="uk-UA" noProof="0" dirty="0"/>
          </a:p>
          <a:p>
            <a:pPr lvl="1"/>
            <a:r>
              <a:rPr lang="uk-UA" noProof="0" dirty="0" err="1"/>
              <a:t>Second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2"/>
            <a:r>
              <a:rPr lang="uk-UA" noProof="0" dirty="0" err="1"/>
              <a:t>Third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3"/>
            <a:r>
              <a:rPr lang="uk-UA" noProof="0" dirty="0" err="1"/>
              <a:t>Fourth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  <a:p>
            <a:pPr lvl="4"/>
            <a:r>
              <a:rPr lang="uk-UA" noProof="0" dirty="0" err="1"/>
              <a:t>Fifth</a:t>
            </a:r>
            <a:r>
              <a:rPr lang="uk-UA" noProof="0" dirty="0"/>
              <a:t> </a:t>
            </a:r>
            <a:r>
              <a:rPr lang="uk-UA" noProof="0" dirty="0" err="1"/>
              <a:t>level</a:t>
            </a:r>
            <a:endParaRPr lang="uk-UA" noProof="0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0" y="6275602"/>
            <a:ext cx="1051344" cy="456897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Montserrat regular" panose="00000500000000000000" pitchFamily="2" charset="-52"/>
              </a:defRPr>
            </a:lvl1pPr>
          </a:lstStyle>
          <a:p>
            <a:fld id="{6BEF9EAC-A834-4079-97F3-DDD7E59C447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429576"/>
            <a:ext cx="10771200" cy="5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/>
              <a:t>Заголовок. </a:t>
            </a:r>
            <a:r>
              <a:rPr lang="en-US" dirty="0"/>
              <a:t>Montserrat </a:t>
            </a:r>
            <a:r>
              <a:rPr lang="en-US" dirty="0" err="1"/>
              <a:t>SemiBold</a:t>
            </a:r>
            <a:r>
              <a:rPr lang="en-US" dirty="0"/>
              <a:t> 30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4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708" r:id="rId4"/>
    <p:sldLayoutId id="2147483706" r:id="rId5"/>
    <p:sldLayoutId id="2147483701" r:id="rId6"/>
    <p:sldLayoutId id="2147483700" r:id="rId7"/>
    <p:sldLayoutId id="2147483702" r:id="rId8"/>
    <p:sldLayoutId id="2147483704" r:id="rId9"/>
    <p:sldLayoutId id="2147483705" r:id="rId10"/>
    <p:sldLayoutId id="2147483697" r:id="rId11"/>
    <p:sldLayoutId id="2147483703" r:id="rId12"/>
    <p:sldLayoutId id="2147483698" r:id="rId13"/>
    <p:sldLayoutId id="2147483693" r:id="rId14"/>
    <p:sldLayoutId id="2147483709" r:id="rId15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Montserrat SemiBold" panose="00000700000000000000" pitchFamily="2" charset="-52"/>
          <a:ea typeface="+mj-ea"/>
          <a:cs typeface="+mj-cs"/>
        </a:defRPr>
      </a:lvl1pPr>
    </p:titleStyle>
    <p:bodyStyle>
      <a:lvl1pPr marL="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Tx/>
        <a:buFontTx/>
        <a:buNone/>
        <a:tabLst/>
        <a:defRPr sz="1200" kern="1200">
          <a:solidFill>
            <a:schemeClr val="tx1"/>
          </a:solidFill>
          <a:latin typeface="Montserrat regular" panose="00000500000000000000" pitchFamily="2" charset="-52"/>
          <a:ea typeface="+mn-ea"/>
          <a:cs typeface="+mn-cs"/>
        </a:defRPr>
      </a:lvl1pPr>
      <a:lvl2pPr marL="20574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•"/>
        <a:defRPr sz="1200" kern="1200">
          <a:solidFill>
            <a:schemeClr val="tx1"/>
          </a:solidFill>
          <a:latin typeface="Montserrat regular" panose="00000500000000000000" pitchFamily="2" charset="-52"/>
          <a:ea typeface="+mn-ea"/>
          <a:cs typeface="+mn-cs"/>
        </a:defRPr>
      </a:lvl2pPr>
      <a:lvl3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-"/>
        <a:defRPr sz="1200" kern="1200">
          <a:solidFill>
            <a:schemeClr val="tx1"/>
          </a:solidFill>
          <a:latin typeface="Montserrat regular" panose="00000500000000000000" pitchFamily="2" charset="-52"/>
          <a:ea typeface="+mn-ea"/>
          <a:cs typeface="+mn-cs"/>
        </a:defRPr>
      </a:lvl3pPr>
      <a:lvl4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◦"/>
        <a:defRPr sz="1200" kern="1200">
          <a:solidFill>
            <a:schemeClr val="tx1"/>
          </a:solidFill>
          <a:latin typeface="Montserrat regular" panose="00000500000000000000" pitchFamily="2" charset="-52"/>
          <a:ea typeface="+mn-ea"/>
          <a:cs typeface="+mn-cs"/>
        </a:defRPr>
      </a:lvl4pPr>
      <a:lvl5pPr marL="82296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Font typeface="Georgia" pitchFamily="18" charset="0"/>
        <a:buChar char="›"/>
        <a:defRPr sz="1200" kern="1200" baseline="0">
          <a:solidFill>
            <a:schemeClr val="tx1"/>
          </a:solidFill>
          <a:latin typeface="Montserrat regular" panose="00000500000000000000" pitchFamily="2" charset="-52"/>
          <a:ea typeface="+mn-ea"/>
          <a:cs typeface="+mn-cs"/>
        </a:defRPr>
      </a:lvl5pPr>
      <a:lvl6pPr marL="205740" marR="0" indent="-20574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tx1"/>
        </a:buClr>
        <a:buSzPct val="100000"/>
        <a:buFont typeface="+mj-lt"/>
        <a:buAutoNum type="arabicPeriod"/>
        <a:tabLst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148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alpha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722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SzPct val="100000"/>
        <a:buFont typeface="+mj-lt"/>
        <a:buAutoNum type="romanLcPeriod"/>
        <a:defRPr sz="15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0574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itchFamily="34" charset="0"/>
        <a:buNone/>
        <a:defRPr sz="15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sv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11" Type="http://schemas.openxmlformats.org/officeDocument/2006/relationships/image" Target="../media/image17.sv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sv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sv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73B4-C9CC-4FB8-8FB9-86480237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2738"/>
            <a:ext cx="11112536" cy="2443186"/>
          </a:xfrm>
        </p:spPr>
        <p:txBody>
          <a:bodyPr/>
          <a:lstStyle/>
          <a:p>
            <a:r>
              <a:rPr lang="ru-RU" dirty="0"/>
              <a:t>План дій  BEPS: </a:t>
            </a:r>
            <a:br>
              <a:rPr lang="ru-RU" dirty="0"/>
            </a:br>
            <a:r>
              <a:rPr lang="uk-UA" dirty="0"/>
              <a:t>к</a:t>
            </a:r>
            <a:r>
              <a:rPr lang="ru-RU" dirty="0"/>
              <a:t>лючові аспекти</a:t>
            </a:r>
            <a:br>
              <a:rPr lang="ru-RU" dirty="0"/>
            </a:br>
            <a:r>
              <a:rPr lang="ru-RU" dirty="0"/>
              <a:t>для України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EBDA4-7246-4CED-9A08-77CB7272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325" y="981075"/>
            <a:ext cx="4286250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EDA7B-025F-48E9-8078-4A45E09A159D}"/>
              </a:ext>
            </a:extLst>
          </p:cNvPr>
          <p:cNvSpPr txBox="1"/>
          <p:nvPr/>
        </p:nvSpPr>
        <p:spPr>
          <a:xfrm>
            <a:off x="609600" y="584678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5500"/>
            <a:r>
              <a:rPr lang="uk-UA" sz="2000" dirty="0" smtClean="0">
                <a:latin typeface="Montserrat Medium" panose="00000600000000000000" pitchFamily="2" charset="-52"/>
                <a:ea typeface="Arial" charset="0"/>
                <a:cs typeface="Times New Roman" pitchFamily="18" charset="0"/>
                <a:sym typeface="Arial" charset="0"/>
              </a:rPr>
              <a:t>13</a:t>
            </a:r>
            <a:r>
              <a:rPr lang="en-US" sz="2000" dirty="0" smtClean="0">
                <a:latin typeface="Montserrat Medium" panose="00000600000000000000" pitchFamily="2" charset="-52"/>
                <a:ea typeface="Arial" charset="0"/>
                <a:cs typeface="Times New Roman" pitchFamily="18" charset="0"/>
                <a:sym typeface="Arial" charset="0"/>
              </a:rPr>
              <a:t> </a:t>
            </a:r>
            <a:r>
              <a:rPr lang="uk-UA" sz="2000" dirty="0">
                <a:latin typeface="Montserrat Medium" panose="00000600000000000000" pitchFamily="2" charset="-52"/>
                <a:ea typeface="Arial" charset="0"/>
                <a:cs typeface="Times New Roman" pitchFamily="18" charset="0"/>
                <a:sym typeface="Arial" charset="0"/>
              </a:rPr>
              <a:t>жовтня 2020  року</a:t>
            </a:r>
            <a:endParaRPr lang="ru-RU" sz="2000" dirty="0">
              <a:latin typeface="Montserrat Medium" panose="00000600000000000000" pitchFamily="2" charset="-52"/>
              <a:ea typeface="Arial" charset="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F4377-07E8-463D-95AD-A0FEB0670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9400" y="2518833"/>
            <a:ext cx="6553200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дій </a:t>
            </a:r>
            <a:r>
              <a:rPr lang="en-US" dirty="0"/>
              <a:t>BEPS</a:t>
            </a:r>
          </a:p>
        </p:txBody>
      </p:sp>
      <p:sp>
        <p:nvSpPr>
          <p:cNvPr id="48" name="Загальна фінансова гарантія">
            <a:extLst>
              <a:ext uri="{FF2B5EF4-FFF2-40B4-BE49-F238E27FC236}">
                <a16:creationId xmlns:a16="http://schemas.microsoft.com/office/drawing/2014/main" id="{C1CF58AB-6887-4C44-8B6E-DB4062DDF8F5}"/>
              </a:ext>
            </a:extLst>
          </p:cNvPr>
          <p:cNvSpPr txBox="1"/>
          <p:nvPr/>
        </p:nvSpPr>
        <p:spPr>
          <a:xfrm>
            <a:off x="3971672" y="1515842"/>
            <a:ext cx="791552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BEPS (</a:t>
            </a: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від англ. «</a:t>
            </a:r>
            <a:r>
              <a:rPr lang="en-US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Base erosion and Profit Shifting) – </a:t>
            </a: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це міжнародний проект Організації  економічного співробітництва та розвитку (ОЕСР) та країн </a:t>
            </a:r>
            <a:r>
              <a:rPr lang="en-US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G20 </a:t>
            </a: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з розробки заходів протидії  розмиванню бази оподаткування та виведенню прибутку з-під оподаткування</a:t>
            </a:r>
          </a:p>
        </p:txBody>
      </p:sp>
      <p:sp>
        <p:nvSpPr>
          <p:cNvPr id="49" name="Загальна фінансова гарантія">
            <a:extLst>
              <a:ext uri="{FF2B5EF4-FFF2-40B4-BE49-F238E27FC236}">
                <a16:creationId xmlns:a16="http://schemas.microsoft.com/office/drawing/2014/main" id="{236461A1-7123-4DEB-9B61-A2A635ACC844}"/>
              </a:ext>
            </a:extLst>
          </p:cNvPr>
          <p:cNvSpPr txBox="1"/>
          <p:nvPr/>
        </p:nvSpPr>
        <p:spPr>
          <a:xfrm>
            <a:off x="543229" y="1400087"/>
            <a:ext cx="300007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rPr>
              <a:t>Що таке </a:t>
            </a:r>
            <a:r>
              <a:rPr lang="en-US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rPr>
              <a:t>BEPS</a:t>
            </a:r>
            <a:r>
              <a:rPr lang="uk-UA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rPr>
              <a:t>?</a:t>
            </a:r>
            <a:endParaRPr lang="ru-RU" sz="3600" cap="none" dirty="0">
              <a:ln w="28575">
                <a:solidFill>
                  <a:schemeClr val="accent3"/>
                </a:solidFill>
              </a:ln>
              <a:noFill/>
              <a:latin typeface="+mj-lt"/>
            </a:endParaRPr>
          </a:p>
        </p:txBody>
      </p:sp>
      <p:sp>
        <p:nvSpPr>
          <p:cNvPr id="51" name="Загальна фінансова гарантія">
            <a:extLst>
              <a:ext uri="{FF2B5EF4-FFF2-40B4-BE49-F238E27FC236}">
                <a16:creationId xmlns:a16="http://schemas.microsoft.com/office/drawing/2014/main" id="{1B5DDFEC-E124-4A9D-9304-58CFDEE2D218}"/>
              </a:ext>
            </a:extLst>
          </p:cNvPr>
          <p:cNvSpPr txBox="1"/>
          <p:nvPr/>
        </p:nvSpPr>
        <p:spPr>
          <a:xfrm>
            <a:off x="3937000" y="3368776"/>
            <a:ext cx="76708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Впровадження Плану дій </a:t>
            </a:r>
            <a:r>
              <a:rPr lang="en-US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BEPS  </a:t>
            </a: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обумовлене потребою розробити багатосторонній єдиний механізм  боротьби з агресивним податковим плануванням, спрямованим на штучне зменшення бази оподаткування та переміщення оподатковуваного прибутку до низькоподаткових юрисдикцій</a:t>
            </a:r>
          </a:p>
        </p:txBody>
      </p:sp>
      <p:sp>
        <p:nvSpPr>
          <p:cNvPr id="25" name="Загальна фінансова гарантія">
            <a:extLst>
              <a:ext uri="{FF2B5EF4-FFF2-40B4-BE49-F238E27FC236}">
                <a16:creationId xmlns:a16="http://schemas.microsoft.com/office/drawing/2014/main" id="{8C568E14-567A-4C0B-BC2C-3766F5843137}"/>
              </a:ext>
            </a:extLst>
          </p:cNvPr>
          <p:cNvSpPr txBox="1"/>
          <p:nvPr/>
        </p:nvSpPr>
        <p:spPr>
          <a:xfrm>
            <a:off x="1708785" y="3585941"/>
            <a:ext cx="183451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rPr>
              <a:t>Мета</a:t>
            </a:r>
            <a:endParaRPr lang="ru-RU" sz="3600" cap="none" dirty="0">
              <a:ln w="28575">
                <a:solidFill>
                  <a:schemeClr val="accent3"/>
                </a:solidFill>
              </a:ln>
              <a:noFill/>
              <a:latin typeface="+mj-lt"/>
            </a:endParaRPr>
          </a:p>
        </p:txBody>
      </p:sp>
      <p:sp>
        <p:nvSpPr>
          <p:cNvPr id="26" name="Загальна фінансова гарантія">
            <a:extLst>
              <a:ext uri="{FF2B5EF4-FFF2-40B4-BE49-F238E27FC236}">
                <a16:creationId xmlns:a16="http://schemas.microsoft.com/office/drawing/2014/main" id="{65D39A7D-D403-4494-AC76-0CB24952A77F}"/>
              </a:ext>
            </a:extLst>
          </p:cNvPr>
          <p:cNvSpPr txBox="1"/>
          <p:nvPr/>
        </p:nvSpPr>
        <p:spPr>
          <a:xfrm>
            <a:off x="3937000" y="5331213"/>
            <a:ext cx="755967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Встановлення єдиних прозорих податкових правил для всіх країн (юрисдикцій) для того, щоб запобігти ухиленню від сплати податків бізнесом</a:t>
            </a:r>
          </a:p>
        </p:txBody>
      </p:sp>
      <p:sp>
        <p:nvSpPr>
          <p:cNvPr id="27" name="Загальна фінансова гарантія">
            <a:extLst>
              <a:ext uri="{FF2B5EF4-FFF2-40B4-BE49-F238E27FC236}">
                <a16:creationId xmlns:a16="http://schemas.microsoft.com/office/drawing/2014/main" id="{94D4F1BF-7919-4581-9E7E-70ED8775AA55}"/>
              </a:ext>
            </a:extLst>
          </p:cNvPr>
          <p:cNvSpPr txBox="1"/>
          <p:nvPr/>
        </p:nvSpPr>
        <p:spPr>
          <a:xfrm>
            <a:off x="136525" y="4992119"/>
            <a:ext cx="340677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rPr>
              <a:t>Очікуваний ефект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AAB260-C509-4370-B43D-5C1F5B5BDA77}"/>
              </a:ext>
            </a:extLst>
          </p:cNvPr>
          <p:cNvSpPr/>
          <p:nvPr/>
        </p:nvSpPr>
        <p:spPr bwMode="ltGray">
          <a:xfrm>
            <a:off x="695325" y="5662461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4A274F-2F92-4AEA-8531-625D810653EE}"/>
              </a:ext>
            </a:extLst>
          </p:cNvPr>
          <p:cNvSpPr/>
          <p:nvPr/>
        </p:nvSpPr>
        <p:spPr bwMode="ltGray">
          <a:xfrm>
            <a:off x="695325" y="3486567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0691B7-ABB1-4E00-A0B4-1CA498D2A873}"/>
              </a:ext>
            </a:extLst>
          </p:cNvPr>
          <p:cNvSpPr/>
          <p:nvPr/>
        </p:nvSpPr>
        <p:spPr bwMode="ltGray">
          <a:xfrm>
            <a:off x="695325" y="1952273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364DF2-2518-462D-9F26-6A18C0773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265" y="3507519"/>
            <a:ext cx="735012" cy="73501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00F419-292C-43D0-BDA4-1211C12CD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9750" y="5612340"/>
            <a:ext cx="515102" cy="6524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CFCB4D8-785A-40AF-8C9E-2E7462FD0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265" y="2143252"/>
            <a:ext cx="600346" cy="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BEPS: </a:t>
            </a:r>
            <a:r>
              <a:rPr lang="ru-RU" dirty="0" err="1"/>
              <a:t>учасники</a:t>
            </a:r>
            <a:r>
              <a:rPr lang="ru-RU" dirty="0"/>
              <a:t> проекту</a:t>
            </a:r>
          </a:p>
        </p:txBody>
      </p:sp>
      <p:sp>
        <p:nvSpPr>
          <p:cNvPr id="78" name="Загальна фінансова гарантія">
            <a:extLst>
              <a:ext uri="{FF2B5EF4-FFF2-40B4-BE49-F238E27FC236}">
                <a16:creationId xmlns:a16="http://schemas.microsoft.com/office/drawing/2014/main" id="{D0DD8FEF-5502-4875-A4AC-877C4598645E}"/>
              </a:ext>
            </a:extLst>
          </p:cNvPr>
          <p:cNvSpPr txBox="1"/>
          <p:nvPr/>
        </p:nvSpPr>
        <p:spPr>
          <a:xfrm>
            <a:off x="1730465" y="1706059"/>
            <a:ext cx="25494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>
                <a:solidFill>
                  <a:schemeClr val="tx2"/>
                </a:solidFill>
                <a:latin typeface="+mj-lt"/>
              </a:rPr>
              <a:t>Ініціатори</a:t>
            </a:r>
            <a:r>
              <a:rPr lang="en-US" sz="2000" cap="none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000" cap="none" dirty="0">
                <a:solidFill>
                  <a:schemeClr val="tx2"/>
                </a:solidFill>
                <a:latin typeface="+mj-lt"/>
              </a:rPr>
              <a:t>проекту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335AE9-A112-4D9B-BEF6-0BDF707117BC}"/>
              </a:ext>
            </a:extLst>
          </p:cNvPr>
          <p:cNvSpPr/>
          <p:nvPr/>
        </p:nvSpPr>
        <p:spPr bwMode="ltGray">
          <a:xfrm>
            <a:off x="695325" y="1635637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Загальна фінансова гарантія">
            <a:extLst>
              <a:ext uri="{FF2B5EF4-FFF2-40B4-BE49-F238E27FC236}">
                <a16:creationId xmlns:a16="http://schemas.microsoft.com/office/drawing/2014/main" id="{C1CF58AB-6887-4C44-8B6E-DB4062DDF8F5}"/>
              </a:ext>
            </a:extLst>
          </p:cNvPr>
          <p:cNvSpPr txBox="1"/>
          <p:nvPr/>
        </p:nvSpPr>
        <p:spPr>
          <a:xfrm>
            <a:off x="4827632" y="1747263"/>
            <a:ext cx="666904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Ініціатива країн ОЕСР/</a:t>
            </a:r>
            <a:r>
              <a:rPr lang="en-US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G20 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у 2013 році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Створення Інклюзивної Робочої групи</a:t>
            </a:r>
            <a:r>
              <a:rPr lang="en-US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з питань </a:t>
            </a:r>
            <a:r>
              <a:rPr lang="en-US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BEPS 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у 2016 році</a:t>
            </a:r>
          </a:p>
        </p:txBody>
      </p:sp>
      <p:sp>
        <p:nvSpPr>
          <p:cNvPr id="49" name="Загальна фінансова гарантія">
            <a:extLst>
              <a:ext uri="{FF2B5EF4-FFF2-40B4-BE49-F238E27FC236}">
                <a16:creationId xmlns:a16="http://schemas.microsoft.com/office/drawing/2014/main" id="{236461A1-7123-4DEB-9B61-A2A635ACC844}"/>
              </a:ext>
            </a:extLst>
          </p:cNvPr>
          <p:cNvSpPr txBox="1"/>
          <p:nvPr/>
        </p:nvSpPr>
        <p:spPr>
          <a:xfrm>
            <a:off x="1730465" y="3422026"/>
            <a:ext cx="25494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>
                <a:solidFill>
                  <a:schemeClr val="tx2"/>
                </a:solidFill>
                <a:latin typeface="+mj-lt"/>
              </a:rPr>
              <a:t>Учасники</a:t>
            </a:r>
            <a:r>
              <a:rPr lang="ru-RU" sz="2000" cap="none" dirty="0">
                <a:solidFill>
                  <a:schemeClr val="tx2"/>
                </a:solidFill>
                <a:latin typeface="+mj-lt"/>
              </a:rPr>
              <a:t> проекту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75A18C2-03EB-4F38-B9CD-91055D1D37F7}"/>
              </a:ext>
            </a:extLst>
          </p:cNvPr>
          <p:cNvSpPr/>
          <p:nvPr/>
        </p:nvSpPr>
        <p:spPr bwMode="ltGray">
          <a:xfrm>
            <a:off x="695325" y="3351604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" name="Загальна фінансова гарантія">
            <a:extLst>
              <a:ext uri="{FF2B5EF4-FFF2-40B4-BE49-F238E27FC236}">
                <a16:creationId xmlns:a16="http://schemas.microsoft.com/office/drawing/2014/main" id="{1B5DDFEC-E124-4A9D-9304-58CFDEE2D218}"/>
              </a:ext>
            </a:extLst>
          </p:cNvPr>
          <p:cNvSpPr txBox="1"/>
          <p:nvPr/>
        </p:nvSpPr>
        <p:spPr>
          <a:xfrm>
            <a:off x="4827632" y="3447937"/>
            <a:ext cx="666904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На сьогодні 137 країн (юрисдикцій) світу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Країни, що не є членами ОЕСР/G20, можуть брати участь у діяльності робочих груп</a:t>
            </a:r>
          </a:p>
        </p:txBody>
      </p:sp>
      <p:sp>
        <p:nvSpPr>
          <p:cNvPr id="52" name="Загальна фінансова гарантія">
            <a:extLst>
              <a:ext uri="{FF2B5EF4-FFF2-40B4-BE49-F238E27FC236}">
                <a16:creationId xmlns:a16="http://schemas.microsoft.com/office/drawing/2014/main" id="{ABF2EFEC-D550-430A-9654-6BCA3D773242}"/>
              </a:ext>
            </a:extLst>
          </p:cNvPr>
          <p:cNvSpPr txBox="1"/>
          <p:nvPr/>
        </p:nvSpPr>
        <p:spPr>
          <a:xfrm>
            <a:off x="1730465" y="5482071"/>
            <a:ext cx="254943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+mj-lt"/>
              </a:rPr>
              <a:t>Україна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71B487-CECF-413B-9735-3935C128E83A}"/>
              </a:ext>
            </a:extLst>
          </p:cNvPr>
          <p:cNvSpPr/>
          <p:nvPr/>
        </p:nvSpPr>
        <p:spPr bwMode="ltGray">
          <a:xfrm>
            <a:off x="695325" y="5257761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4" name="Загальна фінансова гарантія">
            <a:extLst>
              <a:ext uri="{FF2B5EF4-FFF2-40B4-BE49-F238E27FC236}">
                <a16:creationId xmlns:a16="http://schemas.microsoft.com/office/drawing/2014/main" id="{332AF9E7-1DD9-43B4-A1F2-59805A67D010}"/>
              </a:ext>
            </a:extLst>
          </p:cNvPr>
          <p:cNvSpPr txBox="1"/>
          <p:nvPr/>
        </p:nvSpPr>
        <p:spPr>
          <a:xfrm>
            <a:off x="4827632" y="5354094"/>
            <a:ext cx="666904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1 січня 2017 року </a:t>
            </a:r>
            <a:r>
              <a:rPr lang="ru-RU" sz="2000" cap="none" dirty="0" err="1">
                <a:solidFill>
                  <a:schemeClr val="tx1"/>
                </a:solidFill>
                <a:latin typeface="Montserrat regular" panose="00000500000000000000" pitchFamily="2" charset="-52"/>
              </a:rPr>
              <a:t>Україна</a:t>
            </a:r>
            <a:endParaRPr lang="ru-RU" sz="2000" cap="none" dirty="0">
              <a:solidFill>
                <a:schemeClr val="tx1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приєдналася до Плану дій BEPS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104354-74B7-4169-B621-B2CAD4ACB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1660" y="5469637"/>
            <a:ext cx="745327" cy="499370"/>
          </a:xfrm>
          <a:prstGeom prst="rect">
            <a:avLst/>
          </a:prstGeom>
        </p:spPr>
      </p:pic>
      <p:grpSp>
        <p:nvGrpSpPr>
          <p:cNvPr id="57" name="Google Shape;4207;p52">
            <a:extLst>
              <a:ext uri="{FF2B5EF4-FFF2-40B4-BE49-F238E27FC236}">
                <a16:creationId xmlns:a16="http://schemas.microsoft.com/office/drawing/2014/main" id="{817BE742-A9F9-4070-A0FC-1C0A34D863A7}"/>
              </a:ext>
            </a:extLst>
          </p:cNvPr>
          <p:cNvGrpSpPr/>
          <p:nvPr/>
        </p:nvGrpSpPr>
        <p:grpSpPr>
          <a:xfrm>
            <a:off x="4021110" y="1911593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58" name="Google Shape;4208;p52">
              <a:extLst>
                <a:ext uri="{FF2B5EF4-FFF2-40B4-BE49-F238E27FC236}">
                  <a16:creationId xmlns:a16="http://schemas.microsoft.com/office/drawing/2014/main" id="{485DA110-B63E-4362-BD3E-DE9A73CA1871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9;p52">
              <a:extLst>
                <a:ext uri="{FF2B5EF4-FFF2-40B4-BE49-F238E27FC236}">
                  <a16:creationId xmlns:a16="http://schemas.microsoft.com/office/drawing/2014/main" id="{FB4F0503-4D07-458E-878B-16D00F446AEE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4207;p52">
            <a:extLst>
              <a:ext uri="{FF2B5EF4-FFF2-40B4-BE49-F238E27FC236}">
                <a16:creationId xmlns:a16="http://schemas.microsoft.com/office/drawing/2014/main" id="{608BE481-36BB-4753-9056-28A0EB906C64}"/>
              </a:ext>
            </a:extLst>
          </p:cNvPr>
          <p:cNvGrpSpPr/>
          <p:nvPr/>
        </p:nvGrpSpPr>
        <p:grpSpPr>
          <a:xfrm>
            <a:off x="4021110" y="3576669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61" name="Google Shape;4208;p52">
              <a:extLst>
                <a:ext uri="{FF2B5EF4-FFF2-40B4-BE49-F238E27FC236}">
                  <a16:creationId xmlns:a16="http://schemas.microsoft.com/office/drawing/2014/main" id="{C5861974-EA22-4623-8BB3-A33B1804C00D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09;p52">
              <a:extLst>
                <a:ext uri="{FF2B5EF4-FFF2-40B4-BE49-F238E27FC236}">
                  <a16:creationId xmlns:a16="http://schemas.microsoft.com/office/drawing/2014/main" id="{57F75677-01E3-4017-9BEE-FF719E81F860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4207;p52">
            <a:extLst>
              <a:ext uri="{FF2B5EF4-FFF2-40B4-BE49-F238E27FC236}">
                <a16:creationId xmlns:a16="http://schemas.microsoft.com/office/drawing/2014/main" id="{E77BC1DA-BDB9-4B1A-BA2C-52C6F2AA833D}"/>
              </a:ext>
            </a:extLst>
          </p:cNvPr>
          <p:cNvGrpSpPr/>
          <p:nvPr/>
        </p:nvGrpSpPr>
        <p:grpSpPr>
          <a:xfrm>
            <a:off x="4021110" y="5446010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3" name="Google Shape;4208;p52">
              <a:extLst>
                <a:ext uri="{FF2B5EF4-FFF2-40B4-BE49-F238E27FC236}">
                  <a16:creationId xmlns:a16="http://schemas.microsoft.com/office/drawing/2014/main" id="{2A489D0A-B194-4B37-96E5-EB75EF08A8A8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09;p52">
              <a:extLst>
                <a:ext uri="{FF2B5EF4-FFF2-40B4-BE49-F238E27FC236}">
                  <a16:creationId xmlns:a16="http://schemas.microsoft.com/office/drawing/2014/main" id="{E2B787AA-E430-456D-B480-35F13232561A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D15E2F0-EEAE-4923-A273-7A6474EC2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6028" y="3448933"/>
            <a:ext cx="640572" cy="6471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AB30A1-00DD-40E1-B97B-208EC9A9A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6028" y="1602996"/>
            <a:ext cx="722725" cy="7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дій BEPS: 15 кроків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AB7841-6872-4BC4-B84C-8E498C901A90}"/>
              </a:ext>
            </a:extLst>
          </p:cNvPr>
          <p:cNvGrpSpPr/>
          <p:nvPr/>
        </p:nvGrpSpPr>
        <p:grpSpPr>
          <a:xfrm>
            <a:off x="609601" y="1362096"/>
            <a:ext cx="4724400" cy="656590"/>
            <a:chOff x="609601" y="1534043"/>
            <a:chExt cx="4724400" cy="656590"/>
          </a:xfrm>
        </p:grpSpPr>
        <p:sp>
          <p:nvSpPr>
            <p:cNvPr id="48" name="Загальна фінансова гарантія">
              <a:extLst>
                <a:ext uri="{FF2B5EF4-FFF2-40B4-BE49-F238E27FC236}">
                  <a16:creationId xmlns:a16="http://schemas.microsoft.com/office/drawing/2014/main" id="{C1CF58AB-6887-4C44-8B6E-DB4062DDF8F5}"/>
                </a:ext>
              </a:extLst>
            </p:cNvPr>
            <p:cNvSpPr txBox="1"/>
            <p:nvPr/>
          </p:nvSpPr>
          <p:spPr>
            <a:xfrm>
              <a:off x="1141187" y="1595598"/>
              <a:ext cx="4192814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Розробка правил для оподаткування цифрового сектору економіки</a:t>
              </a:r>
            </a:p>
          </p:txBody>
        </p:sp>
        <p:sp>
          <p:nvSpPr>
            <p:cNvPr id="2" name="Загальна фінансова гарантія">
              <a:extLst>
                <a:ext uri="{FF2B5EF4-FFF2-40B4-BE49-F238E27FC236}">
                  <a16:creationId xmlns:a16="http://schemas.microsoft.com/office/drawing/2014/main" id="{36CF031F-CF96-43C5-89E2-1ECA5633BA03}"/>
                </a:ext>
              </a:extLst>
            </p:cNvPr>
            <p:cNvSpPr txBox="1"/>
            <p:nvPr/>
          </p:nvSpPr>
          <p:spPr>
            <a:xfrm>
              <a:off x="609601" y="1534043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1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0D224C-CB59-4747-8F58-E4B323DCBB59}"/>
              </a:ext>
            </a:extLst>
          </p:cNvPr>
          <p:cNvGrpSpPr/>
          <p:nvPr/>
        </p:nvGrpSpPr>
        <p:grpSpPr>
          <a:xfrm>
            <a:off x="609601" y="2140747"/>
            <a:ext cx="3743324" cy="656590"/>
            <a:chOff x="609601" y="2404019"/>
            <a:chExt cx="3743324" cy="656590"/>
          </a:xfrm>
        </p:grpSpPr>
        <p:sp>
          <p:nvSpPr>
            <p:cNvPr id="27" name="Загальна фінансова гарантія">
              <a:extLst>
                <a:ext uri="{FF2B5EF4-FFF2-40B4-BE49-F238E27FC236}">
                  <a16:creationId xmlns:a16="http://schemas.microsoft.com/office/drawing/2014/main" id="{A346EB2A-83C7-4BBC-8835-CBF982FAF78F}"/>
                </a:ext>
              </a:extLst>
            </p:cNvPr>
            <p:cNvSpPr txBox="1"/>
            <p:nvPr/>
          </p:nvSpPr>
          <p:spPr>
            <a:xfrm>
              <a:off x="1141187" y="2471640"/>
              <a:ext cx="321173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Боротьба з наслідками гібридних податкових схем</a:t>
              </a:r>
            </a:p>
          </p:txBody>
        </p:sp>
        <p:sp>
          <p:nvSpPr>
            <p:cNvPr id="28" name="Загальна фінансова гарантія">
              <a:extLst>
                <a:ext uri="{FF2B5EF4-FFF2-40B4-BE49-F238E27FC236}">
                  <a16:creationId xmlns:a16="http://schemas.microsoft.com/office/drawing/2014/main" id="{2E71FAA8-D83F-45DF-A3BD-65A87B610D08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2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CC8DB4-01AC-4370-B3EE-247FC99E7BED}"/>
              </a:ext>
            </a:extLst>
          </p:cNvPr>
          <p:cNvGrpSpPr/>
          <p:nvPr/>
        </p:nvGrpSpPr>
        <p:grpSpPr>
          <a:xfrm>
            <a:off x="609601" y="2919398"/>
            <a:ext cx="5307012" cy="656590"/>
            <a:chOff x="609601" y="2404019"/>
            <a:chExt cx="5307012" cy="656590"/>
          </a:xfrm>
        </p:grpSpPr>
        <p:sp>
          <p:nvSpPr>
            <p:cNvPr id="33" name="Загальна фінансова гарантія">
              <a:extLst>
                <a:ext uri="{FF2B5EF4-FFF2-40B4-BE49-F238E27FC236}">
                  <a16:creationId xmlns:a16="http://schemas.microsoft.com/office/drawing/2014/main" id="{B370F904-5539-413D-A705-C0DDFB7CDA7F}"/>
                </a:ext>
              </a:extLst>
            </p:cNvPr>
            <p:cNvSpPr txBox="1"/>
            <p:nvPr/>
          </p:nvSpPr>
          <p:spPr>
            <a:xfrm>
              <a:off x="1141186" y="2463874"/>
              <a:ext cx="4775427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Розроблення ефективних правил контролю за контрольованими іноземними компаніями (КІК) </a:t>
              </a:r>
            </a:p>
          </p:txBody>
        </p:sp>
        <p:sp>
          <p:nvSpPr>
            <p:cNvPr id="34" name="Загальна фінансова гарантія">
              <a:extLst>
                <a:ext uri="{FF2B5EF4-FFF2-40B4-BE49-F238E27FC236}">
                  <a16:creationId xmlns:a16="http://schemas.microsoft.com/office/drawing/2014/main" id="{0D13C007-698B-49D3-ABEA-4977D5C8C935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3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AD4FBC-D7DB-4BE2-8965-17CA504BA840}"/>
              </a:ext>
            </a:extLst>
          </p:cNvPr>
          <p:cNvGrpSpPr/>
          <p:nvPr/>
        </p:nvGrpSpPr>
        <p:grpSpPr>
          <a:xfrm>
            <a:off x="609601" y="3698049"/>
            <a:ext cx="5219697" cy="656590"/>
            <a:chOff x="609601" y="2404019"/>
            <a:chExt cx="5219697" cy="656590"/>
          </a:xfrm>
        </p:grpSpPr>
        <p:sp>
          <p:nvSpPr>
            <p:cNvPr id="36" name="Загальна фінансова гарантія">
              <a:extLst>
                <a:ext uri="{FF2B5EF4-FFF2-40B4-BE49-F238E27FC236}">
                  <a16:creationId xmlns:a16="http://schemas.microsoft.com/office/drawing/2014/main" id="{B56D1F0D-478F-4BF9-80C7-6C782F234479}"/>
                </a:ext>
              </a:extLst>
            </p:cNvPr>
            <p:cNvSpPr txBox="1"/>
            <p:nvPr/>
          </p:nvSpPr>
          <p:spPr>
            <a:xfrm>
              <a:off x="1141185" y="2465574"/>
              <a:ext cx="4688113" cy="533479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Обмеження вирахування відсотків (фінансових виплат) з бази оподаткування </a:t>
              </a:r>
            </a:p>
          </p:txBody>
        </p:sp>
        <p:sp>
          <p:nvSpPr>
            <p:cNvPr id="37" name="Загальна фінансова гарантія">
              <a:extLst>
                <a:ext uri="{FF2B5EF4-FFF2-40B4-BE49-F238E27FC236}">
                  <a16:creationId xmlns:a16="http://schemas.microsoft.com/office/drawing/2014/main" id="{BEFEF7CC-8B51-47FF-8E3B-3E4907785171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4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B75B41-2AB6-4502-9B77-21D5AC70D18A}"/>
              </a:ext>
            </a:extLst>
          </p:cNvPr>
          <p:cNvGrpSpPr/>
          <p:nvPr/>
        </p:nvGrpSpPr>
        <p:grpSpPr>
          <a:xfrm>
            <a:off x="609601" y="4476700"/>
            <a:ext cx="5219699" cy="656590"/>
            <a:chOff x="609601" y="2404019"/>
            <a:chExt cx="5219699" cy="656590"/>
          </a:xfrm>
        </p:grpSpPr>
        <p:sp>
          <p:nvSpPr>
            <p:cNvPr id="39" name="Загальна фінансова гарантія">
              <a:extLst>
                <a:ext uri="{FF2B5EF4-FFF2-40B4-BE49-F238E27FC236}">
                  <a16:creationId xmlns:a16="http://schemas.microsoft.com/office/drawing/2014/main" id="{C555EADC-B01B-42BC-9222-9FBABDC9EE81}"/>
                </a:ext>
              </a:extLst>
            </p:cNvPr>
            <p:cNvSpPr txBox="1"/>
            <p:nvPr/>
          </p:nvSpPr>
          <p:spPr>
            <a:xfrm>
              <a:off x="1141186" y="2465574"/>
              <a:ext cx="4688114" cy="5334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Протидія шкідливим податковим практикам</a:t>
              </a:r>
              <a:b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</a:b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з урахуванням принципу прозорості та сутності </a:t>
              </a:r>
            </a:p>
          </p:txBody>
        </p:sp>
        <p:sp>
          <p:nvSpPr>
            <p:cNvPr id="40" name="Загальна фінансова гарантія">
              <a:extLst>
                <a:ext uri="{FF2B5EF4-FFF2-40B4-BE49-F238E27FC236}">
                  <a16:creationId xmlns:a16="http://schemas.microsoft.com/office/drawing/2014/main" id="{A652508F-AC1C-4557-A609-202FB916347D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1"/>
                    </a:solidFill>
                  </a:ln>
                  <a:noFill/>
                  <a:latin typeface="+mj-lt"/>
                </a:rPr>
                <a:t>5</a:t>
              </a:r>
              <a:endParaRPr lang="ru-RU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12B740-E11C-4622-8893-A987EEDC800D}"/>
              </a:ext>
            </a:extLst>
          </p:cNvPr>
          <p:cNvGrpSpPr/>
          <p:nvPr/>
        </p:nvGrpSpPr>
        <p:grpSpPr>
          <a:xfrm>
            <a:off x="609601" y="5255351"/>
            <a:ext cx="5219699" cy="748923"/>
            <a:chOff x="609601" y="2397242"/>
            <a:chExt cx="5219699" cy="748923"/>
          </a:xfrm>
        </p:grpSpPr>
        <p:sp>
          <p:nvSpPr>
            <p:cNvPr id="42" name="Загальна фінансова гарантія">
              <a:extLst>
                <a:ext uri="{FF2B5EF4-FFF2-40B4-BE49-F238E27FC236}">
                  <a16:creationId xmlns:a16="http://schemas.microsoft.com/office/drawing/2014/main" id="{819CF5CB-310A-4D21-BD67-9D889E25141C}"/>
                </a:ext>
              </a:extLst>
            </p:cNvPr>
            <p:cNvSpPr txBox="1"/>
            <p:nvPr/>
          </p:nvSpPr>
          <p:spPr>
            <a:xfrm>
              <a:off x="1141186" y="2397242"/>
              <a:ext cx="4688114" cy="748923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Запобігання зловживанням перевагами, передбаченими двосторонніми угодами</a:t>
              </a:r>
              <a:b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</a:b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про уникнення подвійного оподаткування</a:t>
              </a:r>
            </a:p>
          </p:txBody>
        </p:sp>
        <p:sp>
          <p:nvSpPr>
            <p:cNvPr id="43" name="Загальна фінансова гарантія">
              <a:extLst>
                <a:ext uri="{FF2B5EF4-FFF2-40B4-BE49-F238E27FC236}">
                  <a16:creationId xmlns:a16="http://schemas.microsoft.com/office/drawing/2014/main" id="{3BBB3722-FADE-4787-960C-9C0362C08B28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1"/>
                    </a:solidFill>
                  </a:ln>
                  <a:noFill/>
                  <a:latin typeface="+mj-lt"/>
                </a:rPr>
                <a:t>6</a:t>
              </a:r>
              <a:endParaRPr lang="ru-RU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110CDE-AEC7-4C07-A287-F716D0EF8C44}"/>
              </a:ext>
            </a:extLst>
          </p:cNvPr>
          <p:cNvGrpSpPr/>
          <p:nvPr/>
        </p:nvGrpSpPr>
        <p:grpSpPr>
          <a:xfrm>
            <a:off x="609601" y="6126336"/>
            <a:ext cx="5219699" cy="656590"/>
            <a:chOff x="609601" y="2404019"/>
            <a:chExt cx="5219699" cy="656590"/>
          </a:xfrm>
        </p:grpSpPr>
        <p:sp>
          <p:nvSpPr>
            <p:cNvPr id="46" name="Загальна фінансова гарантія">
              <a:extLst>
                <a:ext uri="{FF2B5EF4-FFF2-40B4-BE49-F238E27FC236}">
                  <a16:creationId xmlns:a16="http://schemas.microsoft.com/office/drawing/2014/main" id="{30A33AD9-893E-4B7E-A140-EE4BB05A2727}"/>
                </a:ext>
              </a:extLst>
            </p:cNvPr>
            <p:cNvSpPr txBox="1"/>
            <p:nvPr/>
          </p:nvSpPr>
          <p:spPr>
            <a:xfrm>
              <a:off x="1141186" y="2465574"/>
              <a:ext cx="4688114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Боротьба зі штучним уникненням статусу постійного представництва</a:t>
              </a:r>
            </a:p>
          </p:txBody>
        </p:sp>
        <p:sp>
          <p:nvSpPr>
            <p:cNvPr id="47" name="Загальна фінансова гарантія">
              <a:extLst>
                <a:ext uri="{FF2B5EF4-FFF2-40B4-BE49-F238E27FC236}">
                  <a16:creationId xmlns:a16="http://schemas.microsoft.com/office/drawing/2014/main" id="{72555479-3314-4E50-9690-3258AE2D05F1}"/>
                </a:ext>
              </a:extLst>
            </p:cNvPr>
            <p:cNvSpPr txBox="1"/>
            <p:nvPr/>
          </p:nvSpPr>
          <p:spPr>
            <a:xfrm>
              <a:off x="609601" y="2404019"/>
              <a:ext cx="40776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7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ADD64F-E370-4169-BC9C-A22C8E0C6A62}"/>
              </a:ext>
            </a:extLst>
          </p:cNvPr>
          <p:cNvGrpSpPr/>
          <p:nvPr/>
        </p:nvGrpSpPr>
        <p:grpSpPr>
          <a:xfrm>
            <a:off x="5916612" y="1362096"/>
            <a:ext cx="5992019" cy="656590"/>
            <a:chOff x="-95249" y="1534043"/>
            <a:chExt cx="5429250" cy="656590"/>
          </a:xfrm>
        </p:grpSpPr>
        <p:sp>
          <p:nvSpPr>
            <p:cNvPr id="56" name="Загальна фінансова гарантія">
              <a:extLst>
                <a:ext uri="{FF2B5EF4-FFF2-40B4-BE49-F238E27FC236}">
                  <a16:creationId xmlns:a16="http://schemas.microsoft.com/office/drawing/2014/main" id="{BFB1E007-40EC-4AF3-A0BC-F3AC3BAA1727}"/>
                </a:ext>
              </a:extLst>
            </p:cNvPr>
            <p:cNvSpPr txBox="1"/>
            <p:nvPr/>
          </p:nvSpPr>
          <p:spPr>
            <a:xfrm>
              <a:off x="1141187" y="1595598"/>
              <a:ext cx="4192814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Вдосконалення правил </a:t>
              </a:r>
              <a:r>
                <a:rPr lang="uk-UA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трансфертного </a:t>
              </a:r>
              <a:r>
                <a:rPr lang="uk-UA" sz="1400" cap="none" dirty="0" smtClean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ціноутворення</a:t>
              </a:r>
              <a:endParaRPr lang="uk-UA" sz="1400" cap="none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63" name="Загальна фінансова гарантія">
              <a:extLst>
                <a:ext uri="{FF2B5EF4-FFF2-40B4-BE49-F238E27FC236}">
                  <a16:creationId xmlns:a16="http://schemas.microsoft.com/office/drawing/2014/main" id="{D3544F41-3918-4686-BD11-19DD3692E86F}"/>
                </a:ext>
              </a:extLst>
            </p:cNvPr>
            <p:cNvSpPr txBox="1"/>
            <p:nvPr/>
          </p:nvSpPr>
          <p:spPr>
            <a:xfrm>
              <a:off x="-95249" y="1534043"/>
              <a:ext cx="1112612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8-10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295FA9-F692-4EDD-B2EC-4B33D8AFD93E}"/>
              </a:ext>
            </a:extLst>
          </p:cNvPr>
          <p:cNvGrpSpPr/>
          <p:nvPr/>
        </p:nvGrpSpPr>
        <p:grpSpPr>
          <a:xfrm>
            <a:off x="6201570" y="2041849"/>
            <a:ext cx="5707062" cy="1031988"/>
            <a:chOff x="209551" y="2404019"/>
            <a:chExt cx="5707062" cy="1031988"/>
          </a:xfrm>
        </p:grpSpPr>
        <p:sp>
          <p:nvSpPr>
            <p:cNvPr id="65" name="Загальна фінансова гарантія">
              <a:extLst>
                <a:ext uri="{FF2B5EF4-FFF2-40B4-BE49-F238E27FC236}">
                  <a16:creationId xmlns:a16="http://schemas.microsoft.com/office/drawing/2014/main" id="{32EC941F-B628-484E-B46C-F56A2E4EDC6D}"/>
                </a:ext>
              </a:extLst>
            </p:cNvPr>
            <p:cNvSpPr txBox="1"/>
            <p:nvPr/>
          </p:nvSpPr>
          <p:spPr>
            <a:xfrm>
              <a:off x="1141187" y="2471640"/>
              <a:ext cx="4775426" cy="9643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Створення системи аналізу та моніторингу </a:t>
              </a:r>
              <a:r>
                <a:rPr lang="ru-RU" sz="1400" cap="none" dirty="0" err="1">
                  <a:solidFill>
                    <a:schemeClr val="tx2"/>
                  </a:solidFill>
                  <a:latin typeface="Montserrat regular" panose="00000500000000000000" pitchFamily="2" charset="-52"/>
                </a:rPr>
                <a:t>інформації</a:t>
              </a: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  </a:t>
              </a:r>
              <a:r>
                <a:rPr lang="ru-RU" sz="1400" cap="none" dirty="0" err="1">
                  <a:solidFill>
                    <a:schemeClr val="tx1"/>
                  </a:solidFill>
                  <a:latin typeface="Montserrat regular" panose="00000500000000000000" pitchFamily="2" charset="-52"/>
                </a:rPr>
                <a:t>щодо</a:t>
              </a:r>
              <a:r>
                <a:rPr lang="ru-RU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 </a:t>
              </a:r>
              <a:r>
                <a:rPr lang="ru-RU" sz="1400" cap="none" dirty="0" err="1">
                  <a:solidFill>
                    <a:schemeClr val="tx1"/>
                  </a:solidFill>
                  <a:latin typeface="Montserrat regular" panose="00000500000000000000" pitchFamily="2" charset="-52"/>
                </a:rPr>
                <a:t>ризиків</a:t>
              </a:r>
              <a:r>
                <a:rPr lang="ru-RU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 </a:t>
              </a:r>
              <a:r>
                <a:rPr lang="en-US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BEPS</a:t>
              </a:r>
              <a: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(ризико-орієнтована система) </a:t>
              </a:r>
              <a:br>
                <a:rPr lang="ru-RU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</a:br>
              <a:endParaRPr lang="ru-RU" sz="1400" cap="none" dirty="0">
                <a:solidFill>
                  <a:srgbClr val="FF0000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66" name="Загальна фінансова гарантія">
              <a:extLst>
                <a:ext uri="{FF2B5EF4-FFF2-40B4-BE49-F238E27FC236}">
                  <a16:creationId xmlns:a16="http://schemas.microsoft.com/office/drawing/2014/main" id="{61B0D76F-96AC-42A1-B29D-7D13163CC9EA}"/>
                </a:ext>
              </a:extLst>
            </p:cNvPr>
            <p:cNvSpPr txBox="1"/>
            <p:nvPr/>
          </p:nvSpPr>
          <p:spPr>
            <a:xfrm>
              <a:off x="209551" y="2404019"/>
              <a:ext cx="807812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11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0FFB8DF-187B-4C7E-8D23-BA26666E7DD6}"/>
              </a:ext>
            </a:extLst>
          </p:cNvPr>
          <p:cNvGrpSpPr/>
          <p:nvPr/>
        </p:nvGrpSpPr>
        <p:grpSpPr>
          <a:xfrm>
            <a:off x="6093091" y="2904262"/>
            <a:ext cx="5791725" cy="748923"/>
            <a:chOff x="142873" y="2337513"/>
            <a:chExt cx="5791725" cy="748923"/>
          </a:xfrm>
        </p:grpSpPr>
        <p:sp>
          <p:nvSpPr>
            <p:cNvPr id="68" name="Загальна фінансова гарантія">
              <a:extLst>
                <a:ext uri="{FF2B5EF4-FFF2-40B4-BE49-F238E27FC236}">
                  <a16:creationId xmlns:a16="http://schemas.microsoft.com/office/drawing/2014/main" id="{6BEACC5D-9BA2-4CC6-BBEE-ADC96838C65D}"/>
                </a:ext>
              </a:extLst>
            </p:cNvPr>
            <p:cNvSpPr txBox="1"/>
            <p:nvPr/>
          </p:nvSpPr>
          <p:spPr>
            <a:xfrm>
              <a:off x="1159171" y="2337513"/>
              <a:ext cx="4775427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uk-UA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Обов’язкове</a:t>
              </a:r>
              <a:r>
                <a:rPr lang="ru-RU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 </a:t>
              </a:r>
              <a:r>
                <a:rPr lang="uk-UA" sz="1400" cap="none" dirty="0">
                  <a:solidFill>
                    <a:schemeClr val="tx1"/>
                  </a:solidFill>
                  <a:latin typeface="Montserrat regular" panose="00000500000000000000" pitchFamily="2" charset="-52"/>
                </a:rPr>
                <a:t>розкриття </a:t>
              </a:r>
              <a:r>
                <a:rPr lang="uk-UA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інформації про використання схем агресивного податкового </a:t>
              </a:r>
              <a:r>
                <a:rPr lang="uk-UA" sz="1400" cap="none" dirty="0" smtClean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планування</a:t>
              </a:r>
              <a:endParaRPr lang="ru-RU" sz="1400" cap="none" dirty="0">
                <a:solidFill>
                  <a:schemeClr val="tx1"/>
                </a:solidFill>
                <a:latin typeface="Montserrat regular" panose="00000500000000000000" pitchFamily="2" charset="-52"/>
              </a:endParaRPr>
            </a:p>
          </p:txBody>
        </p:sp>
        <p:sp>
          <p:nvSpPr>
            <p:cNvPr id="69" name="Загальна фінансова гарантія">
              <a:extLst>
                <a:ext uri="{FF2B5EF4-FFF2-40B4-BE49-F238E27FC236}">
                  <a16:creationId xmlns:a16="http://schemas.microsoft.com/office/drawing/2014/main" id="{A0439FA0-559F-44F9-8F11-D02A58C9C0D7}"/>
                </a:ext>
              </a:extLst>
            </p:cNvPr>
            <p:cNvSpPr txBox="1"/>
            <p:nvPr/>
          </p:nvSpPr>
          <p:spPr>
            <a:xfrm>
              <a:off x="142873" y="2404019"/>
              <a:ext cx="874489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12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F41A418-A08E-43E3-93DE-D981E0B1105B}"/>
              </a:ext>
            </a:extLst>
          </p:cNvPr>
          <p:cNvGrpSpPr/>
          <p:nvPr/>
        </p:nvGrpSpPr>
        <p:grpSpPr>
          <a:xfrm>
            <a:off x="6365875" y="3954902"/>
            <a:ext cx="5475285" cy="656590"/>
            <a:chOff x="354013" y="2404019"/>
            <a:chExt cx="5475285" cy="656590"/>
          </a:xfrm>
        </p:grpSpPr>
        <p:sp>
          <p:nvSpPr>
            <p:cNvPr id="72" name="Загальна фінансова гарантія">
              <a:extLst>
                <a:ext uri="{FF2B5EF4-FFF2-40B4-BE49-F238E27FC236}">
                  <a16:creationId xmlns:a16="http://schemas.microsoft.com/office/drawing/2014/main" id="{CF08F356-7582-4156-9A64-3AA38F91AF04}"/>
                </a:ext>
              </a:extLst>
            </p:cNvPr>
            <p:cNvSpPr txBox="1"/>
            <p:nvPr/>
          </p:nvSpPr>
          <p:spPr>
            <a:xfrm>
              <a:off x="1141185" y="2465574"/>
              <a:ext cx="4688113" cy="5334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Документація ТЦО та звітність в розрізі країн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(</a:t>
              </a:r>
              <a:r>
                <a:rPr lang="en-US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Local file, Master file, Country-by-country report) </a:t>
              </a:r>
            </a:p>
          </p:txBody>
        </p:sp>
        <p:sp>
          <p:nvSpPr>
            <p:cNvPr id="74" name="Загальна фінансова гарантія">
              <a:extLst>
                <a:ext uri="{FF2B5EF4-FFF2-40B4-BE49-F238E27FC236}">
                  <a16:creationId xmlns:a16="http://schemas.microsoft.com/office/drawing/2014/main" id="{962D76C5-B050-415F-AFDE-2152B65174CF}"/>
                </a:ext>
              </a:extLst>
            </p:cNvPr>
            <p:cNvSpPr txBox="1"/>
            <p:nvPr/>
          </p:nvSpPr>
          <p:spPr>
            <a:xfrm>
              <a:off x="354013" y="2404019"/>
              <a:ext cx="663350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1"/>
                    </a:solidFill>
                  </a:ln>
                  <a:noFill/>
                  <a:latin typeface="+mj-lt"/>
                </a:rPr>
                <a:t>13</a:t>
              </a:r>
              <a:endParaRPr lang="ru-RU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C4A91A-B48B-49FD-8E65-E7A2F20B8A72}"/>
              </a:ext>
            </a:extLst>
          </p:cNvPr>
          <p:cNvGrpSpPr/>
          <p:nvPr/>
        </p:nvGrpSpPr>
        <p:grpSpPr>
          <a:xfrm>
            <a:off x="6365875" y="4985336"/>
            <a:ext cx="5475287" cy="748923"/>
            <a:chOff x="354013" y="2357851"/>
            <a:chExt cx="5475287" cy="748923"/>
          </a:xfrm>
        </p:grpSpPr>
        <p:sp>
          <p:nvSpPr>
            <p:cNvPr id="77" name="Загальна фінансова гарантія">
              <a:extLst>
                <a:ext uri="{FF2B5EF4-FFF2-40B4-BE49-F238E27FC236}">
                  <a16:creationId xmlns:a16="http://schemas.microsoft.com/office/drawing/2014/main" id="{17A6A14C-5FC8-4E79-8A85-5140ACB3ECB8}"/>
                </a:ext>
              </a:extLst>
            </p:cNvPr>
            <p:cNvSpPr txBox="1"/>
            <p:nvPr/>
          </p:nvSpPr>
          <p:spPr>
            <a:xfrm>
              <a:off x="1141186" y="2357851"/>
              <a:ext cx="4688114" cy="748923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cap="none" dirty="0">
                  <a:solidFill>
                    <a:schemeClr val="bg1"/>
                  </a:solidFill>
                  <a:latin typeface="Montserrat regular" panose="00000500000000000000" pitchFamily="2" charset="-52"/>
                </a:rPr>
                <a:t>Механізми вирішення спорів в рамках двосторонніх угод про уникнення подвійного оподаткування</a:t>
              </a:r>
            </a:p>
          </p:txBody>
        </p:sp>
        <p:sp>
          <p:nvSpPr>
            <p:cNvPr id="79" name="Загальна фінансова гарантія">
              <a:extLst>
                <a:ext uri="{FF2B5EF4-FFF2-40B4-BE49-F238E27FC236}">
                  <a16:creationId xmlns:a16="http://schemas.microsoft.com/office/drawing/2014/main" id="{966CF9C5-3DE6-4BE3-A25C-3BF512723AF4}"/>
                </a:ext>
              </a:extLst>
            </p:cNvPr>
            <p:cNvSpPr txBox="1"/>
            <p:nvPr/>
          </p:nvSpPr>
          <p:spPr>
            <a:xfrm>
              <a:off x="354013" y="2404019"/>
              <a:ext cx="663350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1"/>
                    </a:solidFill>
                  </a:ln>
                  <a:noFill/>
                  <a:latin typeface="+mj-lt"/>
                </a:rPr>
                <a:t>14</a:t>
              </a:r>
              <a:endParaRPr lang="ru-RU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F15F30-B73B-4F58-98D5-D6699FB3F7D0}"/>
              </a:ext>
            </a:extLst>
          </p:cNvPr>
          <p:cNvGrpSpPr/>
          <p:nvPr/>
        </p:nvGrpSpPr>
        <p:grpSpPr>
          <a:xfrm>
            <a:off x="6365875" y="5912895"/>
            <a:ext cx="5475287" cy="748923"/>
            <a:chOff x="354013" y="2397242"/>
            <a:chExt cx="5475287" cy="748923"/>
          </a:xfrm>
        </p:grpSpPr>
        <p:sp>
          <p:nvSpPr>
            <p:cNvPr id="81" name="Загальна фінансова гарантія">
              <a:extLst>
                <a:ext uri="{FF2B5EF4-FFF2-40B4-BE49-F238E27FC236}">
                  <a16:creationId xmlns:a16="http://schemas.microsoft.com/office/drawing/2014/main" id="{653A80CC-7652-4A7E-B22A-ED8660266EB7}"/>
                </a:ext>
              </a:extLst>
            </p:cNvPr>
            <p:cNvSpPr txBox="1"/>
            <p:nvPr/>
          </p:nvSpPr>
          <p:spPr>
            <a:xfrm>
              <a:off x="1141186" y="2397242"/>
              <a:ext cx="4688114" cy="7489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t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uk-UA" sz="1400" cap="none" dirty="0">
                  <a:solidFill>
                    <a:schemeClr val="tx2"/>
                  </a:solidFill>
                  <a:latin typeface="Montserrat regular" panose="00000500000000000000" pitchFamily="2" charset="-52"/>
                </a:rPr>
                <a:t>Багатостороння конвенція (MLI) про виконання заходів, які стосуються угод про уникнення подвійного оподаткування</a:t>
              </a:r>
            </a:p>
          </p:txBody>
        </p:sp>
        <p:sp>
          <p:nvSpPr>
            <p:cNvPr id="82" name="Загальна фінансова гарантія">
              <a:extLst>
                <a:ext uri="{FF2B5EF4-FFF2-40B4-BE49-F238E27FC236}">
                  <a16:creationId xmlns:a16="http://schemas.microsoft.com/office/drawing/2014/main" id="{8F250D87-5A98-4A11-9EB2-0DE5C284CAA9}"/>
                </a:ext>
              </a:extLst>
            </p:cNvPr>
            <p:cNvSpPr txBox="1"/>
            <p:nvPr/>
          </p:nvSpPr>
          <p:spPr>
            <a:xfrm>
              <a:off x="354013" y="2404019"/>
              <a:ext cx="663350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lnSpc>
                  <a:spcPct val="107916"/>
                </a:lnSpc>
                <a:spcBef>
                  <a:spcPts val="800"/>
                </a:spcBef>
                <a:defRPr sz="2200" cap="all">
                  <a:solidFill>
                    <a:srgbClr val="535353"/>
                  </a:solidFill>
                  <a:latin typeface="Muller Narrow ExtraBold"/>
                  <a:ea typeface="Muller Narrow ExtraBold"/>
                  <a:cs typeface="Muller Narrow ExtraBold"/>
                  <a:sym typeface="Muller Narrow ExtraBold"/>
                </a:defRPr>
              </a:lvl1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uk-UA" sz="3600" cap="none" dirty="0">
                  <a:ln w="28575">
                    <a:solidFill>
                      <a:schemeClr val="accent3"/>
                    </a:solidFill>
                  </a:ln>
                  <a:noFill/>
                  <a:latin typeface="+mj-lt"/>
                </a:rPr>
                <a:t>15</a:t>
              </a:r>
              <a:endParaRPr lang="ru-RU" sz="3600" cap="none" dirty="0">
                <a:ln w="28575">
                  <a:solidFill>
                    <a:schemeClr val="accent3"/>
                  </a:solidFill>
                </a:ln>
                <a:noFill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5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Мінімальний стандарт Плану дій BEPS</a:t>
            </a:r>
          </a:p>
        </p:txBody>
      </p:sp>
      <p:sp>
        <p:nvSpPr>
          <p:cNvPr id="48" name="Загальна фінансова гарантія">
            <a:extLst>
              <a:ext uri="{FF2B5EF4-FFF2-40B4-BE49-F238E27FC236}">
                <a16:creationId xmlns:a16="http://schemas.microsoft.com/office/drawing/2014/main" id="{C1CF58AB-6887-4C44-8B6E-DB4062DDF8F5}"/>
              </a:ext>
            </a:extLst>
          </p:cNvPr>
          <p:cNvSpPr txBox="1"/>
          <p:nvPr/>
        </p:nvSpPr>
        <p:spPr>
          <a:xfrm>
            <a:off x="595086" y="4111216"/>
            <a:ext cx="2614838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Протидія шкідливим податковим практикам </a:t>
            </a:r>
            <a:r>
              <a:rPr lang="uk-UA" sz="1800" cap="none" dirty="0">
                <a:solidFill>
                  <a:schemeClr val="tx1"/>
                </a:solidFill>
                <a:latin typeface="Montserrat regular" panose="00000500000000000000" pitchFamily="2" charset="-52"/>
              </a:rPr>
              <a:t>(шкідливим податковим пільгам)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24398-B940-4E9B-AFE2-0FD383B6B318}"/>
              </a:ext>
            </a:extLst>
          </p:cNvPr>
          <p:cNvSpPr/>
          <p:nvPr/>
        </p:nvSpPr>
        <p:spPr bwMode="ltGray">
          <a:xfrm>
            <a:off x="667657" y="1528521"/>
            <a:ext cx="10823928" cy="898656"/>
          </a:xfrm>
          <a:prstGeom prst="round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Мінімальний стандарт Плану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дій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BEPS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включає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чотири обов'язкові кроки 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з 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п’ятнадцяти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Загальна фінансова гарантія">
            <a:extLst>
              <a:ext uri="{FF2B5EF4-FFF2-40B4-BE49-F238E27FC236}">
                <a16:creationId xmlns:a16="http://schemas.microsoft.com/office/drawing/2014/main" id="{F4BCBF75-7EAF-4726-BB2F-8FDBA357A6D1}"/>
              </a:ext>
            </a:extLst>
          </p:cNvPr>
          <p:cNvSpPr txBox="1"/>
          <p:nvPr/>
        </p:nvSpPr>
        <p:spPr>
          <a:xfrm>
            <a:off x="731838" y="34441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5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1" name="Загальна фінансова гарантія">
            <a:extLst>
              <a:ext uri="{FF2B5EF4-FFF2-40B4-BE49-F238E27FC236}">
                <a16:creationId xmlns:a16="http://schemas.microsoft.com/office/drawing/2014/main" id="{C6A9F1A2-86FB-4D99-912E-00ED730938E2}"/>
              </a:ext>
            </a:extLst>
          </p:cNvPr>
          <p:cNvSpPr txBox="1"/>
          <p:nvPr/>
        </p:nvSpPr>
        <p:spPr>
          <a:xfrm>
            <a:off x="3512458" y="34441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6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2" name="Загальна фінансова гарантія">
            <a:extLst>
              <a:ext uri="{FF2B5EF4-FFF2-40B4-BE49-F238E27FC236}">
                <a16:creationId xmlns:a16="http://schemas.microsoft.com/office/drawing/2014/main" id="{FA0E2F85-888A-4F11-90AD-55E58E30EF9E}"/>
              </a:ext>
            </a:extLst>
          </p:cNvPr>
          <p:cNvSpPr txBox="1"/>
          <p:nvPr/>
        </p:nvSpPr>
        <p:spPr>
          <a:xfrm>
            <a:off x="6293078" y="34441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13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3" name="Загальна фінансова гарантія">
            <a:extLst>
              <a:ext uri="{FF2B5EF4-FFF2-40B4-BE49-F238E27FC236}">
                <a16:creationId xmlns:a16="http://schemas.microsoft.com/office/drawing/2014/main" id="{D53BC5AC-2624-4B12-9AAF-B4761207F92D}"/>
              </a:ext>
            </a:extLst>
          </p:cNvPr>
          <p:cNvSpPr txBox="1"/>
          <p:nvPr/>
        </p:nvSpPr>
        <p:spPr>
          <a:xfrm>
            <a:off x="9073697" y="34441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14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4" name="Загальна фінансова гарантія">
            <a:extLst>
              <a:ext uri="{FF2B5EF4-FFF2-40B4-BE49-F238E27FC236}">
                <a16:creationId xmlns:a16="http://schemas.microsoft.com/office/drawing/2014/main" id="{5872CB42-EE94-448B-AA56-D4132804EA26}"/>
              </a:ext>
            </a:extLst>
          </p:cNvPr>
          <p:cNvSpPr txBox="1"/>
          <p:nvPr/>
        </p:nvSpPr>
        <p:spPr>
          <a:xfrm>
            <a:off x="3375706" y="4111216"/>
            <a:ext cx="261483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Недопущення зловживання пільгами, передбаченими двосторонніми угодами</a:t>
            </a:r>
          </a:p>
        </p:txBody>
      </p:sp>
      <p:sp>
        <p:nvSpPr>
          <p:cNvPr id="57" name="Загальна фінансова гарантія">
            <a:extLst>
              <a:ext uri="{FF2B5EF4-FFF2-40B4-BE49-F238E27FC236}">
                <a16:creationId xmlns:a16="http://schemas.microsoft.com/office/drawing/2014/main" id="{C54FBEFC-DC0A-408C-BFAE-D17F40C4CEAA}"/>
              </a:ext>
            </a:extLst>
          </p:cNvPr>
          <p:cNvSpPr txBox="1"/>
          <p:nvPr/>
        </p:nvSpPr>
        <p:spPr>
          <a:xfrm>
            <a:off x="6221413" y="4111216"/>
            <a:ext cx="261483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Документація ТЦО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та звітність у розрізі країн</a:t>
            </a:r>
          </a:p>
        </p:txBody>
      </p:sp>
      <p:sp>
        <p:nvSpPr>
          <p:cNvPr id="58" name="Загальна фінансова гарантія">
            <a:extLst>
              <a:ext uri="{FF2B5EF4-FFF2-40B4-BE49-F238E27FC236}">
                <a16:creationId xmlns:a16="http://schemas.microsoft.com/office/drawing/2014/main" id="{32A78944-8C74-4FBB-A313-00A6F32BA3BC}"/>
              </a:ext>
            </a:extLst>
          </p:cNvPr>
          <p:cNvSpPr txBox="1"/>
          <p:nvPr/>
        </p:nvSpPr>
        <p:spPr>
          <a:xfrm>
            <a:off x="9067120" y="4111216"/>
            <a:ext cx="261483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Механізм вирішення спорів щодо застосування угод про уникнення подвійного оподаткування</a:t>
            </a:r>
          </a:p>
        </p:txBody>
      </p:sp>
      <p:grpSp>
        <p:nvGrpSpPr>
          <p:cNvPr id="59" name="Google Shape;4207;p52">
            <a:extLst>
              <a:ext uri="{FF2B5EF4-FFF2-40B4-BE49-F238E27FC236}">
                <a16:creationId xmlns:a16="http://schemas.microsoft.com/office/drawing/2014/main" id="{2DD3A1DA-36D9-4929-A4D2-4C5B8A28F946}"/>
              </a:ext>
            </a:extLst>
          </p:cNvPr>
          <p:cNvGrpSpPr/>
          <p:nvPr/>
        </p:nvGrpSpPr>
        <p:grpSpPr>
          <a:xfrm rot="5400000">
            <a:off x="1643713" y="2779634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60" name="Google Shape;4208;p52">
              <a:extLst>
                <a:ext uri="{FF2B5EF4-FFF2-40B4-BE49-F238E27FC236}">
                  <a16:creationId xmlns:a16="http://schemas.microsoft.com/office/drawing/2014/main" id="{1B2903CF-FDD4-4AA3-A4F2-F76785323B8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09;p52">
              <a:extLst>
                <a:ext uri="{FF2B5EF4-FFF2-40B4-BE49-F238E27FC236}">
                  <a16:creationId xmlns:a16="http://schemas.microsoft.com/office/drawing/2014/main" id="{64E1FA1C-DB42-490B-ADD6-D02FDE7D56BC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207;p52">
            <a:extLst>
              <a:ext uri="{FF2B5EF4-FFF2-40B4-BE49-F238E27FC236}">
                <a16:creationId xmlns:a16="http://schemas.microsoft.com/office/drawing/2014/main" id="{5C1ADB99-99D7-40E4-9683-5B35C4561869}"/>
              </a:ext>
            </a:extLst>
          </p:cNvPr>
          <p:cNvGrpSpPr/>
          <p:nvPr/>
        </p:nvGrpSpPr>
        <p:grpSpPr>
          <a:xfrm rot="5400000">
            <a:off x="4424333" y="2779635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1" name="Google Shape;4208;p52">
              <a:extLst>
                <a:ext uri="{FF2B5EF4-FFF2-40B4-BE49-F238E27FC236}">
                  <a16:creationId xmlns:a16="http://schemas.microsoft.com/office/drawing/2014/main" id="{266DAAEC-7715-45E3-9101-569D5EF099A0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09;p52">
              <a:extLst>
                <a:ext uri="{FF2B5EF4-FFF2-40B4-BE49-F238E27FC236}">
                  <a16:creationId xmlns:a16="http://schemas.microsoft.com/office/drawing/2014/main" id="{4B76B709-268F-4CAA-AC96-2F2CA413BAD9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4207;p52">
            <a:extLst>
              <a:ext uri="{FF2B5EF4-FFF2-40B4-BE49-F238E27FC236}">
                <a16:creationId xmlns:a16="http://schemas.microsoft.com/office/drawing/2014/main" id="{E79075E2-6AD0-46A1-9B55-4E0AD5CCC214}"/>
              </a:ext>
            </a:extLst>
          </p:cNvPr>
          <p:cNvGrpSpPr/>
          <p:nvPr/>
        </p:nvGrpSpPr>
        <p:grpSpPr>
          <a:xfrm rot="5400000">
            <a:off x="7266848" y="2779636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8" name="Google Shape;4208;p52">
              <a:extLst>
                <a:ext uri="{FF2B5EF4-FFF2-40B4-BE49-F238E27FC236}">
                  <a16:creationId xmlns:a16="http://schemas.microsoft.com/office/drawing/2014/main" id="{C462ACBC-174D-42D4-A680-47935213CA9D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09;p52">
              <a:extLst>
                <a:ext uri="{FF2B5EF4-FFF2-40B4-BE49-F238E27FC236}">
                  <a16:creationId xmlns:a16="http://schemas.microsoft.com/office/drawing/2014/main" id="{20E952DC-55EF-44E3-AE00-77C06F08AD3A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4207;p52">
            <a:extLst>
              <a:ext uri="{FF2B5EF4-FFF2-40B4-BE49-F238E27FC236}">
                <a16:creationId xmlns:a16="http://schemas.microsoft.com/office/drawing/2014/main" id="{E740771B-AE3B-4FC7-9672-949134CEBEC2}"/>
              </a:ext>
            </a:extLst>
          </p:cNvPr>
          <p:cNvGrpSpPr/>
          <p:nvPr/>
        </p:nvGrpSpPr>
        <p:grpSpPr>
          <a:xfrm rot="5400000">
            <a:off x="10030705" y="2779637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85" name="Google Shape;4208;p52">
              <a:extLst>
                <a:ext uri="{FF2B5EF4-FFF2-40B4-BE49-F238E27FC236}">
                  <a16:creationId xmlns:a16="http://schemas.microsoft.com/office/drawing/2014/main" id="{F27E4352-8F66-44CA-BED8-FBD858CD6BA5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09;p52">
              <a:extLst>
                <a:ext uri="{FF2B5EF4-FFF2-40B4-BE49-F238E27FC236}">
                  <a16:creationId xmlns:a16="http://schemas.microsoft.com/office/drawing/2014/main" id="{98F6E7D8-4563-47FC-9B02-2197CCC1AA88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52029A-5320-4740-B776-1D3343D4D222}"/>
              </a:ext>
            </a:extLst>
          </p:cNvPr>
          <p:cNvSpPr/>
          <p:nvPr/>
        </p:nvSpPr>
        <p:spPr>
          <a:xfrm>
            <a:off x="1352403" y="6157081"/>
            <a:ext cx="9276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Щодо впровадження інших кроків – кожна країна вирішує самостійно</a:t>
            </a:r>
          </a:p>
        </p:txBody>
      </p:sp>
      <p:sp>
        <p:nvSpPr>
          <p:cNvPr id="26" name="Down Arrow Callout 25">
            <a:extLst>
              <a:ext uri="{FF2B5EF4-FFF2-40B4-BE49-F238E27FC236}">
                <a16:creationId xmlns:a16="http://schemas.microsoft.com/office/drawing/2014/main" id="{0549F8B3-ACC9-3B4E-90B3-C0D374ACB73B}"/>
              </a:ext>
            </a:extLst>
          </p:cNvPr>
          <p:cNvSpPr/>
          <p:nvPr/>
        </p:nvSpPr>
        <p:spPr bwMode="ltGray">
          <a:xfrm rot="2760807">
            <a:off x="4986477" y="2564964"/>
            <a:ext cx="1307510" cy="1101364"/>
          </a:xfrm>
          <a:prstGeom prst="downArrowCallout">
            <a:avLst/>
          </a:prstGeom>
          <a:solidFill>
            <a:schemeClr val="accent2"/>
          </a:solidFill>
          <a:ln w="19050">
            <a:solidFill>
              <a:srgbClr val="009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Пов’язано 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із Кроком 15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en-US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MLI</a:t>
            </a:r>
            <a:endParaRPr lang="en-UA" sz="14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Down Arrow Callout 26">
            <a:extLst>
              <a:ext uri="{FF2B5EF4-FFF2-40B4-BE49-F238E27FC236}">
                <a16:creationId xmlns:a16="http://schemas.microsoft.com/office/drawing/2014/main" id="{09817042-AD90-1048-9AFC-3071DCE5266F}"/>
              </a:ext>
            </a:extLst>
          </p:cNvPr>
          <p:cNvSpPr/>
          <p:nvPr/>
        </p:nvSpPr>
        <p:spPr bwMode="ltGray">
          <a:xfrm rot="2760807">
            <a:off x="10571027" y="2552753"/>
            <a:ext cx="1307510" cy="1101364"/>
          </a:xfrm>
          <a:prstGeom prst="downArrowCallout">
            <a:avLst/>
          </a:prstGeom>
          <a:solidFill>
            <a:schemeClr val="accent2"/>
          </a:solidFill>
          <a:ln w="19050">
            <a:solidFill>
              <a:srgbClr val="009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Пов’язано 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із Кроком 15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en-US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MLI</a:t>
            </a:r>
            <a:endParaRPr lang="en-UA" sz="1400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1587"/>
            <a:ext cx="7991474" cy="601743"/>
          </a:xfrm>
        </p:spPr>
        <p:txBody>
          <a:bodyPr/>
          <a:lstStyle/>
          <a:p>
            <a:r>
              <a:rPr lang="ru-RU" dirty="0"/>
              <a:t>Імплементація Плану дій BEPS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</a:t>
            </a:r>
            <a:r>
              <a:rPr lang="uk-UA" dirty="0"/>
              <a:t>Україні</a:t>
            </a:r>
            <a:endParaRPr lang="ru-RU" dirty="0"/>
          </a:p>
        </p:txBody>
      </p:sp>
      <p:cxnSp>
        <p:nvCxnSpPr>
          <p:cNvPr id="13" name="Прямая со стрелкой 4">
            <a:extLst>
              <a:ext uri="{FF2B5EF4-FFF2-40B4-BE49-F238E27FC236}">
                <a16:creationId xmlns:a16="http://schemas.microsoft.com/office/drawing/2014/main" id="{E637EED5-0A9F-4C3B-965D-4782897992D4}"/>
              </a:ext>
            </a:extLst>
          </p:cNvPr>
          <p:cNvCxnSpPr>
            <a:cxnSpLocks/>
          </p:cNvCxnSpPr>
          <p:nvPr/>
        </p:nvCxnSpPr>
        <p:spPr>
          <a:xfrm>
            <a:off x="695325" y="4227332"/>
            <a:ext cx="11333990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88C767-733A-43F6-935E-C9A3FD874327}"/>
              </a:ext>
            </a:extLst>
          </p:cNvPr>
          <p:cNvSpPr txBox="1"/>
          <p:nvPr/>
        </p:nvSpPr>
        <p:spPr>
          <a:xfrm>
            <a:off x="466004" y="4739051"/>
            <a:ext cx="98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2013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780BF-218A-434E-91A7-0C90C93C9C58}"/>
              </a:ext>
            </a:extLst>
          </p:cNvPr>
          <p:cNvSpPr txBox="1"/>
          <p:nvPr/>
        </p:nvSpPr>
        <p:spPr>
          <a:xfrm>
            <a:off x="1851088" y="3341955"/>
            <a:ext cx="98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201</a:t>
            </a:r>
            <a:r>
              <a:rPr lang="en-US" sz="2000" b="1" dirty="0"/>
              <a:t>7</a:t>
            </a:r>
            <a:endParaRPr lang="uk-UA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4C517-9683-4AA1-8B5E-779AEC73BEF5}"/>
              </a:ext>
            </a:extLst>
          </p:cNvPr>
          <p:cNvSpPr txBox="1"/>
          <p:nvPr/>
        </p:nvSpPr>
        <p:spPr>
          <a:xfrm>
            <a:off x="2900698" y="4739051"/>
            <a:ext cx="182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23.07.2018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A76F76-F829-44B7-B7B7-C704B96A5F4B}"/>
              </a:ext>
            </a:extLst>
          </p:cNvPr>
          <p:cNvSpPr txBox="1"/>
          <p:nvPr/>
        </p:nvSpPr>
        <p:spPr>
          <a:xfrm>
            <a:off x="2293060" y="5139161"/>
            <a:ext cx="2767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Підписання багатосторонньої Конвенції </a:t>
            </a:r>
            <a:r>
              <a:rPr lang="en-US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MLI</a:t>
            </a:r>
            <a:endParaRPr lang="uk-UA" sz="1600" dirty="0">
              <a:solidFill>
                <a:schemeClr val="tx2"/>
              </a:solidFill>
              <a:latin typeface="Montserrat regular" panose="00000500000000000000" pitchFamily="2" charset="-52"/>
              <a:cs typeface="Arial" panose="020B0604020202020204" pitchFamily="34" charset="0"/>
            </a:endParaRPr>
          </a:p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(</a:t>
            </a:r>
            <a:r>
              <a:rPr lang="uk-UA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підґрунтя для впровадження кроків  </a:t>
            </a: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6, 7, 14 та 15)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B4610-2F53-4FF3-B9C4-337961B983C6}"/>
              </a:ext>
            </a:extLst>
          </p:cNvPr>
          <p:cNvSpPr txBox="1"/>
          <p:nvPr/>
        </p:nvSpPr>
        <p:spPr>
          <a:xfrm>
            <a:off x="164386" y="5229834"/>
            <a:ext cx="179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ОЕСР представлено план дій </a:t>
            </a:r>
            <a:r>
              <a:rPr lang="en-US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BEPS</a:t>
            </a:r>
            <a:endParaRPr lang="uk-UA" sz="1600" dirty="0">
              <a:solidFill>
                <a:schemeClr val="tx2"/>
              </a:solidFill>
              <a:latin typeface="Montserrat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92DAB-B364-49D7-A586-B5490DDB5A0E}"/>
              </a:ext>
            </a:extLst>
          </p:cNvPr>
          <p:cNvSpPr txBox="1"/>
          <p:nvPr/>
        </p:nvSpPr>
        <p:spPr>
          <a:xfrm>
            <a:off x="3856087" y="1944187"/>
            <a:ext cx="2633994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Прийняття Закону України № 466</a:t>
            </a:r>
          </a:p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(</a:t>
            </a:r>
            <a:r>
              <a:rPr lang="uk-UA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норми для впровадження кроків 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3, 4, 6, 7, 8-10, 13 та 14)</a:t>
            </a:r>
            <a:endParaRPr lang="uk-UA" sz="1600" dirty="0">
              <a:solidFill>
                <a:schemeClr val="tx2"/>
              </a:solidFill>
              <a:latin typeface="Montserrat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09C32-3C41-4151-8374-7CEB62D1899B}"/>
              </a:ext>
            </a:extLst>
          </p:cNvPr>
          <p:cNvSpPr txBox="1"/>
          <p:nvPr/>
        </p:nvSpPr>
        <p:spPr>
          <a:xfrm>
            <a:off x="5602234" y="5144384"/>
            <a:ext cx="2003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Набрання чинності  Закон</a:t>
            </a:r>
            <a:r>
              <a:rPr lang="uk-UA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ом</a:t>
            </a:r>
            <a:r>
              <a:rPr lang="uk-UA" sz="1600" dirty="0">
                <a:solidFill>
                  <a:srgbClr val="FF0000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України № 466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0E842C-5947-460E-8B37-4AF944E9DF78}"/>
              </a:ext>
            </a:extLst>
          </p:cNvPr>
          <p:cNvSpPr txBox="1"/>
          <p:nvPr/>
        </p:nvSpPr>
        <p:spPr>
          <a:xfrm>
            <a:off x="4293541" y="3340915"/>
            <a:ext cx="176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16.01.2020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EE0A06-CE29-48C3-BBA3-AB3F1FE53542}"/>
              </a:ext>
            </a:extLst>
          </p:cNvPr>
          <p:cNvSpPr txBox="1"/>
          <p:nvPr/>
        </p:nvSpPr>
        <p:spPr>
          <a:xfrm>
            <a:off x="6569801" y="1949945"/>
            <a:ext cx="2937019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Дорожня карта, </a:t>
            </a:r>
          </a:p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що передбачає розробку</a:t>
            </a:r>
          </a:p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більш ніж 10 підзаконних нормативно-правових </a:t>
            </a:r>
            <a:r>
              <a:rPr lang="uk-UA" sz="1600" dirty="0" smtClean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актів</a:t>
            </a:r>
            <a:endParaRPr lang="uk-UA" sz="1600" dirty="0">
              <a:latin typeface="Montserrat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FE715E-537A-4B17-AB5D-E219302E4817}"/>
              </a:ext>
            </a:extLst>
          </p:cNvPr>
          <p:cNvSpPr txBox="1"/>
          <p:nvPr/>
        </p:nvSpPr>
        <p:spPr>
          <a:xfrm>
            <a:off x="6759549" y="3347630"/>
            <a:ext cx="294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II</a:t>
            </a:r>
            <a:r>
              <a:rPr lang="uk-UA" sz="2000" b="1" dirty="0"/>
              <a:t> півріччя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A13EE-E1F9-42E8-8B7C-0BB3BF73EC67}"/>
              </a:ext>
            </a:extLst>
          </p:cNvPr>
          <p:cNvSpPr txBox="1"/>
          <p:nvPr/>
        </p:nvSpPr>
        <p:spPr>
          <a:xfrm>
            <a:off x="1132530" y="1457502"/>
            <a:ext cx="2551259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uk-UA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Україна приєдналася</a:t>
            </a: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</a:b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до</a:t>
            </a:r>
            <a:r>
              <a:rPr lang="en-US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BEPS inclusive framework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(</a:t>
            </a:r>
            <a:r>
              <a:rPr lang="uk-UA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зобов’язання</a:t>
            </a: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щодо мінімального стандарту – </a:t>
            </a:r>
          </a:p>
          <a:p>
            <a:pPr algn="ctr"/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кроки 5, 6, 13, 14</a:t>
            </a:r>
            <a:r>
              <a:rPr lang="en-US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)</a:t>
            </a:r>
            <a:r>
              <a:rPr lang="uk-UA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C97E2-E266-431F-A115-64C637A5F3EF}"/>
              </a:ext>
            </a:extLst>
          </p:cNvPr>
          <p:cNvSpPr txBox="1"/>
          <p:nvPr/>
        </p:nvSpPr>
        <p:spPr>
          <a:xfrm>
            <a:off x="5593499" y="4739051"/>
            <a:ext cx="2019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uk-UA" sz="2000" dirty="0"/>
              <a:t>23.05.2020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CF725D-1D77-4492-861F-A48C3C84CBBF}"/>
              </a:ext>
            </a:extLst>
          </p:cNvPr>
          <p:cNvGrpSpPr/>
          <p:nvPr/>
        </p:nvGrpSpPr>
        <p:grpSpPr>
          <a:xfrm>
            <a:off x="706190" y="4058315"/>
            <a:ext cx="360000" cy="667005"/>
            <a:chOff x="706190" y="4058315"/>
            <a:chExt cx="360000" cy="667005"/>
          </a:xfrm>
        </p:grpSpPr>
        <p:sp>
          <p:nvSpPr>
            <p:cNvPr id="14" name="Овал 5">
              <a:extLst>
                <a:ext uri="{FF2B5EF4-FFF2-40B4-BE49-F238E27FC236}">
                  <a16:creationId xmlns:a16="http://schemas.microsoft.com/office/drawing/2014/main" id="{B9DAF8BE-7B94-42BA-8BFE-499EA6CC1B9B}"/>
                </a:ext>
              </a:extLst>
            </p:cNvPr>
            <p:cNvSpPr/>
            <p:nvPr/>
          </p:nvSpPr>
          <p:spPr>
            <a:xfrm>
              <a:off x="706190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31317E9-7954-4ECE-99A5-C363CD763B18}"/>
                </a:ext>
              </a:extLst>
            </p:cNvPr>
            <p:cNvSpPr/>
            <p:nvPr/>
          </p:nvSpPr>
          <p:spPr bwMode="ltGray">
            <a:xfrm rot="10800000">
              <a:off x="773158" y="4530438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986EF0-035E-4149-BD1F-57A0264AEC52}"/>
              </a:ext>
            </a:extLst>
          </p:cNvPr>
          <p:cNvGrpSpPr/>
          <p:nvPr/>
        </p:nvGrpSpPr>
        <p:grpSpPr>
          <a:xfrm>
            <a:off x="2135421" y="3745920"/>
            <a:ext cx="360000" cy="670983"/>
            <a:chOff x="2015607" y="3745920"/>
            <a:chExt cx="360000" cy="670983"/>
          </a:xfrm>
        </p:grpSpPr>
        <p:sp>
          <p:nvSpPr>
            <p:cNvPr id="18" name="Овал 12">
              <a:extLst>
                <a:ext uri="{FF2B5EF4-FFF2-40B4-BE49-F238E27FC236}">
                  <a16:creationId xmlns:a16="http://schemas.microsoft.com/office/drawing/2014/main" id="{9402E9EE-DFF1-4226-BEC0-3E3830AB3133}"/>
                </a:ext>
              </a:extLst>
            </p:cNvPr>
            <p:cNvSpPr/>
            <p:nvPr/>
          </p:nvSpPr>
          <p:spPr>
            <a:xfrm>
              <a:off x="2015607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117EC21-D6F5-45BA-8960-E0A9F5D8EB84}"/>
                </a:ext>
              </a:extLst>
            </p:cNvPr>
            <p:cNvSpPr/>
            <p:nvPr/>
          </p:nvSpPr>
          <p:spPr bwMode="ltGray">
            <a:xfrm>
              <a:off x="2082575" y="3745920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53C13C-D5AE-4C09-BDA5-F89356FA569E}"/>
              </a:ext>
            </a:extLst>
          </p:cNvPr>
          <p:cNvGrpSpPr/>
          <p:nvPr/>
        </p:nvGrpSpPr>
        <p:grpSpPr>
          <a:xfrm>
            <a:off x="4993883" y="3745920"/>
            <a:ext cx="360000" cy="670983"/>
            <a:chOff x="4876127" y="3745920"/>
            <a:chExt cx="360000" cy="670983"/>
          </a:xfrm>
        </p:grpSpPr>
        <p:sp>
          <p:nvSpPr>
            <p:cNvPr id="37" name="Овал 60">
              <a:extLst>
                <a:ext uri="{FF2B5EF4-FFF2-40B4-BE49-F238E27FC236}">
                  <a16:creationId xmlns:a16="http://schemas.microsoft.com/office/drawing/2014/main" id="{BF19FE56-6F7D-4093-9AE4-6111872195FB}"/>
                </a:ext>
              </a:extLst>
            </p:cNvPr>
            <p:cNvSpPr/>
            <p:nvPr/>
          </p:nvSpPr>
          <p:spPr>
            <a:xfrm>
              <a:off x="4876127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D1E6135-3C6F-4930-93D3-880FAA9DB83A}"/>
                </a:ext>
              </a:extLst>
            </p:cNvPr>
            <p:cNvSpPr/>
            <p:nvPr/>
          </p:nvSpPr>
          <p:spPr bwMode="ltGray">
            <a:xfrm>
              <a:off x="4943095" y="3745920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90269-157B-4BC3-9C97-FE1C7DA9912B}"/>
              </a:ext>
            </a:extLst>
          </p:cNvPr>
          <p:cNvGrpSpPr/>
          <p:nvPr/>
        </p:nvGrpSpPr>
        <p:grpSpPr>
          <a:xfrm>
            <a:off x="3564652" y="4058315"/>
            <a:ext cx="360000" cy="667005"/>
            <a:chOff x="3285417" y="4058315"/>
            <a:chExt cx="360000" cy="667005"/>
          </a:xfrm>
        </p:grpSpPr>
        <p:sp>
          <p:nvSpPr>
            <p:cNvPr id="42" name="Овал 69">
              <a:extLst>
                <a:ext uri="{FF2B5EF4-FFF2-40B4-BE49-F238E27FC236}">
                  <a16:creationId xmlns:a16="http://schemas.microsoft.com/office/drawing/2014/main" id="{EDE2076E-5C8A-4BC9-BB3D-091C2A976D90}"/>
                </a:ext>
              </a:extLst>
            </p:cNvPr>
            <p:cNvSpPr/>
            <p:nvPr/>
          </p:nvSpPr>
          <p:spPr>
            <a:xfrm>
              <a:off x="3285417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A1EC6112-4116-435E-BE4E-E43FBB5E4771}"/>
                </a:ext>
              </a:extLst>
            </p:cNvPr>
            <p:cNvSpPr/>
            <p:nvPr/>
          </p:nvSpPr>
          <p:spPr bwMode="ltGray">
            <a:xfrm rot="10800000">
              <a:off x="3352385" y="4530438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65686C-6473-4DB2-8AD0-32EBE589FC8B}"/>
              </a:ext>
            </a:extLst>
          </p:cNvPr>
          <p:cNvGrpSpPr/>
          <p:nvPr/>
        </p:nvGrpSpPr>
        <p:grpSpPr>
          <a:xfrm>
            <a:off x="6423114" y="4058315"/>
            <a:ext cx="360000" cy="667005"/>
            <a:chOff x="6357227" y="4058315"/>
            <a:chExt cx="360000" cy="667005"/>
          </a:xfrm>
        </p:grpSpPr>
        <p:sp>
          <p:nvSpPr>
            <p:cNvPr id="20" name="Овал 16">
              <a:extLst>
                <a:ext uri="{FF2B5EF4-FFF2-40B4-BE49-F238E27FC236}">
                  <a16:creationId xmlns:a16="http://schemas.microsoft.com/office/drawing/2014/main" id="{BD3869DF-54A7-4797-BE04-D15B53F88369}"/>
                </a:ext>
              </a:extLst>
            </p:cNvPr>
            <p:cNvSpPr/>
            <p:nvPr/>
          </p:nvSpPr>
          <p:spPr>
            <a:xfrm>
              <a:off x="6357227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0CC11BB-234F-4E4C-AE67-B393D2AA7485}"/>
                </a:ext>
              </a:extLst>
            </p:cNvPr>
            <p:cNvSpPr/>
            <p:nvPr/>
          </p:nvSpPr>
          <p:spPr bwMode="ltGray">
            <a:xfrm rot="10800000">
              <a:off x="6424195" y="4530438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7D5015-215E-4DD3-89D4-7A91E8609185}"/>
              </a:ext>
            </a:extLst>
          </p:cNvPr>
          <p:cNvGrpSpPr/>
          <p:nvPr/>
        </p:nvGrpSpPr>
        <p:grpSpPr>
          <a:xfrm>
            <a:off x="7852345" y="3745920"/>
            <a:ext cx="360000" cy="670983"/>
            <a:chOff x="8071858" y="3745920"/>
            <a:chExt cx="360000" cy="670983"/>
          </a:xfrm>
        </p:grpSpPr>
        <p:sp>
          <p:nvSpPr>
            <p:cNvPr id="46" name="Овал 72">
              <a:extLst>
                <a:ext uri="{FF2B5EF4-FFF2-40B4-BE49-F238E27FC236}">
                  <a16:creationId xmlns:a16="http://schemas.microsoft.com/office/drawing/2014/main" id="{EAF15511-58BF-45FE-8085-3223EC1DF85B}"/>
                </a:ext>
              </a:extLst>
            </p:cNvPr>
            <p:cNvSpPr/>
            <p:nvPr/>
          </p:nvSpPr>
          <p:spPr>
            <a:xfrm>
              <a:off x="8071858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79DCEEB6-E7DA-4C47-A8D6-BFE5199B47A6}"/>
                </a:ext>
              </a:extLst>
            </p:cNvPr>
            <p:cNvSpPr/>
            <p:nvPr/>
          </p:nvSpPr>
          <p:spPr bwMode="ltGray">
            <a:xfrm>
              <a:off x="8138826" y="3745920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D3077D-88CA-41D2-8F2C-F3B3EA37EE5F}"/>
              </a:ext>
            </a:extLst>
          </p:cNvPr>
          <p:cNvSpPr txBox="1"/>
          <p:nvPr/>
        </p:nvSpPr>
        <p:spPr>
          <a:xfrm>
            <a:off x="7612726" y="5522222"/>
            <a:ext cx="3747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Введення в дію правил КІК </a:t>
            </a:r>
            <a:b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та нових </a:t>
            </a:r>
            <a:r>
              <a:rPr lang="ru-RU" sz="1600" dirty="0" err="1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критеріїв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Montserrat regular" panose="00000500000000000000" pitchFamily="2" charset="-52"/>
                <a:cs typeface="Arial" panose="020B0604020202020204" pitchFamily="34" charset="0"/>
              </a:rPr>
              <a:t>щодо</a:t>
            </a:r>
            <a:r>
              <a:rPr lang="ru-RU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 правил 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</a:br>
            <a:r>
              <a:rPr lang="ru-RU" sz="1600" dirty="0" err="1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тонкої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капіталізації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</a:t>
            </a:r>
            <a:b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(кроки 3 та 4)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91A529-1976-4684-891E-2A6EDEB9C89D}"/>
              </a:ext>
            </a:extLst>
          </p:cNvPr>
          <p:cNvSpPr txBox="1"/>
          <p:nvPr/>
        </p:nvSpPr>
        <p:spPr>
          <a:xfrm>
            <a:off x="8316910" y="4739051"/>
            <a:ext cx="246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uk-UA" sz="2000" dirty="0"/>
              <a:t>01.01.2021 </a:t>
            </a:r>
            <a:br>
              <a:rPr lang="uk-UA" sz="2000" dirty="0"/>
            </a:br>
            <a:r>
              <a:rPr lang="uk-UA" sz="1200" dirty="0"/>
              <a:t>(якщо строк не буде перенесено на 01.01.2022)</a:t>
            </a:r>
            <a:endParaRPr lang="uk-UA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880201-7B3E-4036-BF62-6D24F6503ED6}"/>
              </a:ext>
            </a:extLst>
          </p:cNvPr>
          <p:cNvGrpSpPr/>
          <p:nvPr/>
        </p:nvGrpSpPr>
        <p:grpSpPr>
          <a:xfrm>
            <a:off x="9281576" y="4058315"/>
            <a:ext cx="360000" cy="667005"/>
            <a:chOff x="9278462" y="4058315"/>
            <a:chExt cx="360000" cy="667005"/>
          </a:xfrm>
        </p:grpSpPr>
        <p:sp>
          <p:nvSpPr>
            <p:cNvPr id="29" name="Овал 16">
              <a:extLst>
                <a:ext uri="{FF2B5EF4-FFF2-40B4-BE49-F238E27FC236}">
                  <a16:creationId xmlns:a16="http://schemas.microsoft.com/office/drawing/2014/main" id="{D3750074-896F-4AE5-AF1D-98C9D2E32C7B}"/>
                </a:ext>
              </a:extLst>
            </p:cNvPr>
            <p:cNvSpPr/>
            <p:nvPr/>
          </p:nvSpPr>
          <p:spPr>
            <a:xfrm>
              <a:off x="9278462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7C1FC54-CD95-4C19-B201-2F9E19EB4647}"/>
                </a:ext>
              </a:extLst>
            </p:cNvPr>
            <p:cNvSpPr/>
            <p:nvPr/>
          </p:nvSpPr>
          <p:spPr bwMode="ltGray">
            <a:xfrm rot="10800000">
              <a:off x="9355293" y="4530438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0AE8D58-F388-4FD0-9AE0-0FCB396AFB20}"/>
              </a:ext>
            </a:extLst>
          </p:cNvPr>
          <p:cNvSpPr txBox="1"/>
          <p:nvPr/>
        </p:nvSpPr>
        <p:spPr>
          <a:xfrm>
            <a:off x="9786609" y="1531748"/>
            <a:ext cx="2208388" cy="18158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Перша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 подача звітів CbCR за 2021 </a:t>
            </a:r>
            <a:r>
              <a:rPr lang="ru-RU" sz="1600" dirty="0" err="1" smtClean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рік</a:t>
            </a:r>
            <a:r>
              <a:rPr lang="ru-RU" sz="1600" dirty="0" smtClean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, але </a:t>
            </a: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не раніше</a:t>
            </a:r>
            <a:b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ніж у рік, в якому укладено угоду  MCAA </a:t>
            </a:r>
            <a:r>
              <a:rPr lang="ru-RU" sz="1600" dirty="0" err="1" smtClean="0">
                <a:solidFill>
                  <a:schemeClr val="tx2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CbC</a:t>
            </a:r>
            <a:endParaRPr lang="ru-RU" sz="1600" dirty="0" smtClean="0">
              <a:solidFill>
                <a:schemeClr val="tx2"/>
              </a:solidFill>
              <a:latin typeface="Montserrat regular" panose="00000500000000000000" pitchFamily="2" charset="-52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Montserrat regular" panose="00000500000000000000" pitchFamily="2" charset="-52"/>
                <a:cs typeface="Arial" panose="020B0604020202020204" pitchFamily="34" charset="0"/>
              </a:rPr>
              <a:t>(</a:t>
            </a:r>
            <a:r>
              <a:rPr lang="ru-RU" sz="1600" dirty="0" err="1">
                <a:latin typeface="Montserrat regular" panose="00000500000000000000" pitchFamily="2" charset="-52"/>
                <a:cs typeface="Arial" panose="020B0604020202020204" pitchFamily="34" charset="0"/>
              </a:rPr>
              <a:t>крок</a:t>
            </a:r>
            <a:r>
              <a:rPr lang="ru-RU" sz="1600" dirty="0">
                <a:latin typeface="Montserrat regular" panose="00000500000000000000" pitchFamily="2" charset="-52"/>
                <a:cs typeface="Arial" panose="020B0604020202020204" pitchFamily="34" charset="0"/>
              </a:rPr>
              <a:t> 13</a:t>
            </a:r>
            <a:r>
              <a:rPr lang="ru-RU" sz="1600" dirty="0" smtClean="0">
                <a:latin typeface="Montserrat regular" panose="00000500000000000000" pitchFamily="2" charset="-52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tx2"/>
              </a:solidFill>
              <a:latin typeface="Montserrat regular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FA52F3-44A6-4430-9ECD-618469E8371A}"/>
              </a:ext>
            </a:extLst>
          </p:cNvPr>
          <p:cNvSpPr txBox="1"/>
          <p:nvPr/>
        </p:nvSpPr>
        <p:spPr>
          <a:xfrm>
            <a:off x="9398495" y="3347630"/>
            <a:ext cx="294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682448-F063-4E10-93CD-A431120D9330}"/>
              </a:ext>
            </a:extLst>
          </p:cNvPr>
          <p:cNvGrpSpPr/>
          <p:nvPr/>
        </p:nvGrpSpPr>
        <p:grpSpPr>
          <a:xfrm>
            <a:off x="10710804" y="3745920"/>
            <a:ext cx="360000" cy="670983"/>
            <a:chOff x="10710804" y="3745920"/>
            <a:chExt cx="360000" cy="670983"/>
          </a:xfrm>
        </p:grpSpPr>
        <p:sp>
          <p:nvSpPr>
            <p:cNvPr id="40" name="Овал 72">
              <a:extLst>
                <a:ext uri="{FF2B5EF4-FFF2-40B4-BE49-F238E27FC236}">
                  <a16:creationId xmlns:a16="http://schemas.microsoft.com/office/drawing/2014/main" id="{98D8DF05-6B35-4E0D-9D59-1133407C6C7E}"/>
                </a:ext>
              </a:extLst>
            </p:cNvPr>
            <p:cNvSpPr/>
            <p:nvPr/>
          </p:nvSpPr>
          <p:spPr>
            <a:xfrm>
              <a:off x="10710804" y="4058315"/>
              <a:ext cx="360000" cy="358588"/>
            </a:xfrm>
            <a:prstGeom prst="ellipse">
              <a:avLst/>
            </a:prstGeom>
            <a:solidFill>
              <a:schemeClr val="bg1"/>
            </a:solidFill>
            <a:ln w="666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E6BB943-9F3D-4E53-8C61-D78684C0B691}"/>
                </a:ext>
              </a:extLst>
            </p:cNvPr>
            <p:cNvSpPr/>
            <p:nvPr/>
          </p:nvSpPr>
          <p:spPr bwMode="ltGray">
            <a:xfrm>
              <a:off x="10777772" y="3745920"/>
              <a:ext cx="226063" cy="194882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30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Інші</a:t>
            </a:r>
            <a:r>
              <a:rPr lang="ru-RU" dirty="0"/>
              <a:t> кроки Плану дій BEPS</a:t>
            </a:r>
          </a:p>
        </p:txBody>
      </p:sp>
      <p:sp>
        <p:nvSpPr>
          <p:cNvPr id="48" name="Загальна фінансова гарантія">
            <a:extLst>
              <a:ext uri="{FF2B5EF4-FFF2-40B4-BE49-F238E27FC236}">
                <a16:creationId xmlns:a16="http://schemas.microsoft.com/office/drawing/2014/main" id="{C1CF58AB-6887-4C44-8B6E-DB4062DDF8F5}"/>
              </a:ext>
            </a:extLst>
          </p:cNvPr>
          <p:cNvSpPr txBox="1"/>
          <p:nvPr/>
        </p:nvSpPr>
        <p:spPr>
          <a:xfrm>
            <a:off x="595086" y="4388616"/>
            <a:ext cx="261483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Визначення контрольованих іноземних компаній та їх оподаткування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B24398-B940-4E9B-AFE2-0FD383B6B318}"/>
              </a:ext>
            </a:extLst>
          </p:cNvPr>
          <p:cNvSpPr/>
          <p:nvPr/>
        </p:nvSpPr>
        <p:spPr bwMode="ltGray">
          <a:xfrm>
            <a:off x="667657" y="1805921"/>
            <a:ext cx="10823928" cy="898656"/>
          </a:xfrm>
          <a:prstGeom prst="round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Закон № 466 створив </a:t>
            </a:r>
            <a:r>
              <a:rPr lang="uk-UA" dirty="0">
                <a:solidFill>
                  <a:schemeClr val="bg1"/>
                </a:solidFill>
                <a:latin typeface="+mj-lt"/>
              </a:rPr>
              <a:t>умови для впровадження в Україні додаткових кроків </a:t>
            </a:r>
            <a:br>
              <a:rPr lang="uk-UA" dirty="0">
                <a:solidFill>
                  <a:schemeClr val="bg1"/>
                </a:solidFill>
                <a:latin typeface="+mj-lt"/>
              </a:rPr>
            </a:br>
            <a:r>
              <a:rPr lang="uk-UA" dirty="0">
                <a:solidFill>
                  <a:schemeClr val="bg1"/>
                </a:solidFill>
                <a:latin typeface="+mj-lt"/>
              </a:rPr>
              <a:t>крім мінімального стандарту (повністю чи частково) </a:t>
            </a:r>
          </a:p>
        </p:txBody>
      </p:sp>
      <p:sp>
        <p:nvSpPr>
          <p:cNvPr id="6" name="Загальна фінансова гарантія">
            <a:extLst>
              <a:ext uri="{FF2B5EF4-FFF2-40B4-BE49-F238E27FC236}">
                <a16:creationId xmlns:a16="http://schemas.microsoft.com/office/drawing/2014/main" id="{F4BCBF75-7EAF-4726-BB2F-8FDBA357A6D1}"/>
              </a:ext>
            </a:extLst>
          </p:cNvPr>
          <p:cNvSpPr txBox="1"/>
          <p:nvPr/>
        </p:nvSpPr>
        <p:spPr>
          <a:xfrm>
            <a:off x="299130" y="3721528"/>
            <a:ext cx="29107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3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1" name="Загальна фінансова гарантія">
            <a:extLst>
              <a:ext uri="{FF2B5EF4-FFF2-40B4-BE49-F238E27FC236}">
                <a16:creationId xmlns:a16="http://schemas.microsoft.com/office/drawing/2014/main" id="{C6A9F1A2-86FB-4D99-912E-00ED730938E2}"/>
              </a:ext>
            </a:extLst>
          </p:cNvPr>
          <p:cNvSpPr txBox="1"/>
          <p:nvPr/>
        </p:nvSpPr>
        <p:spPr>
          <a:xfrm>
            <a:off x="3512458" y="37215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4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2" name="Загальна фінансова гарантія">
            <a:extLst>
              <a:ext uri="{FF2B5EF4-FFF2-40B4-BE49-F238E27FC236}">
                <a16:creationId xmlns:a16="http://schemas.microsoft.com/office/drawing/2014/main" id="{FA0E2F85-888A-4F11-90AD-55E58E30EF9E}"/>
              </a:ext>
            </a:extLst>
          </p:cNvPr>
          <p:cNvSpPr txBox="1"/>
          <p:nvPr/>
        </p:nvSpPr>
        <p:spPr>
          <a:xfrm>
            <a:off x="6457462" y="3721528"/>
            <a:ext cx="23413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 7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3" name="Загальна фінансова гарантія">
            <a:extLst>
              <a:ext uri="{FF2B5EF4-FFF2-40B4-BE49-F238E27FC236}">
                <a16:creationId xmlns:a16="http://schemas.microsoft.com/office/drawing/2014/main" id="{D53BC5AC-2624-4B12-9AAF-B4761207F92D}"/>
              </a:ext>
            </a:extLst>
          </p:cNvPr>
          <p:cNvSpPr txBox="1"/>
          <p:nvPr/>
        </p:nvSpPr>
        <p:spPr>
          <a:xfrm>
            <a:off x="9073697" y="3721528"/>
            <a:ext cx="281917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3600" cap="none" dirty="0">
                <a:ln w="28575">
                  <a:solidFill>
                    <a:schemeClr val="accent1"/>
                  </a:solidFill>
                </a:ln>
                <a:noFill/>
                <a:latin typeface="+mj-lt"/>
              </a:rPr>
              <a:t>Кроки 8-10</a:t>
            </a:r>
            <a:endParaRPr lang="ru-RU" sz="3600" cap="none" dirty="0">
              <a:ln w="28575">
                <a:solidFill>
                  <a:schemeClr val="accent1"/>
                </a:solidFill>
              </a:ln>
              <a:noFill/>
              <a:latin typeface="+mj-lt"/>
            </a:endParaRPr>
          </a:p>
        </p:txBody>
      </p:sp>
      <p:sp>
        <p:nvSpPr>
          <p:cNvPr id="54" name="Загальна фінансова гарантія">
            <a:extLst>
              <a:ext uri="{FF2B5EF4-FFF2-40B4-BE49-F238E27FC236}">
                <a16:creationId xmlns:a16="http://schemas.microsoft.com/office/drawing/2014/main" id="{5872CB42-EE94-448B-AA56-D4132804EA26}"/>
              </a:ext>
            </a:extLst>
          </p:cNvPr>
          <p:cNvSpPr txBox="1"/>
          <p:nvPr/>
        </p:nvSpPr>
        <p:spPr>
          <a:xfrm>
            <a:off x="3375706" y="4388616"/>
            <a:ext cx="261483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Обмеження витрат за фінансовими операціями із пов’язаними особами (окремі вимоги)</a:t>
            </a:r>
          </a:p>
        </p:txBody>
      </p:sp>
      <p:sp>
        <p:nvSpPr>
          <p:cNvPr id="57" name="Загальна фінансова гарантія">
            <a:extLst>
              <a:ext uri="{FF2B5EF4-FFF2-40B4-BE49-F238E27FC236}">
                <a16:creationId xmlns:a16="http://schemas.microsoft.com/office/drawing/2014/main" id="{C54FBEFC-DC0A-408C-BFAE-D17F40C4CEAA}"/>
              </a:ext>
            </a:extLst>
          </p:cNvPr>
          <p:cNvSpPr txBox="1"/>
          <p:nvPr/>
        </p:nvSpPr>
        <p:spPr>
          <a:xfrm>
            <a:off x="6385797" y="4388616"/>
            <a:ext cx="2614838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Запобігання уникненню статусу постійного представництва та оподаткування постійних представництв</a:t>
            </a:r>
          </a:p>
        </p:txBody>
      </p:sp>
      <p:sp>
        <p:nvSpPr>
          <p:cNvPr id="58" name="Загальна фінансова гарантія">
            <a:extLst>
              <a:ext uri="{FF2B5EF4-FFF2-40B4-BE49-F238E27FC236}">
                <a16:creationId xmlns:a16="http://schemas.microsoft.com/office/drawing/2014/main" id="{32A78944-8C74-4FBB-A313-00A6F32BA3BC}"/>
              </a:ext>
            </a:extLst>
          </p:cNvPr>
          <p:cNvSpPr txBox="1"/>
          <p:nvPr/>
        </p:nvSpPr>
        <p:spPr>
          <a:xfrm>
            <a:off x="9067120" y="4388616"/>
            <a:ext cx="2614838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Вдосконалення правил трансфертного ціноутворення (сировинні товари, </a:t>
            </a:r>
            <a:r>
              <a:rPr lang="uk-UA" sz="18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внутрішньогрупові</a:t>
            </a:r>
            <a:r>
              <a:rPr lang="uk-UA" sz="18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послуги)</a:t>
            </a:r>
          </a:p>
        </p:txBody>
      </p:sp>
      <p:grpSp>
        <p:nvGrpSpPr>
          <p:cNvPr id="59" name="Google Shape;4207;p52">
            <a:extLst>
              <a:ext uri="{FF2B5EF4-FFF2-40B4-BE49-F238E27FC236}">
                <a16:creationId xmlns:a16="http://schemas.microsoft.com/office/drawing/2014/main" id="{2DD3A1DA-36D9-4929-A4D2-4C5B8A28F946}"/>
              </a:ext>
            </a:extLst>
          </p:cNvPr>
          <p:cNvGrpSpPr/>
          <p:nvPr/>
        </p:nvGrpSpPr>
        <p:grpSpPr>
          <a:xfrm rot="5400000">
            <a:off x="1643713" y="3057034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60" name="Google Shape;4208;p52">
              <a:extLst>
                <a:ext uri="{FF2B5EF4-FFF2-40B4-BE49-F238E27FC236}">
                  <a16:creationId xmlns:a16="http://schemas.microsoft.com/office/drawing/2014/main" id="{1B2903CF-FDD4-4AA3-A4F2-F76785323B84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09;p52">
              <a:extLst>
                <a:ext uri="{FF2B5EF4-FFF2-40B4-BE49-F238E27FC236}">
                  <a16:creationId xmlns:a16="http://schemas.microsoft.com/office/drawing/2014/main" id="{64E1FA1C-DB42-490B-ADD6-D02FDE7D56BC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4207;p52">
            <a:extLst>
              <a:ext uri="{FF2B5EF4-FFF2-40B4-BE49-F238E27FC236}">
                <a16:creationId xmlns:a16="http://schemas.microsoft.com/office/drawing/2014/main" id="{5C1ADB99-99D7-40E4-9683-5B35C4561869}"/>
              </a:ext>
            </a:extLst>
          </p:cNvPr>
          <p:cNvGrpSpPr/>
          <p:nvPr/>
        </p:nvGrpSpPr>
        <p:grpSpPr>
          <a:xfrm rot="5400000">
            <a:off x="4424333" y="3057035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1" name="Google Shape;4208;p52">
              <a:extLst>
                <a:ext uri="{FF2B5EF4-FFF2-40B4-BE49-F238E27FC236}">
                  <a16:creationId xmlns:a16="http://schemas.microsoft.com/office/drawing/2014/main" id="{266DAAEC-7715-45E3-9101-569D5EF099A0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09;p52">
              <a:extLst>
                <a:ext uri="{FF2B5EF4-FFF2-40B4-BE49-F238E27FC236}">
                  <a16:creationId xmlns:a16="http://schemas.microsoft.com/office/drawing/2014/main" id="{4B76B709-268F-4CAA-AC96-2F2CA413BAD9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4207;p52">
            <a:extLst>
              <a:ext uri="{FF2B5EF4-FFF2-40B4-BE49-F238E27FC236}">
                <a16:creationId xmlns:a16="http://schemas.microsoft.com/office/drawing/2014/main" id="{E79075E2-6AD0-46A1-9B55-4E0AD5CCC214}"/>
              </a:ext>
            </a:extLst>
          </p:cNvPr>
          <p:cNvGrpSpPr/>
          <p:nvPr/>
        </p:nvGrpSpPr>
        <p:grpSpPr>
          <a:xfrm rot="5400000">
            <a:off x="7434424" y="3030341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8" name="Google Shape;4208;p52">
              <a:extLst>
                <a:ext uri="{FF2B5EF4-FFF2-40B4-BE49-F238E27FC236}">
                  <a16:creationId xmlns:a16="http://schemas.microsoft.com/office/drawing/2014/main" id="{C462ACBC-174D-42D4-A680-47935213CA9D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09;p52">
              <a:extLst>
                <a:ext uri="{FF2B5EF4-FFF2-40B4-BE49-F238E27FC236}">
                  <a16:creationId xmlns:a16="http://schemas.microsoft.com/office/drawing/2014/main" id="{20E952DC-55EF-44E3-AE00-77C06F08AD3A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4207;p52">
            <a:extLst>
              <a:ext uri="{FF2B5EF4-FFF2-40B4-BE49-F238E27FC236}">
                <a16:creationId xmlns:a16="http://schemas.microsoft.com/office/drawing/2014/main" id="{E740771B-AE3B-4FC7-9672-949134CEBEC2}"/>
              </a:ext>
            </a:extLst>
          </p:cNvPr>
          <p:cNvGrpSpPr/>
          <p:nvPr/>
        </p:nvGrpSpPr>
        <p:grpSpPr>
          <a:xfrm rot="5400000">
            <a:off x="10030705" y="3057037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85" name="Google Shape;4208;p52">
              <a:extLst>
                <a:ext uri="{FF2B5EF4-FFF2-40B4-BE49-F238E27FC236}">
                  <a16:creationId xmlns:a16="http://schemas.microsoft.com/office/drawing/2014/main" id="{F27E4352-8F66-44CA-BED8-FBD858CD6BA5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209;p52">
              <a:extLst>
                <a:ext uri="{FF2B5EF4-FFF2-40B4-BE49-F238E27FC236}">
                  <a16:creationId xmlns:a16="http://schemas.microsoft.com/office/drawing/2014/main" id="{98F6E7D8-4563-47FC-9B02-2197CCC1AA88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Down Arrow Callout 31">
            <a:extLst>
              <a:ext uri="{FF2B5EF4-FFF2-40B4-BE49-F238E27FC236}">
                <a16:creationId xmlns:a16="http://schemas.microsoft.com/office/drawing/2014/main" id="{38E1934E-D81C-5945-90A1-153850990EAC}"/>
              </a:ext>
            </a:extLst>
          </p:cNvPr>
          <p:cNvSpPr/>
          <p:nvPr/>
        </p:nvSpPr>
        <p:spPr bwMode="ltGray">
          <a:xfrm rot="2760807">
            <a:off x="7897522" y="2856767"/>
            <a:ext cx="1307510" cy="1101364"/>
          </a:xfrm>
          <a:prstGeom prst="downArrowCallout">
            <a:avLst/>
          </a:prstGeom>
          <a:solidFill>
            <a:schemeClr val="accent2"/>
          </a:solidFill>
          <a:ln w="19050">
            <a:solidFill>
              <a:srgbClr val="009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Пов’язано 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із Кроком 15</a:t>
            </a:r>
            <a:br>
              <a:rPr lang="uk-UA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en-US" sz="1400" b="1" dirty="0">
                <a:solidFill>
                  <a:schemeClr val="tx2"/>
                </a:solidFill>
                <a:latin typeface="Montserrat regular" panose="00000500000000000000" pitchFamily="2" charset="-52"/>
              </a:rPr>
              <a:t>MLI</a:t>
            </a:r>
            <a:endParaRPr lang="en-UA" sz="1400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6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Крок 15 – </a:t>
            </a:r>
            <a:r>
              <a:rPr lang="en-US" dirty="0"/>
              <a:t>MLI 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6588C-B553-4FE2-831E-D9703D411EEB}"/>
              </a:ext>
            </a:extLst>
          </p:cNvPr>
          <p:cNvSpPr/>
          <p:nvPr/>
        </p:nvSpPr>
        <p:spPr bwMode="ltGray">
          <a:xfrm>
            <a:off x="0" y="1425139"/>
            <a:ext cx="12192000" cy="86395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tIns="360000" rIns="360000" bIns="360000"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MLI – </a:t>
            </a:r>
            <a:r>
              <a:rPr lang="uk-UA" sz="1600" b="1" dirty="0">
                <a:solidFill>
                  <a:schemeClr val="tx1"/>
                </a:solidFill>
                <a:latin typeface="Montserrat regular" panose="00000500000000000000" pitchFamily="2" charset="-52"/>
              </a:rPr>
              <a:t>Багатостороння міжнародна конвенція</a:t>
            </a:r>
            <a:r>
              <a:rPr lang="uk-UA" sz="1600" dirty="0">
                <a:solidFill>
                  <a:schemeClr val="tx1"/>
                </a:solidFill>
                <a:latin typeface="Montserrat regular" panose="00000500000000000000" pitchFamily="2" charset="-52"/>
              </a:rPr>
              <a:t>, </a:t>
            </a:r>
            <a:r>
              <a:rPr lang="uk-UA" sz="1600" dirty="0">
                <a:solidFill>
                  <a:prstClr val="black"/>
                </a:solidFill>
                <a:latin typeface="Montserrat regular" panose="00000500000000000000" pitchFamily="2" charset="-52"/>
              </a:rPr>
              <a:t>яка дозволяє удосконалити механізми боротьби зі штучним використанням податкових переваг міжнародних договорів про уникнення подвійного оподаткування та уніфікує окремі </a:t>
            </a:r>
            <a:r>
              <a:rPr lang="uk-UA" sz="1600" dirty="0">
                <a:solidFill>
                  <a:schemeClr val="tx1"/>
                </a:solidFill>
                <a:latin typeface="Montserrat regular" panose="00000500000000000000" pitchFamily="2" charset="-52"/>
              </a:rPr>
              <a:t>положення</a:t>
            </a:r>
            <a:r>
              <a:rPr lang="uk-UA" sz="1600" dirty="0">
                <a:solidFill>
                  <a:prstClr val="black"/>
                </a:solidFill>
                <a:latin typeface="Montserrat regular" panose="00000500000000000000" pitchFamily="2" charset="-52"/>
              </a:rPr>
              <a:t> цих договорів</a:t>
            </a:r>
            <a:endParaRPr lang="en-US" sz="1600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D17FD3-7A3F-4FDA-8B6F-2C89D2A1749D}"/>
              </a:ext>
            </a:extLst>
          </p:cNvPr>
          <p:cNvSpPr txBox="1"/>
          <p:nvPr/>
        </p:nvSpPr>
        <p:spPr>
          <a:xfrm>
            <a:off x="6679293" y="2289091"/>
            <a:ext cx="5426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prstClr val="black"/>
                </a:solidFill>
                <a:latin typeface="Montserrat regular" panose="00000500000000000000" pitchFamily="2" charset="-52"/>
              </a:rPr>
              <a:t>Для України </a:t>
            </a:r>
            <a:r>
              <a:rPr lang="uk-UA" sz="1400" dirty="0">
                <a:solidFill>
                  <a:prstClr val="black"/>
                </a:solidFill>
                <a:latin typeface="Montserrat regular" panose="00000500000000000000" pitchFamily="2" charset="-52"/>
              </a:rPr>
              <a:t>MLI набрала чинності </a:t>
            </a:r>
            <a:r>
              <a:rPr lang="uk-UA" sz="1400" b="1" dirty="0">
                <a:solidFill>
                  <a:prstClr val="black"/>
                </a:solidFill>
                <a:latin typeface="Montserrat regular" panose="00000500000000000000" pitchFamily="2" charset="-52"/>
              </a:rPr>
              <a:t>з 1 грудня 2019 року</a:t>
            </a:r>
            <a:endParaRPr lang="en-US" sz="1400" b="1" dirty="0">
              <a:latin typeface="Montserrat regular" panose="00000500000000000000" pitchFamily="2" charset="-52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15D09F-B5B8-469D-B926-4E2B14946207}"/>
              </a:ext>
            </a:extLst>
          </p:cNvPr>
          <p:cNvSpPr/>
          <p:nvPr/>
        </p:nvSpPr>
        <p:spPr bwMode="ltGray">
          <a:xfrm>
            <a:off x="5176059" y="2933115"/>
            <a:ext cx="1481108" cy="606722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Montserrat regular" panose="00000500000000000000" pitchFamily="2" charset="-52"/>
              </a:rPr>
              <a:t>MLI</a:t>
            </a:r>
            <a:br>
              <a:rPr lang="en-US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uk-UA" dirty="0">
                <a:solidFill>
                  <a:schemeClr val="tx2"/>
                </a:solidFill>
                <a:latin typeface="Montserrat regular" panose="00000500000000000000" pitchFamily="2" charset="-52"/>
              </a:rPr>
              <a:t>Крок 15</a:t>
            </a:r>
            <a:endParaRPr lang="en-US" dirty="0" err="1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3239F17-8738-41E4-9E93-6BA6094BE154}"/>
              </a:ext>
            </a:extLst>
          </p:cNvPr>
          <p:cNvSpPr/>
          <p:nvPr/>
        </p:nvSpPr>
        <p:spPr bwMode="ltGray">
          <a:xfrm>
            <a:off x="4137694" y="2933115"/>
            <a:ext cx="856067" cy="606722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  <a:latin typeface="Montserrat regular" panose="00000500000000000000" pitchFamily="2" charset="-52"/>
              </a:rPr>
              <a:t>Крок 6</a:t>
            </a:r>
            <a:endParaRPr lang="en-US" dirty="0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4138F2D-20D7-42DB-9264-23E96D6C2590}"/>
              </a:ext>
            </a:extLst>
          </p:cNvPr>
          <p:cNvSpPr/>
          <p:nvPr/>
        </p:nvSpPr>
        <p:spPr bwMode="ltGray">
          <a:xfrm>
            <a:off x="6839464" y="2933115"/>
            <a:ext cx="856800" cy="606722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  <a:latin typeface="Montserrat regular" panose="00000500000000000000" pitchFamily="2" charset="-52"/>
              </a:rPr>
              <a:t>Крок 14</a:t>
            </a:r>
            <a:endParaRPr lang="en-US" dirty="0" err="1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FBD5A03-BBF9-4DFA-ABDB-CD002711EB55}"/>
              </a:ext>
            </a:extLst>
          </p:cNvPr>
          <p:cNvSpPr/>
          <p:nvPr/>
        </p:nvSpPr>
        <p:spPr bwMode="ltGray">
          <a:xfrm>
            <a:off x="5176059" y="3713121"/>
            <a:ext cx="1481108" cy="399176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2"/>
                </a:solidFill>
                <a:latin typeface="Montserrat regular" panose="00000500000000000000" pitchFamily="2" charset="-52"/>
              </a:rPr>
              <a:t>Крок 7</a:t>
            </a:r>
            <a:endParaRPr lang="en-US" dirty="0" err="1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grpSp>
        <p:nvGrpSpPr>
          <p:cNvPr id="77" name="Google Shape;4207;p52">
            <a:extLst>
              <a:ext uri="{FF2B5EF4-FFF2-40B4-BE49-F238E27FC236}">
                <a16:creationId xmlns:a16="http://schemas.microsoft.com/office/drawing/2014/main" id="{C0DD78CF-4EEE-441A-9666-01669D53BB3A}"/>
              </a:ext>
            </a:extLst>
          </p:cNvPr>
          <p:cNvGrpSpPr/>
          <p:nvPr/>
        </p:nvGrpSpPr>
        <p:grpSpPr>
          <a:xfrm>
            <a:off x="7878561" y="2964188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79" name="Google Shape;4208;p52">
              <a:extLst>
                <a:ext uri="{FF2B5EF4-FFF2-40B4-BE49-F238E27FC236}">
                  <a16:creationId xmlns:a16="http://schemas.microsoft.com/office/drawing/2014/main" id="{84756FF1-0D5F-4986-8083-B699FF3CA7CC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09;p52">
              <a:extLst>
                <a:ext uri="{FF2B5EF4-FFF2-40B4-BE49-F238E27FC236}">
                  <a16:creationId xmlns:a16="http://schemas.microsoft.com/office/drawing/2014/main" id="{AC61DB7C-8F6B-43A0-AA0F-FEA1A1A51274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4207;p52">
            <a:extLst>
              <a:ext uri="{FF2B5EF4-FFF2-40B4-BE49-F238E27FC236}">
                <a16:creationId xmlns:a16="http://schemas.microsoft.com/office/drawing/2014/main" id="{E6BFCBF4-0514-48BA-AF1B-CEA1D1475306}"/>
              </a:ext>
            </a:extLst>
          </p:cNvPr>
          <p:cNvGrpSpPr/>
          <p:nvPr/>
        </p:nvGrpSpPr>
        <p:grpSpPr>
          <a:xfrm rot="10800000">
            <a:off x="3437814" y="2964188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83" name="Google Shape;4208;p52">
              <a:extLst>
                <a:ext uri="{FF2B5EF4-FFF2-40B4-BE49-F238E27FC236}">
                  <a16:creationId xmlns:a16="http://schemas.microsoft.com/office/drawing/2014/main" id="{82B73DEF-6BAC-4D25-B705-FA0BE547695F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209;p52">
              <a:extLst>
                <a:ext uri="{FF2B5EF4-FFF2-40B4-BE49-F238E27FC236}">
                  <a16:creationId xmlns:a16="http://schemas.microsoft.com/office/drawing/2014/main" id="{403A2D4A-87F0-4109-BAF6-3544C5273BB9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4207;p52">
            <a:extLst>
              <a:ext uri="{FF2B5EF4-FFF2-40B4-BE49-F238E27FC236}">
                <a16:creationId xmlns:a16="http://schemas.microsoft.com/office/drawing/2014/main" id="{5D0B5806-9C51-41B8-B752-397994526A6E}"/>
              </a:ext>
            </a:extLst>
          </p:cNvPr>
          <p:cNvGrpSpPr/>
          <p:nvPr/>
        </p:nvGrpSpPr>
        <p:grpSpPr>
          <a:xfrm rot="5400000">
            <a:off x="5727427" y="4239298"/>
            <a:ext cx="517582" cy="439927"/>
            <a:chOff x="4660325" y="1866850"/>
            <a:chExt cx="68350" cy="58100"/>
          </a:xfrm>
          <a:solidFill>
            <a:schemeClr val="accent3"/>
          </a:solidFill>
        </p:grpSpPr>
        <p:sp>
          <p:nvSpPr>
            <p:cNvPr id="86" name="Google Shape;4208;p52">
              <a:extLst>
                <a:ext uri="{FF2B5EF4-FFF2-40B4-BE49-F238E27FC236}">
                  <a16:creationId xmlns:a16="http://schemas.microsoft.com/office/drawing/2014/main" id="{9BF2E17B-5D1F-4D7D-8F78-A5CC589B4EAE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09;p52">
              <a:extLst>
                <a:ext uri="{FF2B5EF4-FFF2-40B4-BE49-F238E27FC236}">
                  <a16:creationId xmlns:a16="http://schemas.microsoft.com/office/drawing/2014/main" id="{A8E6234B-8891-473A-B578-C65E4A83A89B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Загальна фінансова гарантія">
            <a:extLst>
              <a:ext uri="{FF2B5EF4-FFF2-40B4-BE49-F238E27FC236}">
                <a16:creationId xmlns:a16="http://schemas.microsoft.com/office/drawing/2014/main" id="{C6ADCA6C-19BE-47B8-BD4B-97FEC0211F23}"/>
              </a:ext>
            </a:extLst>
          </p:cNvPr>
          <p:cNvSpPr txBox="1"/>
          <p:nvPr/>
        </p:nvSpPr>
        <p:spPr>
          <a:xfrm>
            <a:off x="8625504" y="2776736"/>
            <a:ext cx="2679828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Передбачає, що платники податків матимуть право на звернення до компетентних органів обох країн-учасниць конвенції у разі виникнення спорів між платником податку та податковим органом</a:t>
            </a:r>
          </a:p>
        </p:txBody>
      </p:sp>
      <p:sp>
        <p:nvSpPr>
          <p:cNvPr id="93" name="Загальна фінансова гарантія">
            <a:extLst>
              <a:ext uri="{FF2B5EF4-FFF2-40B4-BE49-F238E27FC236}">
                <a16:creationId xmlns:a16="http://schemas.microsoft.com/office/drawing/2014/main" id="{2F096CF4-280B-4476-8BB0-E87BEB2656B0}"/>
              </a:ext>
            </a:extLst>
          </p:cNvPr>
          <p:cNvSpPr txBox="1"/>
          <p:nvPr/>
        </p:nvSpPr>
        <p:spPr>
          <a:xfrm>
            <a:off x="53452" y="2767177"/>
            <a:ext cx="315427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Дозволяє</a:t>
            </a:r>
            <a:r>
              <a:rPr lang="ru-RU" sz="14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uk-UA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запобігти</a:t>
            </a:r>
            <a:r>
              <a:rPr lang="ru-RU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uk-UA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зловживанням</a:t>
            </a:r>
            <a:r>
              <a:rPr lang="ru-RU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, </a:t>
            </a:r>
            <a:r>
              <a:rPr lang="uk-UA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пов'язаним із застосуванням</a:t>
            </a:r>
            <a:r>
              <a:rPr lang="ru-RU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14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міжнародних угод про уникнення подвійного оподаткування. </a:t>
            </a:r>
            <a:r>
              <a:rPr lang="uk-UA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Платники податків матимуть </a:t>
            </a:r>
            <a:r>
              <a:rPr lang="ru-RU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право </a:t>
            </a:r>
            <a:r>
              <a:rPr lang="uk-UA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застосовувати пільгові</a:t>
            </a:r>
            <a:r>
              <a:rPr lang="ru-RU" sz="14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14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ставки оподаткування за угодами лише за умови, що одержання такої пільги не є основною метою здійснення операції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4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95" name="Загальна фінансова гарантія">
            <a:extLst>
              <a:ext uri="{FF2B5EF4-FFF2-40B4-BE49-F238E27FC236}">
                <a16:creationId xmlns:a16="http://schemas.microsoft.com/office/drawing/2014/main" id="{BF46CCAC-A7A8-4B8F-A619-7DAAF9AEE830}"/>
              </a:ext>
            </a:extLst>
          </p:cNvPr>
          <p:cNvSpPr txBox="1"/>
          <p:nvPr/>
        </p:nvSpPr>
        <p:spPr>
          <a:xfrm>
            <a:off x="3568665" y="4709954"/>
            <a:ext cx="4835106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Передбачає оновлення визначення постійного представництва, а також визначення правил щодо уникнення штучного статусу постійного представництва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6FBC036-9E44-4D33-857A-2E80417EA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0111" y="1485201"/>
            <a:ext cx="691833" cy="69183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02494E2-A8A1-4246-9082-6FE12DF203C7}"/>
              </a:ext>
            </a:extLst>
          </p:cNvPr>
          <p:cNvSpPr/>
          <p:nvPr/>
        </p:nvSpPr>
        <p:spPr bwMode="ltGray">
          <a:xfrm>
            <a:off x="695325" y="5791652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Загальна фінансова гарантія">
            <a:extLst>
              <a:ext uri="{FF2B5EF4-FFF2-40B4-BE49-F238E27FC236}">
                <a16:creationId xmlns:a16="http://schemas.microsoft.com/office/drawing/2014/main" id="{1B7C3876-2152-40B2-A8A5-348E5921FEE6}"/>
              </a:ext>
            </a:extLst>
          </p:cNvPr>
          <p:cNvSpPr txBox="1"/>
          <p:nvPr/>
        </p:nvSpPr>
        <p:spPr>
          <a:xfrm>
            <a:off x="1836781" y="5823873"/>
            <a:ext cx="910744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Наразі триває </a:t>
            </a:r>
            <a:r>
              <a:rPr lang="ru-RU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робота </a:t>
            </a:r>
            <a:r>
              <a:rPr lang="uk-UA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щодо</a:t>
            </a:r>
            <a:r>
              <a:rPr lang="ru-RU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uk-UA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синхронізації</a:t>
            </a:r>
            <a:r>
              <a:rPr lang="ru-RU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uk-UA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положень більш ніж </a:t>
            </a:r>
            <a:r>
              <a:rPr lang="ru-RU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70-ти </a:t>
            </a:r>
            <a:r>
              <a:rPr lang="uk-UA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діючих міжнародних угод України </a:t>
            </a:r>
            <a:r>
              <a:rPr lang="ru-RU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про </a:t>
            </a:r>
            <a:r>
              <a:rPr lang="uk-UA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уникнення подвійного оподаткування </a:t>
            </a:r>
            <a:r>
              <a:rPr lang="ru-RU" sz="16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з </a:t>
            </a:r>
            <a:r>
              <a:rPr lang="ru-RU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нормами </a:t>
            </a:r>
            <a:r>
              <a:rPr lang="en-US" sz="16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MLI</a:t>
            </a:r>
            <a:endParaRPr lang="en-US" sz="16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EB14A34-5A02-4748-83D0-4BF954C2F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2857" y="5929607"/>
            <a:ext cx="594058" cy="5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1" name="Object 3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A85454-4D77-49C2-8D16-D635B5C3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1587"/>
            <a:ext cx="7991474" cy="601743"/>
          </a:xfrm>
        </p:spPr>
        <p:txBody>
          <a:bodyPr/>
          <a:lstStyle/>
          <a:p>
            <a:r>
              <a:rPr lang="ru-RU" dirty="0"/>
              <a:t>Поточна робота з </a:t>
            </a:r>
            <a:r>
              <a:rPr lang="ru-RU" dirty="0" err="1"/>
              <a:t>реалізіції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Плану дій BEPS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335AE9-A112-4D9B-BEF6-0BDF707117BC}"/>
              </a:ext>
            </a:extLst>
          </p:cNvPr>
          <p:cNvSpPr/>
          <p:nvPr/>
        </p:nvSpPr>
        <p:spPr bwMode="ltGray">
          <a:xfrm>
            <a:off x="459019" y="1550807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Загальна фінансова гарантія">
            <a:extLst>
              <a:ext uri="{FF2B5EF4-FFF2-40B4-BE49-F238E27FC236}">
                <a16:creationId xmlns:a16="http://schemas.microsoft.com/office/drawing/2014/main" id="{C1CF58AB-6887-4C44-8B6E-DB4062DDF8F5}"/>
              </a:ext>
            </a:extLst>
          </p:cNvPr>
          <p:cNvSpPr txBox="1"/>
          <p:nvPr/>
        </p:nvSpPr>
        <p:spPr>
          <a:xfrm>
            <a:off x="1654140" y="1523230"/>
            <a:ext cx="10078842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Виконання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заходів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Дорожньої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карти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щодо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реалізації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положень Закону </a:t>
            </a:r>
            <a:b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</a:b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№ 466, яка передбачає розробку більш ніж 10 підзаконних нормативно-</a:t>
            </a: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правових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</a:t>
            </a:r>
            <a:r>
              <a:rPr lang="ru-RU" sz="2000" cap="none" dirty="0" err="1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актів</a:t>
            </a:r>
            <a:endParaRPr lang="ru-RU" sz="2000" cap="none" dirty="0" smtClean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>
                <a:solidFill>
                  <a:schemeClr val="tx2"/>
                </a:solidFill>
                <a:latin typeface="Montserrat regular" panose="00000500000000000000" pitchFamily="2" charset="-52"/>
              </a:rPr>
              <a:t>Вивчення</a:t>
            </a:r>
            <a:r>
              <a:rPr lang="ru-RU" sz="2000" cap="none" dirty="0">
                <a:solidFill>
                  <a:schemeClr val="tx2"/>
                </a:solidFill>
                <a:latin typeface="Montserrat regular" panose="00000500000000000000" pitchFamily="2" charset="-52"/>
              </a:rPr>
              <a:t> міжнародного досвіду практичного застосування правил </a:t>
            </a:r>
            <a:r>
              <a:rPr lang="en-US" sz="20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BEPS</a:t>
            </a:r>
            <a:endParaRPr lang="uk-UA" sz="2000" cap="none" dirty="0" smtClean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2000" cap="none" dirty="0">
              <a:solidFill>
                <a:schemeClr val="tx2"/>
              </a:solidFill>
              <a:latin typeface="Montserrat regular" panose="00000500000000000000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cap="none" dirty="0" smtClean="0">
                <a:solidFill>
                  <a:schemeClr val="tx2"/>
                </a:solidFill>
                <a:latin typeface="Montserrat regular" panose="00000500000000000000" pitchFamily="2" charset="-52"/>
              </a:rPr>
              <a:t>Проведення</a:t>
            </a:r>
            <a:r>
              <a:rPr lang="uk-UA" sz="2000" cap="none" dirty="0" smtClean="0">
                <a:solidFill>
                  <a:srgbClr val="FF0000"/>
                </a:solidFill>
                <a:latin typeface="Montserrat regular" panose="00000500000000000000" pitchFamily="2" charset="-52"/>
              </a:rPr>
              <a:t> </a:t>
            </a:r>
            <a:r>
              <a:rPr lang="uk-UA" sz="2000" cap="none" dirty="0">
                <a:solidFill>
                  <a:schemeClr val="tx1"/>
                </a:solidFill>
                <a:latin typeface="Montserrat regular" panose="00000500000000000000" pitchFamily="2" charset="-52"/>
              </a:rPr>
              <a:t>процедур, необхідних для запровадження автоматичного обміну інформацією (АОІ), в </a:t>
            </a:r>
            <a:r>
              <a:rPr lang="uk-UA" sz="2000" cap="none" dirty="0" err="1">
                <a:solidFill>
                  <a:schemeClr val="tx1"/>
                </a:solidFill>
                <a:latin typeface="Montserrat regular" panose="00000500000000000000" pitchFamily="2" charset="-52"/>
              </a:rPr>
              <a:t>т.ч</a:t>
            </a:r>
            <a:r>
              <a:rPr lang="uk-UA" sz="2000" cap="none" dirty="0">
                <a:solidFill>
                  <a:schemeClr val="tx1"/>
                </a:solidFill>
                <a:latin typeface="Montserrat regular" panose="00000500000000000000" pitchFamily="2" charset="-52"/>
              </a:rPr>
              <a:t>. укладання угоди </a:t>
            </a:r>
            <a:r>
              <a:rPr lang="ru-RU" sz="2000" dirty="0">
                <a:solidFill>
                  <a:schemeClr val="tx1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MCAA </a:t>
            </a:r>
            <a:r>
              <a:rPr lang="ru-RU" sz="2000" dirty="0" err="1">
                <a:solidFill>
                  <a:schemeClr val="tx1"/>
                </a:solidFill>
                <a:latin typeface="Montserrat regular" panose="00000500000000000000" pitchFamily="2" charset="-52"/>
                <a:cs typeface="Arial" panose="020B0604020202020204" pitchFamily="34" charset="0"/>
              </a:rPr>
              <a:t>CbC</a:t>
            </a:r>
            <a:endParaRPr lang="en-US" sz="2000" cap="none" dirty="0">
              <a:solidFill>
                <a:schemeClr val="tx1"/>
              </a:solidFill>
              <a:latin typeface="Montserrat regular" panose="00000500000000000000" pitchFamily="2" charset="-52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75A18C2-03EB-4F38-B9CD-91055D1D37F7}"/>
              </a:ext>
            </a:extLst>
          </p:cNvPr>
          <p:cNvSpPr/>
          <p:nvPr/>
        </p:nvSpPr>
        <p:spPr bwMode="ltGray">
          <a:xfrm>
            <a:off x="459019" y="4841729"/>
            <a:ext cx="863952" cy="863952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" name="Загальна фінансова гарантія">
            <a:extLst>
              <a:ext uri="{FF2B5EF4-FFF2-40B4-BE49-F238E27FC236}">
                <a16:creationId xmlns:a16="http://schemas.microsoft.com/office/drawing/2014/main" id="{1B5DDFEC-E124-4A9D-9304-58CFDEE2D218}"/>
              </a:ext>
            </a:extLst>
          </p:cNvPr>
          <p:cNvSpPr txBox="1"/>
          <p:nvPr/>
        </p:nvSpPr>
        <p:spPr>
          <a:xfrm>
            <a:off x="1654139" y="4811162"/>
            <a:ext cx="10166385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2200" cap="all">
                <a:solidFill>
                  <a:srgbClr val="535353"/>
                </a:solidFill>
                <a:latin typeface="Muller Narrow ExtraBold"/>
                <a:ea typeface="Muller Narrow ExtraBold"/>
                <a:cs typeface="Muller Narrow ExtraBold"/>
                <a:sym typeface="Muller Narrow ExtraBold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cap="none" dirty="0" err="1">
                <a:solidFill>
                  <a:schemeClr val="tx1"/>
                </a:solidFill>
                <a:latin typeface="Montserrat regular" panose="00000500000000000000" pitchFamily="2" charset="-52"/>
              </a:rPr>
              <a:t>Проводяться</a:t>
            </a:r>
            <a:r>
              <a:rPr lang="ru-RU" sz="2000" cap="none" dirty="0">
                <a:solidFill>
                  <a:schemeClr val="tx1"/>
                </a:solidFill>
                <a:latin typeface="Montserrat regular" panose="00000500000000000000" pitchFamily="2" charset="-52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600" cap="none" dirty="0">
              <a:solidFill>
                <a:schemeClr val="tx1"/>
              </a:solidFill>
              <a:latin typeface="Montserrat regular" panose="00000500000000000000" pitchFamily="2" charset="-5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Montserrat regular" panose="00000500000000000000" pitchFamily="2" charset="-52"/>
              </a:rPr>
              <a:t>обговорення із експертами ОЕСР</a:t>
            </a:r>
            <a:r>
              <a:rPr lang="en-US" sz="2000" dirty="0">
                <a:latin typeface="Montserrat regular" panose="00000500000000000000" pitchFamily="2" charset="-52"/>
              </a:rPr>
              <a:t> </a:t>
            </a:r>
            <a:r>
              <a:rPr lang="uk-UA" sz="2000" dirty="0">
                <a:latin typeface="Montserrat regular" panose="00000500000000000000" pitchFamily="2" charset="-52"/>
              </a:rPr>
              <a:t>в рамках «</a:t>
            </a:r>
            <a:r>
              <a:rPr lang="en-US" sz="2000" dirty="0">
                <a:latin typeface="Montserrat regular" panose="00000500000000000000" pitchFamily="2" charset="-52"/>
              </a:rPr>
              <a:t>peer review</a:t>
            </a:r>
            <a:r>
              <a:rPr lang="uk-UA" sz="2000" dirty="0">
                <a:latin typeface="Montserrat regular" panose="00000500000000000000" pitchFamily="2" charset="-52"/>
              </a:rPr>
              <a:t>» щодо АОІ;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cap="none" dirty="0" err="1">
                <a:latin typeface="Montserrat regular" panose="00000500000000000000" pitchFamily="2" charset="-52"/>
              </a:rPr>
              <a:t>міжнародні</a:t>
            </a:r>
            <a:r>
              <a:rPr lang="ru-RU" sz="2000" cap="none" dirty="0">
                <a:latin typeface="Montserrat regular" panose="00000500000000000000" pitchFamily="2" charset="-52"/>
              </a:rPr>
              <a:t> заходи (</a:t>
            </a:r>
            <a:r>
              <a:rPr lang="ru-RU" sz="2000" cap="none" dirty="0" err="1">
                <a:latin typeface="Montserrat regular" panose="00000500000000000000" pitchFamily="2" charset="-52"/>
              </a:rPr>
              <a:t>конференції</a:t>
            </a:r>
            <a:r>
              <a:rPr lang="ru-RU" sz="2000" cap="none" dirty="0" smtClean="0">
                <a:latin typeface="Montserrat regular" panose="00000500000000000000" pitchFamily="2" charset="-52"/>
              </a:rPr>
              <a:t>);</a:t>
            </a:r>
            <a:endParaRPr lang="ru-RU" sz="2000" cap="none" dirty="0">
              <a:latin typeface="Montserrat regular" panose="00000500000000000000" pitchFamily="2" charset="-5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Montserrat regular" panose="00000500000000000000" pitchFamily="2" charset="-52"/>
              </a:rPr>
              <a:t>технічні консультації із </a:t>
            </a:r>
            <a:r>
              <a:rPr lang="ru-RU" sz="2000" cap="none" dirty="0" err="1">
                <a:latin typeface="Montserrat regular" panose="00000500000000000000" pitchFamily="2" charset="-52"/>
              </a:rPr>
              <a:t>експертами</a:t>
            </a:r>
            <a:r>
              <a:rPr lang="ru-RU" sz="2000" cap="none" dirty="0">
                <a:latin typeface="Montserrat regular" panose="00000500000000000000" pitchFamily="2" charset="-52"/>
              </a:rPr>
              <a:t> МВФ, ОЕСР та GIZ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3FAA6B-BA27-4594-B111-972695DE9099}"/>
              </a:ext>
            </a:extLst>
          </p:cNvPr>
          <p:cNvSpPr/>
          <p:nvPr/>
        </p:nvSpPr>
        <p:spPr bwMode="ltGray">
          <a:xfrm>
            <a:off x="1483120" y="1358900"/>
            <a:ext cx="10442180" cy="2904875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552378-AB75-49EA-9152-764ADAAD9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8570" y="4804667"/>
            <a:ext cx="704850" cy="6665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083109-0C97-43A5-9763-C93247C6C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9168" y="1769906"/>
            <a:ext cx="543654" cy="425753"/>
          </a:xfrm>
          <a:prstGeom prst="rect">
            <a:avLst/>
          </a:prstGeom>
        </p:spPr>
      </p:pic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08879488-4D96-7A48-ABFE-2BDF058CFDD4}"/>
              </a:ext>
            </a:extLst>
          </p:cNvPr>
          <p:cNvSpPr/>
          <p:nvPr/>
        </p:nvSpPr>
        <p:spPr bwMode="ltGray">
          <a:xfrm>
            <a:off x="1483121" y="4724472"/>
            <a:ext cx="10442180" cy="1614683"/>
          </a:xfrm>
          <a:prstGeom prst="roundRect">
            <a:avLst/>
          </a:prstGeom>
          <a:noFill/>
          <a:ln w="19050"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27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7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4.68559000000000036579E+00&quot;&gt;&lt;m_msothmcolidx val=&quot;0&quot;/&gt;&lt;m_rgb r=&quot;FF&quot; g=&quot;DB&quot; b=&quot;00&quot;/&gt;&lt;m_nBrightness val=&quot;0&quot;/&gt;&lt;/elem&gt;&lt;elem m_fUsage=&quot;5.31441000000000163261E-01&quot;&gt;&lt;m_msothmcolidx val=&quot;0&quot;/&gt;&lt;m_rgb r=&quot;EB&quot; g=&quot;6A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F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1D7"/>
      </a:accent1>
      <a:accent2>
        <a:srgbClr val="FFDB00"/>
      </a:accent2>
      <a:accent3>
        <a:srgbClr val="FFC000"/>
      </a:accent3>
      <a:accent4>
        <a:srgbClr val="595959"/>
      </a:accent4>
      <a:accent5>
        <a:srgbClr val="C00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RST">
      <a:majorFont>
        <a:latin typeface="Montserrat Bold"/>
        <a:ea typeface="Helvetica Neue Medium"/>
        <a:cs typeface="Helvetica Neue Medium"/>
      </a:majorFont>
      <a:minorFont>
        <a:latin typeface="Montserrat"/>
        <a:ea typeface="Helvetica Neue Medium"/>
        <a:cs typeface="Helvetica Neue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94186EA-B0B2-4E41-A351-6242F0C72D9D}" vid="{E142F899-578D-4885-93C2-118BB84F8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Date xmlns="3abd4696-348f-47b7-a73f-e9b95e5ce5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D26A2207C4B4DB459028C07F7C4CA" ma:contentTypeVersion="1" ma:contentTypeDescription="Create a new document." ma:contentTypeScope="" ma:versionID="be9c0ae7d59b7169dd5ad6b1514978aa">
  <xsd:schema xmlns:xsd="http://www.w3.org/2001/XMLSchema" xmlns:xs="http://www.w3.org/2001/XMLSchema" xmlns:p="http://schemas.microsoft.com/office/2006/metadata/properties" xmlns:ns3="3abd4696-348f-47b7-a73f-e9b95e5ce527" targetNamespace="http://schemas.microsoft.com/office/2006/metadata/properties" ma:root="true" ma:fieldsID="466df9d699203a098f51b417eb9f3cb0" ns3:_="">
    <xsd:import namespace="3abd4696-348f-47b7-a73f-e9b95e5ce527"/>
    <xsd:element name="properties">
      <xsd:complexType>
        <xsd:sequence>
          <xsd:element name="documentManagement">
            <xsd:complexType>
              <xsd:all>
                <xsd:element ref="ns3: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d4696-348f-47b7-a73f-e9b95e5ce527" elementFormDefault="qualified">
    <xsd:import namespace="http://schemas.microsoft.com/office/2006/documentManagement/types"/>
    <xsd:import namespace="http://schemas.microsoft.com/office/infopath/2007/PartnerControls"/>
    <xsd:element name="ExpirationDate" ma:index="8" nillable="true" ma:displayName="Expiration Date" ma:format="DateOnly" ma:internalName="Expiration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E0CDF-16C3-47D9-B464-8DA415FB078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bd4696-348f-47b7-a73f-e9b95e5ce5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304473-BE81-4AF4-BA00-ADD10F2DE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d4696-348f-47b7-a73f-e9b95e5ce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495BA-77EA-4F49-BFD4-3C6D23C34E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10933</TotalTime>
  <Words>883</Words>
  <Application>Microsoft Office PowerPoint</Application>
  <PresentationFormat>Широкий екран</PresentationFormat>
  <Paragraphs>121</Paragraphs>
  <Slides>10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24" baseType="lpstr">
      <vt:lpstr>Montserrat</vt:lpstr>
      <vt:lpstr>Montserrat Medium</vt:lpstr>
      <vt:lpstr>Times New Roman</vt:lpstr>
      <vt:lpstr>Muller Narrow ExtraBold</vt:lpstr>
      <vt:lpstr>Arial</vt:lpstr>
      <vt:lpstr>Montserrat regular</vt:lpstr>
      <vt:lpstr>Tenor Sans</vt:lpstr>
      <vt:lpstr>Georgia</vt:lpstr>
      <vt:lpstr>Montserrat SemiBold</vt:lpstr>
      <vt:lpstr>Montserrat ExtraBold</vt:lpstr>
      <vt:lpstr>Montserrat Bold</vt:lpstr>
      <vt:lpstr>Helvetica Neue Medium</vt:lpstr>
      <vt:lpstr>MoF</vt:lpstr>
      <vt:lpstr>think-cell Slide</vt:lpstr>
      <vt:lpstr>План дій  BEPS:  ключові аспекти для України</vt:lpstr>
      <vt:lpstr>План дій BEPS</vt:lpstr>
      <vt:lpstr>BEPS: учасники проекту</vt:lpstr>
      <vt:lpstr>План дій BEPS: 15 кроків</vt:lpstr>
      <vt:lpstr>Мінімальний стандарт Плану дій BEPS</vt:lpstr>
      <vt:lpstr>Імплементація Плану дій BEPS в Україні</vt:lpstr>
      <vt:lpstr>Інші кроки Плану дій BEPS</vt:lpstr>
      <vt:lpstr>Крок 15 – MLI </vt:lpstr>
      <vt:lpstr>Поточна робота з реалізіції  Плану дій BEPS</vt:lpstr>
      <vt:lpstr>Презентація PowerPoint</vt:lpstr>
    </vt:vector>
  </TitlesOfParts>
  <Company>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Bohdan Bykon</dc:creator>
  <cp:lastModifiedBy>Паламар Людмила Олександрівна</cp:lastModifiedBy>
  <cp:revision>1668</cp:revision>
  <cp:lastPrinted>2017-03-29T13:32:49Z</cp:lastPrinted>
  <dcterms:created xsi:type="dcterms:W3CDTF">2016-09-01T09:06:15Z</dcterms:created>
  <dcterms:modified xsi:type="dcterms:W3CDTF">2020-10-09T07:57:41Z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0x010100DF9D26A2207C4B4DB459028C07F7C4CA</vt:lpwstr>
  </property>
</Properties>
</file>