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2" r:id="rId6"/>
    <p:sldId id="261" r:id="rId7"/>
    <p:sldId id="270" r:id="rId8"/>
    <p:sldId id="264" r:id="rId9"/>
    <p:sldId id="271" r:id="rId10"/>
    <p:sldId id="260" r:id="rId11"/>
    <p:sldId id="284" r:id="rId12"/>
    <p:sldId id="263" r:id="rId13"/>
    <p:sldId id="285" r:id="rId14"/>
    <p:sldId id="276" r:id="rId15"/>
    <p:sldId id="268" r:id="rId16"/>
    <p:sldId id="287" r:id="rId17"/>
    <p:sldId id="280" r:id="rId18"/>
  </p:sldIdLst>
  <p:sldSz cx="18288000" cy="10287000"/>
  <p:notesSz cx="6858000" cy="9144000"/>
  <p:embeddedFontLst>
    <p:embeddedFont>
      <p:font typeface="Calibri" panose="020F0502020204030204" pitchFamily="34" charset="0"/>
      <p:regular r:id="rId19"/>
      <p:bold r:id="rId20"/>
      <p:italic r:id="rId21"/>
      <p:boldItalic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 autoAdjust="0"/>
    <p:restoredTop sz="95332" autoAdjust="0"/>
  </p:normalViewPr>
  <p:slideViewPr>
    <p:cSldViewPr>
      <p:cViewPr varScale="1">
        <p:scale>
          <a:sx n="47" d="100"/>
          <a:sy n="47" d="100"/>
        </p:scale>
        <p:origin x="500" y="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F3CC715-86A5-4628-B6C0-52CCF2AE1EDC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660C6EF7-D818-4B93-8BD6-FA3C9864CC26}">
      <dgm:prSet phldrT="[Текст]"/>
      <dgm:spPr/>
      <dgm:t>
        <a:bodyPr/>
        <a:lstStyle/>
        <a:p>
          <a:r>
            <a:rPr lang="uk-UA" dirty="0" smtClean="0">
              <a:solidFill>
                <a:schemeClr val="bg1"/>
              </a:solidFill>
            </a:rPr>
            <a:t>Розрізняють два типи споживачів: </a:t>
          </a:r>
          <a:r>
            <a:rPr lang="uk-UA" u="sng" dirty="0" smtClean="0">
              <a:solidFill>
                <a:schemeClr val="bg1"/>
              </a:solidFill>
            </a:rPr>
            <a:t>безпосередніх і опосередкованих.</a:t>
          </a:r>
          <a:endParaRPr lang="uk-UA" dirty="0">
            <a:solidFill>
              <a:schemeClr val="bg1"/>
            </a:solidFill>
          </a:endParaRPr>
        </a:p>
      </dgm:t>
    </dgm:pt>
    <dgm:pt modelId="{0DAC8816-CB11-4247-B513-5783A63CC332}" type="parTrans" cxnId="{E15BC395-949D-4D3C-A423-E6AFB8875D1D}">
      <dgm:prSet/>
      <dgm:spPr/>
      <dgm:t>
        <a:bodyPr/>
        <a:lstStyle/>
        <a:p>
          <a:endParaRPr lang="uk-UA">
            <a:solidFill>
              <a:schemeClr val="bg1"/>
            </a:solidFill>
          </a:endParaRPr>
        </a:p>
      </dgm:t>
    </dgm:pt>
    <dgm:pt modelId="{9D287F51-536B-4112-B40B-522E778EA5DF}" type="sibTrans" cxnId="{E15BC395-949D-4D3C-A423-E6AFB8875D1D}">
      <dgm:prSet/>
      <dgm:spPr/>
      <dgm:t>
        <a:bodyPr/>
        <a:lstStyle/>
        <a:p>
          <a:endParaRPr lang="uk-UA">
            <a:solidFill>
              <a:schemeClr val="bg1"/>
            </a:solidFill>
          </a:endParaRPr>
        </a:p>
      </dgm:t>
    </dgm:pt>
    <dgm:pt modelId="{E8CE4F88-277F-44F2-A0EF-3064A610DA0B}">
      <dgm:prSet phldrT="[Текст]"/>
      <dgm:spPr/>
      <dgm:t>
        <a:bodyPr/>
        <a:lstStyle/>
        <a:p>
          <a:r>
            <a:rPr lang="uk-UA" dirty="0" smtClean="0">
              <a:solidFill>
                <a:schemeClr val="bg1"/>
              </a:solidFill>
            </a:rPr>
            <a:t>Безпосередніми споживачами політичного аналізу і прогнозу є </a:t>
          </a:r>
          <a:r>
            <a:rPr lang="uk-UA" b="1" i="1" dirty="0" smtClean="0">
              <a:solidFill>
                <a:schemeClr val="bg1"/>
              </a:solidFill>
            </a:rPr>
            <a:t>замовник і адресат</a:t>
          </a:r>
          <a:r>
            <a:rPr lang="uk-UA" i="1" dirty="0" smtClean="0">
              <a:solidFill>
                <a:schemeClr val="bg1"/>
              </a:solidFill>
            </a:rPr>
            <a:t>. </a:t>
          </a:r>
          <a:r>
            <a:rPr lang="uk-UA" dirty="0" smtClean="0">
              <a:solidFill>
                <a:schemeClr val="bg1"/>
              </a:solidFill>
            </a:rPr>
            <a:t>Замовник переважно і є адресатом, втім, існують випадки, коли один суб’єкт політичної системи адресує інформаційний продукт політичного аналізу іншому. Наприклад, Щорічне послання Президента України Верховній Раді України – документ, який побудовано на політичному аналізі і прогнозі. </a:t>
          </a:r>
          <a:endParaRPr lang="uk-UA" dirty="0">
            <a:solidFill>
              <a:schemeClr val="bg1"/>
            </a:solidFill>
          </a:endParaRPr>
        </a:p>
      </dgm:t>
    </dgm:pt>
    <dgm:pt modelId="{59C8428D-0CC3-4B14-83E2-DA03825B9AFA}" type="parTrans" cxnId="{D60AC1FE-7176-4C33-94EA-F5142D445EF8}">
      <dgm:prSet/>
      <dgm:spPr/>
      <dgm:t>
        <a:bodyPr/>
        <a:lstStyle/>
        <a:p>
          <a:endParaRPr lang="uk-UA">
            <a:solidFill>
              <a:schemeClr val="bg1"/>
            </a:solidFill>
          </a:endParaRPr>
        </a:p>
      </dgm:t>
    </dgm:pt>
    <dgm:pt modelId="{9C88DF51-B679-46C6-9C43-DB0BC0ABB90C}" type="sibTrans" cxnId="{D60AC1FE-7176-4C33-94EA-F5142D445EF8}">
      <dgm:prSet/>
      <dgm:spPr/>
      <dgm:t>
        <a:bodyPr/>
        <a:lstStyle/>
        <a:p>
          <a:endParaRPr lang="uk-UA">
            <a:solidFill>
              <a:schemeClr val="bg1"/>
            </a:solidFill>
          </a:endParaRPr>
        </a:p>
      </dgm:t>
    </dgm:pt>
    <dgm:pt modelId="{705724A9-0E33-4B34-A828-9F2661137EB9}">
      <dgm:prSet/>
      <dgm:spPr/>
      <dgm:t>
        <a:bodyPr/>
        <a:lstStyle/>
        <a:p>
          <a:r>
            <a:rPr lang="uk-UA" dirty="0" smtClean="0">
              <a:solidFill>
                <a:schemeClr val="bg1"/>
              </a:solidFill>
            </a:rPr>
            <a:t>Особливе місце серед споживачів посідають засоби масової інформації (ЗМІ). Вони можуть виступати як безпосереднім споживачем (замовником і адресатом), так і опосередкованим. Але </a:t>
          </a:r>
          <a:r>
            <a:rPr lang="uk-UA" b="1" i="1" dirty="0" smtClean="0">
              <a:solidFill>
                <a:schemeClr val="bg1"/>
              </a:solidFill>
            </a:rPr>
            <a:t>здебільшого саме ЗМІ є посередником, що ретранслює інформаційний продукт політичного аналізу широкому колу громадян і, зрештою, світовій спільноті</a:t>
          </a:r>
          <a:r>
            <a:rPr lang="uk-UA" dirty="0" smtClean="0">
              <a:solidFill>
                <a:schemeClr val="bg1"/>
              </a:solidFill>
            </a:rPr>
            <a:t>.</a:t>
          </a:r>
          <a:endParaRPr lang="en-US" dirty="0">
            <a:solidFill>
              <a:schemeClr val="bg1"/>
            </a:solidFill>
          </a:endParaRPr>
        </a:p>
      </dgm:t>
    </dgm:pt>
    <dgm:pt modelId="{5BAFC5EC-DD90-4E2F-8116-F208D86E0E5A}" type="parTrans" cxnId="{2F3BDD12-A879-4E25-BBBA-1961A4DF1F42}">
      <dgm:prSet/>
      <dgm:spPr/>
      <dgm:t>
        <a:bodyPr/>
        <a:lstStyle/>
        <a:p>
          <a:endParaRPr lang="uk-UA">
            <a:solidFill>
              <a:schemeClr val="bg1"/>
            </a:solidFill>
          </a:endParaRPr>
        </a:p>
      </dgm:t>
    </dgm:pt>
    <dgm:pt modelId="{5B751164-A2E1-4AD1-9AC2-70CFA5FAE09D}" type="sibTrans" cxnId="{2F3BDD12-A879-4E25-BBBA-1961A4DF1F42}">
      <dgm:prSet/>
      <dgm:spPr/>
      <dgm:t>
        <a:bodyPr/>
        <a:lstStyle/>
        <a:p>
          <a:endParaRPr lang="uk-UA">
            <a:solidFill>
              <a:schemeClr val="bg1"/>
            </a:solidFill>
          </a:endParaRPr>
        </a:p>
      </dgm:t>
    </dgm:pt>
    <dgm:pt modelId="{C31FAE32-1348-4562-95DE-ACDD2717A8E2}" type="pres">
      <dgm:prSet presAssocID="{FF3CC715-86A5-4628-B6C0-52CCF2AE1EDC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AB6E56E9-762A-427B-BCB2-3FC75C546B22}" type="pres">
      <dgm:prSet presAssocID="{660C6EF7-D818-4B93-8BD6-FA3C9864CC26}" presName="thickLine" presStyleLbl="alignNode1" presStyleIdx="0" presStyleCnt="1"/>
      <dgm:spPr/>
    </dgm:pt>
    <dgm:pt modelId="{1B272419-EEF8-4E13-A0A9-BD57DB1FE243}" type="pres">
      <dgm:prSet presAssocID="{660C6EF7-D818-4B93-8BD6-FA3C9864CC26}" presName="horz1" presStyleCnt="0"/>
      <dgm:spPr/>
    </dgm:pt>
    <dgm:pt modelId="{5668E71A-3FE3-4F2F-9ED6-82E8D22F05D1}" type="pres">
      <dgm:prSet presAssocID="{660C6EF7-D818-4B93-8BD6-FA3C9864CC26}" presName="tx1" presStyleLbl="revTx" presStyleIdx="0" presStyleCnt="3"/>
      <dgm:spPr/>
      <dgm:t>
        <a:bodyPr/>
        <a:lstStyle/>
        <a:p>
          <a:endParaRPr lang="uk-UA"/>
        </a:p>
      </dgm:t>
    </dgm:pt>
    <dgm:pt modelId="{C0232A36-F0D3-48E9-A13F-A020BFBE49F9}" type="pres">
      <dgm:prSet presAssocID="{660C6EF7-D818-4B93-8BD6-FA3C9864CC26}" presName="vert1" presStyleCnt="0"/>
      <dgm:spPr/>
    </dgm:pt>
    <dgm:pt modelId="{7D419074-D7E7-478C-B2DA-EF344B0D5F88}" type="pres">
      <dgm:prSet presAssocID="{E8CE4F88-277F-44F2-A0EF-3064A610DA0B}" presName="vertSpace2a" presStyleCnt="0"/>
      <dgm:spPr/>
    </dgm:pt>
    <dgm:pt modelId="{55FB48FB-F480-43AF-8DD2-EFE321413AA9}" type="pres">
      <dgm:prSet presAssocID="{E8CE4F88-277F-44F2-A0EF-3064A610DA0B}" presName="horz2" presStyleCnt="0"/>
      <dgm:spPr/>
    </dgm:pt>
    <dgm:pt modelId="{6A306E15-F134-4168-B846-1C25E5C09E9D}" type="pres">
      <dgm:prSet presAssocID="{E8CE4F88-277F-44F2-A0EF-3064A610DA0B}" presName="horzSpace2" presStyleCnt="0"/>
      <dgm:spPr/>
    </dgm:pt>
    <dgm:pt modelId="{676AF177-07C3-4394-9F04-57DA0A66C7ED}" type="pres">
      <dgm:prSet presAssocID="{E8CE4F88-277F-44F2-A0EF-3064A610DA0B}" presName="tx2" presStyleLbl="revTx" presStyleIdx="1" presStyleCnt="3"/>
      <dgm:spPr/>
      <dgm:t>
        <a:bodyPr/>
        <a:lstStyle/>
        <a:p>
          <a:endParaRPr lang="uk-UA"/>
        </a:p>
      </dgm:t>
    </dgm:pt>
    <dgm:pt modelId="{47A5CE04-7F18-4442-9F35-75A6281945E1}" type="pres">
      <dgm:prSet presAssocID="{E8CE4F88-277F-44F2-A0EF-3064A610DA0B}" presName="vert2" presStyleCnt="0"/>
      <dgm:spPr/>
    </dgm:pt>
    <dgm:pt modelId="{4C965871-ECF9-44BA-8A60-9B94A5C0C494}" type="pres">
      <dgm:prSet presAssocID="{E8CE4F88-277F-44F2-A0EF-3064A610DA0B}" presName="thinLine2b" presStyleLbl="callout" presStyleIdx="0" presStyleCnt="2"/>
      <dgm:spPr/>
    </dgm:pt>
    <dgm:pt modelId="{EF3B5A0C-DA27-4AC6-9DC0-DA7D9AB21ED1}" type="pres">
      <dgm:prSet presAssocID="{E8CE4F88-277F-44F2-A0EF-3064A610DA0B}" presName="vertSpace2b" presStyleCnt="0"/>
      <dgm:spPr/>
    </dgm:pt>
    <dgm:pt modelId="{F4BC9D4F-61AD-4291-8EF9-D48405C988F8}" type="pres">
      <dgm:prSet presAssocID="{705724A9-0E33-4B34-A828-9F2661137EB9}" presName="horz2" presStyleCnt="0"/>
      <dgm:spPr/>
    </dgm:pt>
    <dgm:pt modelId="{AD56E4EE-26BC-4228-AF06-440B7716BA43}" type="pres">
      <dgm:prSet presAssocID="{705724A9-0E33-4B34-A828-9F2661137EB9}" presName="horzSpace2" presStyleCnt="0"/>
      <dgm:spPr/>
    </dgm:pt>
    <dgm:pt modelId="{F8619DB6-D523-4FE0-85BB-C6C1919AB011}" type="pres">
      <dgm:prSet presAssocID="{705724A9-0E33-4B34-A828-9F2661137EB9}" presName="tx2" presStyleLbl="revTx" presStyleIdx="2" presStyleCnt="3"/>
      <dgm:spPr/>
      <dgm:t>
        <a:bodyPr/>
        <a:lstStyle/>
        <a:p>
          <a:endParaRPr lang="ru-RU"/>
        </a:p>
      </dgm:t>
    </dgm:pt>
    <dgm:pt modelId="{329A554B-65DA-418C-B717-BBFEDAF71956}" type="pres">
      <dgm:prSet presAssocID="{705724A9-0E33-4B34-A828-9F2661137EB9}" presName="vert2" presStyleCnt="0"/>
      <dgm:spPr/>
    </dgm:pt>
    <dgm:pt modelId="{54DB58A2-54EB-4AD9-B2DF-112350E084FC}" type="pres">
      <dgm:prSet presAssocID="{705724A9-0E33-4B34-A828-9F2661137EB9}" presName="thinLine2b" presStyleLbl="callout" presStyleIdx="1" presStyleCnt="2"/>
      <dgm:spPr/>
    </dgm:pt>
    <dgm:pt modelId="{31A01846-7E6B-433B-B22E-CEAAC331498C}" type="pres">
      <dgm:prSet presAssocID="{705724A9-0E33-4B34-A828-9F2661137EB9}" presName="vertSpace2b" presStyleCnt="0"/>
      <dgm:spPr/>
    </dgm:pt>
  </dgm:ptLst>
  <dgm:cxnLst>
    <dgm:cxn modelId="{E15BC395-949D-4D3C-A423-E6AFB8875D1D}" srcId="{FF3CC715-86A5-4628-B6C0-52CCF2AE1EDC}" destId="{660C6EF7-D818-4B93-8BD6-FA3C9864CC26}" srcOrd="0" destOrd="0" parTransId="{0DAC8816-CB11-4247-B513-5783A63CC332}" sibTransId="{9D287F51-536B-4112-B40B-522E778EA5DF}"/>
    <dgm:cxn modelId="{DDBEDDA1-AACB-47B3-B4B6-45D474E42218}" type="presOf" srcId="{E8CE4F88-277F-44F2-A0EF-3064A610DA0B}" destId="{676AF177-07C3-4394-9F04-57DA0A66C7ED}" srcOrd="0" destOrd="0" presId="urn:microsoft.com/office/officeart/2008/layout/LinedList"/>
    <dgm:cxn modelId="{D60AC1FE-7176-4C33-94EA-F5142D445EF8}" srcId="{660C6EF7-D818-4B93-8BD6-FA3C9864CC26}" destId="{E8CE4F88-277F-44F2-A0EF-3064A610DA0B}" srcOrd="0" destOrd="0" parTransId="{59C8428D-0CC3-4B14-83E2-DA03825B9AFA}" sibTransId="{9C88DF51-B679-46C6-9C43-DB0BC0ABB90C}"/>
    <dgm:cxn modelId="{0CC3F4F0-D921-4D70-AFC8-922D9578FFF9}" type="presOf" srcId="{FF3CC715-86A5-4628-B6C0-52CCF2AE1EDC}" destId="{C31FAE32-1348-4562-95DE-ACDD2717A8E2}" srcOrd="0" destOrd="0" presId="urn:microsoft.com/office/officeart/2008/layout/LinedList"/>
    <dgm:cxn modelId="{630A1765-2C8B-4E14-8E61-B3BF4653756A}" type="presOf" srcId="{705724A9-0E33-4B34-A828-9F2661137EB9}" destId="{F8619DB6-D523-4FE0-85BB-C6C1919AB011}" srcOrd="0" destOrd="0" presId="urn:microsoft.com/office/officeart/2008/layout/LinedList"/>
    <dgm:cxn modelId="{2F3BDD12-A879-4E25-BBBA-1961A4DF1F42}" srcId="{660C6EF7-D818-4B93-8BD6-FA3C9864CC26}" destId="{705724A9-0E33-4B34-A828-9F2661137EB9}" srcOrd="1" destOrd="0" parTransId="{5BAFC5EC-DD90-4E2F-8116-F208D86E0E5A}" sibTransId="{5B751164-A2E1-4AD1-9AC2-70CFA5FAE09D}"/>
    <dgm:cxn modelId="{61494238-37D4-482E-9560-A522FB8E1B8E}" type="presOf" srcId="{660C6EF7-D818-4B93-8BD6-FA3C9864CC26}" destId="{5668E71A-3FE3-4F2F-9ED6-82E8D22F05D1}" srcOrd="0" destOrd="0" presId="urn:microsoft.com/office/officeart/2008/layout/LinedList"/>
    <dgm:cxn modelId="{3F2FE3C2-ED0D-4074-ACEE-2C12CDC500F1}" type="presParOf" srcId="{C31FAE32-1348-4562-95DE-ACDD2717A8E2}" destId="{AB6E56E9-762A-427B-BCB2-3FC75C546B22}" srcOrd="0" destOrd="0" presId="urn:microsoft.com/office/officeart/2008/layout/LinedList"/>
    <dgm:cxn modelId="{6A89CB88-6390-4680-A379-9EDA8705B55C}" type="presParOf" srcId="{C31FAE32-1348-4562-95DE-ACDD2717A8E2}" destId="{1B272419-EEF8-4E13-A0A9-BD57DB1FE243}" srcOrd="1" destOrd="0" presId="urn:microsoft.com/office/officeart/2008/layout/LinedList"/>
    <dgm:cxn modelId="{FAC83FB8-3315-4628-879A-AD1D42D09D18}" type="presParOf" srcId="{1B272419-EEF8-4E13-A0A9-BD57DB1FE243}" destId="{5668E71A-3FE3-4F2F-9ED6-82E8D22F05D1}" srcOrd="0" destOrd="0" presId="urn:microsoft.com/office/officeart/2008/layout/LinedList"/>
    <dgm:cxn modelId="{06AF3B7F-0686-4AA6-B2FB-AA067EDDC42C}" type="presParOf" srcId="{1B272419-EEF8-4E13-A0A9-BD57DB1FE243}" destId="{C0232A36-F0D3-48E9-A13F-A020BFBE49F9}" srcOrd="1" destOrd="0" presId="urn:microsoft.com/office/officeart/2008/layout/LinedList"/>
    <dgm:cxn modelId="{7FF32869-EE22-4C7D-BC07-8745F1C58E7D}" type="presParOf" srcId="{C0232A36-F0D3-48E9-A13F-A020BFBE49F9}" destId="{7D419074-D7E7-478C-B2DA-EF344B0D5F88}" srcOrd="0" destOrd="0" presId="urn:microsoft.com/office/officeart/2008/layout/LinedList"/>
    <dgm:cxn modelId="{A7C509D5-F46B-4412-9F2C-DF1C70827EEC}" type="presParOf" srcId="{C0232A36-F0D3-48E9-A13F-A020BFBE49F9}" destId="{55FB48FB-F480-43AF-8DD2-EFE321413AA9}" srcOrd="1" destOrd="0" presId="urn:microsoft.com/office/officeart/2008/layout/LinedList"/>
    <dgm:cxn modelId="{9C583076-1561-431C-A13A-DD8618CB6034}" type="presParOf" srcId="{55FB48FB-F480-43AF-8DD2-EFE321413AA9}" destId="{6A306E15-F134-4168-B846-1C25E5C09E9D}" srcOrd="0" destOrd="0" presId="urn:microsoft.com/office/officeart/2008/layout/LinedList"/>
    <dgm:cxn modelId="{65E62C81-7DB3-4073-8F5E-A8A6A4B17452}" type="presParOf" srcId="{55FB48FB-F480-43AF-8DD2-EFE321413AA9}" destId="{676AF177-07C3-4394-9F04-57DA0A66C7ED}" srcOrd="1" destOrd="0" presId="urn:microsoft.com/office/officeart/2008/layout/LinedList"/>
    <dgm:cxn modelId="{A1550B53-E8FA-4460-A21A-B66C79AEFC7E}" type="presParOf" srcId="{55FB48FB-F480-43AF-8DD2-EFE321413AA9}" destId="{47A5CE04-7F18-4442-9F35-75A6281945E1}" srcOrd="2" destOrd="0" presId="urn:microsoft.com/office/officeart/2008/layout/LinedList"/>
    <dgm:cxn modelId="{27CB0817-B340-406D-A2F0-C5D193C8DE1B}" type="presParOf" srcId="{C0232A36-F0D3-48E9-A13F-A020BFBE49F9}" destId="{4C965871-ECF9-44BA-8A60-9B94A5C0C494}" srcOrd="2" destOrd="0" presId="urn:microsoft.com/office/officeart/2008/layout/LinedList"/>
    <dgm:cxn modelId="{D899553F-6888-4AD2-9E4F-E975B7165D76}" type="presParOf" srcId="{C0232A36-F0D3-48E9-A13F-A020BFBE49F9}" destId="{EF3B5A0C-DA27-4AC6-9DC0-DA7D9AB21ED1}" srcOrd="3" destOrd="0" presId="urn:microsoft.com/office/officeart/2008/layout/LinedList"/>
    <dgm:cxn modelId="{37226A2A-B2C3-4CF4-B3AF-F6BE5E92F909}" type="presParOf" srcId="{C0232A36-F0D3-48E9-A13F-A020BFBE49F9}" destId="{F4BC9D4F-61AD-4291-8EF9-D48405C988F8}" srcOrd="4" destOrd="0" presId="urn:microsoft.com/office/officeart/2008/layout/LinedList"/>
    <dgm:cxn modelId="{BE1FBAB5-D2C8-487B-A60D-56DCC106BC04}" type="presParOf" srcId="{F4BC9D4F-61AD-4291-8EF9-D48405C988F8}" destId="{AD56E4EE-26BC-4228-AF06-440B7716BA43}" srcOrd="0" destOrd="0" presId="urn:microsoft.com/office/officeart/2008/layout/LinedList"/>
    <dgm:cxn modelId="{6E90203C-5A77-43EC-9392-27215E18EAD1}" type="presParOf" srcId="{F4BC9D4F-61AD-4291-8EF9-D48405C988F8}" destId="{F8619DB6-D523-4FE0-85BB-C6C1919AB011}" srcOrd="1" destOrd="0" presId="urn:microsoft.com/office/officeart/2008/layout/LinedList"/>
    <dgm:cxn modelId="{59FB22DC-3E39-43B0-83BA-E7CBF1AA45FC}" type="presParOf" srcId="{F4BC9D4F-61AD-4291-8EF9-D48405C988F8}" destId="{329A554B-65DA-418C-B717-BBFEDAF71956}" srcOrd="2" destOrd="0" presId="urn:microsoft.com/office/officeart/2008/layout/LinedList"/>
    <dgm:cxn modelId="{B2A3E1BB-4844-430A-A2B0-47910EC024F2}" type="presParOf" srcId="{C0232A36-F0D3-48E9-A13F-A020BFBE49F9}" destId="{54DB58A2-54EB-4AD9-B2DF-112350E084FC}" srcOrd="5" destOrd="0" presId="urn:microsoft.com/office/officeart/2008/layout/LinedList"/>
    <dgm:cxn modelId="{58AC8AE9-8EC9-4FDB-AA62-3B43C5556518}" type="presParOf" srcId="{C0232A36-F0D3-48E9-A13F-A020BFBE49F9}" destId="{31A01846-7E6B-433B-B22E-CEAAC331498C}" srcOrd="6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6E56E9-762A-427B-BCB2-3FC75C546B22}">
      <dsp:nvSpPr>
        <dsp:cNvPr id="0" name=""/>
        <dsp:cNvSpPr/>
      </dsp:nvSpPr>
      <dsp:spPr>
        <a:xfrm>
          <a:off x="0" y="0"/>
          <a:ext cx="127254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668E71A-3FE3-4F2F-9ED6-82E8D22F05D1}">
      <dsp:nvSpPr>
        <dsp:cNvPr id="0" name=""/>
        <dsp:cNvSpPr/>
      </dsp:nvSpPr>
      <dsp:spPr>
        <a:xfrm>
          <a:off x="0" y="0"/>
          <a:ext cx="2545080" cy="72992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300" kern="1200" dirty="0" smtClean="0">
              <a:solidFill>
                <a:schemeClr val="bg1"/>
              </a:solidFill>
            </a:rPr>
            <a:t>Розрізняють два типи споживачів: </a:t>
          </a:r>
          <a:r>
            <a:rPr lang="uk-UA" sz="2300" u="sng" kern="1200" dirty="0" smtClean="0">
              <a:solidFill>
                <a:schemeClr val="bg1"/>
              </a:solidFill>
            </a:rPr>
            <a:t>безпосередніх і опосередкованих.</a:t>
          </a:r>
          <a:endParaRPr lang="uk-UA" sz="2300" kern="1200" dirty="0">
            <a:solidFill>
              <a:schemeClr val="bg1"/>
            </a:solidFill>
          </a:endParaRPr>
        </a:p>
      </dsp:txBody>
      <dsp:txXfrm>
        <a:off x="0" y="0"/>
        <a:ext cx="2545080" cy="7299292"/>
      </dsp:txXfrm>
    </dsp:sp>
    <dsp:sp modelId="{676AF177-07C3-4394-9F04-57DA0A66C7ED}">
      <dsp:nvSpPr>
        <dsp:cNvPr id="0" name=""/>
        <dsp:cNvSpPr/>
      </dsp:nvSpPr>
      <dsp:spPr>
        <a:xfrm>
          <a:off x="2735961" y="169651"/>
          <a:ext cx="9989439" cy="33930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000" kern="1200" dirty="0" smtClean="0">
              <a:solidFill>
                <a:schemeClr val="bg1"/>
              </a:solidFill>
            </a:rPr>
            <a:t>Безпосередніми споживачами політичного аналізу і прогнозу є </a:t>
          </a:r>
          <a:r>
            <a:rPr lang="uk-UA" sz="3000" b="1" i="1" kern="1200" dirty="0" smtClean="0">
              <a:solidFill>
                <a:schemeClr val="bg1"/>
              </a:solidFill>
            </a:rPr>
            <a:t>замовник і адресат</a:t>
          </a:r>
          <a:r>
            <a:rPr lang="uk-UA" sz="3000" i="1" kern="1200" dirty="0" smtClean="0">
              <a:solidFill>
                <a:schemeClr val="bg1"/>
              </a:solidFill>
            </a:rPr>
            <a:t>. </a:t>
          </a:r>
          <a:r>
            <a:rPr lang="uk-UA" sz="3000" kern="1200" dirty="0" smtClean="0">
              <a:solidFill>
                <a:schemeClr val="bg1"/>
              </a:solidFill>
            </a:rPr>
            <a:t>Замовник переважно і є адресатом, втім, існують випадки, коли один суб’єкт політичної системи адресує інформаційний продукт політичного аналізу іншому. Наприклад, Щорічне послання Президента України Верховній Раді України – документ, який побудовано на політичному аналізі і прогнозі. </a:t>
          </a:r>
          <a:endParaRPr lang="uk-UA" sz="3000" kern="1200" dirty="0">
            <a:solidFill>
              <a:schemeClr val="bg1"/>
            </a:solidFill>
          </a:endParaRPr>
        </a:p>
      </dsp:txBody>
      <dsp:txXfrm>
        <a:off x="2735961" y="169651"/>
        <a:ext cx="9989439" cy="3393030"/>
      </dsp:txXfrm>
    </dsp:sp>
    <dsp:sp modelId="{4C965871-ECF9-44BA-8A60-9B94A5C0C494}">
      <dsp:nvSpPr>
        <dsp:cNvPr id="0" name=""/>
        <dsp:cNvSpPr/>
      </dsp:nvSpPr>
      <dsp:spPr>
        <a:xfrm>
          <a:off x="2545080" y="3562681"/>
          <a:ext cx="1018032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8619DB6-D523-4FE0-85BB-C6C1919AB011}">
      <dsp:nvSpPr>
        <dsp:cNvPr id="0" name=""/>
        <dsp:cNvSpPr/>
      </dsp:nvSpPr>
      <dsp:spPr>
        <a:xfrm>
          <a:off x="2735961" y="3732333"/>
          <a:ext cx="9989439" cy="33930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000" kern="1200" dirty="0" smtClean="0">
              <a:solidFill>
                <a:schemeClr val="bg1"/>
              </a:solidFill>
            </a:rPr>
            <a:t>Особливе місце серед споживачів посідають засоби масової інформації (ЗМІ). Вони можуть виступати як безпосереднім споживачем (замовником і адресатом), так і опосередкованим. Але </a:t>
          </a:r>
          <a:r>
            <a:rPr lang="uk-UA" sz="3000" b="1" i="1" kern="1200" dirty="0" smtClean="0">
              <a:solidFill>
                <a:schemeClr val="bg1"/>
              </a:solidFill>
            </a:rPr>
            <a:t>здебільшого саме ЗМІ є посередником, що ретранслює інформаційний продукт політичного аналізу широкому колу громадян і, зрештою, світовій спільноті</a:t>
          </a:r>
          <a:r>
            <a:rPr lang="uk-UA" sz="3000" kern="1200" dirty="0" smtClean="0">
              <a:solidFill>
                <a:schemeClr val="bg1"/>
              </a:solidFill>
            </a:rPr>
            <a:t>.</a:t>
          </a:r>
          <a:endParaRPr lang="en-US" sz="3000" kern="1200" dirty="0">
            <a:solidFill>
              <a:schemeClr val="bg1"/>
            </a:solidFill>
          </a:endParaRPr>
        </a:p>
      </dsp:txBody>
      <dsp:txXfrm>
        <a:off x="2735961" y="3732333"/>
        <a:ext cx="9989439" cy="3393030"/>
      </dsp:txXfrm>
    </dsp:sp>
    <dsp:sp modelId="{54DB58A2-54EB-4AD9-B2DF-112350E084FC}">
      <dsp:nvSpPr>
        <dsp:cNvPr id="0" name=""/>
        <dsp:cNvSpPr/>
      </dsp:nvSpPr>
      <dsp:spPr>
        <a:xfrm>
          <a:off x="2545080" y="7125363"/>
          <a:ext cx="1018032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6.svg"/><Relationship Id="rId10" Type="http://schemas.openxmlformats.org/officeDocument/2006/relationships/image" Target="../media/image26.png"/><Relationship Id="rId9" Type="http://schemas.openxmlformats.org/officeDocument/2006/relationships/image" Target="../media/image30.sv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066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0800000">
            <a:off x="8208131" y="-9629493"/>
            <a:ext cx="13539959" cy="11726869"/>
            <a:chOff x="0" y="0"/>
            <a:chExt cx="6202680" cy="53721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202680" cy="5372100"/>
            </a:xfrm>
            <a:custGeom>
              <a:avLst/>
              <a:gdLst/>
              <a:ahLst/>
              <a:cxnLst/>
              <a:rect l="l" t="t" r="r" b="b"/>
              <a:pathLst>
                <a:path w="6202680" h="5372100">
                  <a:moveTo>
                    <a:pt x="4652010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4652010" y="5372100"/>
                  </a:lnTo>
                  <a:lnTo>
                    <a:pt x="6202680" y="2686050"/>
                  </a:lnTo>
                  <a:lnTo>
                    <a:pt x="4652010" y="0"/>
                  </a:lnTo>
                  <a:close/>
                </a:path>
              </a:pathLst>
            </a:custGeom>
            <a:solidFill>
              <a:srgbClr val="1836B2"/>
            </a:solidFill>
          </p:spPr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7721662" y="2097376"/>
            <a:ext cx="15347817" cy="13290518"/>
            <a:chOff x="0" y="0"/>
            <a:chExt cx="4282440" cy="37084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2"/>
              <a:stretch>
                <a:fillRect l="-24670" r="-5060"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 rot="-10800000">
            <a:off x="-3860609" y="-4590474"/>
            <a:ext cx="15443715" cy="13375700"/>
            <a:chOff x="0" y="0"/>
            <a:chExt cx="6202680" cy="53721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202680" cy="5372100"/>
            </a:xfrm>
            <a:custGeom>
              <a:avLst/>
              <a:gdLst/>
              <a:ahLst/>
              <a:cxnLst/>
              <a:rect l="l" t="t" r="r" b="b"/>
              <a:pathLst>
                <a:path w="6202680" h="5372100">
                  <a:moveTo>
                    <a:pt x="4652010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4652010" y="5372100"/>
                  </a:lnTo>
                  <a:lnTo>
                    <a:pt x="6202680" y="2686050"/>
                  </a:lnTo>
                  <a:lnTo>
                    <a:pt x="465201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9" name="TextBox 9"/>
          <p:cNvSpPr txBox="1"/>
          <p:nvPr/>
        </p:nvSpPr>
        <p:spPr>
          <a:xfrm>
            <a:off x="304800" y="1943100"/>
            <a:ext cx="9639300" cy="40626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ru-RU" sz="6600" spc="270" dirty="0" smtClean="0">
                <a:solidFill>
                  <a:srgbClr val="1836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Тема: </a:t>
            </a:r>
            <a:r>
              <a:rPr lang="ru-RU" sz="6600" spc="270" dirty="0" err="1">
                <a:solidFill>
                  <a:srgbClr val="1836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Сутність</a:t>
            </a:r>
            <a:r>
              <a:rPr lang="ru-RU" sz="6600" spc="270" dirty="0">
                <a:solidFill>
                  <a:srgbClr val="1836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й </a:t>
            </a:r>
            <a:r>
              <a:rPr lang="ru-RU" sz="6600" spc="270" dirty="0" err="1">
                <a:solidFill>
                  <a:srgbClr val="1836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особливості</a:t>
            </a:r>
            <a:r>
              <a:rPr lang="ru-RU" sz="6600" spc="270" dirty="0">
                <a:solidFill>
                  <a:srgbClr val="1836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600" spc="270" dirty="0" err="1">
                <a:solidFill>
                  <a:srgbClr val="1836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політичної</a:t>
            </a:r>
            <a:r>
              <a:rPr lang="ru-RU" sz="6600" spc="270" dirty="0">
                <a:solidFill>
                  <a:srgbClr val="1836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600" spc="270" dirty="0" err="1">
                <a:solidFill>
                  <a:srgbClr val="1836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аналітики</a:t>
            </a:r>
            <a:r>
              <a:rPr lang="ru-RU" sz="6600" spc="270" dirty="0">
                <a:solidFill>
                  <a:srgbClr val="1836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як </a:t>
            </a:r>
            <a:r>
              <a:rPr lang="ru-RU" sz="6600" spc="270" dirty="0" err="1">
                <a:solidFill>
                  <a:srgbClr val="1836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прикладної</a:t>
            </a:r>
            <a:r>
              <a:rPr lang="ru-RU" sz="6600" spc="270" dirty="0">
                <a:solidFill>
                  <a:srgbClr val="1836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600" spc="270" dirty="0" err="1">
                <a:solidFill>
                  <a:srgbClr val="1836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галузі</a:t>
            </a:r>
            <a:r>
              <a:rPr lang="ru-RU" sz="6600" spc="270" dirty="0">
                <a:solidFill>
                  <a:srgbClr val="1836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600" spc="270" dirty="0" err="1">
                <a:solidFill>
                  <a:srgbClr val="1836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політичної</a:t>
            </a:r>
            <a:r>
              <a:rPr lang="ru-RU" sz="6600" spc="270" dirty="0">
                <a:solidFill>
                  <a:srgbClr val="1836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науки</a:t>
            </a:r>
            <a:endParaRPr lang="en-US" sz="6600" spc="270" dirty="0">
              <a:solidFill>
                <a:srgbClr val="1836B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533400" y="1028700"/>
            <a:ext cx="6981214" cy="30162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ru-RU" sz="28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Говорячи</a:t>
            </a:r>
            <a:r>
              <a:rPr lang="ru-RU" sz="28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 </a:t>
            </a:r>
            <a:r>
              <a:rPr lang="ru-RU" sz="28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експертну</a:t>
            </a:r>
            <a:r>
              <a:rPr lang="ru-RU" sz="28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революцію</a:t>
            </a:r>
            <a:r>
              <a:rPr lang="ru-RU" sz="28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8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політиці</a:t>
            </a:r>
            <a:r>
              <a:rPr lang="ru-RU" sz="28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слід</a:t>
            </a:r>
            <a:r>
              <a:rPr lang="ru-RU" sz="28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зазначити</a:t>
            </a:r>
            <a:r>
              <a:rPr lang="ru-RU" sz="28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8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з’являється</a:t>
            </a:r>
            <a:r>
              <a:rPr lang="ru-RU" sz="28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спокуса</a:t>
            </a:r>
            <a:r>
              <a:rPr lang="ru-RU" sz="28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замінити</a:t>
            </a:r>
            <a:r>
              <a:rPr lang="ru-RU" sz="28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експертами</a:t>
            </a:r>
            <a:r>
              <a:rPr lang="ru-RU" sz="28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самих </a:t>
            </a:r>
            <a:r>
              <a:rPr lang="ru-RU" sz="28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політиків</a:t>
            </a:r>
            <a:r>
              <a:rPr lang="ru-RU" sz="28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8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одержати</a:t>
            </a:r>
            <a:r>
              <a:rPr lang="ru-RU" sz="28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своєрідний</a:t>
            </a:r>
            <a:r>
              <a:rPr lang="ru-RU" sz="28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експертний</a:t>
            </a:r>
            <a:r>
              <a:rPr lang="ru-RU" sz="28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реванш за </a:t>
            </a:r>
            <a:r>
              <a:rPr lang="ru-RU" sz="28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минулі</a:t>
            </a:r>
            <a:r>
              <a:rPr lang="ru-RU" sz="28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історичні</a:t>
            </a:r>
            <a:r>
              <a:rPr lang="ru-RU" sz="28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періоди</a:t>
            </a:r>
            <a:r>
              <a:rPr lang="ru-RU" sz="28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коли </a:t>
            </a:r>
            <a:r>
              <a:rPr lang="ru-RU" sz="28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політики</a:t>
            </a:r>
            <a:r>
              <a:rPr lang="ru-RU" sz="28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sz="28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бачили</a:t>
            </a:r>
            <a:r>
              <a:rPr lang="ru-RU" sz="28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необхідності</a:t>
            </a:r>
            <a:r>
              <a:rPr lang="ru-RU" sz="28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8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політичній</a:t>
            </a:r>
            <a:r>
              <a:rPr lang="ru-RU" sz="28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експертизі</a:t>
            </a:r>
            <a:r>
              <a:rPr lang="ru-RU" sz="28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spc="15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4722223" y="3710107"/>
            <a:ext cx="7772400" cy="30162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ru-RU" sz="28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той же час на </a:t>
            </a:r>
            <a:r>
              <a:rPr lang="ru-RU" sz="28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даному</a:t>
            </a:r>
            <a:r>
              <a:rPr lang="ru-RU" sz="28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етапі</a:t>
            </a:r>
            <a:r>
              <a:rPr lang="ru-RU" sz="28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розвитку</a:t>
            </a:r>
            <a:r>
              <a:rPr lang="ru-RU" sz="28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політичної</a:t>
            </a:r>
            <a:r>
              <a:rPr lang="ru-RU" sz="28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системи</a:t>
            </a:r>
            <a:r>
              <a:rPr lang="ru-RU" sz="28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 треба й </a:t>
            </a:r>
            <a:r>
              <a:rPr lang="ru-RU" sz="28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переоцінювати</a:t>
            </a:r>
            <a:r>
              <a:rPr lang="ru-RU" sz="28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роль </a:t>
            </a:r>
            <a:r>
              <a:rPr lang="ru-RU" sz="28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експертів</a:t>
            </a:r>
            <a:r>
              <a:rPr lang="ru-RU" sz="28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8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процесі</a:t>
            </a:r>
            <a:r>
              <a:rPr lang="ru-RU" sz="28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прийняття</a:t>
            </a:r>
            <a:r>
              <a:rPr lang="ru-RU" sz="28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політичних</a:t>
            </a:r>
            <a:r>
              <a:rPr lang="ru-RU" sz="28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рішень</a:t>
            </a:r>
            <a:r>
              <a:rPr lang="ru-RU" sz="28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8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найчастіше</a:t>
            </a:r>
            <a:r>
              <a:rPr lang="ru-RU" sz="28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їхня</a:t>
            </a:r>
            <a:r>
              <a:rPr lang="ru-RU" sz="28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думка не </a:t>
            </a:r>
            <a:r>
              <a:rPr lang="ru-RU" sz="28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враховується</a:t>
            </a:r>
            <a:r>
              <a:rPr lang="ru-RU" sz="28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практикуючими</a:t>
            </a:r>
            <a:r>
              <a:rPr lang="ru-RU" sz="28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політиками</a:t>
            </a:r>
            <a:r>
              <a:rPr lang="ru-RU" sz="28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8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приводить до </a:t>
            </a:r>
            <a:r>
              <a:rPr lang="ru-RU" sz="28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деформацій</a:t>
            </a:r>
            <a:r>
              <a:rPr lang="ru-RU" sz="28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8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процесі</a:t>
            </a:r>
            <a:r>
              <a:rPr lang="ru-RU" sz="28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прийняття</a:t>
            </a:r>
            <a:r>
              <a:rPr lang="ru-RU" sz="28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політичних</a:t>
            </a:r>
            <a:r>
              <a:rPr lang="ru-RU" sz="28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рішень</a:t>
            </a:r>
            <a:r>
              <a:rPr lang="ru-RU" sz="28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355829" y="6438900"/>
            <a:ext cx="8246371" cy="30162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indent="457200" algn="just"/>
            <a:r>
              <a:rPr lang="ru-RU" sz="28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Зіштовхуючись</a:t>
            </a:r>
            <a:r>
              <a:rPr lang="ru-RU" sz="28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із</a:t>
            </a:r>
            <a:r>
              <a:rPr lang="ru-RU" sz="28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подібною</a:t>
            </a:r>
            <a:r>
              <a:rPr lang="ru-RU" sz="28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протидією</a:t>
            </a:r>
            <a:r>
              <a:rPr lang="ru-RU" sz="28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експерти</a:t>
            </a:r>
            <a:r>
              <a:rPr lang="ru-RU" sz="28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виявляються</a:t>
            </a:r>
            <a:r>
              <a:rPr lang="ru-RU" sz="28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перед </a:t>
            </a:r>
            <a:r>
              <a:rPr lang="ru-RU" sz="28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вибором</a:t>
            </a:r>
            <a:r>
              <a:rPr lang="ru-RU" sz="28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8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sz="28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продовжувати</a:t>
            </a:r>
            <a:r>
              <a:rPr lang="ru-RU" sz="28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спроби</a:t>
            </a:r>
            <a:r>
              <a:rPr lang="ru-RU" sz="28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впровадження</a:t>
            </a:r>
            <a:r>
              <a:rPr lang="ru-RU" sz="28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наукових</a:t>
            </a:r>
            <a:r>
              <a:rPr lang="ru-RU" sz="28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методик у процедуру </a:t>
            </a:r>
            <a:r>
              <a:rPr lang="ru-RU" sz="28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прийняття</a:t>
            </a:r>
            <a:r>
              <a:rPr lang="ru-RU" sz="28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рішень</a:t>
            </a:r>
            <a:r>
              <a:rPr lang="ru-RU" sz="28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8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даній</a:t>
            </a:r>
            <a:r>
              <a:rPr lang="ru-RU" sz="28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структурі</a:t>
            </a:r>
            <a:r>
              <a:rPr lang="ru-RU" sz="28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sz="28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самим стати </a:t>
            </a:r>
            <a:r>
              <a:rPr lang="ru-RU" sz="28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частиною</a:t>
            </a:r>
            <a:r>
              <a:rPr lang="ru-RU" sz="28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бюрократичної</a:t>
            </a:r>
            <a:r>
              <a:rPr lang="ru-RU" sz="28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системи</a:t>
            </a:r>
            <a:r>
              <a:rPr lang="ru-RU" sz="28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формалізуючи</a:t>
            </a:r>
            <a:r>
              <a:rPr lang="ru-RU" sz="28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свої</a:t>
            </a:r>
            <a:r>
              <a:rPr lang="ru-RU" sz="28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функції</a:t>
            </a:r>
            <a:r>
              <a:rPr lang="ru-RU" sz="28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й </a:t>
            </a:r>
            <a:r>
              <a:rPr lang="ru-RU" sz="28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способи</a:t>
            </a:r>
            <a:r>
              <a:rPr lang="ru-RU" sz="28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їхнього</a:t>
            </a:r>
            <a:r>
              <a:rPr lang="ru-RU" sz="28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виконання</a:t>
            </a:r>
            <a:r>
              <a:rPr lang="ru-RU" sz="28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й </a:t>
            </a:r>
            <a:r>
              <a:rPr lang="ru-RU" sz="28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погодившись</a:t>
            </a:r>
            <a:r>
              <a:rPr lang="ru-RU" sz="28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із</a:t>
            </a:r>
            <a:r>
              <a:rPr lang="ru-RU" sz="28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рутинизацією</a:t>
            </a:r>
            <a:r>
              <a:rPr lang="ru-RU" sz="28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своїх</a:t>
            </a:r>
            <a:r>
              <a:rPr lang="ru-RU" sz="28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обов’язків</a:t>
            </a:r>
            <a:r>
              <a:rPr lang="ru-RU" sz="28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0" y="9715500"/>
            <a:ext cx="19280880" cy="903402"/>
            <a:chOff x="0" y="0"/>
            <a:chExt cx="25707840" cy="1750636"/>
          </a:xfrm>
        </p:grpSpPr>
        <p:grpSp>
          <p:nvGrpSpPr>
            <p:cNvPr id="13" name="Group 13"/>
            <p:cNvGrpSpPr/>
            <p:nvPr/>
          </p:nvGrpSpPr>
          <p:grpSpPr>
            <a:xfrm rot="5400000">
              <a:off x="13125860" y="-10831345"/>
              <a:ext cx="1750636" cy="23413325"/>
              <a:chOff x="0" y="0"/>
              <a:chExt cx="3130550" cy="41868551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3130550" cy="41868551"/>
              </a:xfrm>
              <a:custGeom>
                <a:avLst/>
                <a:gdLst/>
                <a:ahLst/>
                <a:cxnLst/>
                <a:rect l="l" t="t" r="r" b="b"/>
                <a:pathLst>
                  <a:path w="3130550" h="41868551">
                    <a:moveTo>
                      <a:pt x="0" y="1123950"/>
                    </a:moveTo>
                    <a:lnTo>
                      <a:pt x="0" y="41868551"/>
                    </a:lnTo>
                    <a:lnTo>
                      <a:pt x="3130550" y="41868551"/>
                    </a:lnTo>
                    <a:lnTo>
                      <a:pt x="3130550" y="0"/>
                    </a:lnTo>
                    <a:close/>
                  </a:path>
                </a:pathLst>
              </a:custGeom>
              <a:solidFill>
                <a:srgbClr val="1836B2"/>
              </a:solidFill>
            </p:spPr>
          </p:sp>
        </p:grpSp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t="34026"/>
            <a:stretch>
              <a:fillRect/>
            </a:stretch>
          </p:blipFill>
          <p:spPr>
            <a:xfrm>
              <a:off x="0" y="0"/>
              <a:ext cx="3066088" cy="1750636"/>
            </a:xfrm>
            <a:prstGeom prst="rect">
              <a:avLst/>
            </a:prstGeom>
          </p:spPr>
        </p:pic>
      </p:grpSp>
      <p:pic>
        <p:nvPicPr>
          <p:cNvPr id="17" name="Рисунок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794" y="5155292"/>
            <a:ext cx="4633606" cy="430203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9305925"/>
            <a:ext cx="19280880" cy="1312977"/>
            <a:chOff x="0" y="0"/>
            <a:chExt cx="25707840" cy="1750636"/>
          </a:xfrm>
        </p:grpSpPr>
        <p:grpSp>
          <p:nvGrpSpPr>
            <p:cNvPr id="3" name="Group 3"/>
            <p:cNvGrpSpPr/>
            <p:nvPr/>
          </p:nvGrpSpPr>
          <p:grpSpPr>
            <a:xfrm rot="5400000">
              <a:off x="13125860" y="-10831345"/>
              <a:ext cx="1750636" cy="23413325"/>
              <a:chOff x="0" y="0"/>
              <a:chExt cx="3130550" cy="41868551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3130550" cy="41868551"/>
              </a:xfrm>
              <a:custGeom>
                <a:avLst/>
                <a:gdLst/>
                <a:ahLst/>
                <a:cxnLst/>
                <a:rect l="l" t="t" r="r" b="b"/>
                <a:pathLst>
                  <a:path w="3130550" h="41868551">
                    <a:moveTo>
                      <a:pt x="0" y="1123950"/>
                    </a:moveTo>
                    <a:lnTo>
                      <a:pt x="0" y="41868551"/>
                    </a:lnTo>
                    <a:lnTo>
                      <a:pt x="3130550" y="41868551"/>
                    </a:lnTo>
                    <a:lnTo>
                      <a:pt x="3130550" y="0"/>
                    </a:lnTo>
                    <a:close/>
                  </a:path>
                </a:pathLst>
              </a:custGeom>
              <a:solidFill>
                <a:srgbClr val="1836B2"/>
              </a:solidFill>
            </p:spPr>
          </p:sp>
        </p:grpSp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t="34026"/>
            <a:stretch>
              <a:fillRect/>
            </a:stretch>
          </p:blipFill>
          <p:spPr>
            <a:xfrm>
              <a:off x="0" y="0"/>
              <a:ext cx="3066088" cy="1750636"/>
            </a:xfrm>
            <a:prstGeom prst="rect">
              <a:avLst/>
            </a:prstGeom>
          </p:spPr>
        </p:pic>
      </p:grpSp>
      <p:sp>
        <p:nvSpPr>
          <p:cNvPr id="9" name="TextBox 9"/>
          <p:cNvSpPr txBox="1"/>
          <p:nvPr/>
        </p:nvSpPr>
        <p:spPr>
          <a:xfrm>
            <a:off x="9448800" y="4553370"/>
            <a:ext cx="8610600" cy="38779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just">
              <a:lnSpc>
                <a:spcPct val="150000"/>
              </a:lnSpc>
              <a:spcBef>
                <a:spcPct val="0"/>
              </a:spcBef>
            </a:pPr>
            <a:r>
              <a:rPr lang="ru-RU" sz="2400" b="1" spc="15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400" b="1" spc="15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Незалежно</a:t>
            </a:r>
            <a:r>
              <a:rPr lang="ru-RU" sz="2400" b="1" spc="15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2400" b="1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того, </a:t>
            </a:r>
            <a:r>
              <a:rPr lang="ru-RU" sz="2400" b="1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</a:t>
            </a:r>
            <a:r>
              <a:rPr lang="ru-RU" sz="2400" b="1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є репрезентант </a:t>
            </a:r>
            <a:r>
              <a:rPr lang="ru-RU" sz="2400" b="1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власне</a:t>
            </a:r>
            <a:r>
              <a:rPr lang="ru-RU" sz="2400" b="1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продуцієнтом</a:t>
            </a:r>
            <a:r>
              <a:rPr lang="ru-RU" sz="2400" b="1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політичного</a:t>
            </a:r>
            <a:r>
              <a:rPr lang="ru-RU" sz="2400" b="1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аналізу</a:t>
            </a:r>
            <a:r>
              <a:rPr lang="ru-RU" sz="2400" b="1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</a:t>
            </a:r>
            <a:r>
              <a:rPr lang="ru-RU" sz="2400" b="1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лише</a:t>
            </a:r>
            <a:r>
              <a:rPr lang="ru-RU" sz="2400" b="1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оприлюднює</a:t>
            </a:r>
            <a:r>
              <a:rPr lang="ru-RU" sz="2400" b="1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інформаційний</a:t>
            </a:r>
            <a:r>
              <a:rPr lang="ru-RU" sz="2400" b="1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продукт, </a:t>
            </a:r>
            <a:r>
              <a:rPr lang="ru-RU" sz="2400" b="1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він</a:t>
            </a:r>
            <a:r>
              <a:rPr lang="ru-RU" sz="2400" b="1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виступає</a:t>
            </a:r>
            <a:r>
              <a:rPr lang="ru-RU" sz="2400" b="1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як</a:t>
            </a:r>
            <a:r>
              <a:rPr lang="ru-RU" sz="2400" b="1" spc="15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0" algn="just">
              <a:lnSpc>
                <a:spcPct val="150000"/>
              </a:lnSpc>
              <a:spcBef>
                <a:spcPct val="0"/>
              </a:spcBef>
            </a:pPr>
            <a:r>
              <a:rPr lang="ru-RU" sz="2400" spc="15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- </a:t>
            </a:r>
            <a:r>
              <a:rPr lang="ru-RU" sz="2400" spc="15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політичний</a:t>
            </a:r>
            <a:r>
              <a:rPr lang="ru-RU" sz="2400" spc="15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спікер</a:t>
            </a:r>
            <a:endParaRPr lang="ru-RU" sz="2400" spc="15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50000"/>
              </a:lnSpc>
              <a:spcBef>
                <a:spcPct val="0"/>
              </a:spcBef>
            </a:pPr>
            <a:r>
              <a:rPr lang="ru-RU" sz="2400" spc="15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-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політичний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огляда</a:t>
            </a:r>
            <a:endParaRPr lang="ru-RU" sz="2400" spc="15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50000"/>
              </a:lnSpc>
              <a:spcBef>
                <a:spcPct val="0"/>
              </a:spcBef>
            </a:pPr>
            <a:r>
              <a:rPr lang="ru-RU" sz="2400" spc="15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-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політичний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консультант </a:t>
            </a:r>
          </a:p>
          <a:p>
            <a:pPr lvl="0" algn="ctr">
              <a:lnSpc>
                <a:spcPct val="150000"/>
              </a:lnSpc>
              <a:spcBef>
                <a:spcPct val="0"/>
              </a:spcBef>
            </a:pPr>
            <a:endParaRPr lang="ru-RU" sz="2400" spc="15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327117" y="4675691"/>
            <a:ext cx="8755378" cy="48482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ts val="4200"/>
              </a:lnSpc>
              <a:spcBef>
                <a:spcPct val="0"/>
              </a:spcBef>
            </a:pPr>
            <a:r>
              <a:rPr lang="ru-RU" sz="2400" b="1" spc="15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ru-RU" sz="2400" b="1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Типи</a:t>
            </a:r>
            <a:r>
              <a:rPr lang="ru-RU" sz="2400" b="1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продуцієнтів</a:t>
            </a:r>
            <a:r>
              <a:rPr lang="ru-RU" sz="2400" b="1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політичного</a:t>
            </a:r>
            <a:r>
              <a:rPr lang="ru-RU" sz="2400" b="1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аналізу</a:t>
            </a:r>
            <a:r>
              <a:rPr lang="ru-RU" sz="2400" b="1" spc="15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algn="ctr">
              <a:lnSpc>
                <a:spcPts val="4200"/>
              </a:lnSpc>
              <a:spcBef>
                <a:spcPct val="0"/>
              </a:spcBef>
            </a:pP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Розрізняють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такі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типи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продуцентів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політичного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аналізу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0" algn="ctr">
              <a:lnSpc>
                <a:spcPts val="4200"/>
              </a:lnSpc>
              <a:spcBef>
                <a:spcPct val="0"/>
              </a:spcBef>
            </a:pP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за складом –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одноосібні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групові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lvl="0" algn="ctr">
              <a:lnSpc>
                <a:spcPts val="4200"/>
              </a:lnSpc>
              <a:spcBef>
                <a:spcPct val="0"/>
              </a:spcBef>
            </a:pP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за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належністю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державні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недержавні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утворені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різними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суб’єктами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політичної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системи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незалежні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змішані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lvl="0" algn="ctr">
              <a:lnSpc>
                <a:spcPts val="4200"/>
              </a:lnSpc>
              <a:spcBef>
                <a:spcPct val="0"/>
              </a:spcBef>
            </a:pP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за часом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дії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постійні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й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тимчасові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lvl="0" algn="ctr">
              <a:lnSpc>
                <a:spcPts val="4200"/>
              </a:lnSpc>
              <a:spcBef>
                <a:spcPct val="0"/>
              </a:spcBef>
            </a:pP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за масштабами й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орієнтацією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діяльності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загальнополітичні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галузеві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регіональні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загальнодержавні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міжнародні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всесвітні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algn="ctr">
              <a:lnSpc>
                <a:spcPts val="4200"/>
              </a:lnSpc>
              <a:spcBef>
                <a:spcPct val="0"/>
              </a:spcBef>
            </a:pPr>
            <a:endParaRPr lang="ru-RU" sz="2400" spc="15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AutoShape 11"/>
          <p:cNvSpPr/>
          <p:nvPr/>
        </p:nvSpPr>
        <p:spPr>
          <a:xfrm rot="5400000">
            <a:off x="7043194" y="6776497"/>
            <a:ext cx="4201611" cy="0"/>
          </a:xfrm>
          <a:prstGeom prst="line">
            <a:avLst/>
          </a:prstGeom>
          <a:ln w="76200" cap="rnd">
            <a:solidFill>
              <a:srgbClr val="86C7ED"/>
            </a:solidFill>
            <a:prstDash val="sysDot"/>
            <a:headEnd type="none" w="sm" len="sm"/>
            <a:tailEnd type="none" w="sm" len="sm"/>
          </a:ln>
        </p:spPr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287999" cy="4553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9900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9305925"/>
            <a:ext cx="19280880" cy="1312977"/>
            <a:chOff x="0" y="0"/>
            <a:chExt cx="25707840" cy="1750636"/>
          </a:xfrm>
        </p:grpSpPr>
        <p:grpSp>
          <p:nvGrpSpPr>
            <p:cNvPr id="3" name="Group 3"/>
            <p:cNvGrpSpPr/>
            <p:nvPr/>
          </p:nvGrpSpPr>
          <p:grpSpPr>
            <a:xfrm rot="5400000">
              <a:off x="13125860" y="-10831345"/>
              <a:ext cx="1750636" cy="23413325"/>
              <a:chOff x="0" y="0"/>
              <a:chExt cx="3130550" cy="41868551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3130550" cy="41868551"/>
              </a:xfrm>
              <a:custGeom>
                <a:avLst/>
                <a:gdLst/>
                <a:ahLst/>
                <a:cxnLst/>
                <a:rect l="l" t="t" r="r" b="b"/>
                <a:pathLst>
                  <a:path w="3130550" h="41868551">
                    <a:moveTo>
                      <a:pt x="0" y="1123950"/>
                    </a:moveTo>
                    <a:lnTo>
                      <a:pt x="0" y="41868551"/>
                    </a:lnTo>
                    <a:lnTo>
                      <a:pt x="3130550" y="41868551"/>
                    </a:lnTo>
                    <a:lnTo>
                      <a:pt x="3130550" y="0"/>
                    </a:lnTo>
                    <a:close/>
                  </a:path>
                </a:pathLst>
              </a:custGeom>
              <a:solidFill>
                <a:srgbClr val="1836B2"/>
              </a:solidFill>
            </p:spPr>
          </p:sp>
        </p:grpSp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t="34026"/>
            <a:stretch>
              <a:fillRect/>
            </a:stretch>
          </p:blipFill>
          <p:spPr>
            <a:xfrm>
              <a:off x="0" y="0"/>
              <a:ext cx="3066088" cy="1750636"/>
            </a:xfrm>
            <a:prstGeom prst="rect">
              <a:avLst/>
            </a:prstGeom>
          </p:spPr>
        </p:pic>
      </p:grpSp>
      <p:grpSp>
        <p:nvGrpSpPr>
          <p:cNvPr id="7" name="Group 7"/>
          <p:cNvGrpSpPr/>
          <p:nvPr/>
        </p:nvGrpSpPr>
        <p:grpSpPr>
          <a:xfrm>
            <a:off x="8534400" y="1104900"/>
            <a:ext cx="8839200" cy="6743164"/>
            <a:chOff x="0" y="-9525"/>
            <a:chExt cx="10820400" cy="8990885"/>
          </a:xfrm>
        </p:grpSpPr>
        <p:sp>
          <p:nvSpPr>
            <p:cNvPr id="8" name="TextBox 8"/>
            <p:cNvSpPr txBox="1"/>
            <p:nvPr/>
          </p:nvSpPr>
          <p:spPr>
            <a:xfrm>
              <a:off x="0" y="-9525"/>
              <a:ext cx="10820400" cy="7207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200"/>
                </a:lnSpc>
              </a:pPr>
              <a:r>
                <a:rPr lang="ru-RU" sz="3500" spc="105" dirty="0" smtClean="0">
                  <a:solidFill>
                    <a:srgbClr val="A066C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5. </a:t>
              </a:r>
              <a:r>
                <a:rPr lang="ru-RU" sz="3500" spc="105" dirty="0" err="1">
                  <a:solidFill>
                    <a:srgbClr val="A066C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Класифікація</a:t>
              </a:r>
              <a:r>
                <a:rPr lang="ru-RU" sz="3500" spc="105" dirty="0">
                  <a:solidFill>
                    <a:srgbClr val="A066C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3500" spc="105" dirty="0" err="1">
                  <a:solidFill>
                    <a:srgbClr val="A066C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експертних</a:t>
              </a:r>
              <a:r>
                <a:rPr lang="ru-RU" sz="3500" spc="105" dirty="0">
                  <a:solidFill>
                    <a:srgbClr val="A066C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3500" spc="105" dirty="0" err="1">
                  <a:solidFill>
                    <a:srgbClr val="A066C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корпорацій</a:t>
              </a:r>
              <a:r>
                <a:rPr lang="ru-RU" sz="3500" spc="105" dirty="0">
                  <a:solidFill>
                    <a:srgbClr val="A066C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3500" spc="105" dirty="0">
                <a:solidFill>
                  <a:srgbClr val="A066CB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1102280"/>
              <a:ext cx="10820400" cy="78790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indent="457200" algn="just"/>
              <a:r>
                <a:rPr lang="ru-RU" sz="2400" spc="15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Сьогодні</a:t>
              </a:r>
              <a:r>
                <a:rPr lang="ru-RU" sz="2400" spc="15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400" spc="15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політична</a:t>
              </a:r>
              <a:r>
                <a:rPr lang="ru-RU" sz="2400" spc="15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400" spc="15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експертиза</a:t>
              </a:r>
              <a:r>
                <a:rPr lang="ru-RU" sz="2400" spc="15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перестала бути </a:t>
              </a:r>
              <a:r>
                <a:rPr lang="ru-RU" sz="2400" spc="15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надбанням</a:t>
              </a:r>
              <a:r>
                <a:rPr lang="ru-RU" sz="2400" spc="15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400" spc="15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тільки</a:t>
              </a:r>
              <a:r>
                <a:rPr lang="ru-RU" sz="2400" spc="15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400" spc="15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владних</a:t>
              </a:r>
              <a:r>
                <a:rPr lang="ru-RU" sz="2400" spc="15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структур. Коло </a:t>
              </a:r>
              <a:r>
                <a:rPr lang="ru-RU" sz="2400" spc="15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споживачів</a:t>
              </a:r>
              <a:r>
                <a:rPr lang="ru-RU" sz="2400" spc="15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400" spc="15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аналітичної</a:t>
              </a:r>
              <a:r>
                <a:rPr lang="ru-RU" sz="2400" spc="15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400" spc="15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продукції</a:t>
              </a:r>
              <a:r>
                <a:rPr lang="ru-RU" sz="2400" spc="15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400" spc="15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сьогодні</a:t>
              </a:r>
              <a:r>
                <a:rPr lang="ru-RU" sz="2400" spc="15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400" spc="15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вкрай</a:t>
              </a:r>
              <a:r>
                <a:rPr lang="ru-RU" sz="2400" spc="15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широкий – до </a:t>
              </a:r>
              <a:r>
                <a:rPr lang="ru-RU" sz="2400" spc="15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її</a:t>
              </a:r>
              <a:r>
                <a:rPr lang="ru-RU" sz="2400" spc="15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400" spc="15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послуг</a:t>
              </a:r>
              <a:r>
                <a:rPr lang="ru-RU" sz="2400" spc="15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400" spc="15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прибігають</a:t>
              </a:r>
              <a:r>
                <a:rPr lang="ru-RU" sz="2400" spc="15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практично </a:t>
              </a:r>
              <a:r>
                <a:rPr lang="ru-RU" sz="2400" spc="15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всі</a:t>
              </a:r>
              <a:r>
                <a:rPr lang="ru-RU" sz="2400" spc="15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400" spc="15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суб’єкти</a:t>
              </a:r>
              <a:r>
                <a:rPr lang="ru-RU" sz="2400" spc="15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400" spc="15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політичного</a:t>
              </a:r>
              <a:r>
                <a:rPr lang="ru-RU" sz="2400" spc="15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400" spc="15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процесу</a:t>
              </a:r>
              <a:r>
                <a:rPr lang="ru-RU" sz="2400" spc="15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ru-RU" sz="2400" spc="15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Це</a:t>
              </a:r>
              <a:r>
                <a:rPr lang="ru-RU" sz="2400" spc="15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добре видно по </a:t>
              </a:r>
              <a:r>
                <a:rPr lang="ru-RU" sz="2400" spc="15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класифікації</a:t>
              </a:r>
              <a:r>
                <a:rPr lang="ru-RU" sz="2400" spc="15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400" spc="15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експертних</a:t>
              </a:r>
              <a:r>
                <a:rPr lang="ru-RU" sz="2400" spc="15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400" spc="15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корпорацій</a:t>
              </a:r>
              <a:r>
                <a:rPr lang="ru-RU" sz="2400" spc="15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– </a:t>
              </a:r>
              <a:r>
                <a:rPr lang="ru-RU" sz="2400" spc="15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об’єднань</a:t>
              </a:r>
              <a:r>
                <a:rPr lang="ru-RU" sz="2400" spc="15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400" spc="15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експертів</a:t>
              </a:r>
              <a:r>
                <a:rPr lang="ru-RU" sz="2400" spc="15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indent="457200" algn="just"/>
              <a:endPara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indent="457200" algn="just"/>
              <a:r>
                <a:rPr lang="ru-RU" sz="2400" spc="15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Одну з таких </a:t>
              </a:r>
              <a:r>
                <a:rPr lang="ru-RU" sz="2400" spc="15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класифікацій</a:t>
              </a:r>
              <a:r>
                <a:rPr lang="ru-RU" sz="2400" spc="15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400" spc="15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пропонує</a:t>
              </a:r>
              <a:r>
                <a:rPr lang="ru-RU" sz="2400" spc="15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Л. Пал. </a:t>
              </a:r>
              <a:r>
                <a:rPr lang="ru-RU" sz="2400" spc="15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Розглядаючи</a:t>
              </a:r>
              <a:r>
                <a:rPr lang="ru-RU" sz="2400" spc="15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400" spc="15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канадську</a:t>
              </a:r>
              <a:r>
                <a:rPr lang="ru-RU" sz="2400" spc="15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400" spc="15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політичну</a:t>
              </a:r>
              <a:r>
                <a:rPr lang="ru-RU" sz="2400" spc="15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систему, </a:t>
              </a:r>
              <a:r>
                <a:rPr lang="ru-RU" sz="2400" spc="15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він</a:t>
              </a:r>
              <a:r>
                <a:rPr lang="ru-RU" sz="2400" spc="15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400" spc="15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розділив</a:t>
              </a:r>
              <a:r>
                <a:rPr lang="ru-RU" sz="2400" spc="15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400" spc="15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всі</a:t>
              </a:r>
              <a:r>
                <a:rPr lang="ru-RU" sz="2400" spc="15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400" spc="15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структури</a:t>
              </a:r>
              <a:r>
                <a:rPr lang="ru-RU" sz="2400" spc="15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ru-RU" sz="2400" spc="15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що</a:t>
              </a:r>
              <a:r>
                <a:rPr lang="ru-RU" sz="2400" spc="15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400" spc="15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працюють</a:t>
              </a:r>
              <a:r>
                <a:rPr lang="ru-RU" sz="2400" spc="15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у </a:t>
              </a:r>
              <a:r>
                <a:rPr lang="ru-RU" sz="2400" spc="15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сфері</a:t>
              </a:r>
              <a:r>
                <a:rPr lang="ru-RU" sz="2400" spc="15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400" spc="15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політичного</a:t>
              </a:r>
              <a:r>
                <a:rPr lang="ru-RU" sz="2400" spc="15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400" spc="15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аналізу</a:t>
              </a:r>
              <a:r>
                <a:rPr lang="ru-RU" sz="2400" spc="15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на два </a:t>
              </a:r>
              <a:r>
                <a:rPr lang="ru-RU" sz="2400" spc="15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сектори</a:t>
              </a:r>
              <a:r>
                <a:rPr lang="ru-RU" sz="2400" spc="15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ru-RU" sz="2400" spc="15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державний</a:t>
              </a:r>
              <a:r>
                <a:rPr lang="ru-RU" sz="2400" spc="15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і </a:t>
              </a:r>
              <a:r>
                <a:rPr lang="ru-RU" sz="2400" spc="15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недержавний</a:t>
              </a:r>
              <a:r>
                <a:rPr lang="ru-RU" sz="2400" spc="15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ru-RU" sz="2400" spc="15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Кожний</a:t>
              </a:r>
              <a:r>
                <a:rPr lang="ru-RU" sz="2400" spc="15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з них </a:t>
              </a:r>
              <a:r>
                <a:rPr lang="ru-RU" sz="2400" spc="15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був</a:t>
              </a:r>
              <a:r>
                <a:rPr lang="ru-RU" sz="2400" spc="15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400" spc="15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розбитий</a:t>
              </a:r>
              <a:r>
                <a:rPr lang="ru-RU" sz="2400" spc="15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Л. Палом на </a:t>
              </a:r>
              <a:r>
                <a:rPr lang="ru-RU" sz="2400" spc="15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більш</a:t>
              </a:r>
              <a:r>
                <a:rPr lang="ru-RU" sz="2400" spc="15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400" spc="15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дрібні</a:t>
              </a:r>
              <a:r>
                <a:rPr lang="ru-RU" sz="2400" spc="15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400" spc="15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підгрупи</a:t>
              </a:r>
              <a:r>
                <a:rPr lang="ru-RU" sz="2400" spc="15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перший </a:t>
              </a:r>
              <a:r>
                <a:rPr lang="ru-RU" sz="2400" spc="15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ділиться</a:t>
              </a:r>
              <a:r>
                <a:rPr lang="ru-RU" sz="2400" spc="15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на </a:t>
              </a:r>
              <a:r>
                <a:rPr lang="ru-RU" sz="2400" spc="15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урядові</a:t>
              </a:r>
              <a:r>
                <a:rPr lang="ru-RU" sz="2400" spc="15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й </a:t>
              </a:r>
              <a:r>
                <a:rPr lang="ru-RU" sz="2400" spc="15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квазіурядові</a:t>
              </a:r>
              <a:r>
                <a:rPr lang="ru-RU" sz="2400" spc="15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400" spc="15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аналітичні</a:t>
              </a:r>
              <a:r>
                <a:rPr lang="ru-RU" sz="2400" spc="15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400" spc="15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підрозділи</a:t>
              </a:r>
              <a:r>
                <a:rPr lang="ru-RU" sz="2400" spc="15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а </a:t>
              </a:r>
              <a:r>
                <a:rPr lang="ru-RU" sz="2400" spc="15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другий</a:t>
              </a:r>
              <a:r>
                <a:rPr lang="ru-RU" sz="2400" spc="15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– на </a:t>
              </a:r>
              <a:r>
                <a:rPr lang="ru-RU" sz="2400" spc="15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аналітичні</a:t>
              </a:r>
              <a:r>
                <a:rPr lang="ru-RU" sz="2400" spc="15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400" spc="15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центри</a:t>
              </a:r>
              <a:r>
                <a:rPr lang="ru-RU" sz="2400" spc="15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а) </a:t>
              </a:r>
              <a:r>
                <a:rPr lang="ru-RU" sz="2400" spc="15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працюючі</a:t>
              </a:r>
              <a:r>
                <a:rPr lang="ru-RU" sz="2400" spc="15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на </a:t>
              </a:r>
              <a:r>
                <a:rPr lang="ru-RU" sz="2400" spc="15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одержання</a:t>
              </a:r>
              <a:r>
                <a:rPr lang="ru-RU" sz="2400" spc="15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400" spc="15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прибутку</a:t>
              </a:r>
              <a:r>
                <a:rPr lang="ru-RU" sz="2400" spc="15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б) </a:t>
              </a:r>
              <a:r>
                <a:rPr lang="ru-RU" sz="2400" spc="15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створені</a:t>
              </a:r>
              <a:r>
                <a:rPr lang="ru-RU" sz="2400" spc="15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на </a:t>
              </a:r>
              <a:r>
                <a:rPr lang="ru-RU" sz="2400" spc="15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базі</a:t>
              </a:r>
              <a:r>
                <a:rPr lang="ru-RU" sz="2400" spc="15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400" spc="15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університетів</a:t>
              </a:r>
              <a:r>
                <a:rPr lang="ru-RU" sz="2400" spc="15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і в) не </a:t>
              </a:r>
              <a:r>
                <a:rPr lang="ru-RU" sz="2400" spc="15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вважають</a:t>
              </a:r>
              <a:r>
                <a:rPr lang="ru-RU" sz="2400" spc="15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400" spc="15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фінансовий</a:t>
              </a:r>
              <a:r>
                <a:rPr lang="ru-RU" sz="2400" spc="15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400" spc="15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прибуток</a:t>
              </a:r>
              <a:r>
                <a:rPr lang="ru-RU" sz="2400" spc="15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основною метою </a:t>
              </a:r>
              <a:r>
                <a:rPr lang="ru-RU" sz="2400" spc="15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свого</a:t>
              </a:r>
              <a:r>
                <a:rPr lang="ru-RU" sz="2400" spc="15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400" spc="15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функціонування</a:t>
              </a:r>
              <a:r>
                <a:rPr lang="ru-RU" sz="2400" spc="15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indent="457200" algn="just"/>
              <a:endPara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43" name="Рисунок 4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" y="800100"/>
            <a:ext cx="7315200" cy="7668816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35278"/>
            <a:ext cx="18288000" cy="4570924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685800" y="495300"/>
            <a:ext cx="17145000" cy="62786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indent="457200" algn="just"/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Урядові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аналітичні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структури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класифікації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Л. Пала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являють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собою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ті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підрозділи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 просто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працюють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уряду, але є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частиною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організаційної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структури</a:t>
            </a:r>
            <a:r>
              <a:rPr lang="ru-RU" sz="2400" spc="15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457200" algn="just"/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Більшість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недержавному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аналітичному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секторі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становлять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центри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орієнтовані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одержання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прибутку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а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отже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представляють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собою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комерційні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структури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для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яких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політична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аналітика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товар,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просувається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ними на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ринок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indent="457200" algn="just"/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Центри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ставлять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як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своє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основне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завдання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одержання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прибутку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існують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спонсорські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засоби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й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гонорари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публікацій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власних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досліджень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indent="457200" algn="just"/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думку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альтернативних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дослідників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піддають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критиці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класифікацію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Л. Пала,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аналітичні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центри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створені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базі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крупних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університетів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є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скоріше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підвидами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центрів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а не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самостійною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категорією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оскільки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вони не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ставлять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одержання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прибутку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як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своє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основне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завдання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indent="457200" algn="just"/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Говорячи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урядові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аналітичні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структури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першу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групу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суб’єктів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політичного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аналізу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автори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виділяють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них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підгрупи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відповідно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тих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органів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державної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влади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на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вони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працюють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Даний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підхід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більшою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мірою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відбиває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специфіку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державного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аналітичного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сектора,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ніж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поділ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Л. Пала на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урядові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й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квазіурядові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структури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Д.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Веймер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й А.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Вайнінг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виокремлюють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indent="457200" algn="just"/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президентські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аналітичні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служби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компактні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аналітичні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групи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типу Ради з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національної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безпеки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Ради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із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внутрішньої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політики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здійснюють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аналітичну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підтримку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рішень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прийнятих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президентом США; </a:t>
            </a:r>
          </a:p>
          <a:p>
            <a:pPr indent="457200" algn="just"/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аналітичні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структури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інтегровані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різні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федеральні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агентства,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виконують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США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функції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міністерств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  <a:p>
            <a:pPr indent="457200" algn="just"/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служби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аналітичного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забезпечення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діяльності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парламенту. </a:t>
            </a:r>
          </a:p>
          <a:p>
            <a:pPr indent="457200" algn="just"/>
            <a:endParaRPr lang="ru-RU" sz="2400" spc="15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08655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066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7069494" y="190501"/>
            <a:ext cx="10989906" cy="103412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indent="457200" algn="just"/>
            <a:r>
              <a:rPr lang="ru-RU" sz="2800" spc="1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Друга </a:t>
            </a:r>
            <a:r>
              <a:rPr lang="ru-RU" sz="2800" spc="15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група</a:t>
            </a:r>
            <a:r>
              <a:rPr lang="ru-RU" sz="2800" spc="1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pc="15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суб’єктів</a:t>
            </a:r>
            <a:r>
              <a:rPr lang="ru-RU" sz="2800" spc="1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pc="15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політичного</a:t>
            </a:r>
            <a:r>
              <a:rPr lang="ru-RU" sz="2800" spc="1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pc="15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аналізу</a:t>
            </a:r>
            <a:r>
              <a:rPr lang="ru-RU" sz="2800" spc="1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pc="15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становлять</a:t>
            </a:r>
            <a:r>
              <a:rPr lang="ru-RU" sz="2800" spc="1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pc="15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великі</a:t>
            </a:r>
            <a:r>
              <a:rPr lang="ru-RU" sz="2800" spc="1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pc="15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дослідницькі</a:t>
            </a:r>
            <a:r>
              <a:rPr lang="ru-RU" sz="2800" spc="1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pc="15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інститути</a:t>
            </a:r>
            <a:r>
              <a:rPr lang="ru-RU" sz="2800" spc="1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spc="15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sz="2800" spc="1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Д. </a:t>
            </a:r>
            <a:r>
              <a:rPr lang="ru-RU" sz="2800" spc="15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Веймер</a:t>
            </a:r>
            <a:r>
              <a:rPr lang="ru-RU" sz="2800" spc="1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й А. </a:t>
            </a:r>
            <a:r>
              <a:rPr lang="ru-RU" sz="2800" spc="15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Вайнінг</a:t>
            </a:r>
            <a:r>
              <a:rPr lang="ru-RU" sz="2800" spc="1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pc="15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називають</a:t>
            </a:r>
            <a:r>
              <a:rPr lang="ru-RU" sz="2800" spc="1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«резервуарами думки» – до них </a:t>
            </a:r>
            <a:r>
              <a:rPr lang="ru-RU" sz="2800" spc="15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відносяться</a:t>
            </a:r>
            <a:r>
              <a:rPr lang="ru-RU" sz="2800" spc="1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pc="15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такі</a:t>
            </a:r>
            <a:r>
              <a:rPr lang="ru-RU" sz="2800" spc="1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pc="15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структури</a:t>
            </a:r>
            <a:r>
              <a:rPr lang="ru-RU" sz="2800" spc="1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spc="15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sz="2800" spc="1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pc="15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займаються</a:t>
            </a:r>
            <a:r>
              <a:rPr lang="ru-RU" sz="2800" spc="1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pc="15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розробкою</a:t>
            </a:r>
            <a:r>
              <a:rPr lang="ru-RU" sz="2800" spc="1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pc="15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принципово</a:t>
            </a:r>
            <a:r>
              <a:rPr lang="ru-RU" sz="2800" spc="1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pc="15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нових</a:t>
            </a:r>
            <a:r>
              <a:rPr lang="ru-RU" sz="2800" spc="1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pc="15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методів</a:t>
            </a:r>
            <a:r>
              <a:rPr lang="ru-RU" sz="2800" spc="1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pc="15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аналізу</a:t>
            </a:r>
            <a:r>
              <a:rPr lang="ru-RU" sz="2800" spc="1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а </a:t>
            </a:r>
            <a:r>
              <a:rPr lang="ru-RU" sz="2800" spc="15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потім</a:t>
            </a:r>
            <a:r>
              <a:rPr lang="ru-RU" sz="2800" spc="1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pc="15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використовують</a:t>
            </a:r>
            <a:r>
              <a:rPr lang="ru-RU" sz="2800" spc="1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pc="15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їх</a:t>
            </a:r>
            <a:r>
              <a:rPr lang="ru-RU" sz="2800" spc="1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800" spc="15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практиці</a:t>
            </a:r>
            <a:r>
              <a:rPr lang="ru-RU" sz="2800" spc="1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indent="457200" algn="just"/>
            <a:r>
              <a:rPr lang="ru-RU" sz="2800" spc="15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Найбільш</a:t>
            </a:r>
            <a:r>
              <a:rPr lang="ru-RU" sz="2800" spc="1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pc="15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яскравим</a:t>
            </a:r>
            <a:r>
              <a:rPr lang="ru-RU" sz="2800" spc="1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прикладом такого роду </a:t>
            </a:r>
            <a:r>
              <a:rPr lang="ru-RU" sz="2800" spc="15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</a:t>
            </a:r>
            <a:r>
              <a:rPr lang="ru-RU" sz="2800" spc="1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є «РЕНД </a:t>
            </a:r>
            <a:r>
              <a:rPr lang="ru-RU" sz="2800" spc="15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Корпорейшн</a:t>
            </a:r>
            <a:r>
              <a:rPr lang="ru-RU" sz="2800" spc="1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 </a:t>
            </a:r>
            <a:r>
              <a:rPr lang="ru-RU" sz="2800" spc="15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Подібні</a:t>
            </a:r>
            <a:r>
              <a:rPr lang="ru-RU" sz="2800" spc="1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pc="15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наукові</a:t>
            </a:r>
            <a:r>
              <a:rPr lang="ru-RU" sz="2800" spc="1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pc="15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корпорації</a:t>
            </a:r>
            <a:r>
              <a:rPr lang="ru-RU" sz="2800" spc="1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800" spc="15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дійсно</a:t>
            </a:r>
            <a:r>
              <a:rPr lang="ru-RU" sz="2800" spc="1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pc="15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значимі</a:t>
            </a:r>
            <a:r>
              <a:rPr lang="ru-RU" sz="2800" spc="1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pc="15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суб’єкти</a:t>
            </a:r>
            <a:r>
              <a:rPr lang="ru-RU" sz="2800" spc="1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pc="15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політичного</a:t>
            </a:r>
            <a:r>
              <a:rPr lang="ru-RU" sz="2800" spc="1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pc="15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аналізу</a:t>
            </a:r>
            <a:r>
              <a:rPr lang="ru-RU" sz="2800" spc="1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spc="15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однак</a:t>
            </a:r>
            <a:r>
              <a:rPr lang="ru-RU" sz="2800" spc="1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далеко не </a:t>
            </a:r>
            <a:r>
              <a:rPr lang="ru-RU" sz="2800" spc="15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всі</a:t>
            </a:r>
            <a:r>
              <a:rPr lang="ru-RU" sz="2800" spc="1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pc="15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академічні</a:t>
            </a:r>
            <a:r>
              <a:rPr lang="ru-RU" sz="2800" spc="1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й </a:t>
            </a:r>
            <a:r>
              <a:rPr lang="ru-RU" sz="2800" spc="15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університетські</a:t>
            </a:r>
            <a:r>
              <a:rPr lang="ru-RU" sz="2800" spc="1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pc="15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структури</a:t>
            </a:r>
            <a:r>
              <a:rPr lang="ru-RU" sz="2800" spc="1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pc="15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виконують</a:t>
            </a:r>
            <a:r>
              <a:rPr lang="ru-RU" sz="2800" spc="1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pc="15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подібні</a:t>
            </a:r>
            <a:r>
              <a:rPr lang="ru-RU" sz="2800" spc="1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pc="15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дослідження</a:t>
            </a:r>
            <a:r>
              <a:rPr lang="ru-RU" sz="2800" spc="1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тому </a:t>
            </a:r>
            <a:r>
              <a:rPr lang="ru-RU" sz="2800" spc="15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американські</a:t>
            </a:r>
            <a:r>
              <a:rPr lang="ru-RU" sz="2800" spc="1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pc="15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політологи</a:t>
            </a:r>
            <a:r>
              <a:rPr lang="ru-RU" sz="2800" spc="1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pc="15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виділили</a:t>
            </a:r>
            <a:r>
              <a:rPr lang="ru-RU" sz="2800" spc="1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800" spc="15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якості</a:t>
            </a:r>
            <a:r>
              <a:rPr lang="ru-RU" sz="2800" spc="1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pc="15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суб’єктів</a:t>
            </a:r>
            <a:r>
              <a:rPr lang="ru-RU" sz="2800" spc="1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pc="15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політичного</a:t>
            </a:r>
            <a:r>
              <a:rPr lang="ru-RU" sz="2800" spc="1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pc="15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аналізу</a:t>
            </a:r>
            <a:r>
              <a:rPr lang="ru-RU" sz="2800" spc="1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pc="15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тільки</a:t>
            </a:r>
            <a:r>
              <a:rPr lang="ru-RU" sz="2800" spc="1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pc="15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ті</a:t>
            </a:r>
            <a:r>
              <a:rPr lang="ru-RU" sz="2800" spc="1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pc="15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наукові</a:t>
            </a:r>
            <a:r>
              <a:rPr lang="ru-RU" sz="2800" spc="1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pc="15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центри</a:t>
            </a:r>
            <a:r>
              <a:rPr lang="ru-RU" sz="2800" spc="1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spc="15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sz="2800" spc="1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pc="15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фактично</a:t>
            </a:r>
            <a:r>
              <a:rPr lang="ru-RU" sz="2800" spc="1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pc="15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перетворилися</a:t>
            </a:r>
            <a:r>
              <a:rPr lang="ru-RU" sz="2800" spc="1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800" spc="15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великі</a:t>
            </a:r>
            <a:r>
              <a:rPr lang="ru-RU" sz="2800" spc="1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pc="15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структури</a:t>
            </a:r>
            <a:r>
              <a:rPr lang="ru-RU" sz="2800" spc="1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sz="2800" spc="15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проведення</a:t>
            </a:r>
            <a:r>
              <a:rPr lang="ru-RU" sz="2800" spc="1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pc="15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прикладних</a:t>
            </a:r>
            <a:r>
              <a:rPr lang="ru-RU" sz="2800" spc="1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pc="15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досліджень</a:t>
            </a:r>
            <a:r>
              <a:rPr lang="ru-RU" sz="2800" spc="1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spc="15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800" spc="1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стали для них </a:t>
            </a:r>
            <a:r>
              <a:rPr lang="ru-RU" sz="2800" spc="15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ключовим</a:t>
            </a:r>
            <a:r>
              <a:rPr lang="ru-RU" sz="2800" spc="1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pc="15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заняттям</a:t>
            </a:r>
            <a:r>
              <a:rPr lang="ru-RU" sz="2800" spc="1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indent="457200" algn="just"/>
            <a:r>
              <a:rPr lang="ru-RU" sz="2800" spc="1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 </a:t>
            </a:r>
            <a:r>
              <a:rPr lang="ru-RU" sz="2800" spc="15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третьої</a:t>
            </a:r>
            <a:r>
              <a:rPr lang="ru-RU" sz="2800" spc="1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pc="15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групи</a:t>
            </a:r>
            <a:r>
              <a:rPr lang="ru-RU" sz="2800" spc="1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pc="15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суб’єктів</a:t>
            </a:r>
            <a:r>
              <a:rPr lang="ru-RU" sz="2800" spc="1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pc="15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політичного</a:t>
            </a:r>
            <a:r>
              <a:rPr lang="ru-RU" sz="2800" spc="1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pc="15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аналізу</a:t>
            </a:r>
            <a:r>
              <a:rPr lang="ru-RU" sz="2800" spc="1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Д. </a:t>
            </a:r>
            <a:r>
              <a:rPr lang="ru-RU" sz="2800" spc="15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Веймер</a:t>
            </a:r>
            <a:r>
              <a:rPr lang="ru-RU" sz="2800" spc="1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А. </a:t>
            </a:r>
            <a:r>
              <a:rPr lang="ru-RU" sz="2800" spc="15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Вайнінг</a:t>
            </a:r>
            <a:r>
              <a:rPr lang="ru-RU" sz="2800" spc="1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pc="15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відносять</a:t>
            </a:r>
            <a:r>
              <a:rPr lang="ru-RU" sz="2800" spc="1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pc="15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приватні</a:t>
            </a:r>
            <a:r>
              <a:rPr lang="ru-RU" sz="2800" spc="1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pc="15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аналітичні</a:t>
            </a:r>
            <a:r>
              <a:rPr lang="ru-RU" sz="2800" spc="1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pc="15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центри</a:t>
            </a:r>
            <a:r>
              <a:rPr lang="ru-RU" sz="2800" spc="1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в </a:t>
            </a:r>
            <a:r>
              <a:rPr lang="ru-RU" sz="2800" spc="15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якості</a:t>
            </a:r>
            <a:r>
              <a:rPr lang="ru-RU" sz="2800" spc="1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pc="15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своєї</a:t>
            </a:r>
            <a:r>
              <a:rPr lang="ru-RU" sz="2800" spc="1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pc="15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основної</a:t>
            </a:r>
            <a:r>
              <a:rPr lang="ru-RU" sz="2800" spc="1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мети вони </a:t>
            </a:r>
            <a:r>
              <a:rPr lang="ru-RU" sz="2800" spc="15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мають</a:t>
            </a:r>
            <a:r>
              <a:rPr lang="ru-RU" sz="2800" spc="1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pc="15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одержання</a:t>
            </a:r>
            <a:r>
              <a:rPr lang="ru-RU" sz="2800" spc="1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pc="15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прибутку</a:t>
            </a:r>
            <a:r>
              <a:rPr lang="ru-RU" sz="2800" spc="1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indent="457200" algn="just"/>
            <a:r>
              <a:rPr lang="ru-RU" sz="2800" spc="1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Тут </a:t>
            </a:r>
            <a:r>
              <a:rPr lang="ru-RU" sz="2800" spc="15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виділяють</a:t>
            </a:r>
            <a:r>
              <a:rPr lang="ru-RU" sz="2800" spc="1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pc="15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центри</a:t>
            </a:r>
            <a:r>
              <a:rPr lang="ru-RU" sz="2800" spc="1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pc="15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прямої</a:t>
            </a:r>
            <a:r>
              <a:rPr lang="ru-RU" sz="2800" spc="1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pc="15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підтримки</a:t>
            </a:r>
            <a:r>
              <a:rPr lang="ru-RU" sz="2800" spc="1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800" spc="15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центри</a:t>
            </a:r>
            <a:r>
              <a:rPr lang="ru-RU" sz="2800" spc="1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pc="15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широкої</a:t>
            </a:r>
            <a:r>
              <a:rPr lang="ru-RU" sz="2800" spc="1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pc="15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підтримки</a:t>
            </a:r>
            <a:r>
              <a:rPr lang="ru-RU" sz="2800" spc="1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indent="457200" algn="just"/>
            <a:r>
              <a:rPr lang="ru-RU" sz="2800" spc="15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Класифікацію</a:t>
            </a:r>
            <a:r>
              <a:rPr lang="ru-RU" sz="2800" spc="1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pc="15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суб’єктів</a:t>
            </a:r>
            <a:r>
              <a:rPr lang="ru-RU" sz="2800" spc="1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pc="15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політичного</a:t>
            </a:r>
            <a:r>
              <a:rPr lang="ru-RU" sz="2800" spc="1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pc="15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аналізу</a:t>
            </a:r>
            <a:r>
              <a:rPr lang="ru-RU" sz="2800" spc="1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Д. </a:t>
            </a:r>
            <a:r>
              <a:rPr lang="ru-RU" sz="2800" spc="15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Веймера</a:t>
            </a:r>
            <a:r>
              <a:rPr lang="ru-RU" sz="2800" spc="1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А. </a:t>
            </a:r>
            <a:r>
              <a:rPr lang="ru-RU" sz="2800" spc="15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Вайнінга</a:t>
            </a:r>
            <a:r>
              <a:rPr lang="ru-RU" sz="2800" spc="1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pc="15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можна</a:t>
            </a:r>
            <a:r>
              <a:rPr lang="ru-RU" sz="2800" spc="1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pc="15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доповнити</a:t>
            </a:r>
            <a:r>
              <a:rPr lang="ru-RU" sz="2800" spc="1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pc="15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засобами</a:t>
            </a:r>
            <a:r>
              <a:rPr lang="ru-RU" sz="2800" spc="1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pc="15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масової</a:t>
            </a:r>
            <a:r>
              <a:rPr lang="ru-RU" sz="2800" spc="1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pc="15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інформації</a:t>
            </a:r>
            <a:r>
              <a:rPr lang="ru-RU" sz="2800" spc="1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spc="15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адже</a:t>
            </a:r>
            <a:r>
              <a:rPr lang="ru-RU" sz="2800" spc="1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pc="15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найбільш</a:t>
            </a:r>
            <a:r>
              <a:rPr lang="ru-RU" sz="2800" spc="1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pc="15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авторитетні</a:t>
            </a:r>
            <a:r>
              <a:rPr lang="ru-RU" sz="2800" spc="1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них </a:t>
            </a:r>
            <a:r>
              <a:rPr lang="ru-RU" sz="2800" spc="15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виступають</a:t>
            </a:r>
            <a:r>
              <a:rPr lang="ru-RU" sz="2800" spc="1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уже не просто як </a:t>
            </a:r>
            <a:r>
              <a:rPr lang="ru-RU" sz="2800" spc="15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постачальники</a:t>
            </a:r>
            <a:r>
              <a:rPr lang="ru-RU" sz="2800" spc="1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pc="15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інформації</a:t>
            </a:r>
            <a:r>
              <a:rPr lang="ru-RU" sz="2800" spc="1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але і як </a:t>
            </a:r>
            <a:r>
              <a:rPr lang="ru-RU" sz="2800" spc="15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фірми</a:t>
            </a:r>
            <a:r>
              <a:rPr lang="ru-RU" sz="2800" spc="1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spc="15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здатні</a:t>
            </a:r>
            <a:r>
              <a:rPr lang="ru-RU" sz="2800" spc="1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pc="15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обробити</a:t>
            </a:r>
            <a:r>
              <a:rPr lang="ru-RU" sz="2800" spc="1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pc="15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її</a:t>
            </a:r>
            <a:r>
              <a:rPr lang="ru-RU" sz="2800" spc="1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й </a:t>
            </a:r>
            <a:r>
              <a:rPr lang="ru-RU" sz="2800" spc="15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препарувати</a:t>
            </a:r>
            <a:r>
              <a:rPr lang="ru-RU" sz="2800" spc="1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pc="15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саме</a:t>
            </a:r>
            <a:r>
              <a:rPr lang="ru-RU" sz="2800" spc="1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800" spc="15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аналітичному</a:t>
            </a:r>
            <a:r>
              <a:rPr lang="ru-RU" sz="2800" spc="1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pc="15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ключі</a:t>
            </a:r>
            <a:r>
              <a:rPr lang="ru-RU" sz="2800" spc="1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indent="457200" algn="just"/>
            <a:endParaRPr lang="ru-RU" sz="2800" spc="15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1295400" y="495300"/>
            <a:ext cx="5385637" cy="10944960"/>
            <a:chOff x="0" y="0"/>
            <a:chExt cx="5001260" cy="1016381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5000993" cy="10163632"/>
            </a:xfrm>
            <a:custGeom>
              <a:avLst/>
              <a:gdLst/>
              <a:ahLst/>
              <a:cxnLst/>
              <a:rect l="l" t="t" r="r" b="b"/>
              <a:pathLst>
                <a:path w="5000993" h="10163632">
                  <a:moveTo>
                    <a:pt x="0" y="0"/>
                  </a:moveTo>
                  <a:lnTo>
                    <a:pt x="5000993" y="0"/>
                  </a:lnTo>
                  <a:lnTo>
                    <a:pt x="5000993" y="10163632"/>
                  </a:lnTo>
                  <a:lnTo>
                    <a:pt x="0" y="10163632"/>
                  </a:lnTo>
                  <a:close/>
                </a:path>
              </a:pathLst>
            </a:custGeom>
            <a:blipFill>
              <a:blip r:embed="rId2"/>
              <a:stretch>
                <a:fillRect l="-45" r="-45"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338760" y="288798"/>
              <a:ext cx="4330776" cy="9398000"/>
            </a:xfrm>
            <a:custGeom>
              <a:avLst/>
              <a:gdLst/>
              <a:ahLst/>
              <a:cxnLst/>
              <a:rect l="l" t="t" r="r" b="b"/>
              <a:pathLst>
                <a:path w="4330776" h="9398000">
                  <a:moveTo>
                    <a:pt x="3894366" y="9398000"/>
                  </a:moveTo>
                  <a:lnTo>
                    <a:pt x="436410" y="9398000"/>
                  </a:lnTo>
                  <a:cubicBezTo>
                    <a:pt x="195389" y="9398000"/>
                    <a:pt x="0" y="9202610"/>
                    <a:pt x="0" y="8961590"/>
                  </a:cubicBezTo>
                  <a:lnTo>
                    <a:pt x="0" y="436410"/>
                  </a:lnTo>
                  <a:cubicBezTo>
                    <a:pt x="0" y="195390"/>
                    <a:pt x="195389" y="0"/>
                    <a:pt x="436410" y="0"/>
                  </a:cubicBezTo>
                  <a:lnTo>
                    <a:pt x="861580" y="0"/>
                  </a:lnTo>
                  <a:cubicBezTo>
                    <a:pt x="902373" y="0"/>
                    <a:pt x="935444" y="33071"/>
                    <a:pt x="935444" y="73863"/>
                  </a:cubicBezTo>
                  <a:lnTo>
                    <a:pt x="935444" y="73863"/>
                  </a:lnTo>
                  <a:cubicBezTo>
                    <a:pt x="935444" y="225019"/>
                    <a:pt x="1057745" y="347688"/>
                    <a:pt x="1208913" y="348120"/>
                  </a:cubicBezTo>
                  <a:lnTo>
                    <a:pt x="3105874" y="353619"/>
                  </a:lnTo>
                  <a:cubicBezTo>
                    <a:pt x="3257651" y="354063"/>
                    <a:pt x="3380930" y="231140"/>
                    <a:pt x="3380930" y="79362"/>
                  </a:cubicBezTo>
                  <a:lnTo>
                    <a:pt x="3380930" y="73863"/>
                  </a:lnTo>
                  <a:cubicBezTo>
                    <a:pt x="3380930" y="33071"/>
                    <a:pt x="3414001" y="0"/>
                    <a:pt x="3454794" y="0"/>
                  </a:cubicBezTo>
                  <a:lnTo>
                    <a:pt x="3894366" y="0"/>
                  </a:lnTo>
                  <a:cubicBezTo>
                    <a:pt x="4135387" y="0"/>
                    <a:pt x="4330776" y="195390"/>
                    <a:pt x="4330776" y="436410"/>
                  </a:cubicBezTo>
                  <a:lnTo>
                    <a:pt x="4330776" y="8961603"/>
                  </a:lnTo>
                  <a:cubicBezTo>
                    <a:pt x="4330776" y="9202610"/>
                    <a:pt x="4135387" y="9398000"/>
                    <a:pt x="3894366" y="9398000"/>
                  </a:cubicBezTo>
                  <a:close/>
                </a:path>
              </a:pathLst>
            </a:custGeom>
            <a:blipFill>
              <a:blip r:embed="rId3"/>
              <a:stretch>
                <a:fillRect l="-108333" r="-117174"/>
              </a:stretch>
            </a:blipFill>
          </p:spPr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t="34026"/>
          <a:stretch>
            <a:fillRect/>
          </a:stretch>
        </p:blipFill>
        <p:spPr>
          <a:xfrm>
            <a:off x="3580988" y="2441939"/>
            <a:ext cx="1098500" cy="627207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-1070997" y="5391622"/>
            <a:ext cx="7882886" cy="6826224"/>
            <a:chOff x="0" y="0"/>
            <a:chExt cx="4282440" cy="3708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2"/>
              <a:stretch>
                <a:fillRect l="-51981" t="-10872" b="-6132"/>
              </a:stretch>
            </a:blipFill>
          </p:spPr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-1070997" y="-1765431"/>
            <a:ext cx="7882886" cy="6826224"/>
            <a:chOff x="0" y="0"/>
            <a:chExt cx="4282440" cy="37084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3"/>
              <a:stretch>
                <a:fillRect l="-14946" r="-14946"/>
              </a:stretch>
            </a:blip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5202557" y="9045358"/>
            <a:ext cx="7882886" cy="6826224"/>
            <a:chOff x="0" y="0"/>
            <a:chExt cx="4282440" cy="37084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4"/>
              <a:stretch>
                <a:fillRect l="-7730" r="-7730"/>
              </a:stretch>
            </a:blipFill>
          </p:spPr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5202557" y="-5584582"/>
            <a:ext cx="7882886" cy="6826224"/>
            <a:chOff x="0" y="0"/>
            <a:chExt cx="4282440" cy="37084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5"/>
              <a:stretch>
                <a:fillRect l="-7776" r="-22116"/>
              </a:stretch>
            </a:blipFill>
          </p:spPr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11476111" y="5392167"/>
            <a:ext cx="7882886" cy="6826224"/>
            <a:chOff x="0" y="0"/>
            <a:chExt cx="4282440" cy="37084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6"/>
              <a:stretch>
                <a:fillRect l="-13567" t="-5508" r="-8253"/>
              </a:stretch>
            </a:blipFill>
          </p:spPr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11476111" y="-1764885"/>
            <a:ext cx="7882886" cy="6826224"/>
            <a:chOff x="0" y="0"/>
            <a:chExt cx="4282440" cy="37084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7"/>
              <a:stretch>
                <a:fillRect l="-14865" r="-14865"/>
              </a:stretch>
            </a:blipFill>
          </p:spPr>
        </p:sp>
      </p:grpSp>
      <p:grpSp>
        <p:nvGrpSpPr>
          <p:cNvPr id="14" name="Group 14"/>
          <p:cNvGrpSpPr/>
          <p:nvPr/>
        </p:nvGrpSpPr>
        <p:grpSpPr>
          <a:xfrm rot="-10800000">
            <a:off x="4724400" y="1572470"/>
            <a:ext cx="8839200" cy="7128795"/>
            <a:chOff x="0" y="-6956"/>
            <a:chExt cx="6202680" cy="5372100"/>
          </a:xfrm>
        </p:grpSpPr>
        <p:sp>
          <p:nvSpPr>
            <p:cNvPr id="15" name="Freeform 15"/>
            <p:cNvSpPr/>
            <p:nvPr/>
          </p:nvSpPr>
          <p:spPr>
            <a:xfrm>
              <a:off x="0" y="-6956"/>
              <a:ext cx="6202680" cy="5372100"/>
            </a:xfrm>
            <a:custGeom>
              <a:avLst/>
              <a:gdLst/>
              <a:ahLst/>
              <a:cxnLst/>
              <a:rect l="l" t="t" r="r" b="b"/>
              <a:pathLst>
                <a:path w="6202680" h="5372100">
                  <a:moveTo>
                    <a:pt x="4652010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4652010" y="5372100"/>
                  </a:lnTo>
                  <a:lnTo>
                    <a:pt x="6202680" y="2686050"/>
                  </a:lnTo>
                  <a:lnTo>
                    <a:pt x="4652010" y="0"/>
                  </a:lnTo>
                  <a:close/>
                </a:path>
              </a:pathLst>
            </a:custGeom>
            <a:solidFill>
              <a:srgbClr val="1836B2"/>
            </a:solidFill>
          </p:spPr>
        </p:sp>
      </p:grpSp>
      <p:sp>
        <p:nvSpPr>
          <p:cNvPr id="17" name="TextBox 17"/>
          <p:cNvSpPr txBox="1"/>
          <p:nvPr/>
        </p:nvSpPr>
        <p:spPr>
          <a:xfrm>
            <a:off x="6580731" y="1854647"/>
            <a:ext cx="5001669" cy="10152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ru-RU" sz="2199" spc="1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Шляхи </a:t>
            </a:r>
            <a:r>
              <a:rPr lang="ru-RU" sz="2199" spc="1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подолання</a:t>
            </a:r>
            <a:r>
              <a:rPr lang="ru-RU" sz="2199" spc="1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99" spc="1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кон’юнктурності</a:t>
            </a:r>
            <a:r>
              <a:rPr lang="ru-RU" sz="2199" spc="1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199" spc="1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роботі</a:t>
            </a:r>
            <a:r>
              <a:rPr lang="ru-RU" sz="2199" spc="1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99" spc="1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політичного</a:t>
            </a:r>
            <a:r>
              <a:rPr lang="ru-RU" sz="2199" spc="1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99" spc="1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аналітика</a:t>
            </a:r>
            <a:r>
              <a:rPr lang="ru-RU" sz="2199" spc="1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algn="ctr">
              <a:spcBef>
                <a:spcPct val="0"/>
              </a:spcBef>
            </a:pPr>
            <a:endParaRPr lang="ru-RU" sz="2199" spc="1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рямокутник 15"/>
          <p:cNvSpPr/>
          <p:nvPr/>
        </p:nvSpPr>
        <p:spPr>
          <a:xfrm>
            <a:off x="5943600" y="2705100"/>
            <a:ext cx="640080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ru-RU" sz="2000" spc="1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Навіть</a:t>
            </a:r>
            <a:r>
              <a:rPr lang="ru-RU" sz="2000" spc="1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spc="1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якщо</a:t>
            </a:r>
            <a:r>
              <a:rPr lang="ru-RU" sz="2000" spc="1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spc="1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продуцієнт</a:t>
            </a:r>
            <a:r>
              <a:rPr lang="ru-RU" sz="2000" spc="1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spc="1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політичного</a:t>
            </a:r>
            <a:r>
              <a:rPr lang="ru-RU" sz="2000" spc="1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spc="1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аналізу</a:t>
            </a:r>
            <a:r>
              <a:rPr lang="ru-RU" sz="2000" spc="1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є </a:t>
            </a:r>
            <a:r>
              <a:rPr lang="ru-RU" sz="2000" spc="1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досить</a:t>
            </a:r>
            <a:r>
              <a:rPr lang="ru-RU" sz="2000" spc="1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spc="1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незалежний</a:t>
            </a:r>
            <a:r>
              <a:rPr lang="ru-RU" sz="2000" spc="1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000" spc="1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незаангажований</a:t>
            </a:r>
            <a:r>
              <a:rPr lang="ru-RU" sz="2000" spc="1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spc="1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орієнтація</a:t>
            </a:r>
            <a:r>
              <a:rPr lang="ru-RU" sz="2000" spc="1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000" spc="1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споживачів</a:t>
            </a:r>
            <a:r>
              <a:rPr lang="ru-RU" sz="2000" spc="1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spc="1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суттєво</a:t>
            </a:r>
            <a:r>
              <a:rPr lang="ru-RU" sz="2000" spc="1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spc="1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впливає</a:t>
            </a:r>
            <a:r>
              <a:rPr lang="ru-RU" sz="2000" spc="1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000" spc="1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перебіг</a:t>
            </a:r>
            <a:r>
              <a:rPr lang="ru-RU" sz="2000" spc="1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000" spc="1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результати</a:t>
            </a:r>
            <a:r>
              <a:rPr lang="ru-RU" sz="2000" spc="1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spc="1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sz="2000" spc="1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spc="1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роботи</a:t>
            </a:r>
            <a:r>
              <a:rPr lang="ru-RU" sz="2000" spc="1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algn="ctr">
              <a:spcBef>
                <a:spcPct val="0"/>
              </a:spcBef>
            </a:pPr>
            <a:r>
              <a:rPr lang="ru-RU" sz="2000" spc="1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Отже</a:t>
            </a:r>
            <a:r>
              <a:rPr lang="ru-RU" sz="2000" spc="1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до </a:t>
            </a:r>
            <a:r>
              <a:rPr lang="ru-RU" sz="2000" spc="1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процесу</a:t>
            </a:r>
            <a:r>
              <a:rPr lang="ru-RU" sz="2000" spc="1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spc="1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продукування</a:t>
            </a:r>
            <a:r>
              <a:rPr lang="ru-RU" sz="2000" spc="1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spc="1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якісного</a:t>
            </a:r>
            <a:r>
              <a:rPr lang="ru-RU" sz="2000" spc="1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spc="1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політичного</a:t>
            </a:r>
            <a:r>
              <a:rPr lang="ru-RU" sz="2000" spc="1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spc="1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аналізу</a:t>
            </a:r>
            <a:r>
              <a:rPr lang="ru-RU" sz="2000" spc="1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spc="1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залучаються</a:t>
            </a:r>
            <a:r>
              <a:rPr lang="ru-RU" sz="2000" spc="1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два </a:t>
            </a:r>
            <a:r>
              <a:rPr lang="ru-RU" sz="2000" spc="1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типи</a:t>
            </a:r>
            <a:r>
              <a:rPr lang="ru-RU" sz="2000" spc="1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spc="1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експертів</a:t>
            </a:r>
            <a:r>
              <a:rPr lang="ru-RU" sz="2000" spc="1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0" algn="ctr">
              <a:spcBef>
                <a:spcPct val="0"/>
              </a:spcBef>
            </a:pPr>
            <a:r>
              <a:rPr lang="ru-RU" sz="2000" spc="1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000" spc="1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внутрішній</a:t>
            </a:r>
            <a:r>
              <a:rPr lang="ru-RU" sz="2000" spc="1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особа, яка </a:t>
            </a:r>
            <a:r>
              <a:rPr lang="ru-RU" sz="2000" spc="1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самостійно</a:t>
            </a:r>
            <a:r>
              <a:rPr lang="ru-RU" sz="2000" spc="1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spc="1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sz="2000" spc="1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000" spc="1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складі</a:t>
            </a:r>
            <a:r>
              <a:rPr lang="ru-RU" sz="2000" spc="1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spc="1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робочої</a:t>
            </a:r>
            <a:r>
              <a:rPr lang="ru-RU" sz="2000" spc="1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spc="1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групи</a:t>
            </a:r>
            <a:r>
              <a:rPr lang="ru-RU" sz="2000" spc="1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spc="1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безпосередньо</a:t>
            </a:r>
            <a:r>
              <a:rPr lang="ru-RU" sz="2000" spc="1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spc="1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здійснює</a:t>
            </a:r>
            <a:r>
              <a:rPr lang="ru-RU" sz="2000" spc="1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spc="1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політичний</a:t>
            </a:r>
            <a:r>
              <a:rPr lang="ru-RU" sz="2000" spc="1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spc="1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аналіз</a:t>
            </a:r>
            <a:r>
              <a:rPr lang="ru-RU" sz="2000" spc="1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000" spc="1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власне</a:t>
            </a:r>
            <a:r>
              <a:rPr lang="ru-RU" sz="2000" spc="1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є </a:t>
            </a:r>
            <a:r>
              <a:rPr lang="ru-RU" sz="2000" spc="1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sz="2000" spc="1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spc="1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продуцієнтом</a:t>
            </a:r>
            <a:r>
              <a:rPr lang="ru-RU" sz="2000" spc="1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lvl="0" algn="ctr">
              <a:spcBef>
                <a:spcPct val="0"/>
              </a:spcBef>
            </a:pPr>
            <a:r>
              <a:rPr lang="ru-RU" sz="2000" spc="1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000" spc="1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зовнішній</a:t>
            </a:r>
            <a:r>
              <a:rPr lang="ru-RU" sz="2000" spc="1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особа, яка </a:t>
            </a:r>
            <a:r>
              <a:rPr lang="ru-RU" sz="2000" spc="1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самостійно</a:t>
            </a:r>
            <a:r>
              <a:rPr lang="ru-RU" sz="2000" spc="1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spc="1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sz="2000" spc="1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000" spc="1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складі</a:t>
            </a:r>
            <a:r>
              <a:rPr lang="ru-RU" sz="2000" spc="1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spc="1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робочої</a:t>
            </a:r>
            <a:r>
              <a:rPr lang="ru-RU" sz="2000" spc="1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spc="1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групи</a:t>
            </a:r>
            <a:r>
              <a:rPr lang="ru-RU" sz="2000" spc="1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spc="1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здійснює</a:t>
            </a:r>
            <a:r>
              <a:rPr lang="ru-RU" sz="2000" spc="1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контроль </a:t>
            </a:r>
            <a:r>
              <a:rPr lang="ru-RU" sz="2000" spc="1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якості</a:t>
            </a:r>
            <a:r>
              <a:rPr lang="ru-RU" sz="2000" spc="1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spc="1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політичного</a:t>
            </a:r>
            <a:r>
              <a:rPr lang="ru-RU" sz="2000" spc="1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spc="1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аналізу</a:t>
            </a:r>
            <a:r>
              <a:rPr lang="ru-RU" sz="2000" spc="1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000" spc="1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sz="2000" spc="1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spc="1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інформаційного</a:t>
            </a:r>
            <a:r>
              <a:rPr lang="ru-RU" sz="2000" spc="1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продукту. </a:t>
            </a:r>
            <a:r>
              <a:rPr lang="ru-RU" sz="2000" spc="1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Зовнішній</a:t>
            </a:r>
            <a:r>
              <a:rPr lang="ru-RU" sz="2000" spc="1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spc="1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експерт</a:t>
            </a:r>
            <a:r>
              <a:rPr lang="ru-RU" sz="2000" spc="1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spc="1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може</a:t>
            </a:r>
            <a:r>
              <a:rPr lang="ru-RU" sz="2000" spc="1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бути </a:t>
            </a:r>
            <a:r>
              <a:rPr lang="ru-RU" sz="2000" spc="1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залучений</a:t>
            </a:r>
            <a:r>
              <a:rPr lang="ru-RU" sz="2000" spc="1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будь-</a:t>
            </a:r>
            <a:r>
              <a:rPr lang="ru-RU" sz="2000" spc="1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якому</a:t>
            </a:r>
            <a:r>
              <a:rPr lang="ru-RU" sz="2000" spc="1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spc="1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етапі</a:t>
            </a:r>
            <a:r>
              <a:rPr lang="ru-RU" sz="2000" spc="1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spc="1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політичного</a:t>
            </a:r>
            <a:r>
              <a:rPr lang="ru-RU" sz="2000" spc="1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spc="1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аналізу</a:t>
            </a:r>
            <a:r>
              <a:rPr lang="ru-RU" sz="2000" spc="1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spc="1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sz="2000" spc="1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sz="2000" spc="1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роботи</a:t>
            </a:r>
            <a:r>
              <a:rPr lang="ru-RU" sz="2000" spc="1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000" spc="1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інформаційним</a:t>
            </a:r>
            <a:r>
              <a:rPr lang="ru-RU" sz="2000" spc="1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продуктом як продуцента, так і </a:t>
            </a:r>
            <a:r>
              <a:rPr lang="ru-RU" sz="2000" spc="1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замовника</a:t>
            </a:r>
            <a:r>
              <a:rPr lang="ru-RU" sz="2000" spc="1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10"/>
          <p:cNvSpPr txBox="1"/>
          <p:nvPr/>
        </p:nvSpPr>
        <p:spPr>
          <a:xfrm>
            <a:off x="1457426" y="3092163"/>
            <a:ext cx="15185445" cy="51706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indent="457200" algn="just">
              <a:spcBef>
                <a:spcPct val="0"/>
              </a:spcBef>
            </a:pPr>
            <a:r>
              <a:rPr lang="ru-RU" sz="2800" spc="1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Контроль </a:t>
            </a:r>
            <a:r>
              <a:rPr lang="ru-RU" sz="2800" spc="1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якості</a:t>
            </a:r>
            <a:r>
              <a:rPr lang="ru-RU" sz="2800" spc="1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pc="1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політичного</a:t>
            </a:r>
            <a:r>
              <a:rPr lang="ru-RU" sz="2800" spc="1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pc="1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аналізу</a:t>
            </a:r>
            <a:r>
              <a:rPr lang="ru-RU" sz="2800" spc="1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800" spc="1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sz="2800" spc="1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pc="1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інформаційного</a:t>
            </a:r>
            <a:r>
              <a:rPr lang="ru-RU" sz="2800" spc="1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продукту </a:t>
            </a:r>
            <a:r>
              <a:rPr lang="ru-RU" sz="2800" spc="1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виконує</a:t>
            </a:r>
            <a:r>
              <a:rPr lang="ru-RU" sz="2800" spc="1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pc="1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зовнішній</a:t>
            </a:r>
            <a:r>
              <a:rPr lang="ru-RU" sz="2800" spc="1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pc="1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експерт</a:t>
            </a:r>
            <a:r>
              <a:rPr lang="ru-RU" sz="2800" spc="1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pc="1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виходячи</a:t>
            </a:r>
            <a:r>
              <a:rPr lang="ru-RU" sz="2800" spc="1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pc="1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із</a:t>
            </a:r>
            <a:r>
              <a:rPr lang="ru-RU" sz="2800" spc="1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pc="1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загальноприйнятих</a:t>
            </a:r>
            <a:r>
              <a:rPr lang="ru-RU" sz="2800" spc="1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pc="1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критеріїв</a:t>
            </a:r>
            <a:r>
              <a:rPr lang="ru-RU" sz="2800" spc="1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pc="1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компетентності</a:t>
            </a:r>
            <a:r>
              <a:rPr lang="ru-RU" sz="2800" spc="1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800" spc="1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методологічної</a:t>
            </a:r>
            <a:r>
              <a:rPr lang="ru-RU" sz="2800" spc="1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pc="1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відповідності</a:t>
            </a:r>
            <a:r>
              <a:rPr lang="ru-RU" sz="2800" spc="1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pc="1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науковим</a:t>
            </a:r>
            <a:r>
              <a:rPr lang="ru-RU" sz="2800" spc="1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стандартам.</a:t>
            </a:r>
          </a:p>
          <a:p>
            <a:pPr lvl="0" indent="457200" algn="just">
              <a:spcBef>
                <a:spcPct val="0"/>
              </a:spcBef>
            </a:pPr>
            <a:r>
              <a:rPr lang="ru-RU" sz="2800" spc="1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Компетентність</a:t>
            </a:r>
            <a:r>
              <a:rPr lang="ru-RU" sz="2800" spc="1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pc="1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експерта</a:t>
            </a:r>
            <a:r>
              <a:rPr lang="ru-RU" sz="2800" spc="1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pc="1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політичного</a:t>
            </a:r>
            <a:r>
              <a:rPr lang="ru-RU" sz="2800" spc="1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pc="1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аналізу</a:t>
            </a:r>
            <a:r>
              <a:rPr lang="ru-RU" sz="2800" spc="1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pc="1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визначається</a:t>
            </a:r>
            <a:r>
              <a:rPr lang="ru-RU" sz="2800" spc="1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pc="1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сукупністю</a:t>
            </a:r>
            <a:r>
              <a:rPr lang="ru-RU" sz="2800" spc="1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pc="1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знань</a:t>
            </a:r>
            <a:r>
              <a:rPr lang="ru-RU" sz="2800" spc="1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800" spc="1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вмінь</a:t>
            </a:r>
            <a:r>
              <a:rPr lang="ru-RU" sz="2800" spc="1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spc="1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800" spc="1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pc="1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дають</a:t>
            </a:r>
            <a:r>
              <a:rPr lang="ru-RU" sz="2800" spc="1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pc="1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змогу</a:t>
            </a:r>
            <a:r>
              <a:rPr lang="ru-RU" sz="2800" spc="1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pc="1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здійснити</a:t>
            </a:r>
            <a:r>
              <a:rPr lang="ru-RU" sz="2800" spc="1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pc="1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аналіз</a:t>
            </a:r>
            <a:r>
              <a:rPr lang="ru-RU" sz="2800" spc="1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800" spc="1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виробити</a:t>
            </a:r>
            <a:r>
              <a:rPr lang="ru-RU" sz="2800" spc="1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800" spc="1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sz="2800" spc="1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pc="1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основі</a:t>
            </a:r>
            <a:r>
              <a:rPr lang="ru-RU" sz="2800" spc="1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прогноз, </a:t>
            </a:r>
            <a:r>
              <a:rPr lang="ru-RU" sz="2800" spc="1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800" spc="1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pc="1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методологічно</a:t>
            </a:r>
            <a:r>
              <a:rPr lang="ru-RU" sz="2800" spc="1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pc="1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відповідає</a:t>
            </a:r>
            <a:r>
              <a:rPr lang="ru-RU" sz="2800" spc="1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pc="1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науковим</a:t>
            </a:r>
            <a:r>
              <a:rPr lang="ru-RU" sz="2800" spc="1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стандартам. </a:t>
            </a:r>
            <a:r>
              <a:rPr lang="ru-RU" sz="2800" spc="1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Хоча</a:t>
            </a:r>
            <a:r>
              <a:rPr lang="ru-RU" sz="2800" spc="1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наукою і не </a:t>
            </a:r>
            <a:r>
              <a:rPr lang="ru-RU" sz="2800" spc="1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встановлено</a:t>
            </a:r>
            <a:r>
              <a:rPr lang="ru-RU" sz="2800" spc="1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pc="1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жорстких</a:t>
            </a:r>
            <a:r>
              <a:rPr lang="ru-RU" sz="2800" spc="1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pc="1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стандартів</a:t>
            </a:r>
            <a:r>
              <a:rPr lang="ru-RU" sz="2800" spc="1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pc="1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політичного</a:t>
            </a:r>
            <a:r>
              <a:rPr lang="ru-RU" sz="2800" spc="1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pc="1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аналізу</a:t>
            </a:r>
            <a:r>
              <a:rPr lang="ru-RU" sz="2800" spc="1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spc="1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критерієм</a:t>
            </a:r>
            <a:r>
              <a:rPr lang="ru-RU" sz="2800" spc="1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pc="1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компетентності</a:t>
            </a:r>
            <a:r>
              <a:rPr lang="ru-RU" sz="2800" spc="1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pc="1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експерта</a:t>
            </a:r>
            <a:r>
              <a:rPr lang="ru-RU" sz="2800" spc="1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як і при </a:t>
            </a:r>
            <a:r>
              <a:rPr lang="ru-RU" sz="2800" spc="1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здійсненні</a:t>
            </a:r>
            <a:r>
              <a:rPr lang="ru-RU" sz="2800" spc="1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pc="1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інших</a:t>
            </a:r>
            <a:r>
              <a:rPr lang="ru-RU" sz="2800" spc="1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pc="1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видів</a:t>
            </a:r>
            <a:r>
              <a:rPr lang="ru-RU" sz="2800" spc="1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pc="1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аналізу</a:t>
            </a:r>
            <a:r>
              <a:rPr lang="ru-RU" sz="2800" spc="1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є </a:t>
            </a:r>
            <a:r>
              <a:rPr lang="ru-RU" sz="2800" spc="1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знання</a:t>
            </a:r>
            <a:r>
              <a:rPr lang="ru-RU" sz="2800" spc="1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ним </a:t>
            </a:r>
            <a:r>
              <a:rPr lang="ru-RU" sz="2800" spc="1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наукових</a:t>
            </a:r>
            <a:r>
              <a:rPr lang="ru-RU" sz="2800" spc="1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pc="1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методів</a:t>
            </a:r>
            <a:r>
              <a:rPr lang="ru-RU" sz="2800" spc="1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800" spc="1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вміння</a:t>
            </a:r>
            <a:r>
              <a:rPr lang="ru-RU" sz="2800" spc="1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pc="1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ефективно</a:t>
            </a:r>
            <a:r>
              <a:rPr lang="ru-RU" sz="2800" spc="1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pc="1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підбирати</a:t>
            </a:r>
            <a:r>
              <a:rPr lang="ru-RU" sz="2800" spc="1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800" spc="1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застосовувати</a:t>
            </a:r>
            <a:r>
              <a:rPr lang="ru-RU" sz="2800" spc="1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pc="1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сукупність</a:t>
            </a:r>
            <a:r>
              <a:rPr lang="ru-RU" sz="2800" spc="1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pc="1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методів</a:t>
            </a:r>
            <a:r>
              <a:rPr lang="ru-RU" sz="2800" spc="1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pc="1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аналізу</a:t>
            </a:r>
            <a:r>
              <a:rPr lang="ru-RU" sz="2800" spc="1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spc="1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800" spc="1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pc="1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відповідають</a:t>
            </a:r>
            <a:r>
              <a:rPr lang="ru-RU" sz="2800" spc="1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pc="1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меті</a:t>
            </a:r>
            <a:r>
              <a:rPr lang="ru-RU" sz="2800" spc="1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indent="457200" algn="just">
              <a:spcBef>
                <a:spcPct val="0"/>
              </a:spcBef>
            </a:pPr>
            <a:r>
              <a:rPr lang="ru-RU" sz="2800" spc="1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Оцінку</a:t>
            </a:r>
            <a:r>
              <a:rPr lang="ru-RU" sz="2800" spc="1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pc="1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політичного</a:t>
            </a:r>
            <a:r>
              <a:rPr lang="ru-RU" sz="2800" spc="1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pc="1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аналізу</a:t>
            </a:r>
            <a:r>
              <a:rPr lang="ru-RU" sz="2800" spc="1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pc="1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здійснює</a:t>
            </a:r>
            <a:r>
              <a:rPr lang="ru-RU" sz="2800" spc="1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pc="1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споживач</a:t>
            </a:r>
            <a:r>
              <a:rPr lang="ru-RU" sz="2800" spc="1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800" spc="1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Критерії</a:t>
            </a:r>
            <a:r>
              <a:rPr lang="ru-RU" sz="2800" spc="1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pc="1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оцінки</a:t>
            </a:r>
            <a:r>
              <a:rPr lang="ru-RU" sz="2800" spc="1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800" spc="1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цьому</a:t>
            </a:r>
            <a:r>
              <a:rPr lang="ru-RU" sz="2800" spc="1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pc="1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випадку</a:t>
            </a:r>
            <a:r>
              <a:rPr lang="ru-RU" sz="2800" spc="1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як правило, </a:t>
            </a:r>
            <a:r>
              <a:rPr lang="ru-RU" sz="2800" spc="1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суб’єктивні</a:t>
            </a:r>
            <a:r>
              <a:rPr lang="ru-RU" sz="2800" spc="1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вони </a:t>
            </a:r>
            <a:r>
              <a:rPr lang="ru-RU" sz="2800" spc="1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відображають</a:t>
            </a:r>
            <a:r>
              <a:rPr lang="ru-RU" sz="2800" spc="1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pc="1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особисті</a:t>
            </a:r>
            <a:r>
              <a:rPr lang="ru-RU" sz="2800" spc="1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pc="1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очікування</a:t>
            </a:r>
            <a:r>
              <a:rPr lang="ru-RU" sz="2800" spc="1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800" spc="1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сподівання</a:t>
            </a:r>
            <a:r>
              <a:rPr lang="ru-RU" sz="2800" spc="1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pc="1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споживача</a:t>
            </a:r>
            <a:r>
              <a:rPr lang="ru-RU" sz="2800" spc="1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spc="1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екстраполюються</a:t>
            </a:r>
            <a:r>
              <a:rPr lang="ru-RU" sz="2800" spc="1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800" spc="1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sz="2800" spc="1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pc="1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власне</a:t>
            </a:r>
            <a:r>
              <a:rPr lang="ru-RU" sz="2800" spc="1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pc="1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бачення</a:t>
            </a:r>
            <a:r>
              <a:rPr lang="ru-RU" sz="2800" spc="1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того </a:t>
            </a:r>
            <a:r>
              <a:rPr lang="ru-RU" sz="2800" spc="1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</a:t>
            </a:r>
            <a:r>
              <a:rPr lang="ru-RU" sz="2800" spc="1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pc="1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іншого</a:t>
            </a:r>
            <a:r>
              <a:rPr lang="ru-RU" sz="2800" spc="1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spc="1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об’єкту</a:t>
            </a:r>
            <a:r>
              <a:rPr lang="ru-RU" sz="2800" spc="1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indent="457200" algn="just">
              <a:spcBef>
                <a:spcPct val="0"/>
              </a:spcBef>
            </a:pPr>
            <a:endParaRPr lang="ru-RU" sz="2800" spc="1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6924496" y="2552700"/>
            <a:ext cx="593409" cy="53946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381000" y="2552700"/>
            <a:ext cx="539463" cy="539463"/>
          </a:xfrm>
          <a:prstGeom prst="rect">
            <a:avLst/>
          </a:prstGeom>
        </p:spPr>
      </p:pic>
      <p:grpSp>
        <p:nvGrpSpPr>
          <p:cNvPr id="18" name="Group 18"/>
          <p:cNvGrpSpPr/>
          <p:nvPr/>
        </p:nvGrpSpPr>
        <p:grpSpPr>
          <a:xfrm>
            <a:off x="861680" y="1075120"/>
            <a:ext cx="16376938" cy="1131567"/>
            <a:chOff x="-1784390" y="340321"/>
            <a:chExt cx="15415184" cy="786057"/>
          </a:xfrm>
        </p:grpSpPr>
        <p:sp>
          <p:nvSpPr>
            <p:cNvPr id="19" name="TextBox 19"/>
            <p:cNvSpPr txBox="1"/>
            <p:nvPr/>
          </p:nvSpPr>
          <p:spPr>
            <a:xfrm>
              <a:off x="-1784390" y="340321"/>
              <a:ext cx="15415184" cy="37415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200"/>
                </a:lnSpc>
              </a:pPr>
              <a:r>
                <a:rPr lang="ru-RU" sz="3500" spc="105" dirty="0">
                  <a:solidFill>
                    <a:srgbClr val="1836B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При </a:t>
              </a:r>
              <a:r>
                <a:rPr lang="ru-RU" sz="3500" spc="105" dirty="0" err="1">
                  <a:solidFill>
                    <a:srgbClr val="1836B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цьому</a:t>
              </a:r>
              <a:r>
                <a:rPr lang="ru-RU" sz="3500" spc="105" dirty="0">
                  <a:solidFill>
                    <a:srgbClr val="1836B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не </a:t>
              </a:r>
              <a:r>
                <a:rPr lang="ru-RU" sz="3500" spc="105" dirty="0" err="1">
                  <a:solidFill>
                    <a:srgbClr val="1836B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слід</a:t>
              </a:r>
              <a:r>
                <a:rPr lang="ru-RU" sz="3500" spc="105" dirty="0">
                  <a:solidFill>
                    <a:srgbClr val="1836B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3500" spc="105" dirty="0" err="1">
                  <a:solidFill>
                    <a:srgbClr val="1836B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ототожнювати</a:t>
              </a:r>
              <a:r>
                <a:rPr lang="ru-RU" sz="3500" spc="105" dirty="0">
                  <a:solidFill>
                    <a:srgbClr val="1836B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контроль </a:t>
              </a:r>
              <a:r>
                <a:rPr lang="ru-RU" sz="3500" spc="105" dirty="0" err="1">
                  <a:solidFill>
                    <a:srgbClr val="1836B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якості</a:t>
              </a:r>
              <a:r>
                <a:rPr lang="ru-RU" sz="3500" spc="105" dirty="0">
                  <a:solidFill>
                    <a:srgbClr val="1836B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з </a:t>
              </a:r>
              <a:r>
                <a:rPr lang="ru-RU" sz="3500" spc="105" dirty="0" err="1">
                  <a:solidFill>
                    <a:srgbClr val="1836B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оцінкою</a:t>
              </a:r>
              <a:r>
                <a:rPr lang="ru-RU" sz="3500" spc="105" dirty="0">
                  <a:solidFill>
                    <a:srgbClr val="1836B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3500" spc="105" dirty="0" err="1">
                  <a:solidFill>
                    <a:srgbClr val="1836B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політичного</a:t>
              </a:r>
              <a:r>
                <a:rPr lang="ru-RU" sz="3500" spc="105" dirty="0">
                  <a:solidFill>
                    <a:srgbClr val="1836B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3500" spc="105" dirty="0" err="1">
                  <a:solidFill>
                    <a:srgbClr val="1836B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аналізу</a:t>
              </a:r>
              <a:r>
                <a:rPr lang="ru-RU" sz="3500" spc="105" dirty="0">
                  <a:solidFill>
                    <a:srgbClr val="1836B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20" name="AutoShape 20"/>
            <p:cNvSpPr/>
            <p:nvPr/>
          </p:nvSpPr>
          <p:spPr>
            <a:xfrm>
              <a:off x="-1422400" y="1102074"/>
              <a:ext cx="15036799" cy="24304"/>
            </a:xfrm>
            <a:prstGeom prst="line">
              <a:avLst/>
            </a:prstGeom>
            <a:ln w="38100" cap="rnd">
              <a:solidFill>
                <a:srgbClr val="86C7ED"/>
              </a:solidFill>
              <a:prstDash val="solid"/>
              <a:headEnd type="none" w="sm" len="sm"/>
              <a:tailEnd type="none" w="sm" len="sm"/>
            </a:ln>
          </p:spPr>
        </p:sp>
      </p:grpSp>
      <p:pic>
        <p:nvPicPr>
          <p:cNvPr id="5" name="Рисунок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46255" y="8191500"/>
            <a:ext cx="7944126" cy="1819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0846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066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1028700" y="3900662"/>
            <a:ext cx="9391050" cy="11803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99"/>
              </a:lnSpc>
              <a:spcBef>
                <a:spcPct val="0"/>
              </a:spcBef>
            </a:pPr>
            <a:r>
              <a:rPr lang="uk-UA" sz="6999" spc="-139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ОБГОВОРЕННЯ</a:t>
            </a:r>
            <a:endParaRPr lang="en-US" sz="6999" spc="-139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9800" y="952500"/>
            <a:ext cx="7467600" cy="85344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778889" y="2400300"/>
            <a:ext cx="9629456" cy="1422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999"/>
              </a:lnSpc>
            </a:pPr>
            <a:r>
              <a:rPr lang="uk-UA" sz="9999" dirty="0" smtClean="0">
                <a:solidFill>
                  <a:srgbClr val="1836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</a:t>
            </a:r>
            <a:endParaRPr lang="en-US" sz="9999" dirty="0">
              <a:solidFill>
                <a:srgbClr val="1836B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11408345" y="1028700"/>
            <a:ext cx="9737102" cy="9547574"/>
            <a:chOff x="0" y="0"/>
            <a:chExt cx="12982803" cy="12730098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t="34026"/>
            <a:stretch>
              <a:fillRect/>
            </a:stretch>
          </p:blipFill>
          <p:spPr>
            <a:xfrm>
              <a:off x="0" y="6357796"/>
              <a:ext cx="11160540" cy="6372302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t="34026"/>
            <a:stretch>
              <a:fillRect/>
            </a:stretch>
          </p:blipFill>
          <p:spPr>
            <a:xfrm>
              <a:off x="1822263" y="0"/>
              <a:ext cx="11160540" cy="6372302"/>
            </a:xfrm>
            <a:prstGeom prst="rect">
              <a:avLst/>
            </a:prstGeom>
          </p:spPr>
        </p:pic>
      </p:grpSp>
      <p:grpSp>
        <p:nvGrpSpPr>
          <p:cNvPr id="7" name="Group 7"/>
          <p:cNvGrpSpPr/>
          <p:nvPr/>
        </p:nvGrpSpPr>
        <p:grpSpPr>
          <a:xfrm>
            <a:off x="1066800" y="3872269"/>
            <a:ext cx="10515600" cy="1117404"/>
            <a:chOff x="0" y="-66675"/>
            <a:chExt cx="10615146" cy="1217416"/>
          </a:xfrm>
        </p:grpSpPr>
        <p:sp>
          <p:nvSpPr>
            <p:cNvPr id="8" name="TextBox 8"/>
            <p:cNvSpPr txBox="1"/>
            <p:nvPr/>
          </p:nvSpPr>
          <p:spPr>
            <a:xfrm>
              <a:off x="1017020" y="-66675"/>
              <a:ext cx="9598126" cy="121741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200"/>
                </a:lnSpc>
              </a:pPr>
              <a:r>
                <a:rPr lang="uk-UA" sz="32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Політичний аналіз як особлива галузь політичної науки.</a:t>
              </a:r>
              <a:endParaRPr lang="en-US" sz="32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9" name="Group 9"/>
            <p:cNvGrpSpPr/>
            <p:nvPr/>
          </p:nvGrpSpPr>
          <p:grpSpPr>
            <a:xfrm rot="-10800000">
              <a:off x="0" y="107772"/>
              <a:ext cx="454982" cy="394057"/>
              <a:chOff x="0" y="0"/>
              <a:chExt cx="6202680" cy="53721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6202680" cy="5372100"/>
              </a:xfrm>
              <a:custGeom>
                <a:avLst/>
                <a:gdLst/>
                <a:ahLst/>
                <a:cxnLst/>
                <a:rect l="l" t="t" r="r" b="b"/>
                <a:pathLst>
                  <a:path w="6202680" h="5372100">
                    <a:moveTo>
                      <a:pt x="4652010" y="0"/>
                    </a:moveTo>
                    <a:lnTo>
                      <a:pt x="1550670" y="0"/>
                    </a:lnTo>
                    <a:lnTo>
                      <a:pt x="0" y="2686050"/>
                    </a:lnTo>
                    <a:lnTo>
                      <a:pt x="1550670" y="5372100"/>
                    </a:lnTo>
                    <a:lnTo>
                      <a:pt x="4652010" y="5372100"/>
                    </a:lnTo>
                    <a:lnTo>
                      <a:pt x="6202680" y="2686050"/>
                    </a:lnTo>
                    <a:lnTo>
                      <a:pt x="4652010" y="0"/>
                    </a:lnTo>
                    <a:close/>
                  </a:path>
                </a:pathLst>
              </a:custGeom>
              <a:solidFill>
                <a:srgbClr val="A066CB"/>
              </a:solidFill>
            </p:spPr>
          </p:sp>
        </p:grpSp>
      </p:grpSp>
      <p:grpSp>
        <p:nvGrpSpPr>
          <p:cNvPr id="11" name="Group 11"/>
          <p:cNvGrpSpPr/>
          <p:nvPr/>
        </p:nvGrpSpPr>
        <p:grpSpPr>
          <a:xfrm>
            <a:off x="1047792" y="4955052"/>
            <a:ext cx="7849445" cy="492443"/>
            <a:chOff x="0" y="-54395"/>
            <a:chExt cx="8279125" cy="656591"/>
          </a:xfrm>
        </p:grpSpPr>
        <p:sp>
          <p:nvSpPr>
            <p:cNvPr id="12" name="TextBox 12"/>
            <p:cNvSpPr txBox="1"/>
            <p:nvPr/>
          </p:nvSpPr>
          <p:spPr>
            <a:xfrm>
              <a:off x="558799" y="-54395"/>
              <a:ext cx="7720326" cy="6565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indent="450215" algn="just">
                <a:spcAft>
                  <a:spcPts val="0"/>
                </a:spcAft>
              </a:pPr>
              <a:r>
                <a:rPr lang="uk-UA" sz="3200" dirty="0" smtClean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Споживачі </a:t>
              </a:r>
              <a:r>
                <a:rPr lang="uk-UA" sz="32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політичного аналізу.</a:t>
              </a:r>
              <a:endParaRPr lang="en-US" dirty="0"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grpSp>
          <p:nvGrpSpPr>
            <p:cNvPr id="13" name="Group 13"/>
            <p:cNvGrpSpPr/>
            <p:nvPr/>
          </p:nvGrpSpPr>
          <p:grpSpPr>
            <a:xfrm rot="-10800000">
              <a:off x="0" y="107772"/>
              <a:ext cx="454982" cy="394057"/>
              <a:chOff x="0" y="0"/>
              <a:chExt cx="6202680" cy="53721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6202680" cy="5372100"/>
              </a:xfrm>
              <a:custGeom>
                <a:avLst/>
                <a:gdLst/>
                <a:ahLst/>
                <a:cxnLst/>
                <a:rect l="l" t="t" r="r" b="b"/>
                <a:pathLst>
                  <a:path w="6202680" h="5372100">
                    <a:moveTo>
                      <a:pt x="4652010" y="0"/>
                    </a:moveTo>
                    <a:lnTo>
                      <a:pt x="1550670" y="0"/>
                    </a:lnTo>
                    <a:lnTo>
                      <a:pt x="0" y="2686050"/>
                    </a:lnTo>
                    <a:lnTo>
                      <a:pt x="1550670" y="5372100"/>
                    </a:lnTo>
                    <a:lnTo>
                      <a:pt x="4652010" y="5372100"/>
                    </a:lnTo>
                    <a:lnTo>
                      <a:pt x="6202680" y="2686050"/>
                    </a:lnTo>
                    <a:lnTo>
                      <a:pt x="4652010" y="0"/>
                    </a:lnTo>
                    <a:close/>
                  </a:path>
                </a:pathLst>
              </a:custGeom>
              <a:solidFill>
                <a:srgbClr val="A066CB"/>
              </a:solidFill>
            </p:spPr>
          </p:sp>
        </p:grpSp>
      </p:grpSp>
      <p:grpSp>
        <p:nvGrpSpPr>
          <p:cNvPr id="15" name="Group 11"/>
          <p:cNvGrpSpPr/>
          <p:nvPr/>
        </p:nvGrpSpPr>
        <p:grpSpPr>
          <a:xfrm>
            <a:off x="1120653" y="8197718"/>
            <a:ext cx="12962640" cy="492443"/>
            <a:chOff x="0" y="-132170"/>
            <a:chExt cx="13672217" cy="656591"/>
          </a:xfrm>
        </p:grpSpPr>
        <p:sp>
          <p:nvSpPr>
            <p:cNvPr id="16" name="TextBox 12"/>
            <p:cNvSpPr txBox="1"/>
            <p:nvPr/>
          </p:nvSpPr>
          <p:spPr>
            <a:xfrm>
              <a:off x="520336" y="-132170"/>
              <a:ext cx="13151881" cy="65659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indent="450215" algn="just">
                <a:spcAft>
                  <a:spcPts val="0"/>
                </a:spcAft>
              </a:pPr>
              <a:r>
                <a:rPr lang="uk-UA" sz="32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Шляхи подолання кон’юнктурності в роботі політичного аналітика</a:t>
              </a:r>
              <a:r>
                <a:rPr lang="uk-UA" sz="3200" dirty="0" smtClean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.</a:t>
              </a:r>
              <a:endParaRPr lang="en-US" dirty="0"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grpSp>
          <p:nvGrpSpPr>
            <p:cNvPr id="17" name="Group 13"/>
            <p:cNvGrpSpPr/>
            <p:nvPr/>
          </p:nvGrpSpPr>
          <p:grpSpPr>
            <a:xfrm rot="-10800000">
              <a:off x="0" y="107772"/>
              <a:ext cx="454982" cy="394057"/>
              <a:chOff x="0" y="0"/>
              <a:chExt cx="6202680" cy="5372100"/>
            </a:xfrm>
          </p:grpSpPr>
          <p:sp>
            <p:nvSpPr>
              <p:cNvPr id="18" name="Freeform 14"/>
              <p:cNvSpPr/>
              <p:nvPr/>
            </p:nvSpPr>
            <p:spPr>
              <a:xfrm>
                <a:off x="0" y="0"/>
                <a:ext cx="6202680" cy="5372100"/>
              </a:xfrm>
              <a:custGeom>
                <a:avLst/>
                <a:gdLst/>
                <a:ahLst/>
                <a:cxnLst/>
                <a:rect l="l" t="t" r="r" b="b"/>
                <a:pathLst>
                  <a:path w="6202680" h="5372100">
                    <a:moveTo>
                      <a:pt x="4652010" y="0"/>
                    </a:moveTo>
                    <a:lnTo>
                      <a:pt x="1550670" y="0"/>
                    </a:lnTo>
                    <a:lnTo>
                      <a:pt x="0" y="2686050"/>
                    </a:lnTo>
                    <a:lnTo>
                      <a:pt x="1550670" y="5372100"/>
                    </a:lnTo>
                    <a:lnTo>
                      <a:pt x="4652010" y="5372100"/>
                    </a:lnTo>
                    <a:lnTo>
                      <a:pt x="6202680" y="2686050"/>
                    </a:lnTo>
                    <a:lnTo>
                      <a:pt x="4652010" y="0"/>
                    </a:lnTo>
                    <a:close/>
                  </a:path>
                </a:pathLst>
              </a:custGeom>
              <a:solidFill>
                <a:srgbClr val="A066CB"/>
              </a:solidFill>
            </p:spPr>
          </p:sp>
        </p:grpSp>
      </p:grpSp>
      <p:grpSp>
        <p:nvGrpSpPr>
          <p:cNvPr id="19" name="Group 11"/>
          <p:cNvGrpSpPr/>
          <p:nvPr/>
        </p:nvGrpSpPr>
        <p:grpSpPr>
          <a:xfrm>
            <a:off x="1120653" y="6617240"/>
            <a:ext cx="7678157" cy="492443"/>
            <a:chOff x="0" y="-81093"/>
            <a:chExt cx="8098460" cy="656591"/>
          </a:xfrm>
        </p:grpSpPr>
        <p:sp>
          <p:nvSpPr>
            <p:cNvPr id="20" name="TextBox 12"/>
            <p:cNvSpPr txBox="1"/>
            <p:nvPr/>
          </p:nvSpPr>
          <p:spPr>
            <a:xfrm>
              <a:off x="378134" y="-81093"/>
              <a:ext cx="7720326" cy="6565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indent="450215" algn="just">
                <a:spcAft>
                  <a:spcPts val="0"/>
                </a:spcAft>
              </a:pPr>
              <a:r>
                <a:rPr lang="uk-UA" sz="32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Типи </a:t>
              </a:r>
              <a:r>
                <a:rPr lang="uk-UA" sz="32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п</a:t>
              </a:r>
              <a:r>
                <a:rPr lang="uk-UA" sz="32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родуцієнтів</a:t>
              </a:r>
              <a:r>
                <a:rPr lang="uk-UA" sz="32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політичного аналізу.</a:t>
              </a:r>
              <a:endParaRPr lang="en-US" dirty="0"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grpSp>
          <p:nvGrpSpPr>
            <p:cNvPr id="21" name="Group 13"/>
            <p:cNvGrpSpPr/>
            <p:nvPr/>
          </p:nvGrpSpPr>
          <p:grpSpPr>
            <a:xfrm rot="-10800000">
              <a:off x="0" y="107772"/>
              <a:ext cx="454982" cy="394057"/>
              <a:chOff x="0" y="0"/>
              <a:chExt cx="6202680" cy="5372100"/>
            </a:xfrm>
          </p:grpSpPr>
          <p:sp>
            <p:nvSpPr>
              <p:cNvPr id="22" name="Freeform 14"/>
              <p:cNvSpPr/>
              <p:nvPr/>
            </p:nvSpPr>
            <p:spPr>
              <a:xfrm>
                <a:off x="0" y="0"/>
                <a:ext cx="6202680" cy="5372100"/>
              </a:xfrm>
              <a:custGeom>
                <a:avLst/>
                <a:gdLst/>
                <a:ahLst/>
                <a:cxnLst/>
                <a:rect l="l" t="t" r="r" b="b"/>
                <a:pathLst>
                  <a:path w="6202680" h="5372100">
                    <a:moveTo>
                      <a:pt x="4652010" y="0"/>
                    </a:moveTo>
                    <a:lnTo>
                      <a:pt x="1550670" y="0"/>
                    </a:lnTo>
                    <a:lnTo>
                      <a:pt x="0" y="2686050"/>
                    </a:lnTo>
                    <a:lnTo>
                      <a:pt x="1550670" y="5372100"/>
                    </a:lnTo>
                    <a:lnTo>
                      <a:pt x="4652010" y="5372100"/>
                    </a:lnTo>
                    <a:lnTo>
                      <a:pt x="6202680" y="2686050"/>
                    </a:lnTo>
                    <a:lnTo>
                      <a:pt x="4652010" y="0"/>
                    </a:lnTo>
                    <a:close/>
                  </a:path>
                </a:pathLst>
              </a:custGeom>
              <a:solidFill>
                <a:srgbClr val="A066CB"/>
              </a:solidFill>
            </p:spPr>
          </p:sp>
        </p:grpSp>
      </p:grpSp>
      <p:grpSp>
        <p:nvGrpSpPr>
          <p:cNvPr id="23" name="Group 11"/>
          <p:cNvGrpSpPr/>
          <p:nvPr/>
        </p:nvGrpSpPr>
        <p:grpSpPr>
          <a:xfrm>
            <a:off x="1046688" y="5851045"/>
            <a:ext cx="12211008" cy="492443"/>
            <a:chOff x="0" y="-56301"/>
            <a:chExt cx="11116901" cy="561509"/>
          </a:xfrm>
        </p:grpSpPr>
        <p:sp>
          <p:nvSpPr>
            <p:cNvPr id="24" name="TextBox 12"/>
            <p:cNvSpPr txBox="1"/>
            <p:nvPr/>
          </p:nvSpPr>
          <p:spPr>
            <a:xfrm>
              <a:off x="467680" y="-56301"/>
              <a:ext cx="10649221" cy="56150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indent="450215" algn="just">
                <a:spcAft>
                  <a:spcPts val="0"/>
                </a:spcAft>
              </a:pPr>
              <a:r>
                <a:rPr lang="uk-UA" sz="32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Політичні експерти як </a:t>
              </a:r>
              <a:r>
                <a:rPr lang="uk-UA" sz="32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п</a:t>
              </a:r>
              <a:r>
                <a:rPr lang="uk-UA" sz="32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родуцієнти</a:t>
              </a:r>
              <a:r>
                <a:rPr lang="uk-UA" sz="32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політичного аналізу.</a:t>
              </a:r>
              <a:endParaRPr lang="en-US" dirty="0"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grpSp>
          <p:nvGrpSpPr>
            <p:cNvPr id="25" name="Group 13"/>
            <p:cNvGrpSpPr/>
            <p:nvPr/>
          </p:nvGrpSpPr>
          <p:grpSpPr>
            <a:xfrm rot="-10800000">
              <a:off x="0" y="107772"/>
              <a:ext cx="454982" cy="394057"/>
              <a:chOff x="0" y="0"/>
              <a:chExt cx="6202680" cy="5372100"/>
            </a:xfrm>
          </p:grpSpPr>
          <p:sp>
            <p:nvSpPr>
              <p:cNvPr id="26" name="Freeform 14"/>
              <p:cNvSpPr/>
              <p:nvPr/>
            </p:nvSpPr>
            <p:spPr>
              <a:xfrm>
                <a:off x="0" y="0"/>
                <a:ext cx="6202680" cy="5372100"/>
              </a:xfrm>
              <a:custGeom>
                <a:avLst/>
                <a:gdLst/>
                <a:ahLst/>
                <a:cxnLst/>
                <a:rect l="l" t="t" r="r" b="b"/>
                <a:pathLst>
                  <a:path w="6202680" h="5372100">
                    <a:moveTo>
                      <a:pt x="4652010" y="0"/>
                    </a:moveTo>
                    <a:lnTo>
                      <a:pt x="1550670" y="0"/>
                    </a:lnTo>
                    <a:lnTo>
                      <a:pt x="0" y="2686050"/>
                    </a:lnTo>
                    <a:lnTo>
                      <a:pt x="1550670" y="5372100"/>
                    </a:lnTo>
                    <a:lnTo>
                      <a:pt x="4652010" y="5372100"/>
                    </a:lnTo>
                    <a:lnTo>
                      <a:pt x="6202680" y="2686050"/>
                    </a:lnTo>
                    <a:lnTo>
                      <a:pt x="4652010" y="0"/>
                    </a:lnTo>
                    <a:close/>
                  </a:path>
                </a:pathLst>
              </a:custGeom>
              <a:solidFill>
                <a:srgbClr val="A066CB"/>
              </a:solidFill>
            </p:spPr>
          </p:sp>
        </p:grpSp>
      </p:grpSp>
      <p:grpSp>
        <p:nvGrpSpPr>
          <p:cNvPr id="27" name="Group 11"/>
          <p:cNvGrpSpPr/>
          <p:nvPr/>
        </p:nvGrpSpPr>
        <p:grpSpPr>
          <a:xfrm>
            <a:off x="1095470" y="7350846"/>
            <a:ext cx="7770125" cy="492443"/>
            <a:chOff x="0" y="-47766"/>
            <a:chExt cx="8195463" cy="656591"/>
          </a:xfrm>
        </p:grpSpPr>
        <p:sp>
          <p:nvSpPr>
            <p:cNvPr id="28" name="TextBox 12"/>
            <p:cNvSpPr txBox="1"/>
            <p:nvPr/>
          </p:nvSpPr>
          <p:spPr>
            <a:xfrm>
              <a:off x="475137" y="-47766"/>
              <a:ext cx="7720326" cy="6565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indent="450215" algn="just">
                <a:spcAft>
                  <a:spcPts val="0"/>
                </a:spcAft>
              </a:pPr>
              <a:r>
                <a:rPr lang="uk-UA" sz="32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Класифікація експертних корпорацій.</a:t>
              </a:r>
              <a:endParaRPr lang="en-US" dirty="0"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grpSp>
          <p:nvGrpSpPr>
            <p:cNvPr id="29" name="Group 13"/>
            <p:cNvGrpSpPr/>
            <p:nvPr/>
          </p:nvGrpSpPr>
          <p:grpSpPr>
            <a:xfrm rot="-10800000">
              <a:off x="0" y="107772"/>
              <a:ext cx="454982" cy="394057"/>
              <a:chOff x="0" y="0"/>
              <a:chExt cx="6202680" cy="5372100"/>
            </a:xfrm>
          </p:grpSpPr>
          <p:sp>
            <p:nvSpPr>
              <p:cNvPr id="30" name="Freeform 14"/>
              <p:cNvSpPr/>
              <p:nvPr/>
            </p:nvSpPr>
            <p:spPr>
              <a:xfrm>
                <a:off x="0" y="0"/>
                <a:ext cx="6202680" cy="5372100"/>
              </a:xfrm>
              <a:custGeom>
                <a:avLst/>
                <a:gdLst/>
                <a:ahLst/>
                <a:cxnLst/>
                <a:rect l="l" t="t" r="r" b="b"/>
                <a:pathLst>
                  <a:path w="6202680" h="5372100">
                    <a:moveTo>
                      <a:pt x="4652010" y="0"/>
                    </a:moveTo>
                    <a:lnTo>
                      <a:pt x="1550670" y="0"/>
                    </a:lnTo>
                    <a:lnTo>
                      <a:pt x="0" y="2686050"/>
                    </a:lnTo>
                    <a:lnTo>
                      <a:pt x="1550670" y="5372100"/>
                    </a:lnTo>
                    <a:lnTo>
                      <a:pt x="4652010" y="5372100"/>
                    </a:lnTo>
                    <a:lnTo>
                      <a:pt x="6202680" y="2686050"/>
                    </a:lnTo>
                    <a:lnTo>
                      <a:pt x="4652010" y="0"/>
                    </a:lnTo>
                    <a:close/>
                  </a:path>
                </a:pathLst>
              </a:custGeom>
              <a:solidFill>
                <a:srgbClr val="A066CB"/>
              </a:solidFill>
            </p:spPr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066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09800" y="1028700"/>
            <a:ext cx="9448800" cy="7848600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4953000" y="-24653"/>
            <a:ext cx="14097000" cy="3205602"/>
            <a:chOff x="-3313774" y="-1984667"/>
            <a:chExt cx="17962374" cy="4260834"/>
          </a:xfrm>
        </p:grpSpPr>
        <p:sp>
          <p:nvSpPr>
            <p:cNvPr id="6" name="TextBox 6"/>
            <p:cNvSpPr txBox="1"/>
            <p:nvPr/>
          </p:nvSpPr>
          <p:spPr>
            <a:xfrm>
              <a:off x="-3313774" y="-1984667"/>
              <a:ext cx="17962374" cy="187500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10999"/>
                </a:lnSpc>
              </a:pPr>
              <a:r>
                <a:rPr lang="ru-RU" sz="3600" dirty="0" smtClean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1. Шляхи </a:t>
              </a:r>
              <a:r>
                <a:rPr lang="ru-RU" sz="3600" dirty="0" err="1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подолання</a:t>
              </a:r>
              <a:r>
                <a:rPr lang="ru-RU" sz="3600" dirty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3600" dirty="0" err="1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кон’юнктурності</a:t>
              </a:r>
              <a:r>
                <a:rPr lang="ru-RU" sz="3600" dirty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в </a:t>
              </a:r>
              <a:r>
                <a:rPr lang="ru-RU" sz="3600" dirty="0" err="1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роботі</a:t>
              </a:r>
              <a:r>
                <a:rPr lang="ru-RU" sz="3600" dirty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3600" dirty="0" err="1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політичного</a:t>
              </a:r>
              <a:r>
                <a:rPr lang="ru-RU" sz="3600" dirty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3600" dirty="0" err="1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аналітика</a:t>
              </a:r>
              <a:r>
                <a:rPr lang="ru-RU" sz="3600" dirty="0" smtClean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r>
                <a:rPr lang="ru-RU" sz="3600" dirty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 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485434" y="725924"/>
              <a:ext cx="11431075" cy="7181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200"/>
                </a:lnSpc>
              </a:pPr>
              <a:r>
                <a:rPr lang="ru-RU" sz="3500" spc="105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1.1. </a:t>
              </a:r>
              <a:r>
                <a:rPr lang="ru-RU" sz="3500" spc="105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Неструктурована</a:t>
              </a:r>
              <a:r>
                <a:rPr lang="ru-RU" sz="3500" spc="105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3500" spc="105" dirty="0" smtClean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модель</a:t>
              </a:r>
              <a:endParaRPr lang="en-US" sz="3500" spc="10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-400956" y="1785257"/>
              <a:ext cx="13652165" cy="49091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indent="457200" algn="just"/>
              <a:endParaRPr lang="ru-RU" sz="2400" spc="1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AutoShape 9"/>
            <p:cNvSpPr/>
            <p:nvPr/>
          </p:nvSpPr>
          <p:spPr>
            <a:xfrm rot="10800000">
              <a:off x="24191" y="446887"/>
              <a:ext cx="13227017" cy="0"/>
            </a:xfrm>
            <a:prstGeom prst="line">
              <a:avLst/>
            </a:prstGeom>
            <a:ln w="38100" cap="rnd">
              <a:solidFill>
                <a:srgbClr val="86C7ED"/>
              </a:solidFill>
              <a:prstDash val="solid"/>
              <a:headEnd type="none" w="sm" len="sm"/>
              <a:tailEnd type="none" w="sm" len="sm"/>
            </a:ln>
          </p:spPr>
        </p:sp>
      </p:grpSp>
      <p:sp>
        <p:nvSpPr>
          <p:cNvPr id="4" name="Прямокутник 3"/>
          <p:cNvSpPr/>
          <p:nvPr/>
        </p:nvSpPr>
        <p:spPr>
          <a:xfrm>
            <a:off x="7239000" y="2476501"/>
            <a:ext cx="10896600" cy="76328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4200"/>
              </a:lnSpc>
            </a:pPr>
            <a:r>
              <a:rPr lang="uk-UA" sz="2000" spc="105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Прикладні </a:t>
            </a:r>
            <a:r>
              <a:rPr lang="uk-UA" sz="2000" spc="105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субдисципліни</a:t>
            </a:r>
            <a:r>
              <a:rPr lang="uk-UA" sz="2000" spc="10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політичної науки: прийняття рішень (</a:t>
            </a:r>
            <a:r>
              <a:rPr lang="en-US" sz="2000" spc="10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policy making), </a:t>
            </a:r>
            <a:r>
              <a:rPr lang="uk-UA" sz="2000" spc="10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формування й реалізація політичних проектів (</a:t>
            </a:r>
            <a:r>
              <a:rPr lang="en-US" sz="2000" spc="10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policy management), </a:t>
            </a:r>
            <a:r>
              <a:rPr lang="uk-UA" sz="2000" spc="10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розв’язання й урегулювання політичних конфліктів, ведення переговорів (</a:t>
            </a:r>
            <a:r>
              <a:rPr lang="en-US" sz="2000" spc="10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conflict management), </a:t>
            </a:r>
            <a:r>
              <a:rPr lang="uk-UA" sz="2000" spc="10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політичний аналіз (</a:t>
            </a:r>
            <a:r>
              <a:rPr lang="en-US" sz="2000" spc="10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policy analysis). </a:t>
            </a:r>
          </a:p>
          <a:p>
            <a:pPr algn="just">
              <a:lnSpc>
                <a:spcPts val="4200"/>
              </a:lnSpc>
            </a:pPr>
            <a:r>
              <a:rPr lang="uk-UA" sz="2000" spc="105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Сфери </a:t>
            </a:r>
            <a:r>
              <a:rPr lang="uk-UA" sz="2000" spc="10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політичного аналізу: </a:t>
            </a:r>
            <a:r>
              <a:rPr lang="en-US" sz="2000" spc="10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polity (</a:t>
            </a:r>
            <a:r>
              <a:rPr lang="uk-UA" sz="2000" spc="10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сфера політичного устрою, що є близьким до понять </a:t>
            </a:r>
            <a:r>
              <a:rPr lang="uk-UA" sz="2000" spc="105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політичноі</a:t>
            </a:r>
            <a:r>
              <a:rPr lang="uk-UA" sz="2000" spc="10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̈ системи та </a:t>
            </a:r>
            <a:r>
              <a:rPr lang="uk-UA" sz="2000" spc="105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політичноі</a:t>
            </a:r>
            <a:r>
              <a:rPr lang="uk-UA" sz="2000" spc="10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̈ спільноти), </a:t>
            </a:r>
            <a:r>
              <a:rPr lang="en-US" sz="2000" spc="10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policy (</a:t>
            </a:r>
            <a:r>
              <a:rPr lang="uk-UA" sz="2000" spc="10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вироблення стратегії в сфері державної політики), </a:t>
            </a:r>
            <a:r>
              <a:rPr lang="en-US" sz="2000" spc="10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politics (</a:t>
            </a:r>
            <a:r>
              <a:rPr lang="uk-UA" sz="2000" spc="10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сфера прикладних політичних дій), </a:t>
            </a:r>
            <a:r>
              <a:rPr lang="en-US" sz="2000" spc="10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public policy (</a:t>
            </a:r>
            <a:r>
              <a:rPr lang="uk-UA" sz="2000" spc="10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сфера політичного управління, підконтрольна громадськості. </a:t>
            </a:r>
          </a:p>
          <a:p>
            <a:pPr algn="just">
              <a:lnSpc>
                <a:spcPts val="4200"/>
              </a:lnSpc>
            </a:pPr>
            <a:r>
              <a:rPr lang="uk-UA" sz="2000" spc="105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Фундаментальний </a:t>
            </a:r>
            <a:r>
              <a:rPr lang="uk-UA" sz="2000" spc="10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рівень політичного аналізу (аналіз політики як </a:t>
            </a:r>
            <a:r>
              <a:rPr lang="en-US" sz="2000" spc="10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polity – </a:t>
            </a:r>
            <a:r>
              <a:rPr lang="en-US" sz="2000" spc="105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politological</a:t>
            </a:r>
            <a:r>
              <a:rPr lang="en-US" sz="2000" spc="10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analysis). </a:t>
            </a:r>
            <a:r>
              <a:rPr lang="uk-UA" sz="2000" spc="105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Метаприкладний</a:t>
            </a:r>
            <a:r>
              <a:rPr lang="uk-UA" sz="2000" spc="10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рівень політичного аналізу (аналіз політики як </a:t>
            </a:r>
            <a:r>
              <a:rPr lang="en-US" sz="2000" spc="10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politics – political analysis). </a:t>
            </a:r>
            <a:r>
              <a:rPr lang="uk-UA" sz="2000" spc="10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Прикладний аналіз державної політики (аналіз політики як </a:t>
            </a:r>
            <a:r>
              <a:rPr lang="en-US" sz="2000" spc="10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policy – policy analysis. </a:t>
            </a:r>
          </a:p>
          <a:p>
            <a:pPr algn="just">
              <a:lnSpc>
                <a:spcPts val="4200"/>
              </a:lnSpc>
            </a:pPr>
            <a:r>
              <a:rPr lang="uk-UA" sz="2000" spc="105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Структурні </a:t>
            </a:r>
            <a:r>
              <a:rPr lang="uk-UA" sz="2000" spc="10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особливості політичного аналізу: орієнтація на клієнта; прикладна орієнтація; орієнтація на вирішення гостроактуальних проблем.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36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184759" y="1241872"/>
            <a:ext cx="10864240" cy="1082228"/>
            <a:chOff x="446232" y="-133351"/>
            <a:chExt cx="13208541" cy="1442971"/>
          </a:xfrm>
        </p:grpSpPr>
        <p:sp>
          <p:nvSpPr>
            <p:cNvPr id="8" name="AutoShape 8"/>
            <p:cNvSpPr/>
            <p:nvPr/>
          </p:nvSpPr>
          <p:spPr>
            <a:xfrm rot="10800000">
              <a:off x="446232" y="1309620"/>
              <a:ext cx="12930614" cy="0"/>
            </a:xfrm>
            <a:prstGeom prst="line">
              <a:avLst/>
            </a:prstGeom>
            <a:ln w="38100" cap="rnd">
              <a:solidFill>
                <a:srgbClr val="86C7ED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446232" y="-133351"/>
              <a:ext cx="13208541" cy="110799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ru-RU" sz="5400" spc="-139" dirty="0" smtClean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ru-RU" sz="5400" spc="-139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ru-RU" sz="5400" spc="-139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Споживачі</a:t>
              </a:r>
              <a:r>
                <a:rPr lang="ru-RU" sz="5400" spc="-139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5400" spc="-139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політичного</a:t>
              </a:r>
              <a:r>
                <a:rPr lang="ru-RU" sz="5400" spc="-139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5400" spc="-139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аналізу</a:t>
              </a:r>
              <a:r>
                <a:rPr lang="ru-RU" sz="5400" spc="-139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5400" spc="-139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87200" y="1241872"/>
            <a:ext cx="5257800" cy="8016428"/>
          </a:xfrm>
          <a:prstGeom prst="rect">
            <a:avLst/>
          </a:prstGeom>
        </p:spPr>
      </p:pic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067195917"/>
              </p:ext>
            </p:extLst>
          </p:nvPr>
        </p:nvGraphicFramePr>
        <p:xfrm>
          <a:off x="198206" y="2476500"/>
          <a:ext cx="12725400" cy="72992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-835843" y="1028700"/>
            <a:ext cx="8213147" cy="8229600"/>
            <a:chOff x="0" y="0"/>
            <a:chExt cx="10143490" cy="1016381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143351" cy="10163632"/>
            </a:xfrm>
            <a:custGeom>
              <a:avLst/>
              <a:gdLst/>
              <a:ahLst/>
              <a:cxnLst/>
              <a:rect l="l" t="t" r="r" b="b"/>
              <a:pathLst>
                <a:path w="10143351" h="10163632">
                  <a:moveTo>
                    <a:pt x="0" y="0"/>
                  </a:moveTo>
                  <a:lnTo>
                    <a:pt x="10143351" y="0"/>
                  </a:lnTo>
                  <a:lnTo>
                    <a:pt x="10143351" y="10163632"/>
                  </a:lnTo>
                  <a:lnTo>
                    <a:pt x="0" y="10163632"/>
                  </a:lnTo>
                  <a:close/>
                </a:path>
              </a:pathLst>
            </a:custGeom>
            <a:blipFill>
              <a:blip r:embed="rId2"/>
              <a:stretch>
                <a:fillRect t="-25" b="-25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3149600" y="2368550"/>
              <a:ext cx="5156200" cy="6858000"/>
            </a:xfrm>
            <a:custGeom>
              <a:avLst/>
              <a:gdLst/>
              <a:ahLst/>
              <a:cxnLst/>
              <a:rect l="l" t="t" r="r" b="b"/>
              <a:pathLst>
                <a:path w="5156200" h="6858000">
                  <a:moveTo>
                    <a:pt x="0" y="0"/>
                  </a:moveTo>
                  <a:lnTo>
                    <a:pt x="5156200" y="0"/>
                  </a:lnTo>
                  <a:lnTo>
                    <a:pt x="5156200" y="6858000"/>
                  </a:lnTo>
                  <a:lnTo>
                    <a:pt x="0" y="6858000"/>
                  </a:lnTo>
                  <a:close/>
                </a:path>
              </a:pathLst>
            </a:custGeom>
            <a:blipFill>
              <a:blip r:embed="rId3"/>
              <a:stretch>
                <a:fillRect l="-20620" r="-78886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374650" y="673100"/>
              <a:ext cx="6318250" cy="8427288"/>
            </a:xfrm>
            <a:custGeom>
              <a:avLst/>
              <a:gdLst/>
              <a:ahLst/>
              <a:cxnLst/>
              <a:rect l="l" t="t" r="r" b="b"/>
              <a:pathLst>
                <a:path w="6318250" h="8427288">
                  <a:moveTo>
                    <a:pt x="2560460" y="1417091"/>
                  </a:moveTo>
                  <a:lnTo>
                    <a:pt x="2559050" y="8427288"/>
                  </a:lnTo>
                  <a:lnTo>
                    <a:pt x="0" y="8427288"/>
                  </a:lnTo>
                  <a:lnTo>
                    <a:pt x="0" y="0"/>
                  </a:lnTo>
                  <a:lnTo>
                    <a:pt x="6318250" y="0"/>
                  </a:lnTo>
                  <a:lnTo>
                    <a:pt x="6318250" y="1098550"/>
                  </a:lnTo>
                  <a:lnTo>
                    <a:pt x="2878087" y="1099439"/>
                  </a:lnTo>
                  <a:cubicBezTo>
                    <a:pt x="2702674" y="1099490"/>
                    <a:pt x="2560498" y="1241679"/>
                    <a:pt x="2560460" y="1417091"/>
                  </a:cubicBezTo>
                  <a:close/>
                </a:path>
              </a:pathLst>
            </a:custGeom>
            <a:blipFill>
              <a:blip r:embed="rId4"/>
              <a:stretch>
                <a:fillRect t="-6160" b="-6160"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>
            <a:off x="7239000" y="361232"/>
            <a:ext cx="10820400" cy="8779120"/>
            <a:chOff x="-601333" y="5141948"/>
            <a:chExt cx="10373001" cy="8671971"/>
          </a:xfrm>
        </p:grpSpPr>
        <p:sp>
          <p:nvSpPr>
            <p:cNvPr id="8" name="TextBox 8"/>
            <p:cNvSpPr txBox="1"/>
            <p:nvPr/>
          </p:nvSpPr>
          <p:spPr>
            <a:xfrm>
              <a:off x="-601333" y="5141948"/>
              <a:ext cx="10222668" cy="143629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200"/>
                </a:lnSpc>
              </a:pPr>
              <a:r>
                <a:rPr lang="ru-RU" sz="3500" spc="105" dirty="0" smtClean="0">
                  <a:solidFill>
                    <a:srgbClr val="A066C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3Політичні </a:t>
              </a:r>
              <a:r>
                <a:rPr lang="ru-RU" sz="3500" spc="105" dirty="0" err="1">
                  <a:solidFill>
                    <a:srgbClr val="A066C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експерти</a:t>
              </a:r>
              <a:r>
                <a:rPr lang="ru-RU" sz="3500" spc="105" dirty="0">
                  <a:solidFill>
                    <a:srgbClr val="A066C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як </a:t>
              </a:r>
              <a:r>
                <a:rPr lang="ru-RU" sz="3500" spc="105" dirty="0" err="1">
                  <a:solidFill>
                    <a:srgbClr val="A066C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продуцієнти</a:t>
              </a:r>
              <a:r>
                <a:rPr lang="ru-RU" sz="3500" spc="105" dirty="0">
                  <a:solidFill>
                    <a:srgbClr val="A066C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(</a:t>
              </a:r>
              <a:r>
                <a:rPr lang="ru-RU" sz="3500" spc="105" dirty="0" err="1">
                  <a:solidFill>
                    <a:srgbClr val="A066C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виробники</a:t>
              </a:r>
              <a:r>
                <a:rPr lang="ru-RU" sz="3500" spc="105" dirty="0">
                  <a:solidFill>
                    <a:srgbClr val="A066C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 </a:t>
              </a:r>
              <a:r>
                <a:rPr lang="ru-RU" sz="3500" spc="105" dirty="0" err="1">
                  <a:solidFill>
                    <a:srgbClr val="A066C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політичного</a:t>
              </a:r>
              <a:r>
                <a:rPr lang="ru-RU" sz="3500" spc="105" dirty="0">
                  <a:solidFill>
                    <a:srgbClr val="A066C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3500" spc="105" dirty="0" err="1">
                  <a:solidFill>
                    <a:srgbClr val="A066C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аналізу</a:t>
              </a:r>
              <a:r>
                <a:rPr lang="ru-RU" sz="3500" spc="105" dirty="0">
                  <a:solidFill>
                    <a:srgbClr val="A066C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6578240"/>
              <a:ext cx="9771668" cy="723567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indent="457200" algn="just"/>
              <a:r>
                <a:rPr lang="ru-RU" sz="2800" spc="1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Продуцентами </a:t>
              </a:r>
              <a:r>
                <a:rPr lang="ru-RU" sz="2800" spc="1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політичного</a:t>
              </a:r>
              <a:r>
                <a:rPr lang="ru-RU" sz="2800" spc="1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800" spc="1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аналізу</a:t>
              </a:r>
              <a:r>
                <a:rPr lang="ru-RU" sz="2800" spc="1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очевидно є </a:t>
              </a:r>
              <a:r>
                <a:rPr lang="ru-RU" sz="2800" spc="1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представники</a:t>
              </a:r>
              <a:r>
                <a:rPr lang="ru-RU" sz="2800" spc="1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800" spc="1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певного</a:t>
              </a:r>
              <a:r>
                <a:rPr lang="ru-RU" sz="2800" spc="1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800" spc="1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фаху</a:t>
              </a:r>
              <a:r>
                <a:rPr lang="ru-RU" sz="2800" spc="1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– </a:t>
              </a:r>
              <a:r>
                <a:rPr lang="ru-RU" sz="2800" spc="1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політичні</a:t>
              </a:r>
              <a:r>
                <a:rPr lang="ru-RU" sz="2800" spc="1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800" spc="1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аналітики</a:t>
              </a:r>
              <a:r>
                <a:rPr lang="ru-RU" sz="2800" spc="1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Але </a:t>
              </a:r>
              <a:r>
                <a:rPr lang="ru-RU" sz="2800" spc="1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дане</a:t>
              </a:r>
              <a:r>
                <a:rPr lang="ru-RU" sz="2800" spc="1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800" spc="1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визначення</a:t>
              </a:r>
              <a:r>
                <a:rPr lang="ru-RU" sz="2800" spc="1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800" spc="1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продуцієнтів</a:t>
              </a:r>
              <a:r>
                <a:rPr lang="ru-RU" sz="2800" spc="1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800" spc="1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політичного</a:t>
              </a:r>
              <a:r>
                <a:rPr lang="ru-RU" sz="2800" spc="1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800" spc="1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аналізу</a:t>
              </a:r>
              <a:r>
                <a:rPr lang="ru-RU" sz="2800" spc="1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800" spc="1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містить</a:t>
              </a:r>
              <a:r>
                <a:rPr lang="ru-RU" sz="2800" spc="1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800" spc="1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деяку</a:t>
              </a:r>
              <a:r>
                <a:rPr lang="ru-RU" sz="2800" spc="1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800" spc="1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тавтологію</a:t>
              </a:r>
              <a:r>
                <a:rPr lang="ru-RU" sz="2800" spc="1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і тому </a:t>
              </a:r>
              <a:r>
                <a:rPr lang="ru-RU" sz="2800" spc="1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краще</a:t>
              </a:r>
              <a:r>
                <a:rPr lang="ru-RU" sz="2800" spc="1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800" spc="1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називати</a:t>
              </a:r>
              <a:r>
                <a:rPr lang="ru-RU" sz="2800" spc="1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800" spc="1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їх</a:t>
              </a:r>
              <a:r>
                <a:rPr lang="ru-RU" sz="2800" spc="1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800" spc="1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політичними</a:t>
              </a:r>
              <a:r>
                <a:rPr lang="ru-RU" sz="2800" spc="1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800" spc="1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експертами</a:t>
              </a:r>
              <a:r>
                <a:rPr lang="ru-RU" sz="2800" spc="1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</a:p>
            <a:p>
              <a:pPr indent="457200" algn="just"/>
              <a:r>
                <a:rPr lang="ru-RU" sz="2800" spc="1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Політичний</a:t>
              </a:r>
              <a:r>
                <a:rPr lang="ru-RU" sz="2800" spc="1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800" spc="1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експерт</a:t>
              </a:r>
              <a:r>
                <a:rPr lang="ru-RU" sz="2800" spc="1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– </a:t>
              </a:r>
              <a:r>
                <a:rPr lang="ru-RU" sz="2800" spc="1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це</a:t>
              </a:r>
              <a:r>
                <a:rPr lang="ru-RU" sz="2800" spc="1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особа, яка </a:t>
              </a:r>
              <a:r>
                <a:rPr lang="ru-RU" sz="2800" spc="1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володіє</a:t>
              </a:r>
              <a:r>
                <a:rPr lang="ru-RU" sz="2800" spc="1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800" spc="1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необхідними</a:t>
              </a:r>
              <a:r>
                <a:rPr lang="ru-RU" sz="2800" spc="1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800" spc="1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знаннями</a:t>
              </a:r>
              <a:r>
                <a:rPr lang="ru-RU" sz="2800" spc="1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з </a:t>
              </a:r>
              <a:r>
                <a:rPr lang="ru-RU" sz="2800" spc="1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деякого</a:t>
              </a:r>
              <a:r>
                <a:rPr lang="ru-RU" sz="2800" spc="1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кола </a:t>
              </a:r>
              <a:r>
                <a:rPr lang="ru-RU" sz="2800" spc="1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політичних</a:t>
              </a:r>
              <a:r>
                <a:rPr lang="ru-RU" sz="2800" spc="1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проблем і </a:t>
              </a:r>
              <a:r>
                <a:rPr lang="ru-RU" sz="2800" spc="1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здатна</a:t>
              </a:r>
              <a:r>
                <a:rPr lang="ru-RU" sz="2800" spc="1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800" spc="1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застосувати</a:t>
              </a:r>
              <a:r>
                <a:rPr lang="ru-RU" sz="2800" spc="1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800" spc="1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їх</a:t>
              </a:r>
              <a:r>
                <a:rPr lang="ru-RU" sz="2800" spc="1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для </a:t>
              </a:r>
              <a:r>
                <a:rPr lang="ru-RU" sz="2800" spc="1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вирішення</a:t>
              </a:r>
              <a:r>
                <a:rPr lang="ru-RU" sz="2800" spc="1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800" spc="1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конкретних</a:t>
              </a:r>
              <a:r>
                <a:rPr lang="ru-RU" sz="2800" spc="1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800" spc="1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завдань</a:t>
              </a:r>
              <a:r>
                <a:rPr lang="ru-RU" sz="2800" spc="1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ru-RU" sz="2800" spc="1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Тобто</a:t>
              </a:r>
              <a:r>
                <a:rPr lang="ru-RU" sz="2800" spc="1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800" spc="1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можна</a:t>
              </a:r>
              <a:r>
                <a:rPr lang="ru-RU" sz="2800" spc="1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800" spc="1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виокремити</a:t>
              </a:r>
              <a:r>
                <a:rPr lang="ru-RU" sz="2800" spc="1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800" spc="1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дві</a:t>
              </a:r>
              <a:r>
                <a:rPr lang="ru-RU" sz="2800" spc="1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800" spc="1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головні</a:t>
              </a:r>
              <a:r>
                <a:rPr lang="ru-RU" sz="2800" spc="1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800" spc="1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риси</a:t>
              </a:r>
              <a:r>
                <a:rPr lang="ru-RU" sz="2800" spc="1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800" spc="1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експерта</a:t>
              </a:r>
              <a:r>
                <a:rPr lang="ru-RU" sz="2800" spc="1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– </a:t>
              </a:r>
              <a:r>
                <a:rPr lang="ru-RU" sz="2800" spc="1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наявність</a:t>
              </a:r>
              <a:r>
                <a:rPr lang="ru-RU" sz="2800" spc="1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800" spc="1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певних</a:t>
              </a:r>
              <a:r>
                <a:rPr lang="ru-RU" sz="2800" spc="1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800" spc="1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унікальних</a:t>
              </a:r>
              <a:r>
                <a:rPr lang="ru-RU" sz="2800" spc="1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800" spc="1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знань</a:t>
              </a:r>
              <a:r>
                <a:rPr lang="ru-RU" sz="2800" spc="1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і </a:t>
              </a:r>
              <a:r>
                <a:rPr lang="ru-RU" sz="2800" spc="1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здатність</a:t>
              </a:r>
              <a:r>
                <a:rPr lang="ru-RU" sz="2800" spc="1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800" spc="1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використовувати</a:t>
              </a:r>
              <a:r>
                <a:rPr lang="ru-RU" sz="2800" spc="1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800" spc="1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їх</a:t>
              </a:r>
              <a:r>
                <a:rPr lang="ru-RU" sz="2800" spc="1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800" spc="1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оптимальним</a:t>
              </a:r>
              <a:r>
                <a:rPr lang="ru-RU" sz="2800" spc="1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чином для </a:t>
              </a:r>
              <a:r>
                <a:rPr lang="ru-RU" sz="2800" spc="1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вирішення</a:t>
              </a:r>
              <a:r>
                <a:rPr lang="ru-RU" sz="2800" spc="1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800" spc="1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завдань</a:t>
              </a:r>
              <a:r>
                <a:rPr lang="ru-RU" sz="2800" spc="1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800" spc="1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поточної</a:t>
              </a:r>
              <a:r>
                <a:rPr lang="ru-RU" sz="2800" spc="1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практики.</a:t>
              </a:r>
            </a:p>
            <a:p>
              <a:pPr indent="457200" algn="just"/>
              <a:endParaRPr lang="ru-RU" sz="2800" spc="1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indent="457200" algn="just"/>
              <a:r>
                <a:rPr lang="ru-RU" sz="2800" spc="1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Протоформа</a:t>
              </a:r>
              <a:r>
                <a:rPr lang="ru-RU" sz="2800" spc="1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800" spc="1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експертного</a:t>
              </a:r>
              <a:r>
                <a:rPr lang="ru-RU" sz="2800" spc="1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800" spc="1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знання</a:t>
              </a:r>
              <a:r>
                <a:rPr lang="ru-RU" sz="2800" spc="1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800" spc="1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сформувалася</a:t>
              </a:r>
              <a:r>
                <a:rPr lang="ru-RU" sz="2800" spc="1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800" spc="1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ще</a:t>
              </a:r>
              <a:r>
                <a:rPr lang="ru-RU" sz="2800" spc="1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в </a:t>
              </a:r>
              <a:r>
                <a:rPr lang="ru-RU" sz="2800" spc="1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античні</a:t>
              </a:r>
              <a:r>
                <a:rPr lang="ru-RU" sz="2800" spc="1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800" spc="1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часи</a:t>
              </a:r>
              <a:r>
                <a:rPr lang="ru-RU" sz="2800" spc="1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на </a:t>
              </a:r>
              <a:r>
                <a:rPr lang="ru-RU" sz="2800" spc="1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що</a:t>
              </a:r>
              <a:r>
                <a:rPr lang="ru-RU" sz="2800" spc="1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800" spc="1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вказує</a:t>
              </a:r>
              <a:r>
                <a:rPr lang="ru-RU" sz="2800" spc="1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й </a:t>
              </a:r>
              <a:r>
                <a:rPr lang="ru-RU" sz="2800" spc="1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походження</a:t>
              </a:r>
              <a:r>
                <a:rPr lang="ru-RU" sz="2800" spc="1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слова «</a:t>
              </a:r>
              <a:r>
                <a:rPr lang="ru-RU" sz="2800" spc="1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експерт</a:t>
              </a:r>
              <a:r>
                <a:rPr lang="ru-RU" sz="2800" spc="1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» </a:t>
              </a:r>
              <a:r>
                <a:rPr lang="ru-RU" sz="2800" spc="1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від</a:t>
              </a:r>
              <a:r>
                <a:rPr lang="ru-RU" sz="2800" spc="1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800" spc="1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латинського</a:t>
              </a:r>
              <a:r>
                <a:rPr lang="ru-RU" sz="2800" spc="1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spc="1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experto</a:t>
              </a:r>
              <a:r>
                <a:rPr lang="en-US" sz="2800" spc="1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- «</a:t>
              </a:r>
              <a:r>
                <a:rPr lang="ru-RU" sz="2800" spc="1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досвідчений</a:t>
              </a:r>
              <a:r>
                <a:rPr lang="ru-RU" sz="2800" spc="1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». Слова ж </a:t>
              </a:r>
              <a:r>
                <a:rPr lang="ru-RU" sz="2800" spc="1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римського</a:t>
              </a:r>
              <a:r>
                <a:rPr lang="ru-RU" sz="2800" spc="1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800" spc="1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поета</a:t>
              </a:r>
              <a:r>
                <a:rPr lang="ru-RU" sz="2800" spc="1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800" spc="1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Вергілія</a:t>
              </a:r>
              <a:r>
                <a:rPr lang="ru-RU" sz="2800" spc="1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«</a:t>
              </a:r>
              <a:r>
                <a:rPr lang="en-US" sz="2800" spc="1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experto</a:t>
              </a:r>
              <a:r>
                <a:rPr lang="en-US" sz="2800" spc="1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spc="1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credite</a:t>
              </a:r>
              <a:r>
                <a:rPr lang="en-US" sz="2800" spc="1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» - </a:t>
              </a:r>
              <a:r>
                <a:rPr lang="ru-RU" sz="2800" spc="1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вірте</a:t>
              </a:r>
              <a:r>
                <a:rPr lang="ru-RU" sz="2800" spc="1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800" spc="1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досвідченому</a:t>
              </a:r>
              <a:r>
                <a:rPr lang="ru-RU" sz="2800" spc="1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- </a:t>
              </a:r>
              <a:r>
                <a:rPr lang="ru-RU" sz="2800" spc="1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цілком</a:t>
              </a:r>
              <a:r>
                <a:rPr lang="ru-RU" sz="2800" spc="1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800" spc="1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можна</a:t>
              </a:r>
              <a:r>
                <a:rPr lang="ru-RU" sz="2800" spc="1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800" spc="1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використати</a:t>
              </a:r>
              <a:r>
                <a:rPr lang="ru-RU" sz="2800" spc="1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як </a:t>
              </a:r>
              <a:r>
                <a:rPr lang="ru-RU" sz="2800" spc="1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девіз</a:t>
              </a:r>
              <a:r>
                <a:rPr lang="ru-RU" sz="2800" spc="1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800" spc="1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сучасного</a:t>
              </a:r>
              <a:r>
                <a:rPr lang="ru-RU" sz="2800" spc="1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800" spc="1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експертного</a:t>
              </a:r>
              <a:r>
                <a:rPr lang="ru-RU" sz="2800" spc="1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800" spc="1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знання</a:t>
              </a:r>
              <a:r>
                <a:rPr lang="ru-RU" sz="2800" spc="1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indent="457200" algn="just"/>
              <a:endParaRPr lang="ru-RU" sz="2800" spc="1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7633" t="9862" r="470" b="12600"/>
          <a:stretch>
            <a:fillRect/>
          </a:stretch>
        </p:blipFill>
        <p:spPr>
          <a:xfrm>
            <a:off x="14514" y="32559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 rot="-10800000">
            <a:off x="-990600" y="117276"/>
            <a:ext cx="9753600" cy="7267836"/>
            <a:chOff x="0" y="0"/>
            <a:chExt cx="6202680" cy="53721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202680" cy="5372100"/>
            </a:xfrm>
            <a:custGeom>
              <a:avLst/>
              <a:gdLst/>
              <a:ahLst/>
              <a:cxnLst/>
              <a:rect l="l" t="t" r="r" b="b"/>
              <a:pathLst>
                <a:path w="6202680" h="5372100">
                  <a:moveTo>
                    <a:pt x="4652010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4652010" y="5372100"/>
                  </a:lnTo>
                  <a:lnTo>
                    <a:pt x="6202680" y="2686050"/>
                  </a:lnTo>
                  <a:lnTo>
                    <a:pt x="4652010" y="0"/>
                  </a:lnTo>
                  <a:close/>
                </a:path>
              </a:pathLst>
            </a:custGeom>
            <a:solidFill>
              <a:srgbClr val="A066CB"/>
            </a:solidFill>
          </p:spPr>
        </p:sp>
      </p:grpSp>
      <p:grpSp>
        <p:nvGrpSpPr>
          <p:cNvPr id="5" name="Group 5"/>
          <p:cNvGrpSpPr/>
          <p:nvPr/>
        </p:nvGrpSpPr>
        <p:grpSpPr>
          <a:xfrm rot="-10800000">
            <a:off x="6087859" y="465131"/>
            <a:ext cx="12801600" cy="9894339"/>
            <a:chOff x="0" y="0"/>
            <a:chExt cx="6202680" cy="53721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202680" cy="5372100"/>
            </a:xfrm>
            <a:custGeom>
              <a:avLst/>
              <a:gdLst/>
              <a:ahLst/>
              <a:cxnLst/>
              <a:rect l="l" t="t" r="r" b="b"/>
              <a:pathLst>
                <a:path w="6202680" h="5372100">
                  <a:moveTo>
                    <a:pt x="4652010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4652010" y="5372100"/>
                  </a:lnTo>
                  <a:lnTo>
                    <a:pt x="6202680" y="2686050"/>
                  </a:lnTo>
                  <a:lnTo>
                    <a:pt x="4652010" y="0"/>
                  </a:lnTo>
                  <a:close/>
                </a:path>
              </a:pathLst>
            </a:custGeom>
            <a:solidFill>
              <a:srgbClr val="1836B2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685800" y="-371007"/>
            <a:ext cx="6106489" cy="7733260"/>
            <a:chOff x="0" y="-9525"/>
            <a:chExt cx="7735585" cy="8673414"/>
          </a:xfrm>
        </p:grpSpPr>
        <p:sp>
          <p:nvSpPr>
            <p:cNvPr id="8" name="TextBox 8"/>
            <p:cNvSpPr txBox="1"/>
            <p:nvPr/>
          </p:nvSpPr>
          <p:spPr>
            <a:xfrm>
              <a:off x="0" y="-9525"/>
              <a:ext cx="7735585" cy="6040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200"/>
                </a:lnSpc>
              </a:pPr>
              <a:endParaRPr lang="en-US" sz="3500" spc="10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1121331"/>
              <a:ext cx="7735585" cy="75425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79"/>
                </a:lnSpc>
              </a:pPr>
              <a:r>
                <a:rPr lang="uk-UA" sz="2199" spc="10" dirty="0" smtClean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uk-UA" sz="2199" spc="1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Відзначимо, що саме в античності сформувався деякий парадокс політичної експертизи, пов’язаний з тим, що політика не вважалася настільки складною сферою, що вимагає наявності особливих знань. </a:t>
              </a:r>
            </a:p>
            <a:p>
              <a:pPr algn="ctr">
                <a:lnSpc>
                  <a:spcPts val="3079"/>
                </a:lnSpc>
              </a:pPr>
              <a:r>
                <a:rPr lang="uk-UA" sz="2199" spc="1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Але зовсім інакше виявляється справа із прийняттям політичних рішень - адже, на думку греків, мистецтву керування містом не можна навчитися. Це відбувається тому, що греки зв’язують керування державою не з якими-небудь спеціальними навичками, а лише із чеснотою, який у тім або іншому ступені наділені всі люди. Правда, сам Платон намагається запропонувати трохи інше тлумачення даної проблеми, вкладаючи у вуста Сократа слова про те, що чесноти можна навчитися й що вона із цієї причини є знанням. </a:t>
              </a:r>
              <a:endParaRPr lang="en-US" sz="2199" spc="1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7844529" y="1319790"/>
            <a:ext cx="9288259" cy="8154989"/>
            <a:chOff x="0" y="-9525"/>
            <a:chExt cx="5936765" cy="10873312"/>
          </a:xfrm>
        </p:grpSpPr>
        <p:sp>
          <p:nvSpPr>
            <p:cNvPr id="11" name="TextBox 11"/>
            <p:cNvSpPr txBox="1"/>
            <p:nvPr/>
          </p:nvSpPr>
          <p:spPr>
            <a:xfrm>
              <a:off x="0" y="-9525"/>
              <a:ext cx="5936765" cy="6668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200"/>
                </a:lnSpc>
              </a:pPr>
              <a:endParaRPr lang="en-US" sz="2800" spc="10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792660"/>
              <a:ext cx="5936765" cy="100711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79"/>
                </a:lnSpc>
              </a:pPr>
              <a:r>
                <a:rPr lang="uk-UA" sz="2199" spc="1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Початок буржуазного періоду політичної історії не змінило ситуації в проблемі появи політичної експертизи – відбулися деякі трансформації в самій політичній системі, у тому числі й у способах рекрутування політичної еліти, але інститут політичних експертів так і не сформувався.</a:t>
              </a:r>
            </a:p>
            <a:p>
              <a:pPr algn="ctr">
                <a:lnSpc>
                  <a:spcPts val="3079"/>
                </a:lnSpc>
              </a:pPr>
              <a:r>
                <a:rPr lang="uk-UA" sz="2199" spc="1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Заміна в ряді країн Західної Європи передачі монархічних титулів у спадщину обранням перших осіб держави частиною населення не привелася до того, що практикуючі політики усвідомили необхідність появи спеціальних політичних консультантів. Відсутність попиту на даний вид послуг обумовило й відсутність пропозиції, у результаті чого фактично до початку </a:t>
              </a:r>
              <a:r>
                <a:rPr lang="en-US" sz="2199" spc="1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XX </a:t>
              </a:r>
              <a:r>
                <a:rPr lang="uk-UA" sz="2199" spc="1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століття політичної експертизи просто не існувало</a:t>
              </a:r>
              <a:r>
                <a:rPr lang="uk-UA" sz="2199" spc="10" dirty="0" smtClean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algn="ctr">
                <a:lnSpc>
                  <a:spcPts val="3079"/>
                </a:lnSpc>
              </a:pPr>
              <a:r>
                <a:rPr lang="uk-UA" sz="2199" spc="1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Із цією точкою зору згодні й західні дослідники – наприклад, Л. Пал вважає, що до Першої світової війни політична експертиза була замінена на </a:t>
              </a:r>
              <a:r>
                <a:rPr lang="en-US" sz="2199" spc="1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statecraft, </a:t>
              </a:r>
              <a:r>
                <a:rPr lang="uk-UA" sz="2199" spc="1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що можна перекласти як уміння управляти державою. У даного вміння дві складові – мудрість правителя і його досвід, які й заміняють собою політичну експертизу. У результаті аж до середини </a:t>
              </a:r>
              <a:r>
                <a:rPr lang="en-US" sz="2199" spc="1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XX </a:t>
              </a:r>
              <a:r>
                <a:rPr lang="uk-UA" sz="2199" spc="1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століття практикуючі політики перебували у впевненості, що вони здатні самостійно здійснювати функції політичної експертизи, не залучаючи для цього яких-небудь фахівців.</a:t>
              </a:r>
            </a:p>
            <a:p>
              <a:pPr algn="ctr">
                <a:lnSpc>
                  <a:spcPts val="3079"/>
                </a:lnSpc>
              </a:pPr>
              <a:endParaRPr lang="en-US" sz="2199" spc="1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066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9848450" y="-180939"/>
            <a:ext cx="12297265" cy="10648878"/>
            <a:chOff x="0" y="0"/>
            <a:chExt cx="4282440" cy="3708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2"/>
              <a:stretch>
                <a:fillRect t="-36028" r="-4332" b="-44695"/>
              </a:stretch>
            </a:blipFill>
          </p:spPr>
        </p:sp>
      </p:grpSp>
      <p:sp>
        <p:nvSpPr>
          <p:cNvPr id="6" name="TextBox 6"/>
          <p:cNvSpPr txBox="1"/>
          <p:nvPr/>
        </p:nvSpPr>
        <p:spPr>
          <a:xfrm>
            <a:off x="555812" y="1181100"/>
            <a:ext cx="9315050" cy="87716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indent="457200" algn="just"/>
            <a:r>
              <a:rPr lang="ru-RU" sz="3000" spc="15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Ситуація</a:t>
            </a:r>
            <a:r>
              <a:rPr lang="ru-RU" sz="3000" spc="1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кардинально </a:t>
            </a:r>
            <a:r>
              <a:rPr lang="ru-RU" sz="3000" spc="15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міняється</a:t>
            </a:r>
            <a:r>
              <a:rPr lang="ru-RU" sz="3000" spc="1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 spc="15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після</a:t>
            </a:r>
            <a:r>
              <a:rPr lang="ru-RU" sz="3000" spc="1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 spc="15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Другої</a:t>
            </a:r>
            <a:r>
              <a:rPr lang="ru-RU" sz="3000" spc="1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 spc="15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світової</a:t>
            </a:r>
            <a:r>
              <a:rPr lang="ru-RU" sz="3000" spc="1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 spc="15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війни</a:t>
            </a:r>
            <a:r>
              <a:rPr lang="ru-RU" sz="3000" spc="1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3000" spc="15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Цей</a:t>
            </a:r>
            <a:r>
              <a:rPr lang="ru-RU" sz="3000" spc="1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 spc="15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період</a:t>
            </a:r>
            <a:r>
              <a:rPr lang="ru-RU" sz="3000" spc="1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 праву </a:t>
            </a:r>
            <a:r>
              <a:rPr lang="ru-RU" sz="3000" spc="15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можна</a:t>
            </a:r>
            <a:r>
              <a:rPr lang="ru-RU" sz="3000" spc="1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 spc="15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назвати</a:t>
            </a:r>
            <a:r>
              <a:rPr lang="ru-RU" sz="3000" spc="1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часом </a:t>
            </a:r>
            <a:r>
              <a:rPr lang="ru-RU" sz="3000" spc="15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появи</a:t>
            </a:r>
            <a:r>
              <a:rPr lang="ru-RU" sz="3000" spc="1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й </a:t>
            </a:r>
            <a:r>
              <a:rPr lang="ru-RU" sz="3000" spc="15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розквіту</a:t>
            </a:r>
            <a:r>
              <a:rPr lang="ru-RU" sz="3000" spc="1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 spc="15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політичної</a:t>
            </a:r>
            <a:r>
              <a:rPr lang="ru-RU" sz="3000" spc="1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 spc="15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експертизи</a:t>
            </a:r>
            <a:r>
              <a:rPr lang="ru-RU" sz="3000" spc="1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Л. Пал </a:t>
            </a:r>
            <a:r>
              <a:rPr lang="ru-RU" sz="3000" spc="15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зв’язує</a:t>
            </a:r>
            <a:r>
              <a:rPr lang="ru-RU" sz="3000" spc="1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 spc="15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3000" spc="1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 spc="15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із</a:t>
            </a:r>
            <a:r>
              <a:rPr lang="ru-RU" sz="3000" spc="1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 spc="15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трьома</a:t>
            </a:r>
            <a:r>
              <a:rPr lang="ru-RU" sz="3000" spc="1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 spc="15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основними</a:t>
            </a:r>
            <a:r>
              <a:rPr lang="ru-RU" sz="3000" spc="1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причинами. </a:t>
            </a:r>
          </a:p>
          <a:p>
            <a:pPr indent="457200" algn="just"/>
            <a:r>
              <a:rPr lang="ru-RU" sz="3000" spc="1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Перша з них – </a:t>
            </a:r>
            <a:r>
              <a:rPr lang="ru-RU" sz="3000" spc="15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загальне</a:t>
            </a:r>
            <a:r>
              <a:rPr lang="ru-RU" sz="3000" spc="1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 spc="15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посилення</a:t>
            </a:r>
            <a:r>
              <a:rPr lang="ru-RU" sz="3000" spc="1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 spc="15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позицій</a:t>
            </a:r>
            <a:r>
              <a:rPr lang="ru-RU" sz="3000" spc="1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науки про </a:t>
            </a:r>
            <a:r>
              <a:rPr lang="ru-RU" sz="3000" spc="15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керування</a:t>
            </a:r>
            <a:r>
              <a:rPr lang="ru-RU" sz="3000" spc="1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3000" spc="15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Мова</a:t>
            </a:r>
            <a:r>
              <a:rPr lang="ru-RU" sz="3000" spc="1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 spc="15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йде</a:t>
            </a:r>
            <a:r>
              <a:rPr lang="ru-RU" sz="3000" spc="1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 </a:t>
            </a:r>
            <a:r>
              <a:rPr lang="ru-RU" sz="3000" spc="15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появу</a:t>
            </a:r>
            <a:r>
              <a:rPr lang="ru-RU" sz="3000" spc="1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3000" spc="15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західному</a:t>
            </a:r>
            <a:r>
              <a:rPr lang="ru-RU" sz="3000" spc="1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 spc="15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суспільстві</a:t>
            </a:r>
            <a:r>
              <a:rPr lang="ru-RU" sz="3000" spc="1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 spc="15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впевненості</a:t>
            </a:r>
            <a:r>
              <a:rPr lang="ru-RU" sz="3000" spc="1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3000" spc="15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необхідності</a:t>
            </a:r>
            <a:r>
              <a:rPr lang="ru-RU" sz="3000" spc="1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 spc="15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розвитку</a:t>
            </a:r>
            <a:r>
              <a:rPr lang="ru-RU" sz="3000" spc="1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менеджменту, </a:t>
            </a:r>
            <a:r>
              <a:rPr lang="ru-RU" sz="3000" spc="15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3000" spc="1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повинен </a:t>
            </a:r>
            <a:r>
              <a:rPr lang="ru-RU" sz="3000" spc="15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сприяти</a:t>
            </a:r>
            <a:r>
              <a:rPr lang="ru-RU" sz="3000" spc="1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 spc="15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більше</a:t>
            </a:r>
            <a:r>
              <a:rPr lang="ru-RU" sz="3000" spc="1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 spc="15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ефективній</a:t>
            </a:r>
            <a:r>
              <a:rPr lang="ru-RU" sz="3000" spc="1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 spc="15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організації</a:t>
            </a:r>
            <a:r>
              <a:rPr lang="ru-RU" sz="3000" spc="1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 spc="15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керування</a:t>
            </a:r>
            <a:r>
              <a:rPr lang="ru-RU" sz="3000" spc="1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000" spc="15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причому</a:t>
            </a:r>
            <a:r>
              <a:rPr lang="ru-RU" sz="3000" spc="1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3000" spc="15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всіх</a:t>
            </a:r>
            <a:r>
              <a:rPr lang="ru-RU" sz="3000" spc="1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структурах – </a:t>
            </a:r>
            <a:r>
              <a:rPr lang="ru-RU" sz="3000" spc="15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3000" spc="1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 spc="15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окремого</a:t>
            </a:r>
            <a:r>
              <a:rPr lang="ru-RU" sz="3000" spc="1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 spc="15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підприємства</a:t>
            </a:r>
            <a:r>
              <a:rPr lang="ru-RU" sz="3000" spc="1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3000" spc="15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всього</a:t>
            </a:r>
            <a:r>
              <a:rPr lang="ru-RU" sz="3000" spc="1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 spc="15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держави</a:t>
            </a:r>
            <a:r>
              <a:rPr lang="ru-RU" sz="3000" spc="1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indent="457200" algn="just"/>
            <a:r>
              <a:rPr lang="ru-RU" sz="3000" spc="1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Друга причина – </a:t>
            </a:r>
            <a:r>
              <a:rPr lang="ru-RU" sz="3000" spc="15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зростання</a:t>
            </a:r>
            <a:r>
              <a:rPr lang="ru-RU" sz="3000" spc="1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 spc="15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уваги</a:t>
            </a:r>
            <a:r>
              <a:rPr lang="ru-RU" sz="3000" spc="1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3000" spc="15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гуманітарних</a:t>
            </a:r>
            <a:r>
              <a:rPr lang="ru-RU" sz="3000" spc="1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наук, у </a:t>
            </a:r>
            <a:r>
              <a:rPr lang="ru-RU" sz="3000" spc="15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результаті</a:t>
            </a:r>
            <a:r>
              <a:rPr lang="ru-RU" sz="3000" spc="1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 spc="15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чого</a:t>
            </a:r>
            <a:r>
              <a:rPr lang="ru-RU" sz="3000" spc="1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 spc="15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прийшло</a:t>
            </a:r>
            <a:r>
              <a:rPr lang="ru-RU" sz="3000" spc="1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 spc="15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усвідомлення</a:t>
            </a:r>
            <a:r>
              <a:rPr lang="ru-RU" sz="3000" spc="1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того, </a:t>
            </a:r>
            <a:r>
              <a:rPr lang="ru-RU" sz="3000" spc="15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3000" spc="1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 spc="15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якісний</a:t>
            </a:r>
            <a:r>
              <a:rPr lang="ru-RU" sz="3000" spc="1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 spc="15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політичний</a:t>
            </a:r>
            <a:r>
              <a:rPr lang="ru-RU" sz="3000" spc="1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 spc="15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аналіз</a:t>
            </a:r>
            <a:r>
              <a:rPr lang="ru-RU" sz="3000" spc="1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є не продуктом </a:t>
            </a:r>
            <a:r>
              <a:rPr lang="ru-RU" sz="3000" spc="15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досвіду</a:t>
            </a:r>
            <a:r>
              <a:rPr lang="ru-RU" sz="3000" spc="1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й </a:t>
            </a:r>
            <a:r>
              <a:rPr lang="ru-RU" sz="3000" spc="15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багатої</a:t>
            </a:r>
            <a:r>
              <a:rPr lang="ru-RU" sz="3000" spc="1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 spc="15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політичної</a:t>
            </a:r>
            <a:r>
              <a:rPr lang="ru-RU" sz="3000" spc="1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практики, а продуктом </a:t>
            </a:r>
            <a:r>
              <a:rPr lang="ru-RU" sz="3000" spc="15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наукових</a:t>
            </a:r>
            <a:r>
              <a:rPr lang="ru-RU" sz="3000" spc="1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 spc="15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технологій</a:t>
            </a:r>
            <a:r>
              <a:rPr lang="ru-RU" sz="3000" spc="1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indent="457200" algn="just"/>
            <a:r>
              <a:rPr lang="ru-RU" sz="3000" spc="1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 </a:t>
            </a:r>
            <a:r>
              <a:rPr lang="ru-RU" sz="3000" spc="15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третю</a:t>
            </a:r>
            <a:r>
              <a:rPr lang="ru-RU" sz="3000" spc="1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причину </a:t>
            </a:r>
            <a:r>
              <a:rPr lang="ru-RU" sz="3000" spc="15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канадський</a:t>
            </a:r>
            <a:r>
              <a:rPr lang="ru-RU" sz="3000" spc="1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 spc="15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політолог</a:t>
            </a:r>
            <a:r>
              <a:rPr lang="ru-RU" sz="3000" spc="1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 spc="15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називає</a:t>
            </a:r>
            <a:r>
              <a:rPr lang="ru-RU" sz="3000" spc="1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 spc="15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успішний</a:t>
            </a:r>
            <a:r>
              <a:rPr lang="ru-RU" sz="3000" spc="1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 spc="15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розвиток</a:t>
            </a:r>
            <a:r>
              <a:rPr lang="ru-RU" sz="3000" spc="1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 spc="15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після</a:t>
            </a:r>
            <a:r>
              <a:rPr lang="ru-RU" sz="3000" spc="1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 spc="15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війни</a:t>
            </a:r>
            <a:r>
              <a:rPr lang="ru-RU" sz="3000" spc="1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 spc="15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економіки</a:t>
            </a:r>
            <a:r>
              <a:rPr lang="ru-RU" sz="3000" spc="1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 spc="15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західних</a:t>
            </a:r>
            <a:r>
              <a:rPr lang="ru-RU" sz="3000" spc="1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 spc="15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країн</a:t>
            </a:r>
            <a:r>
              <a:rPr lang="ru-RU" sz="3000" spc="1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457200" algn="just"/>
            <a:endParaRPr lang="ru-RU" sz="3000" spc="15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9305925"/>
            <a:ext cx="19280880" cy="1312977"/>
            <a:chOff x="0" y="0"/>
            <a:chExt cx="25707840" cy="1750636"/>
          </a:xfrm>
        </p:grpSpPr>
        <p:grpSp>
          <p:nvGrpSpPr>
            <p:cNvPr id="3" name="Group 3"/>
            <p:cNvGrpSpPr/>
            <p:nvPr/>
          </p:nvGrpSpPr>
          <p:grpSpPr>
            <a:xfrm rot="5400000">
              <a:off x="13125860" y="-10831345"/>
              <a:ext cx="1750636" cy="23413325"/>
              <a:chOff x="0" y="0"/>
              <a:chExt cx="3130550" cy="41868551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3130550" cy="41868551"/>
              </a:xfrm>
              <a:custGeom>
                <a:avLst/>
                <a:gdLst/>
                <a:ahLst/>
                <a:cxnLst/>
                <a:rect l="l" t="t" r="r" b="b"/>
                <a:pathLst>
                  <a:path w="3130550" h="41868551">
                    <a:moveTo>
                      <a:pt x="0" y="1123950"/>
                    </a:moveTo>
                    <a:lnTo>
                      <a:pt x="0" y="41868551"/>
                    </a:lnTo>
                    <a:lnTo>
                      <a:pt x="3130550" y="41868551"/>
                    </a:lnTo>
                    <a:lnTo>
                      <a:pt x="3130550" y="0"/>
                    </a:lnTo>
                    <a:close/>
                  </a:path>
                </a:pathLst>
              </a:custGeom>
              <a:solidFill>
                <a:srgbClr val="1836B2"/>
              </a:solidFill>
            </p:spPr>
          </p:sp>
        </p:grpSp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t="34026"/>
            <a:stretch>
              <a:fillRect/>
            </a:stretch>
          </p:blipFill>
          <p:spPr>
            <a:xfrm>
              <a:off x="0" y="0"/>
              <a:ext cx="3066088" cy="1750636"/>
            </a:xfrm>
            <a:prstGeom prst="rect">
              <a:avLst/>
            </a:prstGeom>
          </p:spPr>
        </p:pic>
      </p:grpSp>
      <p:sp>
        <p:nvSpPr>
          <p:cNvPr id="22" name="TextBox 22"/>
          <p:cNvSpPr txBox="1"/>
          <p:nvPr/>
        </p:nvSpPr>
        <p:spPr>
          <a:xfrm>
            <a:off x="8915400" y="456110"/>
            <a:ext cx="8915400" cy="81253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indent="457200" algn="just"/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en-US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XX 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ст.: </a:t>
            </a:r>
          </a:p>
          <a:p>
            <a:pPr indent="457200" algn="just"/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	все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більш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активно стали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втручатися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політику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комерційні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структури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раніше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перебували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 рамками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політичного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поля, </a:t>
            </a:r>
          </a:p>
          <a:p>
            <a:pPr indent="457200" algn="just"/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	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різко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зросла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роль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засобів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масової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інформації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особливо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після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появи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електронних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ЗМІ,</a:t>
            </a:r>
          </a:p>
          <a:p>
            <a:pPr indent="457200" algn="just"/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	активно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розвивається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виборча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система, </a:t>
            </a:r>
          </a:p>
          <a:p>
            <a:pPr indent="457200" algn="just"/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	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удосконалюється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принцип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поділу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влади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й парламентаризму,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внаслідок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чого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право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вибору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одержує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переважна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більшість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населення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а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законодавча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й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судова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влади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істотно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розширюють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свої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повноваження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indent="457200" algn="just"/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	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з’являється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значне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число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парламентських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республік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де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вищий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законодавчий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орган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влади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одержує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право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формувати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кабінет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міністрів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при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цьому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останній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функціонує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тільки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правах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підтримки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парламентом,</a:t>
            </a:r>
          </a:p>
          <a:p>
            <a:pPr indent="457200" algn="just"/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	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виникає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й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інститут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парламентського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контролю за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діяльністю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уряду,</a:t>
            </a:r>
          </a:p>
          <a:p>
            <a:pPr indent="457200" algn="just"/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	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значимими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політичними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акторами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стають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громадські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організації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складають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конкуренцію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традиційним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політичним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партіям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самі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ж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партії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переживають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суттєву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трансформацію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вони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вдосконалюють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навички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роботи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виборцями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внутрішню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організаційну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структуру,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механізми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реагування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зміни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ситуації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457200" algn="just"/>
            <a:endParaRPr lang="ru-RU" sz="2400" spc="15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424543"/>
            <a:ext cx="7742202" cy="3804557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000" y="4457701"/>
            <a:ext cx="7742202" cy="46482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9305925"/>
            <a:ext cx="19280880" cy="1312977"/>
            <a:chOff x="0" y="0"/>
            <a:chExt cx="25707840" cy="1750636"/>
          </a:xfrm>
        </p:grpSpPr>
        <p:grpSp>
          <p:nvGrpSpPr>
            <p:cNvPr id="3" name="Group 3"/>
            <p:cNvGrpSpPr/>
            <p:nvPr/>
          </p:nvGrpSpPr>
          <p:grpSpPr>
            <a:xfrm rot="5400000">
              <a:off x="13125860" y="-10831345"/>
              <a:ext cx="1750636" cy="23413325"/>
              <a:chOff x="0" y="0"/>
              <a:chExt cx="3130550" cy="41868551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3130550" cy="41868551"/>
              </a:xfrm>
              <a:custGeom>
                <a:avLst/>
                <a:gdLst/>
                <a:ahLst/>
                <a:cxnLst/>
                <a:rect l="l" t="t" r="r" b="b"/>
                <a:pathLst>
                  <a:path w="3130550" h="41868551">
                    <a:moveTo>
                      <a:pt x="0" y="1123950"/>
                    </a:moveTo>
                    <a:lnTo>
                      <a:pt x="0" y="41868551"/>
                    </a:lnTo>
                    <a:lnTo>
                      <a:pt x="3130550" y="41868551"/>
                    </a:lnTo>
                    <a:lnTo>
                      <a:pt x="3130550" y="0"/>
                    </a:lnTo>
                    <a:close/>
                  </a:path>
                </a:pathLst>
              </a:custGeom>
              <a:solidFill>
                <a:srgbClr val="1836B2"/>
              </a:solidFill>
            </p:spPr>
          </p:sp>
        </p:grpSp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t="34026"/>
            <a:stretch>
              <a:fillRect/>
            </a:stretch>
          </p:blipFill>
          <p:spPr>
            <a:xfrm>
              <a:off x="0" y="0"/>
              <a:ext cx="3066088" cy="1750636"/>
            </a:xfrm>
            <a:prstGeom prst="rect">
              <a:avLst/>
            </a:prstGeom>
          </p:spPr>
        </p:pic>
      </p:grpSp>
      <p:sp>
        <p:nvSpPr>
          <p:cNvPr id="10" name="TextBox 10"/>
          <p:cNvSpPr txBox="1"/>
          <p:nvPr/>
        </p:nvSpPr>
        <p:spPr>
          <a:xfrm>
            <a:off x="609600" y="1638300"/>
            <a:ext cx="16764000" cy="70019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ts val="4200"/>
              </a:lnSpc>
              <a:spcBef>
                <a:spcPct val="0"/>
              </a:spcBef>
            </a:pP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Дані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обставини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приводять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того,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політики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змушені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шукати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допоміжні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інструменти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оптимізації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своєї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діяльності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й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знаходять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їх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вигляді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носіїв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спеціального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знання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політичний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процес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здатних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допомогою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наукових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технологій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трансформувати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компетентний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аналіз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ситуації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політичний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прогноз й,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саме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головне,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політичне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рішення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algn="ctr">
              <a:lnSpc>
                <a:spcPts val="4200"/>
              </a:lnSpc>
              <a:spcBef>
                <a:spcPct val="0"/>
              </a:spcBef>
            </a:pP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результаті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парадокс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політичної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експертизи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виявляється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подоланним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і вона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стає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рівноправним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членом «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експертної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родини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Більше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того,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політичні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експерти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всі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частіше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працюють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тісному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контакті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іншими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експертами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відбувається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внаслідок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збільшення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кількості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межових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проблем,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вимагають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комплексного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підходу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lvl="0" algn="ctr">
              <a:lnSpc>
                <a:spcPts val="4200"/>
              </a:lnSpc>
              <a:spcBef>
                <a:spcPct val="0"/>
              </a:spcBef>
            </a:pPr>
            <a:endParaRPr lang="ru-RU" sz="2400" spc="15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lnSpc>
                <a:spcPts val="4200"/>
              </a:lnSpc>
              <a:spcBef>
                <a:spcPct val="0"/>
              </a:spcBef>
            </a:pP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Політичні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експерти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співробітничають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із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експертами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галузі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економіки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юриспруденції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соціології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демографії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цілої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низки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інших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галузей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наукового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знання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Наприклад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можливість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зміни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виборчого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законодавства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є як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політичної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так й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юридичною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проблемою,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вимагає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участі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відповідних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фахівців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А для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рішення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завдання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забезпечення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перемоги того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іншого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кандидата на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виборах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потрібне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підключення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тільки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політичних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й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юридичних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експертів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але й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фахівців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цілій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серії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інших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наукових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spc="15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дисциплін</a:t>
            </a:r>
            <a:r>
              <a:rPr lang="ru-RU" sz="2400" spc="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algn="ctr">
              <a:lnSpc>
                <a:spcPts val="4200"/>
              </a:lnSpc>
              <a:spcBef>
                <a:spcPct val="0"/>
              </a:spcBef>
            </a:pPr>
            <a:endParaRPr lang="en-US" sz="2400" u="none" spc="15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1786</TotalTime>
  <Words>1924</Words>
  <Application>Microsoft Office PowerPoint</Application>
  <PresentationFormat>Произвольный</PresentationFormat>
  <Paragraphs>84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1" baseType="lpstr">
      <vt:lpstr>Times New Roman</vt:lpstr>
      <vt:lpstr>Arial</vt:lpstr>
      <vt:lpstr>Calibri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Blue and Purple Casual Corporate App Development Startup Marketing Presentation</dc:title>
  <dc:creator>Адмін</dc:creator>
  <cp:lastModifiedBy>Учетная запись Майкрософт</cp:lastModifiedBy>
  <cp:revision>23</cp:revision>
  <dcterms:created xsi:type="dcterms:W3CDTF">2006-08-16T00:00:00Z</dcterms:created>
  <dcterms:modified xsi:type="dcterms:W3CDTF">2024-02-21T11:04:10Z</dcterms:modified>
  <dc:identifier>DAFfx56GasI</dc:identifier>
</cp:coreProperties>
</file>