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sldIdLst>
    <p:sldId id="273" r:id="rId2"/>
    <p:sldId id="276" r:id="rId3"/>
    <p:sldId id="277" r:id="rId4"/>
    <p:sldId id="278" r:id="rId5"/>
    <p:sldId id="264" r:id="rId6"/>
    <p:sldId id="283" r:id="rId7"/>
    <p:sldId id="284" r:id="rId8"/>
    <p:sldId id="279" r:id="rId9"/>
    <p:sldId id="289" r:id="rId10"/>
    <p:sldId id="290" r:id="rId11"/>
    <p:sldId id="270" r:id="rId12"/>
    <p:sldId id="282" r:id="rId13"/>
    <p:sldId id="285" r:id="rId14"/>
    <p:sldId id="286" r:id="rId15"/>
    <p:sldId id="257" r:id="rId16"/>
    <p:sldId id="291" r:id="rId17"/>
    <p:sldId id="292" r:id="rId18"/>
    <p:sldId id="293" r:id="rId19"/>
    <p:sldId id="294" r:id="rId20"/>
    <p:sldId id="268" r:id="rId21"/>
    <p:sldId id="295" r:id="rId22"/>
    <p:sldId id="296" r:id="rId23"/>
    <p:sldId id="267" r:id="rId24"/>
    <p:sldId id="269" r:id="rId25"/>
    <p:sldId id="280" r:id="rId26"/>
    <p:sldId id="261" r:id="rId27"/>
    <p:sldId id="266" r:id="rId28"/>
    <p:sldId id="262" r:id="rId29"/>
    <p:sldId id="258" r:id="rId30"/>
    <p:sldId id="287" r:id="rId31"/>
    <p:sldId id="259" r:id="rId32"/>
    <p:sldId id="260" r:id="rId33"/>
    <p:sldId id="281" r:id="rId34"/>
    <p:sldId id="299" r:id="rId35"/>
    <p:sldId id="300" r:id="rId36"/>
    <p:sldId id="271" r:id="rId37"/>
    <p:sldId id="298" r:id="rId38"/>
  </p:sldIdLst>
  <p:sldSz cx="9144000" cy="6858000" type="screen4x3"/>
  <p:notesSz cx="6815138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9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DF9028-2E29-40B6-8D0D-BB95E3D0157D}" type="datetimeFigureOut">
              <a:rPr lang="uk-UA" smtClean="0"/>
              <a:pPr/>
              <a:t>21.03.2014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488832" cy="2210999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Тема: </a:t>
            </a:r>
            <a:r>
              <a:rPr lang="uk-UA" sz="5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Аудит розрахунків з </a:t>
            </a:r>
            <a:r>
              <a:rPr lang="ru-RU" sz="5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грошови</a:t>
            </a:r>
            <a:r>
              <a:rPr lang="uk-UA" sz="5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ми </a:t>
            </a:r>
            <a:r>
              <a:rPr lang="ru-RU" sz="54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кошт</a:t>
            </a:r>
            <a:r>
              <a:rPr lang="uk-UA" sz="5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ами</a:t>
            </a:r>
            <a:endParaRPr lang="uk-UA" sz="5400" b="1" i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6400800" cy="792088"/>
          </a:xfrm>
        </p:spPr>
        <p:txBody>
          <a:bodyPr>
            <a:noAutofit/>
          </a:bodyPr>
          <a:lstStyle/>
          <a:p>
            <a:pPr algn="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Лектор: Назаренко Т. П</a:t>
            </a:r>
            <a:r>
              <a:rPr lang="uk-UA" sz="4000" b="1" dirty="0" smtClean="0">
                <a:latin typeface="Times New Roman" pitchFamily="18" charset="0"/>
              </a:rPr>
              <a:t>.</a:t>
            </a:r>
            <a:endParaRPr lang="en-US" sz="4000" b="1" dirty="0" smtClean="0">
              <a:latin typeface="Times New Roman" pitchFamily="18" charset="0"/>
            </a:endParaRPr>
          </a:p>
        </p:txBody>
      </p:sp>
      <p:pic>
        <p:nvPicPr>
          <p:cNvPr id="5" name="Shape 32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-108520" y="4077072"/>
            <a:ext cx="311150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45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20688"/>
          </a:xfrm>
        </p:spPr>
        <p:txBody>
          <a:bodyPr>
            <a:normAutofit fontScale="90000"/>
          </a:bodyPr>
          <a:lstStyle/>
          <a:p>
            <a:pPr algn="r"/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244777"/>
          <a:ext cx="8064896" cy="5153006"/>
        </p:xfrm>
        <a:graphic>
          <a:graphicData uri="http://schemas.openxmlformats.org/drawingml/2006/table">
            <a:tbl>
              <a:tblPr/>
              <a:tblGrid>
                <a:gridCol w="360040"/>
                <a:gridCol w="1425513"/>
                <a:gridCol w="4771887"/>
                <a:gridCol w="1507456"/>
              </a:tblGrid>
              <a:tr h="527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з/п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Відповідність до мети аудиту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Аудиторські</a:t>
                      </a:r>
                      <a:r>
                        <a:rPr lang="ru-RU" sz="10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процедури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Індек</a:t>
                      </a:r>
                      <a:r>
                        <a:rPr lang="uk-UA" sz="1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</a:t>
                      </a:r>
                      <a:r>
                        <a:rPr lang="ru-RU" sz="10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робочого документа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правильності оформлення касової книги, відповідності всім вимогам законодавчих актів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наявності всіх прибуткових і видаткових документів, відображених у касових звітах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повноти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своєчасності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оприбуткування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готівки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 </a:t>
                      </a: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підсумків у платіжних відомостях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цільового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використання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коштів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отриманих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банку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 2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Встановлення дотримання підприємством чинного порядку витрачання готівкової виручки, зокрема здійснення їм виплат, пов'язаних з оплатою праці, матеріальноо стимулювання, допомога за наявності податкового боргу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 3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повноти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строків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здачі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депонованої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зарплати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банк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дотримання ліміту залишку ка</a:t>
                      </a: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РД5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своєчасності і повноти повернення підзвітних сум і оформлення авансових звітів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РД6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дотримання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граничної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суми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готівкового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розрахунку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між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підприємстами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відповідності залишків у синтетичних і аналітичних регістрах обліку коштів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РД8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Звірка оборотів у журналах-ордерах і Головній книзі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Встановлення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належної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класифікації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залишків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рахунках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грошових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коштів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вірне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віднесення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 статей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фінансової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звітності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Складання переліку виявлених порушень</a:t>
                      </a: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Планом проведення аудиту грошових коштів передбачається:</a:t>
            </a:r>
            <a:br>
              <a:rPr lang="uk-UA" sz="4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відповідності одержувачів коштів, зазначених у видаткових касових документах, зі списком співробітників підприємства;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відповідності одержувачів коштів, зазначених у видаткових банківських документах і в аналітичних регістрах обліку розрахунків з дебіторами (кредиторами);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відповідності призначення платежу у видаткових банківських виписках з фактично отриманими активами чи послугами і т. ін.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44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151216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Основні питання програми аудиту касових операцій та їх інформаційне забезпечення:</a:t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711325"/>
          <a:ext cx="8429625" cy="48625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32225"/>
                <a:gridCol w="4597400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Досліджуване питання</a:t>
                      </a:r>
                      <a:endParaRPr kumimoji="0" lang="uk-U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Джерело інформації</a:t>
                      </a:r>
                      <a:endParaRPr kumimoji="0" lang="uk-U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Перевірка регістрів обліку готівки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Відомості, журнали, машинограми тощо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Перевірка наявності всіх прибуткових і видаткових документів, відображених у касових звітах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Касові звіти, касова книга, відомості аналітичного обліку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Перевірка повноти оприбуткування виручки та її здачі з каси в банк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Касові звіти, журнали обліку розрахункових операцій, банківські виписки, журнали-ордери, аналітичні відомості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Перевірка дотримання ліміту залишку каси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Касові звіти, довідки про встановлений ліміт залишку готівки у касі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Перевірка цільового використання коштів, отриманих із банківських рахунків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Касові звіти, банківські виписки, журнали-ордери, аналітичні відомості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30" marR="2463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385324"/>
            <a:ext cx="8229600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аудиту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грошових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коштів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90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Аудиторська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фірма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"Центр-аудит"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90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Підприємство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TOB "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Агроінформ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90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перевіряється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01.01.2009-31.12.2009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90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Запланований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ризик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середній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90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Запланована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суттєвість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10000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грн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6" y="1772816"/>
          <a:ext cx="8280920" cy="468154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0038"/>
                <a:gridCol w="3528392"/>
                <a:gridCol w="2016224"/>
                <a:gridCol w="1152128"/>
                <a:gridCol w="1224138"/>
              </a:tblGrid>
              <a:tr h="259300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/>
                        <a:t>№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Перелік аудиторських процедур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Виконавець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Період перевірки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Примітки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92784">
                <a:tc>
                  <a:txBody>
                    <a:bodyPr/>
                    <a:lstStyle/>
                    <a:p>
                      <a:pPr indent="119380" algn="ctr">
                        <a:lnSpc>
                          <a:spcPct val="100000"/>
                        </a:lnSpc>
                      </a:pPr>
                      <a:r>
                        <a:rPr lang="ru-RU" sz="1050"/>
                        <a:t>1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ctr">
                        <a:lnSpc>
                          <a:spcPct val="100000"/>
                        </a:lnSpc>
                      </a:pPr>
                      <a:r>
                        <a:rPr lang="ru-RU" sz="1050"/>
                        <a:t>2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ctr">
                        <a:lnSpc>
                          <a:spcPct val="100000"/>
                        </a:lnSpc>
                      </a:pPr>
                      <a:r>
                        <a:rPr lang="ru-RU" sz="1050"/>
                        <a:t>3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ctr">
                        <a:lnSpc>
                          <a:spcPct val="100000"/>
                        </a:lnSpc>
                      </a:pPr>
                      <a:r>
                        <a:rPr lang="ru-RU" sz="1050"/>
                        <a:t>4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ctr">
                        <a:lnSpc>
                          <a:spcPct val="100000"/>
                        </a:lnSpc>
                      </a:pPr>
                      <a:r>
                        <a:rPr lang="ru-RU" sz="1050" dirty="0"/>
                        <a:t>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425815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 err="1"/>
                        <a:t>Звірка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даних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регістрів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обліку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грошових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коштів</a:t>
                      </a:r>
                      <a:r>
                        <a:rPr lang="ru-RU" sz="1050" dirty="0"/>
                        <a:t> у </a:t>
                      </a:r>
                      <a:r>
                        <a:rPr lang="ru-RU" sz="1050" dirty="0" err="1"/>
                        <a:t>касі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з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даними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головної</a:t>
                      </a:r>
                      <a:r>
                        <a:rPr lang="ru-RU" sz="1050" dirty="0"/>
                        <a:t> книги.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Макаренко В. ю.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12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425815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2.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 err="1"/>
                        <a:t>Перевірка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наявності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первинної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документації</a:t>
                      </a:r>
                      <a:r>
                        <a:rPr lang="ru-RU" sz="1050" dirty="0"/>
                        <a:t> за </a:t>
                      </a:r>
                      <a:r>
                        <a:rPr lang="ru-RU" sz="1050" dirty="0" err="1"/>
                        <a:t>всіма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касовими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операціями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Степанов К. Д.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12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259300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3.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Встановлення дотримання ліміту готівки у касі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Макаренко В. Ю.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12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342557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4.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 err="1"/>
                        <a:t>Перевірка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санкціонування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операцій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з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руху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готівки</a:t>
                      </a:r>
                      <a:r>
                        <a:rPr lang="ru-RU" sz="1050" dirty="0"/>
                        <a:t>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Степанов К. Д.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12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675589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5.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Перевірка правильності проведення, документального оформлення і відображення в обліку результатів інвентаризації каси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/>
                        <a:t>Макаренко В. Ю. </a:t>
                      </a:r>
                      <a:endParaRPr lang="ru-RU" sz="1050" dirty="0" smtClean="0"/>
                    </a:p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 smtClean="0"/>
                        <a:t>Степанов К. </a:t>
                      </a:r>
                      <a:r>
                        <a:rPr lang="ru-RU" sz="1050" dirty="0"/>
                        <a:t>Д.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12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342557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6.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Перевірка наявності касових звітів (аркушів касової книги)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Макаренко В. Ю.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13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509073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7.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Перевірка відповідності дат прибуткових і видаткових документів датам у касових звітах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Степанов К. Д.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13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342557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8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Перевірка повноти оприбуткування коштів, отриманих із банку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Макаренко В. Ю.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13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259300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9.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Перевірка повноти здачі виручки з каси в банк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Степанов К. Д.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13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259300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10.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Перевірка повноти здачі депонованої зарплати в банк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Макаренко В. Ю.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13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  <a:tr h="342557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11.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 err="1"/>
                        <a:t>Перевірка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заповнення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реквізитів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і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касових</a:t>
                      </a:r>
                      <a:r>
                        <a:rPr lang="ru-RU" sz="1050" dirty="0"/>
                        <a:t> ордерах </a:t>
                      </a:r>
                      <a:r>
                        <a:rPr lang="ru-RU" sz="1050" dirty="0" err="1"/>
                        <a:t>і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звітах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Степанов К. Д.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14 лютого 2010 р.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7" marR="4267" marT="4267" marB="4267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772816"/>
          <a:ext cx="8424935" cy="31424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039"/>
                <a:gridCol w="3744417"/>
                <a:gridCol w="1512168"/>
                <a:gridCol w="1584176"/>
                <a:gridCol w="1224135"/>
              </a:tblGrid>
              <a:tr h="549572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/>
                        <a:t>12.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 err="1"/>
                        <a:t>Перевірка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своєчасності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повернення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підзвітних</a:t>
                      </a:r>
                      <a:r>
                        <a:rPr lang="ru-RU" sz="1050" dirty="0"/>
                        <a:t> </a:t>
                      </a:r>
                      <a:r>
                        <a:rPr lang="ru-RU" sz="1050" dirty="0" err="1"/>
                        <a:t>сум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Степанов К. 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/>
                        <a:t>14 лютого 2010 р.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</a:tr>
              <a:tr h="602556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13.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Перевірка цільового використання коштів, отриманих з банку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 dirty="0"/>
                        <a:t>Степанов К. 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14 лютого 2010 р.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</a:tr>
              <a:tr h="864096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14.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Перевірка повноти розкриття інформації по нематеріальних активах в примітках до фінансової звітності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Макаренко В. Ю.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15 лютого 2010 р.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</a:tr>
              <a:tr h="563134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15.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Групування і систематизація виявлених недоліків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Степанов К. 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15 лютого 2010 р.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</a:tr>
              <a:tr h="563134"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16.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Формулювання висновків за результатами аудиту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Макаренко В. Ю.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 indent="119380" algn="just">
                        <a:lnSpc>
                          <a:spcPct val="100000"/>
                        </a:lnSpc>
                      </a:pPr>
                      <a:r>
                        <a:rPr lang="ru-RU" sz="1050"/>
                        <a:t>15 лютого 2010 р.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32" marR="8432" marT="8432" marB="8432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Схема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послідовності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аудиту коштів у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касі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касових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операціях</a:t>
            </a:r>
            <a:endParaRPr lang="uk-UA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Диана\Desktop\сагп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64488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169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63284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User\Desktop\crfyth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79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crfyth\Безымянный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8871" cy="524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crfyth\Безымянныйcfh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16824" cy="532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488832" cy="2210999"/>
          </a:xfrm>
        </p:spPr>
        <p:txBody>
          <a:bodyPr>
            <a:noAutofit/>
          </a:bodyPr>
          <a:lstStyle/>
          <a:p>
            <a:pPr algn="ctr"/>
            <a:r>
              <a:rPr lang="uk-UA" sz="4800" i="1" dirty="0" smtClean="0">
                <a:latin typeface="+mn-lt"/>
              </a:rPr>
              <a:t>План лекційного</a:t>
            </a:r>
            <a:r>
              <a:rPr lang="uk-UA" sz="6000" i="1" dirty="0" smtClean="0">
                <a:latin typeface="+mn-lt"/>
              </a:rPr>
              <a:t> </a:t>
            </a:r>
            <a:r>
              <a:rPr lang="uk-UA" sz="4800" i="1" dirty="0" smtClean="0">
                <a:latin typeface="+mn-lt"/>
              </a:rPr>
              <a:t>заняття</a:t>
            </a:r>
            <a:endParaRPr lang="uk-UA" sz="4800" b="1" i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8136904" cy="2520280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грошових коштів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Програма і робочі документи для забезпечення проведення аудиту грошових коштів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грошових коштів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аудиту(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Аудиторський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Типові помилки при обліку грошових коштів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слайди\ukrayisnskyyaud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69160"/>
            <a:ext cx="2627784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45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946546"/>
              </p:ext>
            </p:extLst>
          </p:nvPr>
        </p:nvGraphicFramePr>
        <p:xfrm>
          <a:off x="107505" y="1556792"/>
          <a:ext cx="8856983" cy="49036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{775DCB02-9BB8-47FD-8907-85C794F793BA}</a:tableStyleId>
              </a:tblPr>
              <a:tblGrid>
                <a:gridCol w="357133"/>
                <a:gridCol w="999973"/>
                <a:gridCol w="857120"/>
                <a:gridCol w="999973"/>
                <a:gridCol w="1285680"/>
                <a:gridCol w="1285680"/>
                <a:gridCol w="1142905"/>
                <a:gridCol w="928546"/>
                <a:gridCol w="999973"/>
              </a:tblGrid>
              <a:tr h="2275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з/п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Елемент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вибірки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(дата)</a:t>
                      </a:r>
                      <a:endParaRPr lang="uk-UA" sz="14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Відповід-</a:t>
                      </a:r>
                      <a:r>
                        <a:rPr lang="uk-UA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ність</a:t>
                      </a: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ордері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даті звіту</a:t>
                      </a:r>
                      <a:endParaRPr lang="uk-UA" sz="14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Відповід-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ність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суми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цифрами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сумі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прописом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Відповід-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ність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дат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оприбутку-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вання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готівкової виручки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датам  у товарних звітах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Відповід-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ність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інкасації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реєстратора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розрахунко-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 </a:t>
                      </a: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перацій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зданої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виручки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Відповід-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ність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суми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отриманих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коштів у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касовому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звіті і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виписці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банку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Відповід-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ність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суми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зданої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виручки в </a:t>
                      </a: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касовому 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звіті і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виписці 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банку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відхилень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елементу вибірки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</a:tr>
              <a:tr h="183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</a:tr>
              <a:tr h="565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ПКО №15 від 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хх.хх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хххх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р.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</a:tr>
              <a:tr h="591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ПКО №16 від 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хх.хх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хххх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</a:tr>
              <a:tr h="183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</a:tr>
              <a:tr h="11034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відхилень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кожним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рівнем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контролю</a:t>
                      </a:r>
                      <a:endParaRPr lang="uk-UA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508" marR="6250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5776" y="170978"/>
            <a:ext cx="46396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ТЕСТ ВИБІРКОВОГО КОНТРОЛЮ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касових документів на відповідність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28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crfyth\Безымянныйcfh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288213" cy="42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crfyth\Безымянныйcfhb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6360865" cy="311467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9155" name="Picture 3" descr="C:\Users\User\Desktop\crfyth\Безымянныйcfhbd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6945313" cy="292836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3384376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суцільній перевірці складається перелік виявлених порушень. Він може складатися у вільній формі, хоча доцільно розробити єдину форму для всіх розділів перевірки.</a:t>
            </a:r>
            <a:br>
              <a:rPr lang="uk-UA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вибірковій перевірці заповнюється відповідний тест, що додається до програми </a:t>
            </a:r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аудиту. </a:t>
            </a:r>
            <a:endParaRPr lang="uk-UA" sz="3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Диана\Desktop\слайди\ukrayisnskyyaudy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430362" cy="292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620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9069817"/>
              </p:ext>
            </p:extLst>
          </p:nvPr>
        </p:nvGraphicFramePr>
        <p:xfrm>
          <a:off x="179504" y="1778718"/>
          <a:ext cx="8665408" cy="43145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576770"/>
                <a:gridCol w="1167398"/>
                <a:gridCol w="576770"/>
                <a:gridCol w="576770"/>
                <a:gridCol w="576770"/>
                <a:gridCol w="576770"/>
                <a:gridCol w="576770"/>
                <a:gridCol w="576770"/>
                <a:gridCol w="576770"/>
                <a:gridCol w="576770"/>
                <a:gridCol w="576770"/>
                <a:gridCol w="576770"/>
                <a:gridCol w="576770"/>
                <a:gridCol w="576770"/>
              </a:tblGrid>
              <a:tr h="3157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з/п</a:t>
                      </a:r>
                      <a:endParaRPr lang="uk-UA" sz="16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Показники</a:t>
                      </a:r>
                      <a:endParaRPr lang="uk-UA" sz="16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Дата</a:t>
                      </a:r>
                      <a:endParaRPr lang="uk-UA" sz="16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61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31.01</a:t>
                      </a:r>
                      <a:endParaRPr lang="uk-UA" sz="20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28.02</a:t>
                      </a:r>
                      <a:endParaRPr lang="uk-UA" sz="20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31.03</a:t>
                      </a:r>
                      <a:endParaRPr lang="uk-UA" sz="20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30.04</a:t>
                      </a:r>
                      <a:endParaRPr lang="uk-UA" sz="20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31.05</a:t>
                      </a:r>
                      <a:endParaRPr lang="uk-UA" sz="20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30.06</a:t>
                      </a:r>
                      <a:endParaRPr lang="uk-UA" sz="20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30.07</a:t>
                      </a:r>
                      <a:endParaRPr lang="uk-UA" sz="20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31.08</a:t>
                      </a:r>
                      <a:endParaRPr lang="uk-UA" sz="20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30.09</a:t>
                      </a:r>
                      <a:endParaRPr lang="uk-UA" sz="20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31.10</a:t>
                      </a:r>
                      <a:endParaRPr lang="uk-UA" sz="20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30.11</a:t>
                      </a:r>
                      <a:endParaRPr lang="uk-UA" sz="2000" b="1" i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31.12</a:t>
                      </a:r>
                      <a:endParaRPr lang="uk-UA" sz="20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7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Залишок у звіті касира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Залишок у Ж-О (відомості)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Залишок у головній книзі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639944"/>
            <a:ext cx="765728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ВІДПОВІДНОСТІ ЗАЛИШКІВ</a:t>
            </a:r>
            <a:endParaRPr kumimoji="0" lang="uk-UA" altLang="uk-U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 синтетичних і аналітичних регістрах обліку у національній валюті</a:t>
            </a:r>
            <a:endParaRPr kumimoji="0" lang="uk-UA" altLang="uk-U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710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745432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методика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грошових коштів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8229600" cy="438912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аудит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системи внутрішнього контролю;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розробку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програми аудиту на підставі даних аудиту системи внутрішнього контролю;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здійснення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обраних процедур з метою збору аудиторських доказів;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висновків на підставі зібраних доказів.</a:t>
            </a: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700808"/>
            <a:ext cx="8229600" cy="151216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Методика проведення аудиту грошових коштів передбачає:</a:t>
            </a:r>
            <a:br>
              <a:rPr kumimoji="0" lang="uk-UA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uk-UA" sz="3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удит </a:t>
            </a:r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касових операцій може здійснюватися в такому порядку: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530120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збереження готівки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касі;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 записів у касовому звіті та касовій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книзі;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 касових документів, що відображені в касовому звіті;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правильності підрахунків у касовій книзі за день та перенесення суми з однієї сторони касової книги на другу;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ПКО і ВКО, що додані до касових звітів, за формою та суттю відображених в них операцій (можуть бути ПКО і ВКО, в яких записи здійснені з порушенням встановленого порядку ведення касових операцій та облікових регістрів, документи неякісні за формальними ознаками, є безтоварні або безгрошові бухгалтерські записи);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достовірності арифметичних підрахунків у касових документах (платіжна відомість);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повноти оприбуткування виручки, що надходить у касу підприємства (ПКО, касовий звіт, касова книга, виписка банку, журнал-ордер № 1, авансовий звіт, розрахунки за рахунком 36 «Розрахунки з покупцями та замовниками» та рахунком 37 «Розрахунки з різними дебіторами», накладні на відвантаження тощо);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флешка3\group-au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" y="116632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5854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30456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внутрішнього контролю коштів повинен здійснюватись за наступними напрямками:</a:t>
            </a:r>
            <a:br>
              <a:rPr lang="uk-UA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функціональних обов’язків посадових осіб;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належних умов доставки і збереження готівкових коштів;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контролю з боку керівництва за рухом коштів (наявність підписів керівництва на документах, які є підставою для оплати);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заходів, що попереджають порушення в грошовому обігу (нумерація банківських і касових документів; наявність пропусків чи порушень хронології в нумерації; проведення раптових інвентаризацій каси і т. ін.).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01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2" y="1743974"/>
            <a:ext cx="8739011" cy="4709361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 startAt="8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арифметична звірка сум платіжних відомостей, що додані до звітів касира (наявність підписів керівника, головного бухгалтера, касира, наявність сум, строки видачі оплати праці по платіжних відомостях);</a:t>
            </a:r>
          </a:p>
          <a:p>
            <a:pPr marL="514350" indent="-514350" algn="just">
              <a:buFont typeface="+mj-lt"/>
              <a:buAutoNum type="arabicPeriod" startAt="9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кореспонденції рахунків, складеної за касовими операціями;</a:t>
            </a:r>
          </a:p>
          <a:p>
            <a:pPr marL="514350" indent="-514350" algn="just">
              <a:buFont typeface="+mj-lt"/>
              <a:buAutoNum type="arabicPeriod" startAt="9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правильності відображення касових операцій в регістрах синтетичного і аналітичного обліку. Кожна підсумкова сума журналу-ордеру № 1 с.-г., відомості № 1.1 порівнюється з підсумками оприбуткування і видачі коштів відповідно до касового звіту;</a:t>
            </a:r>
          </a:p>
          <a:p>
            <a:pPr marL="514350" indent="-514350" algn="just">
              <a:buFont typeface="+mj-lt"/>
              <a:buAutoNum type="arabicPeriod" startAt="9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встановлених банком лімітів лишків готівки в касі (перевірити, чи затверджено ліміт каси банком на звітний період, чи були своєчасно подані заявки на встановлення ліміту готівки в касі, встановити, чи не існувало випадків несвоєчасного повернення невикористаних підзвітних сум тощо);</a:t>
            </a:r>
          </a:p>
          <a:p>
            <a:pPr marL="514350" indent="-514350" algn="just">
              <a:buFont typeface="+mj-lt"/>
              <a:buAutoNum type="arabicPeriod" startAt="9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правильності та відповідності цільового використання коштів, що отримані банком по чеках. Звернути увагу на касові операції щодо видачі сум, які списуються на виробничі потреби;</a:t>
            </a:r>
          </a:p>
          <a:p>
            <a:pPr marL="514350" indent="-514350" algn="just">
              <a:buFont typeface="+mj-lt"/>
              <a:buAutoNum type="arabicPeriod" startAt="9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дотримання порядку своєчасності та повноти розрахунків із підзвітними особами за операціями в національній та іноземній валютах.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иана\Desktop\слайди\audit-do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48" y="30235"/>
            <a:ext cx="2051720" cy="1713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6147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111" y="147"/>
            <a:ext cx="8229600" cy="1800200"/>
          </a:xfrm>
        </p:spPr>
        <p:txBody>
          <a:bodyPr>
            <a:noAutofit/>
          </a:bodyPr>
          <a:lstStyle/>
          <a:p>
            <a:pPr algn="r"/>
            <a: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проведення інвентаризації аудитору необхідно звернути увагу </a:t>
            </a:r>
            <a:r>
              <a:rPr lang="uk-UA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endParaRPr lang="uk-UA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23312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керівника підприємства про призначення касира;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договору про повну матеріальну відповідальність касира підприємства;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зберігання готівки в касі;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повноту і своєчасність оприбуткування грошових коштів за чеками у банку;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 оформлення прибуткових (ПКО) і видаткових (ВКО) касових ордерів та наявність усіх необхідних реквізитів;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 видаткових і прибуткових ордерів відповідними штампами;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 виведення арифметичних підсумків у платіжних відомостях, визначення депонованих сум, а також розрахунків за видатковими чеками;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ліміту готівки в касі.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33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76456" cy="1143000"/>
          </a:xfrm>
        </p:spPr>
        <p:txBody>
          <a:bodyPr>
            <a:noAutofit/>
          </a:bodyPr>
          <a:lstStyle/>
          <a:p>
            <a:pPr lvl="0"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Мета,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грошових коштів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437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u="sng" dirty="0" smtClean="0">
                <a:solidFill>
                  <a:srgbClr val="FF0000"/>
                </a:solidFill>
              </a:rPr>
              <a:t>Основною метою аудиту грошових коштів є </a:t>
            </a:r>
            <a:r>
              <a:rPr lang="uk-UA" dirty="0" smtClean="0"/>
              <a:t>висловлення аудитором думки про те, чи відповідає фінансова інформація щодо наявності, руху та використання грошових коштів суб'єкта господарювання в усіх суттєвих аспектах нормативним документам, які регламентують порядок її підготовки і надання користувачам.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3" name="Picture 1" descr="C:\Users\User\Desktop\аудит - копия\150px-Accountancy_templat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168"/>
            <a:ext cx="2232248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ультати вибіркового контролю касових документі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344816" cy="58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Приклад розв'язання задачі </a:t>
            </a:r>
            <a:b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Умова </a:t>
            </a: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задачі.   </a:t>
            </a:r>
            <a:endParaRPr lang="uk-UA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випискою банку від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14.07.2013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з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розрахункового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рахунку було одержано 1500 грн. на виплату заробітної плати. За звітом касира ця сума була оприбуткована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16.07.2013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р., частково виплачена 18.07.2000 р., решта суми —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19.07.2013р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811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 задачі.</a:t>
            </a:r>
            <a:r>
              <a:rPr lang="uk-UA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випадку підприємство припустилося порушень касової дисципліни, зміст яких полягає в тому, що: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гроші, отримані з розрахункового рахунку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14.07.2013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р., необхідно було в той самий день оприбуткувати в касу підприємства згідно з прибутковим касовим ордером;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згідно з п. 9 Інструкції про порядок ведення касових операцій у національній валюті України, затвердженої Постановою Правління НБУ від 13.10.1997 р, № 334, підприєм­ства мають право зберігати готівку в касах, одержану з банку, для виплати заробітної плати понад встановлений ліміт про­тягом трьох робочих днів. Після цього терміну суми грошей, не використані за призначенням, повертаються в банк не пізніше наступного робочого дня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наведеному випадку кошти на виплату заробітної плати зберігалися понад три дні, тому на підприємстві, починаючи з 17.07 по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18.07.2013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р., можливе перевищення ліміту каси.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906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2393504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аудиту(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Аудиторський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. Типові помилки при обліку грошових коштів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/>
          </a:p>
        </p:txBody>
      </p:sp>
      <p:pic>
        <p:nvPicPr>
          <p:cNvPr id="4099" name="Picture 3" descr="C:\Users\User\Desktop\crfyth\Безымянныйe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9288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crfyth\Безымянныйeghfgjg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88832" cy="604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esktop\crfyth\Безымянныйeghfgjgj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842" y="1196752"/>
            <a:ext cx="755458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проведенні аудиту: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373616" cy="4389120"/>
          </a:xfrm>
        </p:spPr>
        <p:txBody>
          <a:bodyPr>
            <a:noAutofit/>
          </a:bodyPr>
          <a:lstStyle/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первинних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касових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установлених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підзвітним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особам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виправдовувальних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підтверджують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авансових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звітів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недотримання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ліміту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готівкою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юридичними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особами;</a:t>
            </a: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населенням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контрольно-касових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машин;</a:t>
            </a: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некоректне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касових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облікових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регістрах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арифметичні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підрахунку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оборотів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212407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uk-UA" sz="7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 Гарного дня.</a:t>
            </a:r>
            <a:endParaRPr lang="ru-RU" sz="7200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5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Основними об’єктами аудиту грошових коштів є:</a:t>
            </a:r>
            <a:b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uk-UA" sz="2800" dirty="0" smtClean="0"/>
              <a:t>Наявність і стан збереження грошових коштів та їх еквівалентів;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2800" dirty="0" smtClean="0"/>
              <a:t>Надходження грошових коштів за різними каналами;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2800" dirty="0" smtClean="0"/>
              <a:t>Умови збереження грошових коштів за місцем їх зберігання;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2800" dirty="0" smtClean="0"/>
              <a:t>Нормативи використання грошових коштів на витрати діяльності суб’єкта господарювання;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2800" dirty="0" smtClean="0"/>
              <a:t>Нестачі (псування, крадіжки) грошових коштів суб’єкта господарювання;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2800" dirty="0" smtClean="0"/>
              <a:t>Правила платіжної дисципліни;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2800" dirty="0" smtClean="0"/>
              <a:t>Організація контролю за своєчасністю оприбуткування грошових коштів;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2800" dirty="0" smtClean="0"/>
              <a:t>Стан оперативного, інвентарного, аналітичного та синтетичного обліку операцій з грошовими коштами;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2800" dirty="0" smtClean="0"/>
              <a:t> Достовірність відображення інформації про наявність та використання грошових коштів у фінансовій, податковій та статистичній звітності.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аудиту грошових коштів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є:</a:t>
            </a:r>
            <a:endParaRPr lang="uk-UA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556792"/>
            <a:ext cx="7020272" cy="4104456"/>
          </a:xfrm>
        </p:spPr>
        <p:txBody>
          <a:bodyPr>
            <a:noAutofit/>
          </a:bodyPr>
          <a:lstStyle/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наявності грошових коштів у підприємства та виявлення нестач або надлишків;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правильності зберігання та використання грошових коштів;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дотримання нормативно-правових актів щодо порядку ведення касових операцій;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законності та цільового витрачання грошових коштів;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стану розрахунково-платіжної дисципліни та внутрішнього контролю суб’єкта підприємницької діяльності.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692696"/>
            <a:ext cx="21209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0130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586440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Джерелами інформації для формування аудиторських доказів у процесі аудиту грошових коштів є такі документи:</a:t>
            </a:r>
            <a:b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389120"/>
          </a:xfrm>
        </p:spPr>
        <p:txBody>
          <a:bodyPr/>
          <a:lstStyle/>
          <a:p>
            <a:pPr algn="just">
              <a:buNone/>
              <a:defRPr/>
            </a:pP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Первинні документи з обліку касових операцій: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прибуткові й видаткові касові ордери;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квитанції на внесок готівки до банку або на оплату послуг інших організацій;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розрахунково-платіжні (платіжні) відомості на виплату заробітної плати, відпускних, матеріальної допомоги, стипендій та інших виплат; розпорядження керівництва, чеки на отримання готівки, об'яви на внесення готівки, заявки-розрахунки про встановлення ліміту каси та ін.).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t1.gstatic.com/images?q=tbn:ANd9GcT_Qohv9okF9UtQZyUQPAfaamUyCoRjkFeDEiXQ01mCJjPZEQq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43525"/>
            <a:ext cx="220980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468052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Облікові регістри з обліку касових операцій (касова книга, звіт касира, виписки банків із рахунків підприємства, журнал реєстрації прибуткових та видаткових касових ордерів та ін.).</a:t>
            </a:r>
          </a:p>
          <a:p>
            <a:pPr algn="just">
              <a:lnSpc>
                <a:spcPct val="120000"/>
              </a:lnSpc>
              <a:defRPr/>
            </a:pP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Облікові регістри аналітичного та синтетичного обліку про рух грошових коштів у касі та в банках (журнали, відомості, Головна книга, оборотні відомості за рахунками «Каса», «Рахунки в банках», «Інші грошові кошти»).</a:t>
            </a:r>
          </a:p>
          <a:p>
            <a:pPr algn="just">
              <a:lnSpc>
                <a:spcPct val="120000"/>
              </a:lnSpc>
              <a:defRPr/>
            </a:pP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 інвентаризації готівки в касі: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договір про матеріальну відповідальність;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обліку касових видатків та ін.</a:t>
            </a:r>
          </a:p>
          <a:p>
            <a:pPr algn="just">
              <a:lnSpc>
                <a:spcPct val="120000"/>
              </a:lnSpc>
              <a:defRPr/>
            </a:pP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Документи фінансової звітності: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Баланс підприємства (форма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1);</a:t>
            </a:r>
            <a:endParaRPr lang="uk-UA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uk-U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 про рух грошових коштів (форма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3).</a:t>
            </a: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90496"/>
          </a:xfrm>
        </p:spPr>
        <p:txBody>
          <a:bodyPr>
            <a:noAutofit/>
          </a:bodyPr>
          <a:lstStyle/>
          <a:p>
            <a:pPr lvl="0"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2. Програма і робочі документи для забезпечення проведення аудиту грошових коштів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517632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Аудит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касових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проводитись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розробленої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такими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документального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касових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своєчасності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оприбуткування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списання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касової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оприбуткування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готівки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лімітів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каси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цільового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готівки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видачею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готівки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витрачання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готівки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виручки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оплатою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видачі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готівки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граничних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готівкових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касових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синтетичному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аналітичному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інвентаризації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касових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формах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1781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b="1" dirty="0" smtClean="0"/>
              <a:t>ПРОГРАМА АУДИТУ КАСОВИХ ОПЕРАЦІЙ </a:t>
            </a:r>
          </a:p>
          <a:p>
            <a:pPr algn="ctr">
              <a:buNone/>
            </a:pPr>
            <a:endParaRPr lang="uk-UA" sz="1800" b="1" dirty="0" smtClean="0"/>
          </a:p>
          <a:p>
            <a:pPr>
              <a:buNone/>
            </a:pPr>
            <a:r>
              <a:rPr lang="uk-UA" sz="1800" i="1" dirty="0" smtClean="0"/>
              <a:t>Мета проведення аудиту</a:t>
            </a:r>
            <a:r>
              <a:rPr lang="uk-UA" sz="1800" dirty="0" smtClean="0"/>
              <a:t>: висловлення аудитором думки щодо повноти, достовірності, законності й об'єктивності здійснених і відображених у б/о й звітності касових операцій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2996951"/>
          <a:ext cx="7920880" cy="2332480"/>
        </p:xfrm>
        <a:graphic>
          <a:graphicData uri="http://schemas.openxmlformats.org/drawingml/2006/table">
            <a:tbl>
              <a:tblPr/>
              <a:tblGrid>
                <a:gridCol w="6048672"/>
                <a:gridCol w="1872208"/>
              </a:tblGrid>
              <a:tr h="346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Завдання</a:t>
                      </a:r>
                      <a:r>
                        <a:rPr lang="ru-RU" sz="1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аудиту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Якісні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аспекти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фінансового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звіту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 Документальне забезпечення касових операцій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Б.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Своєчасне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повне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відображення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руху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грошових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коштів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1,2,4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 Дотримання законодавчих обмежень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1,3,4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Належна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класифікація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залишків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рахунках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правильне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віднесення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 статей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фінансової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звітності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2408</Words>
  <Application>Microsoft Office PowerPoint</Application>
  <PresentationFormat>Экран (4:3)</PresentationFormat>
  <Paragraphs>447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Тема: Аудит розрахунків з грошовими коштами</vt:lpstr>
      <vt:lpstr>План лекційного заняття</vt:lpstr>
      <vt:lpstr>1. Мета, завдання та джерела аудиту грошових коштів </vt:lpstr>
      <vt:lpstr>Основними об’єктами аудиту грошових коштів є: </vt:lpstr>
      <vt:lpstr>Основними завданнями аудиту грошових коштів є:</vt:lpstr>
      <vt:lpstr>Джерелами інформації для формування аудиторських доказів у процесі аудиту грошових коштів є такі документи: </vt:lpstr>
      <vt:lpstr>Слайд 7</vt:lpstr>
      <vt:lpstr>2. Програма і робочі документи для забезпечення проведення аудиту грошових коштів </vt:lpstr>
      <vt:lpstr>Слайд 9</vt:lpstr>
      <vt:lpstr>продовження</vt:lpstr>
      <vt:lpstr>Планом проведення аудиту грошових коштів передбачається: </vt:lpstr>
      <vt:lpstr>Основні питання програми аудиту касових операцій та їх інформаційне забезпечення: </vt:lpstr>
      <vt:lpstr>ПЛАН аудиту грошових коштів у касі Аудиторська фірма "Центр-аудит" Підприємство TOB "Агроінформ" Період, що перевіряється 01.01.2009-31.12.2009 Запланований ризик середній Запланована суттєвість 10000 грн.</vt:lpstr>
      <vt:lpstr>продовження</vt:lpstr>
      <vt:lpstr>Схема послідовності аудиту коштів у касі та касових операціях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При суцільній перевірці складається перелік виявлених порушень. Він може складатися у вільній формі, хоча доцільно розробити єдину форму для всіх розділів перевірки. При вибірковій перевірці заповнюється відповідний тест, що додається до програми аудиту. </vt:lpstr>
      <vt:lpstr>Слайд 24</vt:lpstr>
      <vt:lpstr> 3. Загальна методика проведення аудиту грошових коштів  </vt:lpstr>
      <vt:lpstr>Аудит касових операцій може здійснюватися в такому порядку:</vt:lpstr>
      <vt:lpstr>Аудит внутрішнього контролю коштів повинен здійснюватись за наступними напрямками: </vt:lpstr>
      <vt:lpstr>Слайд 28</vt:lpstr>
      <vt:lpstr>Під час проведення інвентаризації аудитору необхідно звернути увагу на:</vt:lpstr>
      <vt:lpstr>Слайд 30</vt:lpstr>
      <vt:lpstr>Приклад розв'язання задачі  </vt:lpstr>
      <vt:lpstr>Розв'язання задачі.  </vt:lpstr>
      <vt:lpstr>4. Узагальнення результатів аудиту(Аудиторський висновок). Типові помилки при обліку грошових коштів  </vt:lpstr>
      <vt:lpstr>Слайд 34</vt:lpstr>
      <vt:lpstr>Слайд 35</vt:lpstr>
      <vt:lpstr>Типові помилки при проведенні аудиту:</vt:lpstr>
      <vt:lpstr>Дякую за увагу! Гарного дня.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Татьяна</cp:lastModifiedBy>
  <cp:revision>25</cp:revision>
  <dcterms:created xsi:type="dcterms:W3CDTF">2014-03-19T19:11:57Z</dcterms:created>
  <dcterms:modified xsi:type="dcterms:W3CDTF">2014-03-21T07:11:41Z</dcterms:modified>
</cp:coreProperties>
</file>