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7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30496B-18E1-4F3F-A6BA-C952D33E66E3}"/>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C54C6543-6B94-4CE7-9184-E8A7880F35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C6C98FD4-68B7-449B-B324-00F50E696515}"/>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5" name="Місце для нижнього колонтитула 4">
            <a:extLst>
              <a:ext uri="{FF2B5EF4-FFF2-40B4-BE49-F238E27FC236}">
                <a16:creationId xmlns:a16="http://schemas.microsoft.com/office/drawing/2014/main" id="{A15FC3F6-576F-45C1-97E8-4125CB98F884}"/>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3C4915B-387D-4500-97AD-601B190E100D}"/>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1227317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38B993-5566-4C9E-AE03-F5204F18C835}"/>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5B7A5D06-1D8A-4E67-904D-3139EC6ADF06}"/>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C94BEE7-4700-41EA-82E5-8A3A03D5F952}"/>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5" name="Місце для нижнього колонтитула 4">
            <a:extLst>
              <a:ext uri="{FF2B5EF4-FFF2-40B4-BE49-F238E27FC236}">
                <a16:creationId xmlns:a16="http://schemas.microsoft.com/office/drawing/2014/main" id="{7D8A2C06-46F3-4127-9D2B-9DF3A07AB71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D8FAEEF-9734-449D-8AC5-75C1CF9E6CD1}"/>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2134441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98ECCF3D-9C28-42FC-9A80-7EB8B2BAA28B}"/>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1D52E9A3-08B3-4AA4-AACF-AFA1157E49C3}"/>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7D91C7B-1A4E-4F9B-A198-1A2F621C7281}"/>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5" name="Місце для нижнього колонтитула 4">
            <a:extLst>
              <a:ext uri="{FF2B5EF4-FFF2-40B4-BE49-F238E27FC236}">
                <a16:creationId xmlns:a16="http://schemas.microsoft.com/office/drawing/2014/main" id="{E8956ADE-AE5F-4B67-8183-A816F7A6E254}"/>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468A026-BE55-4671-8761-7AFC09D6B508}"/>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98595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AA39D8-25D2-45EB-9D61-648F7AD2FDE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53FC3868-E637-451F-9FB9-2A1F881FC071}"/>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7F56BE6-C256-4D6E-90BF-95DEB41D72E1}"/>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5" name="Місце для нижнього колонтитула 4">
            <a:extLst>
              <a:ext uri="{FF2B5EF4-FFF2-40B4-BE49-F238E27FC236}">
                <a16:creationId xmlns:a16="http://schemas.microsoft.com/office/drawing/2014/main" id="{C90FCC26-92C5-402F-9F6C-9FA1728E80E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4E41B25-469A-4C70-932A-618A532C2858}"/>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909171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BD6D4F-7AA5-4C0A-805D-BDAFE1AF7178}"/>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892E9EC1-1313-4FD0-BBB9-E47457AB80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AC3FC4F5-C01B-4E46-88B8-C617F9E76D1A}"/>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5" name="Місце для нижнього колонтитула 4">
            <a:extLst>
              <a:ext uri="{FF2B5EF4-FFF2-40B4-BE49-F238E27FC236}">
                <a16:creationId xmlns:a16="http://schemas.microsoft.com/office/drawing/2014/main" id="{831235D0-991D-4F6F-9ABB-010D95086AF0}"/>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2A74723-3332-4F80-9C6E-7FA42574F349}"/>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2186443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28680E-8F14-42D6-97E6-34088FA2E4E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B6DBBF06-2834-4368-BF6C-7B82A25CD4F7}"/>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0A1B6A54-0E72-48B0-914A-1BC59DB6E702}"/>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9407CB34-AF01-4EB5-B055-6B92014DE225}"/>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6" name="Місце для нижнього колонтитула 5">
            <a:extLst>
              <a:ext uri="{FF2B5EF4-FFF2-40B4-BE49-F238E27FC236}">
                <a16:creationId xmlns:a16="http://schemas.microsoft.com/office/drawing/2014/main" id="{0CEFC699-6C80-4FB7-908B-C5DD2A39A60D}"/>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1ED67CAE-089B-4F0F-9F39-CCB051C24C1B}"/>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3289810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DE7E3F-1937-42E0-865E-3F9E560A4223}"/>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ECE2077B-C23C-4E0E-A14D-C8832CB14E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59552434-9ABD-42E3-AFF5-4B6451792A60}"/>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2089C6FD-137D-4B21-8E92-1F88EEC98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75C29749-7962-40E8-95EB-2BA18724603B}"/>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2E77BBD0-49BE-42E8-A2EC-871444C03863}"/>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8" name="Місце для нижнього колонтитула 7">
            <a:extLst>
              <a:ext uri="{FF2B5EF4-FFF2-40B4-BE49-F238E27FC236}">
                <a16:creationId xmlns:a16="http://schemas.microsoft.com/office/drawing/2014/main" id="{9FD4E0D1-4806-4476-8208-3202AC20B991}"/>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43846295-5A4E-4F15-851F-79D7C19DB548}"/>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19054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1A2C29-CE9F-476C-9AA1-DE5C4566D84D}"/>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E7CE99D8-6817-4002-AC5D-ADA264F9C8DD}"/>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4" name="Місце для нижнього колонтитула 3">
            <a:extLst>
              <a:ext uri="{FF2B5EF4-FFF2-40B4-BE49-F238E27FC236}">
                <a16:creationId xmlns:a16="http://schemas.microsoft.com/office/drawing/2014/main" id="{67D41725-FE4F-4BDE-ADBB-56A7000D2C9C}"/>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0B895419-A4C4-4C65-8DB7-5141798613DA}"/>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3525316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E2F39163-5DF1-424F-BA15-2920145E865D}"/>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3" name="Місце для нижнього колонтитула 2">
            <a:extLst>
              <a:ext uri="{FF2B5EF4-FFF2-40B4-BE49-F238E27FC236}">
                <a16:creationId xmlns:a16="http://schemas.microsoft.com/office/drawing/2014/main" id="{E7756285-79C0-441A-8AC3-6D062AAE0C31}"/>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14AB85F6-D2AF-488D-A37B-21B804586E1E}"/>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3255432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7EF222-3CAC-4E13-8D6C-4AABCC696BB1}"/>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B223CD1-8298-455D-9C44-431E427950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537AD12B-C372-4A2B-B905-7444725996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B75F4D1-B148-4EEF-A5F7-CD729C6BAD68}"/>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6" name="Місце для нижнього колонтитула 5">
            <a:extLst>
              <a:ext uri="{FF2B5EF4-FFF2-40B4-BE49-F238E27FC236}">
                <a16:creationId xmlns:a16="http://schemas.microsoft.com/office/drawing/2014/main" id="{C0370C35-8329-4715-AAB9-CB1E91EEA46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6670745C-E985-437D-A1C8-60CE10BC588C}"/>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41646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649E45-1224-44A3-9933-07C65AD46B9B}"/>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B8B0C042-5A0D-4B7C-B77B-314022F097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435E3AD6-FB66-4E74-9B56-D202DC632F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94A197BC-5DE0-4347-AF38-F4CF9427F3A6}"/>
              </a:ext>
            </a:extLst>
          </p:cNvPr>
          <p:cNvSpPr>
            <a:spLocks noGrp="1"/>
          </p:cNvSpPr>
          <p:nvPr>
            <p:ph type="dt" sz="half" idx="10"/>
          </p:nvPr>
        </p:nvSpPr>
        <p:spPr/>
        <p:txBody>
          <a:bodyPr/>
          <a:lstStyle/>
          <a:p>
            <a:fld id="{6B77E9A1-160E-461C-8D37-4C7F98AB3241}" type="datetimeFigureOut">
              <a:rPr lang="uk-UA" smtClean="0"/>
              <a:t>14.09.2023</a:t>
            </a:fld>
            <a:endParaRPr lang="uk-UA"/>
          </a:p>
        </p:txBody>
      </p:sp>
      <p:sp>
        <p:nvSpPr>
          <p:cNvPr id="6" name="Місце для нижнього колонтитула 5">
            <a:extLst>
              <a:ext uri="{FF2B5EF4-FFF2-40B4-BE49-F238E27FC236}">
                <a16:creationId xmlns:a16="http://schemas.microsoft.com/office/drawing/2014/main" id="{710AAA57-21D2-4985-85EF-A24AEEAAFECB}"/>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2A63B638-ADBD-4695-84A3-0E956CDF5FFD}"/>
              </a:ext>
            </a:extLst>
          </p:cNvPr>
          <p:cNvSpPr>
            <a:spLocks noGrp="1"/>
          </p:cNvSpPr>
          <p:nvPr>
            <p:ph type="sldNum" sz="quarter" idx="12"/>
          </p:nvPr>
        </p:nvSpPr>
        <p:spPr/>
        <p:txBody>
          <a:bodyPr/>
          <a:lstStyle/>
          <a:p>
            <a:fld id="{61C63279-17EA-4757-96BE-83025459F91B}" type="slidenum">
              <a:rPr lang="uk-UA" smtClean="0"/>
              <a:t>‹№›</a:t>
            </a:fld>
            <a:endParaRPr lang="uk-UA"/>
          </a:p>
        </p:txBody>
      </p:sp>
    </p:spTree>
    <p:extLst>
      <p:ext uri="{BB962C8B-B14F-4D97-AF65-F5344CB8AC3E}">
        <p14:creationId xmlns:p14="http://schemas.microsoft.com/office/powerpoint/2010/main" val="1069060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5FAEA0B3-1117-441C-BBFB-6D8396CC2C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dirty="0"/>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4ADB3510-50F2-4581-ADDF-34EDCFC7C4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dirty="0"/>
              <a:t>Клацніть, щоб відредагувати стилі зразків тексту</a:t>
            </a:r>
          </a:p>
          <a:p>
            <a:pPr lvl="1"/>
            <a:r>
              <a:rPr lang="uk-UA" dirty="0"/>
              <a:t>Другий рівень</a:t>
            </a:r>
          </a:p>
          <a:p>
            <a:pPr lvl="2"/>
            <a:r>
              <a:rPr lang="uk-UA" dirty="0"/>
              <a:t>Третій рівень</a:t>
            </a:r>
          </a:p>
          <a:p>
            <a:pPr lvl="3"/>
            <a:r>
              <a:rPr lang="uk-UA" dirty="0"/>
              <a:t>Четвертий рівень</a:t>
            </a:r>
          </a:p>
          <a:p>
            <a:pPr lvl="4"/>
            <a:r>
              <a:rPr lang="uk-UA" dirty="0"/>
              <a:t>П’ятий рівень</a:t>
            </a:r>
          </a:p>
        </p:txBody>
      </p:sp>
      <p:sp>
        <p:nvSpPr>
          <p:cNvPr id="4" name="Місце для дати 3">
            <a:extLst>
              <a:ext uri="{FF2B5EF4-FFF2-40B4-BE49-F238E27FC236}">
                <a16:creationId xmlns:a16="http://schemas.microsoft.com/office/drawing/2014/main" id="{A610759E-1931-4AB5-9738-9EF199204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6B77E9A1-160E-461C-8D37-4C7F98AB3241}" type="datetimeFigureOut">
              <a:rPr lang="uk-UA" smtClean="0"/>
              <a:pPr/>
              <a:t>14.09.2023</a:t>
            </a:fld>
            <a:endParaRPr lang="uk-UA" dirty="0"/>
          </a:p>
        </p:txBody>
      </p:sp>
      <p:sp>
        <p:nvSpPr>
          <p:cNvPr id="5" name="Місце для нижнього колонтитула 4">
            <a:extLst>
              <a:ext uri="{FF2B5EF4-FFF2-40B4-BE49-F238E27FC236}">
                <a16:creationId xmlns:a16="http://schemas.microsoft.com/office/drawing/2014/main" id="{9480EE05-1319-4153-8B5B-EBD3B709CF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uk-UA" dirty="0"/>
          </a:p>
        </p:txBody>
      </p:sp>
      <p:sp>
        <p:nvSpPr>
          <p:cNvPr id="6" name="Місце для номера слайда 5">
            <a:extLst>
              <a:ext uri="{FF2B5EF4-FFF2-40B4-BE49-F238E27FC236}">
                <a16:creationId xmlns:a16="http://schemas.microsoft.com/office/drawing/2014/main" id="{79A41CC6-5CA8-4D69-A079-77523A2820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1C63279-17EA-4757-96BE-83025459F91B}" type="slidenum">
              <a:rPr lang="uk-UA" smtClean="0"/>
              <a:pPr/>
              <a:t>‹№›</a:t>
            </a:fld>
            <a:endParaRPr lang="uk-UA" dirty="0"/>
          </a:p>
        </p:txBody>
      </p:sp>
    </p:spTree>
    <p:extLst>
      <p:ext uri="{BB962C8B-B14F-4D97-AF65-F5344CB8AC3E}">
        <p14:creationId xmlns:p14="http://schemas.microsoft.com/office/powerpoint/2010/main" val="3867160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onbiz.biz/microsoft-azure/" TargetMode="External"/><Relationship Id="rId2" Type="http://schemas.openxmlformats.org/officeDocument/2006/relationships/hyperlink" Target="https://onbiz.biz/microsoft-365/" TargetMode="External"/><Relationship Id="rId1" Type="http://schemas.openxmlformats.org/officeDocument/2006/relationships/slideLayout" Target="../slideLayouts/slideLayout2.xml"/><Relationship Id="rId4" Type="http://schemas.openxmlformats.org/officeDocument/2006/relationships/hyperlink" Target="https://onbiz.biz/clouds-types-and-services/"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slide" Target="slide16.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mLiPIpaXsww" TargetMode="External"/><Relationship Id="rId2" Type="http://schemas.openxmlformats.org/officeDocument/2006/relationships/hyperlink" Target="https://onbiz.biz/cloud-vs-dedicated-server-where-to-store-data/" TargetMode="External"/><Relationship Id="rId1" Type="http://schemas.openxmlformats.org/officeDocument/2006/relationships/slideLayout" Target="../slideLayouts/slideLayout2.xml"/><Relationship Id="rId5" Type="http://schemas.openxmlformats.org/officeDocument/2006/relationships/hyperlink" Target="https://www.sim-networks.com/ukr/blog/clouds-for-business" TargetMode="External"/><Relationship Id="rId4" Type="http://schemas.openxmlformats.org/officeDocument/2006/relationships/hyperlink" Target="https://core.ac.uk/download/pdf/32309907.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E2DD7590-717C-4670-A712-565D618DD564}"/>
              </a:ext>
            </a:extLst>
          </p:cNvPr>
          <p:cNvPicPr>
            <a:picLocks noChangeAspect="1"/>
          </p:cNvPicPr>
          <p:nvPr/>
        </p:nvPicPr>
        <p:blipFill>
          <a:blip r:embed="rId2"/>
          <a:stretch>
            <a:fillRect/>
          </a:stretch>
        </p:blipFill>
        <p:spPr>
          <a:xfrm>
            <a:off x="556330" y="2318193"/>
            <a:ext cx="11079339" cy="4405880"/>
          </a:xfrm>
          <a:prstGeom prst="rect">
            <a:avLst/>
          </a:prstGeom>
        </p:spPr>
      </p:pic>
      <p:sp>
        <p:nvSpPr>
          <p:cNvPr id="2" name="Заголовок 1">
            <a:extLst>
              <a:ext uri="{FF2B5EF4-FFF2-40B4-BE49-F238E27FC236}">
                <a16:creationId xmlns:a16="http://schemas.microsoft.com/office/drawing/2014/main" id="{A1E9CC22-914E-48FC-8E76-765BD3219AAF}"/>
              </a:ext>
            </a:extLst>
          </p:cNvPr>
          <p:cNvSpPr>
            <a:spLocks noGrp="1"/>
          </p:cNvSpPr>
          <p:nvPr>
            <p:ph type="ctrTitle"/>
          </p:nvPr>
        </p:nvSpPr>
        <p:spPr>
          <a:xfrm>
            <a:off x="1320800" y="133927"/>
            <a:ext cx="9144000" cy="1909763"/>
          </a:xfrm>
        </p:spPr>
        <p:txBody>
          <a:bodyPr/>
          <a:lstStyle/>
          <a:p>
            <a:r>
              <a:rPr lang="uk-UA" b="1" dirty="0">
                <a:latin typeface="Times New Roman" panose="02020603050405020304" pitchFamily="18" charset="0"/>
                <a:cs typeface="Times New Roman" panose="02020603050405020304" pitchFamily="18" charset="0"/>
              </a:rPr>
              <a:t>Сценарії використання хмарних технологій</a:t>
            </a:r>
          </a:p>
        </p:txBody>
      </p:sp>
      <p:sp>
        <p:nvSpPr>
          <p:cNvPr id="3" name="Підзаголовок 2">
            <a:extLst>
              <a:ext uri="{FF2B5EF4-FFF2-40B4-BE49-F238E27FC236}">
                <a16:creationId xmlns:a16="http://schemas.microsoft.com/office/drawing/2014/main" id="{CD9BFA5B-31E7-4FAD-9D85-544EC734323F}"/>
              </a:ext>
            </a:extLst>
          </p:cNvPr>
          <p:cNvSpPr>
            <a:spLocks noGrp="1"/>
          </p:cNvSpPr>
          <p:nvPr>
            <p:ph type="subTitle" idx="1"/>
          </p:nvPr>
        </p:nvSpPr>
        <p:spPr>
          <a:xfrm>
            <a:off x="1320800" y="2206774"/>
            <a:ext cx="9144000" cy="1655762"/>
          </a:xfrm>
        </p:spPr>
        <p:txBody>
          <a:bodyPr/>
          <a:lstStyle/>
          <a:p>
            <a:r>
              <a:rPr lang="uk-UA" b="1" dirty="0"/>
              <a:t>Лекція 3</a:t>
            </a:r>
          </a:p>
        </p:txBody>
      </p:sp>
    </p:spTree>
    <p:extLst>
      <p:ext uri="{BB962C8B-B14F-4D97-AF65-F5344CB8AC3E}">
        <p14:creationId xmlns:p14="http://schemas.microsoft.com/office/powerpoint/2010/main" val="1385773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47657BF-E43B-4395-934F-4B1FF0BE5D70}"/>
              </a:ext>
            </a:extLst>
          </p:cNvPr>
          <p:cNvSpPr>
            <a:spLocks noGrp="1"/>
          </p:cNvSpPr>
          <p:nvPr>
            <p:ph idx="1"/>
          </p:nvPr>
        </p:nvSpPr>
        <p:spPr>
          <a:xfrm>
            <a:off x="838200" y="369455"/>
            <a:ext cx="10515600" cy="5807508"/>
          </a:xfrm>
        </p:spPr>
        <p:txBody>
          <a:bodyPr>
            <a:normAutofit fontScale="62500" lnSpcReduction="20000"/>
          </a:bodyPr>
          <a:lstStyle/>
          <a:p>
            <a:pPr marL="0" indent="0" fontAlgn="base">
              <a:buNone/>
            </a:pPr>
            <a:r>
              <a:rPr lang="uk-UA" b="1" dirty="0"/>
              <a:t>Сценарій 1: Хмара для створення віртуальної ІТ-інфраструктури</a:t>
            </a:r>
          </a:p>
          <a:p>
            <a:pPr marL="0" indent="457200" algn="just" fontAlgn="base">
              <a:lnSpc>
                <a:spcPct val="120000"/>
              </a:lnSpc>
              <a:buNone/>
            </a:pPr>
            <a:r>
              <a:rPr lang="en-US" b="1" dirty="0" err="1"/>
              <a:t>vDC</a:t>
            </a:r>
            <a:r>
              <a:rPr lang="en-US" dirty="0"/>
              <a:t> </a:t>
            </a:r>
            <a:r>
              <a:rPr lang="uk-UA" dirty="0"/>
              <a:t>або ж віртуальний дата-центр – це група всіх виділених ресурсів хмари, які формуються для розробки віртуальної ІТ-інфраструктури компанії. До ресурсів хмари відносяться оперативна пам’ять, мережі (віртуальний маршрутизатор, публічний </a:t>
            </a:r>
            <a:r>
              <a:rPr lang="en-US" dirty="0"/>
              <a:t>IP-</a:t>
            </a:r>
            <a:r>
              <a:rPr lang="uk-UA" dirty="0"/>
              <a:t>адресу і інше), процесорні ядра, дисковий простір.</a:t>
            </a:r>
          </a:p>
          <a:p>
            <a:pPr marL="0" indent="457200" algn="just" fontAlgn="base">
              <a:lnSpc>
                <a:spcPct val="120000"/>
              </a:lnSpc>
              <a:buNone/>
            </a:pPr>
            <a:r>
              <a:rPr lang="uk-UA" dirty="0"/>
              <a:t>Віртуальна ІТ-інфраструктура розробляється аналогічно фізичної версії. Проте, розробники вважають, що у </a:t>
            </a:r>
            <a:r>
              <a:rPr lang="en-US" dirty="0" err="1"/>
              <a:t>vDC</a:t>
            </a:r>
            <a:r>
              <a:rPr lang="en-US" dirty="0"/>
              <a:t> </a:t>
            </a:r>
            <a:r>
              <a:rPr lang="uk-UA" dirty="0"/>
              <a:t>є певні переваги над звичайною інфраструктурою. Серед них:</a:t>
            </a:r>
          </a:p>
          <a:p>
            <a:pPr indent="457200" algn="just" fontAlgn="base">
              <a:lnSpc>
                <a:spcPct val="120000"/>
              </a:lnSpc>
            </a:pPr>
            <a:r>
              <a:rPr lang="uk-UA" dirty="0"/>
              <a:t>можливість швидко масштабувати ресурси;</a:t>
            </a:r>
          </a:p>
          <a:p>
            <a:pPr indent="457200" algn="just" fontAlgn="base">
              <a:lnSpc>
                <a:spcPct val="120000"/>
              </a:lnSpc>
            </a:pPr>
            <a:r>
              <a:rPr lang="uk-UA" dirty="0"/>
              <a:t>зменшення капітальних витрат;</a:t>
            </a:r>
          </a:p>
          <a:p>
            <a:pPr indent="457200" algn="just" fontAlgn="base">
              <a:lnSpc>
                <a:spcPct val="120000"/>
              </a:lnSpc>
            </a:pPr>
            <a:r>
              <a:rPr lang="uk-UA" dirty="0"/>
              <a:t>впровадження тестових середовищ різних продуктів;</a:t>
            </a:r>
          </a:p>
          <a:p>
            <a:pPr indent="457200" algn="just" fontAlgn="base">
              <a:lnSpc>
                <a:spcPct val="120000"/>
              </a:lnSpc>
            </a:pPr>
            <a:r>
              <a:rPr lang="uk-UA" dirty="0"/>
              <a:t>висока доступність;</a:t>
            </a:r>
          </a:p>
          <a:p>
            <a:pPr indent="457200" algn="just" fontAlgn="base">
              <a:lnSpc>
                <a:spcPct val="120000"/>
              </a:lnSpc>
            </a:pPr>
            <a:r>
              <a:rPr lang="uk-UA" dirty="0"/>
              <a:t>високий рівень стійкості проти непередбачених ситуацій.</a:t>
            </a:r>
          </a:p>
          <a:p>
            <a:pPr marL="0" indent="457200" algn="just" fontAlgn="base">
              <a:lnSpc>
                <a:spcPct val="120000"/>
              </a:lnSpc>
              <a:buNone/>
            </a:pPr>
            <a:r>
              <a:rPr lang="uk-UA" dirty="0"/>
              <a:t>Все управління відбувається через спеціальний веб-портал, в якому компанія може змінювати конфігурацію мережі, створювати додаткові віртуальні машини і багато іншого.</a:t>
            </a:r>
          </a:p>
          <a:p>
            <a:pPr marL="0" indent="457200" algn="just" fontAlgn="base">
              <a:lnSpc>
                <a:spcPct val="120000"/>
              </a:lnSpc>
              <a:buNone/>
            </a:pPr>
            <a:r>
              <a:rPr lang="uk-UA" dirty="0"/>
              <a:t>Подібним сценарієм зазвичай цікавляться компанії, яким необхідно розширити потужність вже існуючої локальної інфраструктури та перемістити частину процесів на віртуальну версію для тестування і міграції в хмару.</a:t>
            </a:r>
          </a:p>
          <a:p>
            <a:endParaRPr lang="uk-UA" dirty="0"/>
          </a:p>
        </p:txBody>
      </p:sp>
    </p:spTree>
    <p:extLst>
      <p:ext uri="{BB962C8B-B14F-4D97-AF65-F5344CB8AC3E}">
        <p14:creationId xmlns:p14="http://schemas.microsoft.com/office/powerpoint/2010/main" val="4162064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DA20207E-C7AA-4C8A-8AE5-AA037BA3C782}"/>
              </a:ext>
            </a:extLst>
          </p:cNvPr>
          <p:cNvSpPr>
            <a:spLocks noGrp="1"/>
          </p:cNvSpPr>
          <p:nvPr>
            <p:ph type="title"/>
          </p:nvPr>
        </p:nvSpPr>
        <p:spPr>
          <a:xfrm>
            <a:off x="838200" y="365125"/>
            <a:ext cx="10515600" cy="798657"/>
          </a:xfrm>
        </p:spPr>
        <p:txBody>
          <a:bodyPr>
            <a:normAutofit fontScale="90000"/>
          </a:bodyPr>
          <a:lstStyle/>
          <a:p>
            <a:r>
              <a:rPr lang="uk-UA" sz="3100" b="1" dirty="0"/>
              <a:t>Сценарій 2: Хмара для економії на програмному забезпеченні</a:t>
            </a:r>
            <a:br>
              <a:rPr lang="uk-UA" dirty="0"/>
            </a:br>
            <a:endParaRPr lang="uk-UA" dirty="0"/>
          </a:p>
        </p:txBody>
      </p:sp>
      <p:sp>
        <p:nvSpPr>
          <p:cNvPr id="6" name="Місце для вмісту 5">
            <a:extLst>
              <a:ext uri="{FF2B5EF4-FFF2-40B4-BE49-F238E27FC236}">
                <a16:creationId xmlns:a16="http://schemas.microsoft.com/office/drawing/2014/main" id="{CDA43660-10A4-4FDF-9430-9385B5EBFAD8}"/>
              </a:ext>
            </a:extLst>
          </p:cNvPr>
          <p:cNvSpPr>
            <a:spLocks noGrp="1"/>
          </p:cNvSpPr>
          <p:nvPr>
            <p:ph idx="1"/>
          </p:nvPr>
        </p:nvSpPr>
        <p:spPr>
          <a:xfrm>
            <a:off x="838200" y="1357745"/>
            <a:ext cx="10515600" cy="4819218"/>
          </a:xfrm>
        </p:spPr>
        <p:txBody>
          <a:bodyPr>
            <a:normAutofit fontScale="70000" lnSpcReduction="20000"/>
          </a:bodyPr>
          <a:lstStyle/>
          <a:p>
            <a:pPr marL="0" indent="457200" algn="just">
              <a:lnSpc>
                <a:spcPct val="120000"/>
              </a:lnSpc>
              <a:buNone/>
            </a:pPr>
            <a:r>
              <a:rPr lang="uk-UA" dirty="0"/>
              <a:t>Часто компаніям недостатньо самої хмари. Для повноцінного функціонування бізнес-процесів, компаніям необхідно спеціалізоване ПЗ. Проблема полягає в тому, що професійне ПЗ – дороге та може бути не по кишені середнім і малим бізнесам. Крім цього, може виникнути ситуація, коли компанія придбала ліцензію та зрозуміла, що програмне забезпечення не підходить для задач. Звичайно, від ліцензії можна відмовитися, але гроші вендор вже не поверне. Тоді компанії знаходяться перед питанням – купити повноцінну ліцензію ПЗ, або заощадити та використовувати безкоштовне ПЗ?</a:t>
            </a:r>
          </a:p>
          <a:p>
            <a:pPr marL="0" indent="457200" algn="just">
              <a:lnSpc>
                <a:spcPct val="120000"/>
              </a:lnSpc>
              <a:buNone/>
            </a:pPr>
            <a:r>
              <a:rPr lang="uk-UA" dirty="0"/>
              <a:t>У подібних випадках існує ще одна альтернатива. Хмарні провайдери часто співпрацюють з вендорами ПЗ і можуть пропонувати в оренду їх продукцію. Переваги оренди ПЗ:</a:t>
            </a:r>
          </a:p>
          <a:p>
            <a:pPr algn="just">
              <a:lnSpc>
                <a:spcPct val="120000"/>
              </a:lnSpc>
            </a:pPr>
            <a:r>
              <a:rPr lang="uk-UA" dirty="0"/>
              <a:t>економія витрат, адже компанія платить тільки за період, коли використовувалося ПО;</a:t>
            </a:r>
          </a:p>
          <a:p>
            <a:pPr algn="just">
              <a:lnSpc>
                <a:spcPct val="120000"/>
              </a:lnSpc>
            </a:pPr>
            <a:r>
              <a:rPr lang="uk-UA" dirty="0"/>
              <a:t>гнучка політика ліцензування;</a:t>
            </a:r>
          </a:p>
          <a:p>
            <a:pPr algn="just">
              <a:lnSpc>
                <a:spcPct val="120000"/>
              </a:lnSpc>
            </a:pPr>
            <a:r>
              <a:rPr lang="uk-UA" dirty="0"/>
              <a:t>в разі якщо компанія розуміє, що ПЗ не підходить, вони можуть поміняти на інший запропонований варіант.</a:t>
            </a:r>
          </a:p>
        </p:txBody>
      </p:sp>
    </p:spTree>
    <p:extLst>
      <p:ext uri="{BB962C8B-B14F-4D97-AF65-F5344CB8AC3E}">
        <p14:creationId xmlns:p14="http://schemas.microsoft.com/office/powerpoint/2010/main" val="1914143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BBF226-B346-4AB4-AF2E-5635F4E3C444}"/>
              </a:ext>
            </a:extLst>
          </p:cNvPr>
          <p:cNvSpPr>
            <a:spLocks noGrp="1"/>
          </p:cNvSpPr>
          <p:nvPr>
            <p:ph type="title"/>
          </p:nvPr>
        </p:nvSpPr>
        <p:spPr>
          <a:xfrm>
            <a:off x="838200" y="365125"/>
            <a:ext cx="10515600" cy="844839"/>
          </a:xfrm>
        </p:spPr>
        <p:txBody>
          <a:bodyPr>
            <a:normAutofit fontScale="90000"/>
          </a:bodyPr>
          <a:lstStyle/>
          <a:p>
            <a:br>
              <a:rPr lang="uk-UA" sz="3100" dirty="0"/>
            </a:br>
            <a:r>
              <a:rPr lang="uk-UA" sz="3100" b="1" dirty="0"/>
              <a:t>Сценарій 3: Хмара для зберігання резервних копій важливих даних</a:t>
            </a:r>
            <a:br>
              <a:rPr lang="uk-UA" b="1" dirty="0"/>
            </a:br>
            <a:endParaRPr lang="uk-UA" b="1" dirty="0"/>
          </a:p>
        </p:txBody>
      </p:sp>
      <p:sp>
        <p:nvSpPr>
          <p:cNvPr id="3" name="Місце для вмісту 2">
            <a:extLst>
              <a:ext uri="{FF2B5EF4-FFF2-40B4-BE49-F238E27FC236}">
                <a16:creationId xmlns:a16="http://schemas.microsoft.com/office/drawing/2014/main" id="{9A6E5736-8593-4D5A-8901-FBA4FFD68D38}"/>
              </a:ext>
            </a:extLst>
          </p:cNvPr>
          <p:cNvSpPr>
            <a:spLocks noGrp="1"/>
          </p:cNvSpPr>
          <p:nvPr>
            <p:ph idx="1"/>
          </p:nvPr>
        </p:nvSpPr>
        <p:spPr>
          <a:xfrm>
            <a:off x="415637" y="1099126"/>
            <a:ext cx="11502736" cy="5665356"/>
          </a:xfrm>
        </p:spPr>
        <p:txBody>
          <a:bodyPr>
            <a:normAutofit fontScale="25000" lnSpcReduction="20000"/>
          </a:bodyPr>
          <a:lstStyle/>
          <a:p>
            <a:pPr marL="0" indent="457200" fontAlgn="base">
              <a:lnSpc>
                <a:spcPct val="120000"/>
              </a:lnSpc>
              <a:buNone/>
            </a:pPr>
            <a:r>
              <a:rPr lang="uk-UA" sz="7200" dirty="0">
                <a:latin typeface="Times New Roman" panose="02020603050405020304" pitchFamily="18" charset="0"/>
                <a:cs typeface="Times New Roman" panose="02020603050405020304" pitchFamily="18" charset="0"/>
              </a:rPr>
              <a:t>З кожним днем ​​критично важливих даних стає все більше і простого зберігання даних на комп’ютері або іншому фізичному пристрої вже недостатньо. Тому багато компаній цікавляться у резервному копіюванні даних в хмару.</a:t>
            </a:r>
          </a:p>
          <a:p>
            <a:pPr marL="0" indent="457200" fontAlgn="base">
              <a:lnSpc>
                <a:spcPct val="120000"/>
              </a:lnSpc>
              <a:buNone/>
            </a:pPr>
            <a:r>
              <a:rPr lang="uk-UA" sz="7200" dirty="0">
                <a:latin typeface="Times New Roman" panose="02020603050405020304" pitchFamily="18" charset="0"/>
                <a:cs typeface="Times New Roman" panose="02020603050405020304" pitchFamily="18" charset="0"/>
              </a:rPr>
              <a:t>Серед популярних правил </a:t>
            </a:r>
            <a:r>
              <a:rPr lang="uk-UA" sz="7200" dirty="0" err="1">
                <a:latin typeface="Times New Roman" panose="02020603050405020304" pitchFamily="18" charset="0"/>
                <a:cs typeface="Times New Roman" panose="02020603050405020304" pitchFamily="18" charset="0"/>
              </a:rPr>
              <a:t>бекапа</a:t>
            </a:r>
            <a:r>
              <a:rPr lang="uk-UA" sz="7200" dirty="0">
                <a:latin typeface="Times New Roman" panose="02020603050405020304" pitchFamily="18" charset="0"/>
                <a:cs typeface="Times New Roman" panose="02020603050405020304" pitchFamily="18" charset="0"/>
              </a:rPr>
              <a:t> компанії часто застосовують «3-2-1». Це правило має на увазі, що:</a:t>
            </a:r>
          </a:p>
          <a:p>
            <a:pPr marL="2152650" fontAlgn="base">
              <a:lnSpc>
                <a:spcPct val="120000"/>
              </a:lnSpc>
            </a:pPr>
            <a:r>
              <a:rPr lang="uk-UA" sz="7200" dirty="0">
                <a:latin typeface="Times New Roman" panose="02020603050405020304" pitchFamily="18" charset="0"/>
                <a:cs typeface="Times New Roman" panose="02020603050405020304" pitchFamily="18" charset="0"/>
              </a:rPr>
              <a:t>Ви створюєте 3 копії файлів;</a:t>
            </a:r>
          </a:p>
          <a:p>
            <a:pPr marL="2152650" fontAlgn="base">
              <a:lnSpc>
                <a:spcPct val="120000"/>
              </a:lnSpc>
            </a:pPr>
            <a:r>
              <a:rPr lang="uk-UA" sz="7200" dirty="0">
                <a:latin typeface="Times New Roman" panose="02020603050405020304" pitchFamily="18" charset="0"/>
                <a:cs typeface="Times New Roman" panose="02020603050405020304" pitchFamily="18" charset="0"/>
              </a:rPr>
              <a:t>Потім розміщуєте 2 копії на різних носіях;</a:t>
            </a:r>
          </a:p>
          <a:p>
            <a:pPr marL="2152650" fontAlgn="base">
              <a:lnSpc>
                <a:spcPct val="120000"/>
              </a:lnSpc>
            </a:pPr>
            <a:r>
              <a:rPr lang="uk-UA" sz="7200" dirty="0">
                <a:latin typeface="Times New Roman" panose="02020603050405020304" pitchFamily="18" charset="0"/>
                <a:cs typeface="Times New Roman" panose="02020603050405020304" pitchFamily="18" charset="0"/>
              </a:rPr>
              <a:t>1 копія повинна зберігатися за межами офісного приміщення.</a:t>
            </a:r>
          </a:p>
          <a:p>
            <a:pPr marL="0" indent="457200" fontAlgn="base">
              <a:lnSpc>
                <a:spcPct val="120000"/>
              </a:lnSpc>
              <a:buNone/>
            </a:pPr>
            <a:r>
              <a:rPr lang="uk-UA" sz="7200" dirty="0">
                <a:latin typeface="Times New Roman" panose="02020603050405020304" pitchFamily="18" charset="0"/>
                <a:cs typeface="Times New Roman" panose="02020603050405020304" pitchFamily="18" charset="0"/>
              </a:rPr>
              <a:t>Якщо ж ми говоримо про компанії малого або середнього розміру, то для них існує альтернатива, яка означає розподіл резервних копій на певні типи:</a:t>
            </a:r>
          </a:p>
          <a:p>
            <a:pPr marL="0" indent="457200" fontAlgn="base">
              <a:lnSpc>
                <a:spcPct val="120000"/>
              </a:lnSpc>
              <a:buNone/>
            </a:pPr>
            <a:r>
              <a:rPr lang="uk-UA" sz="7200" b="1" dirty="0">
                <a:latin typeface="Times New Roman" panose="02020603050405020304" pitchFamily="18" charset="0"/>
                <a:cs typeface="Times New Roman" panose="02020603050405020304" pitchFamily="18" charset="0"/>
              </a:rPr>
              <a:t>Оперативні копії</a:t>
            </a:r>
            <a:r>
              <a:rPr lang="uk-UA" sz="7200" dirty="0">
                <a:latin typeface="Times New Roman" panose="02020603050405020304" pitchFamily="18" charset="0"/>
                <a:cs typeface="Times New Roman" panose="02020603050405020304" pitchFamily="18" charset="0"/>
              </a:rPr>
              <a:t> націлені на швидке відновлення даних після дрібних збоїв і можуть зберігатися на диску сервера, який копіюють;</a:t>
            </a:r>
          </a:p>
          <a:p>
            <a:pPr marL="0" indent="457200" fontAlgn="base">
              <a:lnSpc>
                <a:spcPct val="120000"/>
              </a:lnSpc>
              <a:buNone/>
            </a:pPr>
            <a:r>
              <a:rPr lang="uk-UA" sz="7200" b="1" dirty="0">
                <a:latin typeface="Times New Roman" panose="02020603050405020304" pitchFamily="18" charset="0"/>
                <a:cs typeface="Times New Roman" panose="02020603050405020304" pitchFamily="18" charset="0"/>
              </a:rPr>
              <a:t>Архівні копії</a:t>
            </a:r>
            <a:r>
              <a:rPr lang="uk-UA" sz="7200" dirty="0">
                <a:latin typeface="Times New Roman" panose="02020603050405020304" pitchFamily="18" charset="0"/>
                <a:cs typeface="Times New Roman" panose="02020603050405020304" pitchFamily="18" charset="0"/>
              </a:rPr>
              <a:t> необхідно постійно оновлювати і зберігати на окремому сервері. Частота </a:t>
            </a:r>
            <a:r>
              <a:rPr lang="uk-UA" sz="7200" dirty="0" err="1">
                <a:latin typeface="Times New Roman" panose="02020603050405020304" pitchFamily="18" charset="0"/>
                <a:cs typeface="Times New Roman" panose="02020603050405020304" pitchFamily="18" charset="0"/>
              </a:rPr>
              <a:t>бекапа</a:t>
            </a:r>
            <a:r>
              <a:rPr lang="uk-UA" sz="7200" dirty="0">
                <a:latin typeface="Times New Roman" panose="02020603050405020304" pitchFamily="18" charset="0"/>
                <a:cs typeface="Times New Roman" panose="02020603050405020304" pitchFamily="18" charset="0"/>
              </a:rPr>
              <a:t> залежить від критичності даних;</a:t>
            </a:r>
          </a:p>
          <a:p>
            <a:pPr marL="0" indent="457200" fontAlgn="base">
              <a:lnSpc>
                <a:spcPct val="120000"/>
              </a:lnSpc>
              <a:buNone/>
            </a:pPr>
            <a:r>
              <a:rPr lang="uk-UA" sz="7200" b="1" dirty="0">
                <a:latin typeface="Times New Roman" panose="02020603050405020304" pitchFamily="18" charset="0"/>
                <a:cs typeface="Times New Roman" panose="02020603050405020304" pitchFamily="18" charset="0"/>
              </a:rPr>
              <a:t>Віддалені копії</a:t>
            </a:r>
            <a:r>
              <a:rPr lang="uk-UA" sz="7200" dirty="0">
                <a:latin typeface="Times New Roman" panose="02020603050405020304" pitchFamily="18" charset="0"/>
                <a:cs typeface="Times New Roman" panose="02020603050405020304" pitchFamily="18" charset="0"/>
              </a:rPr>
              <a:t> зберігаються на віддалених сервері і можуть бути синхронізовані з архівними сховищем.</a:t>
            </a:r>
          </a:p>
          <a:p>
            <a:endParaRPr lang="uk-UA" dirty="0"/>
          </a:p>
        </p:txBody>
      </p:sp>
    </p:spTree>
    <p:extLst>
      <p:ext uri="{BB962C8B-B14F-4D97-AF65-F5344CB8AC3E}">
        <p14:creationId xmlns:p14="http://schemas.microsoft.com/office/powerpoint/2010/main" val="1669118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B25AFC-9C59-489D-85BD-DE722B520038}"/>
              </a:ext>
            </a:extLst>
          </p:cNvPr>
          <p:cNvSpPr>
            <a:spLocks noGrp="1"/>
          </p:cNvSpPr>
          <p:nvPr>
            <p:ph type="title"/>
          </p:nvPr>
        </p:nvSpPr>
        <p:spPr>
          <a:xfrm>
            <a:off x="838200" y="365126"/>
            <a:ext cx="10778836" cy="817130"/>
          </a:xfrm>
        </p:spPr>
        <p:txBody>
          <a:bodyPr>
            <a:normAutofit fontScale="90000"/>
          </a:bodyPr>
          <a:lstStyle/>
          <a:p>
            <a:br>
              <a:rPr lang="uk-UA" sz="2700" dirty="0"/>
            </a:br>
            <a:r>
              <a:rPr lang="uk-UA" sz="2700" b="1" dirty="0"/>
              <a:t>Сценарій 4: Хмара для швидкого аварійного відновлення процесів компанії</a:t>
            </a:r>
            <a:br>
              <a:rPr lang="uk-UA" b="1" dirty="0"/>
            </a:br>
            <a:endParaRPr lang="uk-UA" b="1" dirty="0"/>
          </a:p>
        </p:txBody>
      </p:sp>
      <p:sp>
        <p:nvSpPr>
          <p:cNvPr id="3" name="Місце для вмісту 2">
            <a:extLst>
              <a:ext uri="{FF2B5EF4-FFF2-40B4-BE49-F238E27FC236}">
                <a16:creationId xmlns:a16="http://schemas.microsoft.com/office/drawing/2014/main" id="{2AA53CC9-896C-4D0D-B8E4-3D9D5D95F89C}"/>
              </a:ext>
            </a:extLst>
          </p:cNvPr>
          <p:cNvSpPr>
            <a:spLocks noGrp="1"/>
          </p:cNvSpPr>
          <p:nvPr>
            <p:ph idx="1"/>
          </p:nvPr>
        </p:nvSpPr>
        <p:spPr>
          <a:xfrm>
            <a:off x="838200" y="1182256"/>
            <a:ext cx="11069782" cy="4994707"/>
          </a:xfrm>
        </p:spPr>
        <p:txBody>
          <a:bodyPr>
            <a:normAutofit fontScale="70000" lnSpcReduction="20000"/>
          </a:bodyPr>
          <a:lstStyle/>
          <a:p>
            <a:pPr marL="0" indent="457200" algn="just" fontAlgn="base">
              <a:lnSpc>
                <a:spcPct val="120000"/>
              </a:lnSpc>
              <a:buNone/>
            </a:pPr>
            <a:r>
              <a:rPr lang="uk-UA" dirty="0"/>
              <a:t>У разі великих збоїв, простого резервного копіювання буде мало, щоб швидко відновити роботу компанії. Так, бекап захистить від втрати корпоративної інформації, але він не зможе захистити від простою процесів компанії. Для цього є спеціальна послуга </a:t>
            </a:r>
            <a:r>
              <a:rPr lang="en-US" dirty="0"/>
              <a:t>Disaster Recovery (DR) </a:t>
            </a:r>
            <a:r>
              <a:rPr lang="uk-UA" dirty="0"/>
              <a:t>для аварійного відновлення.</a:t>
            </a:r>
          </a:p>
          <a:p>
            <a:pPr marL="0" indent="457200" algn="just" fontAlgn="base">
              <a:lnSpc>
                <a:spcPct val="120000"/>
              </a:lnSpc>
              <a:buNone/>
            </a:pPr>
            <a:r>
              <a:rPr lang="uk-UA" dirty="0"/>
              <a:t>У бізнес-сфері є безліч прикладів, коли навіть процеси великих компаній страждали від збоїв, що в результаті призводило до негативних наслідків, як втрата грошей, погіршення іміджу компанії та багато іншого. Якщо раніше рішення </a:t>
            </a:r>
            <a:r>
              <a:rPr lang="en-US" dirty="0"/>
              <a:t>Disaster Recovery </a:t>
            </a:r>
            <a:r>
              <a:rPr lang="uk-UA" dirty="0"/>
              <a:t>могли використовувати тільки великі компанії, то тепер </a:t>
            </a:r>
            <a:r>
              <a:rPr lang="en-US" dirty="0"/>
              <a:t>DR </a:t>
            </a:r>
            <a:r>
              <a:rPr lang="uk-UA" dirty="0"/>
              <a:t>стало доступно навіть невеликим стартапам.</a:t>
            </a:r>
          </a:p>
          <a:p>
            <a:pPr marL="0" indent="457200" algn="just" fontAlgn="base">
              <a:lnSpc>
                <a:spcPct val="120000"/>
              </a:lnSpc>
              <a:buNone/>
            </a:pPr>
            <a:r>
              <a:rPr lang="uk-UA" dirty="0"/>
              <a:t>Важливо розуміти, що відновлення після збою не закінчується на безперервному копіюванні важливих процесів і даних на резервний майданчик. Компанія також може створити повноцінний робочий дублікат ІТ-інфраструктури компанії. У момент, коли ваша основна ІТ-інфраструктура піддасться атаці, </a:t>
            </a:r>
            <a:r>
              <a:rPr lang="en-US" dirty="0"/>
              <a:t>DR-</a:t>
            </a:r>
            <a:r>
              <a:rPr lang="uk-UA" dirty="0"/>
              <a:t>копія стане на її місце, поки її оригінал відновлюватимуть. Все це відбувається швидко і майже непомітно для ваших співробітників. Таким чином ви зможете забезпечити компанії високу </a:t>
            </a:r>
            <a:r>
              <a:rPr lang="uk-UA" dirty="0" err="1"/>
              <a:t>відмовостійкість</a:t>
            </a:r>
            <a:r>
              <a:rPr lang="uk-UA" dirty="0"/>
              <a:t> і мінімізувати час простоїв.</a:t>
            </a:r>
          </a:p>
          <a:p>
            <a:endParaRPr lang="uk-UA" dirty="0"/>
          </a:p>
        </p:txBody>
      </p:sp>
    </p:spTree>
    <p:extLst>
      <p:ext uri="{BB962C8B-B14F-4D97-AF65-F5344CB8AC3E}">
        <p14:creationId xmlns:p14="http://schemas.microsoft.com/office/powerpoint/2010/main" val="950790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C781C5-9E30-41D6-BD13-56CA9A3BB9D3}"/>
              </a:ext>
            </a:extLst>
          </p:cNvPr>
          <p:cNvSpPr>
            <a:spLocks noGrp="1"/>
          </p:cNvSpPr>
          <p:nvPr>
            <p:ph type="title"/>
          </p:nvPr>
        </p:nvSpPr>
        <p:spPr/>
        <p:txBody>
          <a:bodyPr>
            <a:normAutofit fontScale="90000"/>
          </a:bodyPr>
          <a:lstStyle/>
          <a:p>
            <a:br>
              <a:rPr lang="uk-UA" dirty="0"/>
            </a:br>
            <a:r>
              <a:rPr lang="uk-UA" sz="3100" b="1" dirty="0"/>
              <a:t>Сценарій 5: Гібридний хмара як </a:t>
            </a:r>
            <a:r>
              <a:rPr lang="uk-UA" sz="3100" b="1" dirty="0" err="1"/>
              <a:t>кастомізоване</a:t>
            </a:r>
            <a:r>
              <a:rPr lang="uk-UA" sz="3100" b="1" dirty="0"/>
              <a:t> рішення для бізнесу</a:t>
            </a:r>
            <a:br>
              <a:rPr lang="uk-UA" sz="3100" dirty="0"/>
            </a:br>
            <a:endParaRPr lang="uk-UA" sz="3100" dirty="0"/>
          </a:p>
        </p:txBody>
      </p:sp>
      <p:sp>
        <p:nvSpPr>
          <p:cNvPr id="3" name="Місце для вмісту 2">
            <a:extLst>
              <a:ext uri="{FF2B5EF4-FFF2-40B4-BE49-F238E27FC236}">
                <a16:creationId xmlns:a16="http://schemas.microsoft.com/office/drawing/2014/main" id="{91AC95C0-15D7-4174-B2B8-9468B4140F0E}"/>
              </a:ext>
            </a:extLst>
          </p:cNvPr>
          <p:cNvSpPr>
            <a:spLocks noGrp="1"/>
          </p:cNvSpPr>
          <p:nvPr>
            <p:ph idx="1"/>
          </p:nvPr>
        </p:nvSpPr>
        <p:spPr>
          <a:xfrm>
            <a:off x="838200" y="1533236"/>
            <a:ext cx="10515600" cy="4643727"/>
          </a:xfrm>
        </p:spPr>
        <p:txBody>
          <a:bodyPr>
            <a:normAutofit fontScale="62500" lnSpcReduction="20000"/>
          </a:bodyPr>
          <a:lstStyle/>
          <a:p>
            <a:pPr marL="0" indent="457200" algn="just" fontAlgn="base">
              <a:lnSpc>
                <a:spcPct val="120000"/>
              </a:lnSpc>
              <a:buNone/>
            </a:pPr>
            <a:r>
              <a:rPr lang="uk-UA" dirty="0"/>
              <a:t>Часто відбувається так, щоб побудувати по-справжньому </a:t>
            </a:r>
            <a:r>
              <a:rPr lang="uk-UA" dirty="0" err="1"/>
              <a:t>кастомізовану</a:t>
            </a:r>
            <a:r>
              <a:rPr lang="uk-UA" dirty="0"/>
              <a:t> й ефективну ІТ-інфраструктуру компанії, необхідно використовувати відразу кілька хмар. Іншими словами, компанія створює гібридну хмара.</a:t>
            </a:r>
          </a:p>
          <a:p>
            <a:pPr marL="0" indent="457200" algn="just" fontAlgn="base">
              <a:lnSpc>
                <a:spcPct val="120000"/>
              </a:lnSpc>
              <a:buNone/>
            </a:pPr>
            <a:r>
              <a:rPr lang="uk-UA" b="1" dirty="0"/>
              <a:t>Гібридна хмара </a:t>
            </a:r>
            <a:r>
              <a:rPr lang="uk-UA" dirty="0"/>
              <a:t>– це поєднання приватної та публічної хмар, які зв’язуються технологією передачі даних. При використанні гібрида, компанії </a:t>
            </a:r>
            <a:r>
              <a:rPr lang="uk-UA" dirty="0" err="1"/>
              <a:t>переносять</a:t>
            </a:r>
            <a:r>
              <a:rPr lang="uk-UA" dirty="0"/>
              <a:t> частину критичних даних і додатків в приватне хмара, а решта всіх даних і додатки поміщають в публічному хмарі.</a:t>
            </a:r>
          </a:p>
          <a:p>
            <a:pPr marL="0" indent="457200" algn="just" fontAlgn="base">
              <a:lnSpc>
                <a:spcPct val="120000"/>
              </a:lnSpc>
              <a:buNone/>
            </a:pPr>
            <a:r>
              <a:rPr lang="uk-UA" dirty="0"/>
              <a:t>На практиці трапляється, що розміщення даних в приватній хмарі і локально на носіях може бути недостатньо. Адже компанії ще необхідно регулювати роботу співробітників, а їм свою чергу треба спільно працювати над проектом, для якого потрібні спеціальне ПЗ, інструменти та додаткові обчислювальні потужності. Тут на допомогу може прийти використання рішень публічної хмари </a:t>
            </a:r>
            <a:r>
              <a:rPr lang="en-US" dirty="0">
                <a:hlinkClick r:id="rId2"/>
              </a:rPr>
              <a:t>Microsoft 365</a:t>
            </a:r>
            <a:r>
              <a:rPr lang="en-US" dirty="0"/>
              <a:t> </a:t>
            </a:r>
            <a:r>
              <a:rPr lang="uk-UA" dirty="0"/>
              <a:t>і </a:t>
            </a:r>
            <a:r>
              <a:rPr lang="en-US" dirty="0">
                <a:hlinkClick r:id="rId3"/>
              </a:rPr>
              <a:t>Microsoft Azure</a:t>
            </a:r>
            <a:r>
              <a:rPr lang="en-US" dirty="0"/>
              <a:t>.</a:t>
            </a:r>
          </a:p>
          <a:p>
            <a:pPr marL="0" indent="457200" algn="just" fontAlgn="base">
              <a:lnSpc>
                <a:spcPct val="120000"/>
              </a:lnSpc>
              <a:buNone/>
            </a:pPr>
            <a:r>
              <a:rPr lang="uk-UA" dirty="0"/>
              <a:t>Крім цього гібридна хмара також використовується для тестування і підвищення адаптивності процесів компанії до високих навантажень. Ви можете дізнатися про переваги та недоліки гібридної хмари в нашій статті «</a:t>
            </a:r>
            <a:r>
              <a:rPr lang="uk-UA" dirty="0">
                <a:hlinkClick r:id="rId4"/>
              </a:rPr>
              <a:t>Види і послуги хмари</a:t>
            </a:r>
            <a:r>
              <a:rPr lang="uk-UA" dirty="0"/>
              <a:t>».</a:t>
            </a:r>
          </a:p>
          <a:p>
            <a:endParaRPr lang="uk-UA" dirty="0"/>
          </a:p>
        </p:txBody>
      </p:sp>
    </p:spTree>
    <p:extLst>
      <p:ext uri="{BB962C8B-B14F-4D97-AF65-F5344CB8AC3E}">
        <p14:creationId xmlns:p14="http://schemas.microsoft.com/office/powerpoint/2010/main" val="59642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251768-D038-46EE-8C66-45A23BB5B93A}"/>
              </a:ext>
            </a:extLst>
          </p:cNvPr>
          <p:cNvSpPr>
            <a:spLocks noGrp="1"/>
          </p:cNvSpPr>
          <p:nvPr>
            <p:ph type="title"/>
          </p:nvPr>
        </p:nvSpPr>
        <p:spPr>
          <a:xfrm>
            <a:off x="921327" y="180109"/>
            <a:ext cx="10515600" cy="410730"/>
          </a:xfrm>
        </p:spPr>
        <p:txBody>
          <a:bodyPr>
            <a:normAutofit fontScale="90000"/>
          </a:bodyPr>
          <a:lstStyle/>
          <a:p>
            <a:pPr algn="ctr"/>
            <a:br>
              <a:rPr lang="ru-RU" dirty="0"/>
            </a:br>
            <a:r>
              <a:rPr lang="ru-RU" b="1" dirty="0" err="1"/>
              <a:t>Своє</a:t>
            </a:r>
            <a:r>
              <a:rPr lang="ru-RU" b="1" dirty="0"/>
              <a:t> </a:t>
            </a:r>
            <a:r>
              <a:rPr lang="ru-RU" b="1" dirty="0" err="1"/>
              <a:t>залізо</a:t>
            </a:r>
            <a:r>
              <a:rPr lang="ru-RU" b="1" dirty="0"/>
              <a:t> </a:t>
            </a:r>
            <a:r>
              <a:rPr lang="ru-RU" b="1" dirty="0" err="1"/>
              <a:t>або</a:t>
            </a:r>
            <a:r>
              <a:rPr lang="ru-RU" b="1" dirty="0"/>
              <a:t> хмара: </a:t>
            </a:r>
            <a:r>
              <a:rPr lang="ru-RU" b="1" dirty="0" err="1"/>
              <a:t>робимо</a:t>
            </a:r>
            <a:r>
              <a:rPr lang="ru-RU" b="1" dirty="0"/>
              <a:t> </a:t>
            </a:r>
            <a:r>
              <a:rPr lang="ru-RU" b="1" dirty="0" err="1"/>
              <a:t>вибір</a:t>
            </a:r>
            <a:br>
              <a:rPr lang="ru-RU" dirty="0"/>
            </a:br>
            <a:endParaRPr lang="uk-UA" dirty="0"/>
          </a:p>
        </p:txBody>
      </p:sp>
      <p:sp>
        <p:nvSpPr>
          <p:cNvPr id="4" name="Місце для вмісту 3">
            <a:extLst>
              <a:ext uri="{FF2B5EF4-FFF2-40B4-BE49-F238E27FC236}">
                <a16:creationId xmlns:a16="http://schemas.microsoft.com/office/drawing/2014/main" id="{516953AB-7727-4351-9927-F967B9218E94}"/>
              </a:ext>
            </a:extLst>
          </p:cNvPr>
          <p:cNvSpPr>
            <a:spLocks noGrp="1"/>
          </p:cNvSpPr>
          <p:nvPr>
            <p:ph sz="half" idx="1"/>
          </p:nvPr>
        </p:nvSpPr>
        <p:spPr>
          <a:xfrm>
            <a:off x="304801" y="775856"/>
            <a:ext cx="7112000" cy="5902035"/>
          </a:xfrm>
        </p:spPr>
        <p:txBody>
          <a:bodyPr>
            <a:noAutofit/>
          </a:bodyPr>
          <a:lstStyle/>
          <a:p>
            <a:pPr marL="0" indent="457200" fontAlgn="base">
              <a:lnSpc>
                <a:spcPct val="120000"/>
              </a:lnSpc>
              <a:spcBef>
                <a:spcPts val="0"/>
              </a:spcBef>
              <a:buNone/>
            </a:pPr>
            <a:r>
              <a:rPr lang="ru-RU" sz="1800" dirty="0"/>
              <a:t>Коли </a:t>
            </a:r>
            <a:r>
              <a:rPr lang="ru-RU" sz="1800" dirty="0" err="1"/>
              <a:t>ви</a:t>
            </a:r>
            <a:r>
              <a:rPr lang="ru-RU" sz="1800" dirty="0"/>
              <a:t> </a:t>
            </a:r>
            <a:r>
              <a:rPr lang="ru-RU" sz="1800" dirty="0" err="1"/>
              <a:t>вибираєте</a:t>
            </a:r>
            <a:r>
              <a:rPr lang="ru-RU" sz="1800" dirty="0"/>
              <a:t> </a:t>
            </a:r>
            <a:r>
              <a:rPr lang="ru-RU" sz="1800" dirty="0" err="1"/>
              <a:t>нове</a:t>
            </a:r>
            <a:r>
              <a:rPr lang="ru-RU" sz="1800" dirty="0"/>
              <a:t> </a:t>
            </a:r>
            <a:r>
              <a:rPr lang="ru-RU" sz="1800" dirty="0" err="1"/>
              <a:t>серверне</a:t>
            </a:r>
            <a:r>
              <a:rPr lang="ru-RU" sz="1800" dirty="0"/>
              <a:t> </a:t>
            </a:r>
            <a:r>
              <a:rPr lang="ru-RU" sz="1800" dirty="0" err="1"/>
              <a:t>обладнання</a:t>
            </a:r>
            <a:r>
              <a:rPr lang="ru-RU" sz="1800" dirty="0"/>
              <a:t> та </a:t>
            </a:r>
            <a:r>
              <a:rPr lang="ru-RU" sz="1800" dirty="0" err="1"/>
              <a:t>програмне</a:t>
            </a:r>
            <a:r>
              <a:rPr lang="ru-RU" sz="1800" dirty="0"/>
              <a:t> </a:t>
            </a:r>
            <a:r>
              <a:rPr lang="ru-RU" sz="1800" dirty="0" err="1"/>
              <a:t>забезпечення</a:t>
            </a:r>
            <a:r>
              <a:rPr lang="ru-RU" sz="1800" dirty="0"/>
              <a:t>, у вас є три </a:t>
            </a:r>
            <a:r>
              <a:rPr lang="ru-RU" sz="1800" dirty="0" err="1"/>
              <a:t>варіанти</a:t>
            </a:r>
            <a:r>
              <a:rPr lang="ru-RU" sz="1800" dirty="0"/>
              <a:t> </a:t>
            </a:r>
            <a:r>
              <a:rPr lang="ru-RU" sz="1800" dirty="0" err="1"/>
              <a:t>інфраструктури</a:t>
            </a:r>
            <a:r>
              <a:rPr lang="ru-RU" sz="1800" dirty="0"/>
              <a:t>: </a:t>
            </a:r>
          </a:p>
          <a:p>
            <a:pPr fontAlgn="base">
              <a:lnSpc>
                <a:spcPct val="120000"/>
              </a:lnSpc>
              <a:spcBef>
                <a:spcPts val="0"/>
              </a:spcBef>
            </a:pPr>
            <a:r>
              <a:rPr lang="ru-RU" sz="1800" b="1" dirty="0"/>
              <a:t>локальна,</a:t>
            </a:r>
          </a:p>
          <a:p>
            <a:pPr fontAlgn="base">
              <a:lnSpc>
                <a:spcPct val="120000"/>
              </a:lnSpc>
              <a:spcBef>
                <a:spcPts val="0"/>
              </a:spcBef>
            </a:pPr>
            <a:r>
              <a:rPr lang="ru-RU" sz="1800" b="1" dirty="0"/>
              <a:t> </a:t>
            </a:r>
            <a:r>
              <a:rPr lang="ru-RU" sz="1800" b="1" dirty="0" err="1"/>
              <a:t>хмарна</a:t>
            </a:r>
            <a:r>
              <a:rPr lang="ru-RU" sz="1800" b="1" dirty="0"/>
              <a:t> </a:t>
            </a:r>
          </a:p>
          <a:p>
            <a:pPr fontAlgn="base">
              <a:lnSpc>
                <a:spcPct val="120000"/>
              </a:lnSpc>
              <a:spcBef>
                <a:spcPts val="0"/>
              </a:spcBef>
            </a:pPr>
            <a:r>
              <a:rPr lang="ru-RU" sz="1800" b="1" dirty="0" err="1"/>
              <a:t>гібридна</a:t>
            </a:r>
            <a:r>
              <a:rPr lang="ru-RU" sz="1800" b="1" dirty="0"/>
              <a:t>.</a:t>
            </a:r>
          </a:p>
          <a:p>
            <a:pPr marL="0" indent="457200" algn="just" fontAlgn="base">
              <a:lnSpc>
                <a:spcPct val="120000"/>
              </a:lnSpc>
              <a:spcBef>
                <a:spcPts val="0"/>
              </a:spcBef>
              <a:buNone/>
            </a:pPr>
            <a:r>
              <a:rPr lang="ru-RU" sz="1400" dirty="0"/>
              <a:t> Ви </a:t>
            </a:r>
            <a:r>
              <a:rPr lang="ru-RU" sz="1400" dirty="0" err="1"/>
              <a:t>порівнюєте</a:t>
            </a:r>
            <a:r>
              <a:rPr lang="ru-RU" sz="1400" dirty="0"/>
              <a:t> </a:t>
            </a:r>
            <a:r>
              <a:rPr lang="ru-RU" sz="1400" dirty="0" err="1"/>
              <a:t>ціни</a:t>
            </a:r>
            <a:r>
              <a:rPr lang="ru-RU" sz="1400" dirty="0"/>
              <a:t> на </a:t>
            </a:r>
            <a:r>
              <a:rPr lang="ru-RU" sz="1400" dirty="0" err="1"/>
              <a:t>послуги</a:t>
            </a:r>
            <a:r>
              <a:rPr lang="ru-RU" sz="1400" dirty="0"/>
              <a:t> на </a:t>
            </a:r>
            <a:r>
              <a:rPr lang="ru-RU" sz="1400" dirty="0" err="1"/>
              <a:t>ці</a:t>
            </a:r>
            <a:r>
              <a:rPr lang="ru-RU" sz="1400" dirty="0"/>
              <a:t> три </a:t>
            </a:r>
            <a:r>
              <a:rPr lang="ru-RU" sz="1400" dirty="0" err="1"/>
              <a:t>варіанти</a:t>
            </a:r>
            <a:r>
              <a:rPr lang="ru-RU" sz="1400" dirty="0"/>
              <a:t>, і </a:t>
            </a:r>
            <a:r>
              <a:rPr lang="ru-RU" sz="1400" dirty="0" err="1"/>
              <a:t>вибираєте</a:t>
            </a:r>
            <a:r>
              <a:rPr lang="ru-RU" sz="1400" dirty="0"/>
              <a:t> той, </a:t>
            </a:r>
            <a:r>
              <a:rPr lang="ru-RU" sz="1400" dirty="0" err="1"/>
              <a:t>який</a:t>
            </a:r>
            <a:r>
              <a:rPr lang="ru-RU" sz="1400" dirty="0"/>
              <a:t> </a:t>
            </a:r>
            <a:r>
              <a:rPr lang="ru-RU" sz="1400" dirty="0" err="1"/>
              <a:t>підходить</a:t>
            </a:r>
            <a:r>
              <a:rPr lang="ru-RU" sz="1400" dirty="0"/>
              <a:t> за бюджетом і </a:t>
            </a:r>
            <a:r>
              <a:rPr lang="ru-RU" sz="1400" dirty="0" err="1"/>
              <a:t>знаходиться</a:t>
            </a:r>
            <a:r>
              <a:rPr lang="ru-RU" sz="1400" dirty="0"/>
              <a:t> </a:t>
            </a:r>
            <a:r>
              <a:rPr lang="ru-RU" sz="1400" dirty="0" err="1"/>
              <a:t>зовсім</a:t>
            </a:r>
            <a:r>
              <a:rPr lang="ru-RU" sz="1400" dirty="0"/>
              <a:t> </a:t>
            </a:r>
            <a:r>
              <a:rPr lang="ru-RU" sz="1400" dirty="0" err="1"/>
              <a:t>поруч</a:t>
            </a:r>
            <a:r>
              <a:rPr lang="ru-RU" sz="1400" dirty="0"/>
              <a:t>. Але просто </a:t>
            </a:r>
            <a:r>
              <a:rPr lang="ru-RU" sz="1400" dirty="0" err="1"/>
              <a:t>порівняти</a:t>
            </a:r>
            <a:r>
              <a:rPr lang="ru-RU" sz="1400" dirty="0"/>
              <a:t> </a:t>
            </a:r>
            <a:r>
              <a:rPr lang="ru-RU" sz="1400" dirty="0" err="1"/>
              <a:t>вартість</a:t>
            </a:r>
            <a:r>
              <a:rPr lang="ru-RU" sz="1400" dirty="0"/>
              <a:t> </a:t>
            </a:r>
            <a:r>
              <a:rPr lang="ru-RU" sz="1400" dirty="0" err="1"/>
              <a:t>послуг</a:t>
            </a:r>
            <a:r>
              <a:rPr lang="ru-RU" sz="1400" dirty="0"/>
              <a:t> </a:t>
            </a:r>
            <a:r>
              <a:rPr lang="ru-RU" sz="1400" dirty="0" err="1"/>
              <a:t>недостатньо</a:t>
            </a:r>
            <a:r>
              <a:rPr lang="ru-RU" sz="1400" dirty="0"/>
              <a:t>, </a:t>
            </a:r>
            <a:r>
              <a:rPr lang="ru-RU" sz="1400" dirty="0" err="1"/>
              <a:t>щоб</a:t>
            </a:r>
            <a:r>
              <a:rPr lang="ru-RU" sz="1400" dirty="0"/>
              <a:t> </a:t>
            </a:r>
            <a:r>
              <a:rPr lang="ru-RU" sz="1400" dirty="0" err="1"/>
              <a:t>вибрати</a:t>
            </a:r>
            <a:r>
              <a:rPr lang="ru-RU" sz="1400" dirty="0"/>
              <a:t> </a:t>
            </a:r>
            <a:r>
              <a:rPr lang="ru-RU" sz="1400" dirty="0" err="1"/>
              <a:t>інфраструктуру</a:t>
            </a:r>
            <a:r>
              <a:rPr lang="ru-RU" sz="1400" dirty="0"/>
              <a:t>.</a:t>
            </a:r>
          </a:p>
          <a:p>
            <a:pPr marL="0" indent="457200" algn="just" fontAlgn="base">
              <a:lnSpc>
                <a:spcPct val="120000"/>
              </a:lnSpc>
              <a:spcBef>
                <a:spcPts val="0"/>
              </a:spcBef>
              <a:buNone/>
            </a:pPr>
            <a:r>
              <a:rPr lang="ru-RU" sz="1800" dirty="0" err="1"/>
              <a:t>Крім</a:t>
            </a:r>
            <a:r>
              <a:rPr lang="ru-RU" sz="1800" dirty="0"/>
              <a:t> </a:t>
            </a:r>
            <a:r>
              <a:rPr lang="ru-RU" sz="1800" dirty="0" err="1"/>
              <a:t>простої</a:t>
            </a:r>
            <a:r>
              <a:rPr lang="ru-RU" sz="1800" dirty="0"/>
              <a:t> </a:t>
            </a:r>
            <a:r>
              <a:rPr lang="ru-RU" sz="1800" dirty="0" err="1"/>
              <a:t>вартості</a:t>
            </a:r>
            <a:r>
              <a:rPr lang="ru-RU" sz="1800" dirty="0"/>
              <a:t> </a:t>
            </a:r>
            <a:r>
              <a:rPr lang="ru-RU" sz="1800" dirty="0" err="1"/>
              <a:t>послуг</a:t>
            </a:r>
            <a:r>
              <a:rPr lang="ru-RU" sz="1800" dirty="0"/>
              <a:t> вам </a:t>
            </a:r>
            <a:r>
              <a:rPr lang="ru-RU" sz="1800" dirty="0" err="1"/>
              <a:t>варто</a:t>
            </a:r>
            <a:r>
              <a:rPr lang="ru-RU" sz="1800" dirty="0"/>
              <a:t> </a:t>
            </a:r>
            <a:r>
              <a:rPr lang="ru-RU" sz="1800" dirty="0" err="1"/>
              <a:t>звернути</a:t>
            </a:r>
            <a:r>
              <a:rPr lang="ru-RU" sz="1800" dirty="0"/>
              <a:t> </a:t>
            </a:r>
            <a:r>
              <a:rPr lang="ru-RU" sz="1800" dirty="0" err="1"/>
              <a:t>увагу</a:t>
            </a:r>
            <a:r>
              <a:rPr lang="ru-RU" sz="1800" dirty="0"/>
              <a:t> на формулу </a:t>
            </a:r>
            <a:r>
              <a:rPr lang="ru-RU" sz="1800" b="1" i="1" dirty="0">
                <a:solidFill>
                  <a:srgbClr val="7030A0"/>
                </a:solidFill>
              </a:rPr>
              <a:t>TCO (</a:t>
            </a:r>
            <a:r>
              <a:rPr lang="ru-RU" sz="1800" b="1" i="1" dirty="0" err="1">
                <a:solidFill>
                  <a:srgbClr val="7030A0"/>
                </a:solidFill>
              </a:rPr>
              <a:t>Total</a:t>
            </a:r>
            <a:r>
              <a:rPr lang="ru-RU" sz="1800" b="1" i="1" dirty="0">
                <a:solidFill>
                  <a:srgbClr val="7030A0"/>
                </a:solidFill>
              </a:rPr>
              <a:t> </a:t>
            </a:r>
            <a:r>
              <a:rPr lang="ru-RU" sz="1800" b="1" i="1" dirty="0" err="1">
                <a:solidFill>
                  <a:srgbClr val="7030A0"/>
                </a:solidFill>
              </a:rPr>
              <a:t>cost</a:t>
            </a:r>
            <a:r>
              <a:rPr lang="ru-RU" sz="1800" b="1" i="1" dirty="0">
                <a:solidFill>
                  <a:srgbClr val="7030A0"/>
                </a:solidFill>
              </a:rPr>
              <a:t> </a:t>
            </a:r>
            <a:r>
              <a:rPr lang="ru-RU" sz="1800" b="1" i="1" dirty="0" err="1">
                <a:solidFill>
                  <a:srgbClr val="7030A0"/>
                </a:solidFill>
              </a:rPr>
              <a:t>of</a:t>
            </a:r>
            <a:r>
              <a:rPr lang="ru-RU" sz="1800" b="1" i="1" dirty="0">
                <a:solidFill>
                  <a:srgbClr val="7030A0"/>
                </a:solidFill>
              </a:rPr>
              <a:t> </a:t>
            </a:r>
            <a:r>
              <a:rPr lang="ru-RU" sz="1800" b="1" i="1" dirty="0" err="1">
                <a:solidFill>
                  <a:srgbClr val="7030A0"/>
                </a:solidFill>
              </a:rPr>
              <a:t>ownership</a:t>
            </a:r>
            <a:r>
              <a:rPr lang="ru-RU" sz="1800" b="1" i="1" dirty="0">
                <a:solidFill>
                  <a:srgbClr val="7030A0"/>
                </a:solidFill>
              </a:rPr>
              <a:t>)</a:t>
            </a:r>
            <a:r>
              <a:rPr lang="ru-RU" sz="1800" dirty="0">
                <a:solidFill>
                  <a:srgbClr val="7030A0"/>
                </a:solidFill>
              </a:rPr>
              <a:t>, </a:t>
            </a:r>
            <a:r>
              <a:rPr lang="ru-RU" sz="1800" dirty="0"/>
              <a:t>де </a:t>
            </a:r>
            <a:r>
              <a:rPr lang="ru-RU" sz="1800" dirty="0" err="1"/>
              <a:t>включаються</a:t>
            </a:r>
            <a:r>
              <a:rPr lang="ru-RU" sz="1800" dirty="0"/>
              <a:t> </a:t>
            </a:r>
            <a:r>
              <a:rPr lang="ru-RU" sz="1800" b="1" i="1" dirty="0" err="1"/>
              <a:t>капітальні</a:t>
            </a:r>
            <a:r>
              <a:rPr lang="ru-RU" sz="1800" b="1" i="1" dirty="0"/>
              <a:t> та </a:t>
            </a:r>
            <a:r>
              <a:rPr lang="ru-RU" sz="1800" b="1" i="1" dirty="0" err="1"/>
              <a:t>операційні</a:t>
            </a:r>
            <a:r>
              <a:rPr lang="ru-RU" sz="1800" b="1" i="1" dirty="0"/>
              <a:t> </a:t>
            </a:r>
            <a:r>
              <a:rPr lang="ru-RU" sz="1800" b="1" i="1" dirty="0" err="1"/>
              <a:t>витрати</a:t>
            </a:r>
            <a:r>
              <a:rPr lang="ru-RU" sz="1800" b="1" i="1" dirty="0"/>
              <a:t>.</a:t>
            </a:r>
            <a:r>
              <a:rPr lang="ru-RU" sz="1800" dirty="0"/>
              <a:t> </a:t>
            </a:r>
            <a:r>
              <a:rPr lang="ru-RU" sz="1800" dirty="0" err="1"/>
              <a:t>Ці</a:t>
            </a:r>
            <a:r>
              <a:rPr lang="ru-RU" sz="1800" dirty="0"/>
              <a:t> </a:t>
            </a:r>
            <a:r>
              <a:rPr lang="ru-RU" sz="1800" dirty="0" err="1"/>
              <a:t>витрати</a:t>
            </a:r>
            <a:r>
              <a:rPr lang="ru-RU" sz="1800" dirty="0"/>
              <a:t> </a:t>
            </a:r>
            <a:r>
              <a:rPr lang="ru-RU" sz="1800" dirty="0" err="1"/>
              <a:t>можуть</a:t>
            </a:r>
            <a:r>
              <a:rPr lang="ru-RU" sz="1800" dirty="0"/>
              <a:t> бути </a:t>
            </a:r>
            <a:r>
              <a:rPr lang="ru-RU" sz="1800" dirty="0" err="1"/>
              <a:t>безпосередньо</a:t>
            </a:r>
            <a:r>
              <a:rPr lang="ru-RU" sz="1800" dirty="0"/>
              <a:t> і </a:t>
            </a:r>
            <a:r>
              <a:rPr lang="ru-RU" sz="1800" dirty="0" err="1"/>
              <a:t>посередньо</a:t>
            </a:r>
            <a:r>
              <a:rPr lang="ru-RU" sz="1800" dirty="0"/>
              <a:t> </a:t>
            </a:r>
            <a:r>
              <a:rPr lang="ru-RU" sz="1800" dirty="0" err="1"/>
              <a:t>пов’язані</a:t>
            </a:r>
            <a:r>
              <a:rPr lang="ru-RU" sz="1800" dirty="0"/>
              <a:t> з </a:t>
            </a:r>
            <a:r>
              <a:rPr lang="ru-RU" sz="1800" b="1" i="1" dirty="0" err="1"/>
              <a:t>придбанням</a:t>
            </a:r>
            <a:r>
              <a:rPr lang="ru-RU" sz="1800" b="1" i="1" dirty="0"/>
              <a:t>, </a:t>
            </a:r>
            <a:r>
              <a:rPr lang="ru-RU" sz="1800" b="1" i="1" dirty="0" err="1"/>
              <a:t>введенням</a:t>
            </a:r>
            <a:r>
              <a:rPr lang="ru-RU" sz="1800" b="1" i="1" dirty="0"/>
              <a:t> і </a:t>
            </a:r>
            <a:r>
              <a:rPr lang="ru-RU" sz="1800" b="1" i="1" dirty="0" err="1"/>
              <a:t>використанням</a:t>
            </a:r>
            <a:r>
              <a:rPr lang="ru-RU" sz="1800" b="1" i="1" dirty="0"/>
              <a:t> </a:t>
            </a:r>
            <a:r>
              <a:rPr lang="ru-RU" sz="1800" b="1" i="1" dirty="0" err="1"/>
              <a:t>програмно-апаратного</a:t>
            </a:r>
            <a:r>
              <a:rPr lang="ru-RU" sz="1800" b="1" i="1" dirty="0"/>
              <a:t> комплексу та </a:t>
            </a:r>
            <a:r>
              <a:rPr lang="ru-RU" sz="1800" b="1" i="1" dirty="0" err="1"/>
              <a:t>інформаційної</a:t>
            </a:r>
            <a:r>
              <a:rPr lang="ru-RU" sz="1800" b="1" i="1" dirty="0"/>
              <a:t> </a:t>
            </a:r>
            <a:r>
              <a:rPr lang="ru-RU" sz="1800" b="1" i="1" dirty="0" err="1"/>
              <a:t>системи</a:t>
            </a:r>
            <a:r>
              <a:rPr lang="ru-RU" sz="1800" dirty="0"/>
              <a:t> </a:t>
            </a:r>
            <a:r>
              <a:rPr lang="ru-RU" sz="1800" dirty="0" err="1"/>
              <a:t>вашої</a:t>
            </a:r>
            <a:r>
              <a:rPr lang="ru-RU" sz="1800" dirty="0"/>
              <a:t> </a:t>
            </a:r>
            <a:r>
              <a:rPr lang="ru-RU" sz="1800" dirty="0" err="1"/>
              <a:t>компанії</a:t>
            </a:r>
            <a:r>
              <a:rPr lang="ru-RU" sz="1800" dirty="0"/>
              <a:t>.</a:t>
            </a:r>
          </a:p>
          <a:p>
            <a:pPr marL="0" indent="457200" algn="just" fontAlgn="base">
              <a:lnSpc>
                <a:spcPct val="120000"/>
              </a:lnSpc>
              <a:spcBef>
                <a:spcPts val="0"/>
              </a:spcBef>
              <a:buNone/>
            </a:pPr>
            <a:r>
              <a:rPr lang="ru-RU" sz="1800" dirty="0" err="1"/>
              <a:t>Більш</a:t>
            </a:r>
            <a:r>
              <a:rPr lang="ru-RU" sz="1800" dirty="0"/>
              <a:t> того, TCO не </a:t>
            </a:r>
            <a:r>
              <a:rPr lang="ru-RU" sz="1800" dirty="0" err="1"/>
              <a:t>має</a:t>
            </a:r>
            <a:r>
              <a:rPr lang="ru-RU" sz="1800" dirty="0"/>
              <a:t> </a:t>
            </a:r>
            <a:r>
              <a:rPr lang="ru-RU" sz="1800" dirty="0" err="1"/>
              <a:t>якоїсь</a:t>
            </a:r>
            <a:r>
              <a:rPr lang="ru-RU" sz="1800" dirty="0"/>
              <a:t> </a:t>
            </a:r>
            <a:r>
              <a:rPr lang="ru-RU" sz="1800" dirty="0" err="1"/>
              <a:t>чіткої</a:t>
            </a:r>
            <a:r>
              <a:rPr lang="ru-RU" sz="1800" dirty="0"/>
              <a:t> </a:t>
            </a:r>
            <a:r>
              <a:rPr lang="ru-RU" sz="1800" dirty="0" err="1"/>
              <a:t>величини</a:t>
            </a:r>
            <a:r>
              <a:rPr lang="ru-RU" sz="1800" dirty="0"/>
              <a:t>. </a:t>
            </a:r>
          </a:p>
          <a:p>
            <a:pPr marL="0" indent="457200" algn="just" fontAlgn="base">
              <a:lnSpc>
                <a:spcPct val="120000"/>
              </a:lnSpc>
              <a:spcBef>
                <a:spcPts val="0"/>
              </a:spcBef>
              <a:buNone/>
            </a:pPr>
            <a:r>
              <a:rPr lang="ru-RU" sz="1800" b="1" i="1" dirty="0"/>
              <a:t>TCO – </a:t>
            </a:r>
            <a:r>
              <a:rPr lang="ru-RU" sz="1800" b="1" i="1" dirty="0" err="1"/>
              <a:t>це</a:t>
            </a:r>
            <a:r>
              <a:rPr lang="ru-RU" sz="1800" b="1" i="1" dirty="0"/>
              <a:t> </a:t>
            </a:r>
            <a:r>
              <a:rPr lang="ru-RU" sz="1800" b="1" i="1" dirty="0" err="1"/>
              <a:t>обсяг</a:t>
            </a:r>
            <a:r>
              <a:rPr lang="ru-RU" sz="1800" b="1" i="1" dirty="0"/>
              <a:t> </a:t>
            </a:r>
            <a:r>
              <a:rPr lang="ru-RU" sz="1800" b="1" i="1" dirty="0" err="1"/>
              <a:t>коштів</a:t>
            </a:r>
            <a:r>
              <a:rPr lang="ru-RU" sz="1800" b="1" i="1" dirty="0"/>
              <a:t>, </a:t>
            </a:r>
            <a:r>
              <a:rPr lang="ru-RU" sz="1800" b="1" i="1" dirty="0" err="1"/>
              <a:t>які</a:t>
            </a:r>
            <a:r>
              <a:rPr lang="ru-RU" sz="1800" b="1" i="1" dirty="0"/>
              <a:t> </a:t>
            </a:r>
            <a:r>
              <a:rPr lang="ru-RU" sz="1800" b="1" i="1" dirty="0" err="1"/>
              <a:t>ви</a:t>
            </a:r>
            <a:r>
              <a:rPr lang="ru-RU" sz="1800" b="1" i="1" dirty="0"/>
              <a:t> </a:t>
            </a:r>
            <a:r>
              <a:rPr lang="ru-RU" sz="1800" b="1" i="1" dirty="0" err="1"/>
              <a:t>вкладаєте</a:t>
            </a:r>
            <a:r>
              <a:rPr lang="ru-RU" sz="1800" b="1" i="1" dirty="0"/>
              <a:t> з того моменту, коли берете в оборот </a:t>
            </a:r>
            <a:r>
              <a:rPr lang="ru-RU" sz="1800" b="1" i="1" dirty="0" err="1"/>
              <a:t>обладнання</a:t>
            </a:r>
            <a:r>
              <a:rPr lang="ru-RU" sz="1800" b="1" i="1" dirty="0"/>
              <a:t> та </a:t>
            </a:r>
            <a:r>
              <a:rPr lang="ru-RU" sz="1800" b="1" i="1" dirty="0" err="1"/>
              <a:t>програмне</a:t>
            </a:r>
            <a:r>
              <a:rPr lang="ru-RU" sz="1800" b="1" i="1" dirty="0"/>
              <a:t> </a:t>
            </a:r>
            <a:r>
              <a:rPr lang="ru-RU" sz="1800" b="1" i="1" dirty="0" err="1"/>
              <a:t>забезпечення</a:t>
            </a:r>
            <a:r>
              <a:rPr lang="ru-RU" sz="1800" b="1" i="1" dirty="0"/>
              <a:t>, і до того, </a:t>
            </a:r>
            <a:r>
              <a:rPr lang="ru-RU" sz="1800" b="1" i="1" dirty="0" err="1"/>
              <a:t>поки</a:t>
            </a:r>
            <a:r>
              <a:rPr lang="ru-RU" sz="1800" b="1" i="1" dirty="0"/>
              <a:t> не перестанете ними </a:t>
            </a:r>
            <a:r>
              <a:rPr lang="ru-RU" sz="1800" b="1" i="1" dirty="0" err="1"/>
              <a:t>користуватися</a:t>
            </a:r>
            <a:r>
              <a:rPr lang="ru-RU" sz="1800" b="1" i="1" dirty="0"/>
              <a:t>.</a:t>
            </a:r>
          </a:p>
        </p:txBody>
      </p:sp>
      <p:pic>
        <p:nvPicPr>
          <p:cNvPr id="6" name="Місце для вмісту 5">
            <a:extLst>
              <a:ext uri="{FF2B5EF4-FFF2-40B4-BE49-F238E27FC236}">
                <a16:creationId xmlns:a16="http://schemas.microsoft.com/office/drawing/2014/main" id="{E44B5CD5-D4F1-4935-82BF-FFE484BCB067}"/>
              </a:ext>
            </a:extLst>
          </p:cNvPr>
          <p:cNvPicPr>
            <a:picLocks noGrp="1" noChangeAspect="1"/>
          </p:cNvPicPr>
          <p:nvPr>
            <p:ph sz="half" idx="2"/>
          </p:nvPr>
        </p:nvPicPr>
        <p:blipFill>
          <a:blip r:embed="rId2"/>
          <a:stretch>
            <a:fillRect/>
          </a:stretch>
        </p:blipFill>
        <p:spPr>
          <a:xfrm>
            <a:off x="7483553" y="1995055"/>
            <a:ext cx="4569902" cy="3142875"/>
          </a:xfrm>
          <a:prstGeom prst="rect">
            <a:avLst/>
          </a:prstGeom>
        </p:spPr>
      </p:pic>
      <mc:AlternateContent xmlns:mc="http://schemas.openxmlformats.org/markup-compatibility/2006">
        <mc:Choice xmlns:pslz="http://schemas.microsoft.com/office/powerpoint/2016/slidezoom" Requires="pslz">
          <p:graphicFrame>
            <p:nvGraphicFramePr>
              <p:cNvPr id="9" name="Швидкий перехід до слайда 8">
                <a:extLst>
                  <a:ext uri="{FF2B5EF4-FFF2-40B4-BE49-F238E27FC236}">
                    <a16:creationId xmlns:a16="http://schemas.microsoft.com/office/drawing/2014/main" id="{AFA8DEC7-6DC8-4F23-B5FA-BA05C765A80C}"/>
                  </a:ext>
                </a:extLst>
              </p:cNvPr>
              <p:cNvGraphicFramePr>
                <a:graphicFrameLocks noChangeAspect="1"/>
              </p:cNvGraphicFramePr>
              <p:nvPr>
                <p:extLst>
                  <p:ext uri="{D42A27DB-BD31-4B8C-83A1-F6EECF244321}">
                    <p14:modId xmlns:p14="http://schemas.microsoft.com/office/powerpoint/2010/main" val="3982112065"/>
                  </p:ext>
                </p:extLst>
              </p:nvPr>
            </p:nvGraphicFramePr>
            <p:xfrm>
              <a:off x="6676757" y="6031923"/>
              <a:ext cx="3048000" cy="1714500"/>
            </p:xfrm>
            <a:graphic>
              <a:graphicData uri="http://schemas.microsoft.com/office/powerpoint/2016/slidezoom">
                <pslz:sldZm>
                  <pslz:sldZmObj sldId="271" cId="2145903714">
                    <pslz:zmPr id="{DDFFB5B6-379E-4F68-827D-31355C97F449}" returnToParent="0" transitionDur="1000">
                      <p166:blipFill xmlns:p166="http://schemas.microsoft.com/office/powerpoint/2016/6/main">
                        <a:blip r:embed="rId3"/>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9" name="Швидкий перехід до слайда 8">
                <a:hlinkClick r:id="rId4" action="ppaction://hlinksldjump"/>
                <a:extLst>
                  <a:ext uri="{FF2B5EF4-FFF2-40B4-BE49-F238E27FC236}">
                    <a16:creationId xmlns:a16="http://schemas.microsoft.com/office/drawing/2014/main" id="{AFA8DEC7-6DC8-4F23-B5FA-BA05C765A80C}"/>
                  </a:ext>
                </a:extLst>
              </p:cNvPr>
              <p:cNvPicPr>
                <a:picLocks noGrp="1" noRot="1" noChangeAspect="1" noMove="1" noResize="1" noEditPoints="1" noAdjustHandles="1" noChangeArrowheads="1" noChangeShapeType="1"/>
              </p:cNvPicPr>
              <p:nvPr/>
            </p:nvPicPr>
            <p:blipFill>
              <a:blip r:embed="rId3"/>
              <a:stretch>
                <a:fillRect/>
              </a:stretch>
            </p:blipFill>
            <p:spPr>
              <a:xfrm>
                <a:off x="6676757" y="6031923"/>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688893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3184F2B4-A6CD-46F3-91FF-B0C80970BD99}"/>
              </a:ext>
            </a:extLst>
          </p:cNvPr>
          <p:cNvSpPr>
            <a:spLocks noGrp="1"/>
          </p:cNvSpPr>
          <p:nvPr>
            <p:ph type="title"/>
          </p:nvPr>
        </p:nvSpPr>
        <p:spPr>
          <a:xfrm>
            <a:off x="838200" y="233363"/>
            <a:ext cx="10515600" cy="576984"/>
          </a:xfrm>
        </p:spPr>
        <p:txBody>
          <a:bodyPr>
            <a:normAutofit fontScale="90000"/>
          </a:bodyPr>
          <a:lstStyle/>
          <a:p>
            <a:pPr algn="ctr"/>
            <a:br>
              <a:rPr lang="uk-UA" dirty="0"/>
            </a:br>
            <a:r>
              <a:rPr lang="ru-RU" sz="3600" b="1" dirty="0" err="1"/>
              <a:t>Що</a:t>
            </a:r>
            <a:r>
              <a:rPr lang="ru-RU" sz="3600" b="1" dirty="0"/>
              <a:t> входить в TCO?</a:t>
            </a:r>
            <a:br>
              <a:rPr lang="ru-RU" b="1" dirty="0"/>
            </a:br>
            <a:endParaRPr lang="uk-UA" b="1" dirty="0"/>
          </a:p>
        </p:txBody>
      </p:sp>
      <p:sp>
        <p:nvSpPr>
          <p:cNvPr id="6" name="Місце для вмісту 5">
            <a:extLst>
              <a:ext uri="{FF2B5EF4-FFF2-40B4-BE49-F238E27FC236}">
                <a16:creationId xmlns:a16="http://schemas.microsoft.com/office/drawing/2014/main" id="{49E5D99D-AF78-497C-88C2-7ED80ECBFCDC}"/>
              </a:ext>
            </a:extLst>
          </p:cNvPr>
          <p:cNvSpPr>
            <a:spLocks noGrp="1"/>
          </p:cNvSpPr>
          <p:nvPr>
            <p:ph idx="1"/>
          </p:nvPr>
        </p:nvSpPr>
        <p:spPr>
          <a:xfrm>
            <a:off x="300182" y="810348"/>
            <a:ext cx="11591636" cy="5922962"/>
          </a:xfrm>
        </p:spPr>
        <p:txBody>
          <a:bodyPr>
            <a:normAutofit fontScale="55000" lnSpcReduction="20000"/>
          </a:bodyPr>
          <a:lstStyle/>
          <a:p>
            <a:pPr marL="0" indent="457200">
              <a:lnSpc>
                <a:spcPct val="120000"/>
              </a:lnSpc>
              <a:buNone/>
            </a:pPr>
            <a:r>
              <a:rPr lang="ru-RU" sz="2900" dirty="0">
                <a:latin typeface="Times New Roman" panose="02020603050405020304" pitchFamily="18" charset="0"/>
                <a:cs typeface="Times New Roman" panose="02020603050405020304" pitchFamily="18" charset="0"/>
              </a:rPr>
              <a:t>TCO </a:t>
            </a:r>
            <a:r>
              <a:rPr lang="ru-RU" sz="2900" dirty="0" err="1">
                <a:latin typeface="Times New Roman" panose="02020603050405020304" pitchFamily="18" charset="0"/>
                <a:cs typeface="Times New Roman" panose="02020603050405020304" pitchFamily="18" charset="0"/>
              </a:rPr>
              <a:t>складається</a:t>
            </a:r>
            <a:r>
              <a:rPr lang="ru-RU" sz="2900" dirty="0">
                <a:latin typeface="Times New Roman" panose="02020603050405020304" pitchFamily="18" charset="0"/>
                <a:cs typeface="Times New Roman" panose="02020603050405020304" pitchFamily="18" charset="0"/>
              </a:rPr>
              <a:t> з </a:t>
            </a:r>
            <a:r>
              <a:rPr lang="ru-RU" sz="2900" dirty="0" err="1">
                <a:latin typeface="Times New Roman" panose="02020603050405020304" pitchFamily="18" charset="0"/>
                <a:cs typeface="Times New Roman" panose="02020603050405020304" pitchFamily="18" charset="0"/>
              </a:rPr>
              <a:t>капітальних</a:t>
            </a:r>
            <a:r>
              <a:rPr lang="ru-RU" sz="2900" dirty="0">
                <a:latin typeface="Times New Roman" panose="02020603050405020304" pitchFamily="18" charset="0"/>
                <a:cs typeface="Times New Roman" panose="02020603050405020304" pitchFamily="18" charset="0"/>
              </a:rPr>
              <a:t>/</a:t>
            </a:r>
            <a:r>
              <a:rPr lang="ru-RU" sz="2900" dirty="0" err="1">
                <a:latin typeface="Times New Roman" panose="02020603050405020304" pitchFamily="18" charset="0"/>
                <a:cs typeface="Times New Roman" panose="02020603050405020304" pitchFamily="18" charset="0"/>
              </a:rPr>
              <a:t>стартових</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витрат</a:t>
            </a:r>
            <a:r>
              <a:rPr lang="ru-RU" sz="2900" dirty="0">
                <a:latin typeface="Times New Roman" panose="02020603050405020304" pitchFamily="18" charset="0"/>
                <a:cs typeface="Times New Roman" panose="02020603050405020304" pitchFamily="18" charset="0"/>
              </a:rPr>
              <a:t> (CAPEX) і </a:t>
            </a:r>
            <a:r>
              <a:rPr lang="ru-RU" sz="2900" dirty="0" err="1">
                <a:latin typeface="Times New Roman" panose="02020603050405020304" pitchFamily="18" charset="0"/>
                <a:cs typeface="Times New Roman" panose="02020603050405020304" pitchFamily="18" charset="0"/>
              </a:rPr>
              <a:t>операційних</a:t>
            </a:r>
            <a:r>
              <a:rPr lang="ru-RU" sz="2900" dirty="0">
                <a:latin typeface="Times New Roman" panose="02020603050405020304" pitchFamily="18" charset="0"/>
                <a:cs typeface="Times New Roman" panose="02020603050405020304" pitchFamily="18" charset="0"/>
              </a:rPr>
              <a:t>/</a:t>
            </a:r>
            <a:r>
              <a:rPr lang="ru-RU" sz="2900" dirty="0" err="1">
                <a:latin typeface="Times New Roman" panose="02020603050405020304" pitchFamily="18" charset="0"/>
                <a:cs typeface="Times New Roman" panose="02020603050405020304" pitchFamily="18" charset="0"/>
              </a:rPr>
              <a:t>подальших</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витрат</a:t>
            </a:r>
            <a:r>
              <a:rPr lang="ru-RU" sz="2900" dirty="0">
                <a:latin typeface="Times New Roman" panose="02020603050405020304" pitchFamily="18" charset="0"/>
                <a:cs typeface="Times New Roman" panose="02020603050405020304" pitchFamily="18" charset="0"/>
              </a:rPr>
              <a:t> (OPEX).</a:t>
            </a:r>
          </a:p>
          <a:p>
            <a:pPr marL="0" indent="457200">
              <a:lnSpc>
                <a:spcPct val="120000"/>
              </a:lnSpc>
              <a:buNone/>
            </a:pPr>
            <a:endParaRPr lang="ru-RU" sz="29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457200">
              <a:lnSpc>
                <a:spcPct val="120000"/>
              </a:lnSpc>
              <a:buNone/>
            </a:pPr>
            <a:endParaRPr lang="ru-RU" sz="1500" dirty="0">
              <a:latin typeface="Times New Roman" panose="02020603050405020304" pitchFamily="18" charset="0"/>
              <a:cs typeface="Times New Roman" panose="02020603050405020304" pitchFamily="18" charset="0"/>
            </a:endParaRPr>
          </a:p>
          <a:p>
            <a:pPr marL="0" indent="0">
              <a:lnSpc>
                <a:spcPct val="120000"/>
              </a:lnSpc>
              <a:buNone/>
            </a:pPr>
            <a:endParaRPr lang="ru-RU" sz="2900" dirty="0">
              <a:latin typeface="Times New Roman" panose="02020603050405020304" pitchFamily="18" charset="0"/>
              <a:cs typeface="Times New Roman" panose="02020603050405020304" pitchFamily="18" charset="0"/>
            </a:endParaRPr>
          </a:p>
          <a:p>
            <a:pPr marL="0" indent="0">
              <a:lnSpc>
                <a:spcPct val="120000"/>
              </a:lnSpc>
              <a:buNone/>
            </a:pPr>
            <a:r>
              <a:rPr lang="ru-RU" sz="2900" dirty="0">
                <a:latin typeface="Times New Roman" panose="02020603050405020304" pitchFamily="18" charset="0"/>
                <a:cs typeface="Times New Roman" panose="02020603050405020304" pitchFamily="18" charset="0"/>
              </a:rPr>
              <a:t>При </a:t>
            </a:r>
            <a:r>
              <a:rPr lang="ru-RU" sz="2900" dirty="0" err="1">
                <a:latin typeface="Times New Roman" panose="02020603050405020304" pitchFamily="18" charset="0"/>
                <a:cs typeface="Times New Roman" panose="02020603050405020304" pitchFamily="18" charset="0"/>
              </a:rPr>
              <a:t>виборі</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обладнання</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компанії</a:t>
            </a:r>
            <a:r>
              <a:rPr lang="ru-RU" sz="2900" dirty="0">
                <a:latin typeface="Times New Roman" panose="02020603050405020304" pitchFamily="18" charset="0"/>
                <a:cs typeface="Times New Roman" panose="02020603050405020304" pitchFamily="18" charset="0"/>
              </a:rPr>
              <a:t> часто </a:t>
            </a:r>
            <a:r>
              <a:rPr lang="ru-RU" sz="2900" dirty="0" err="1">
                <a:latin typeface="Times New Roman" panose="02020603050405020304" pitchFamily="18" charset="0"/>
                <a:cs typeface="Times New Roman" panose="02020603050405020304" pitchFamily="18" charset="0"/>
              </a:rPr>
              <a:t>забувають</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що</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крім</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прямих</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витрат</a:t>
            </a:r>
            <a:r>
              <a:rPr lang="ru-RU" sz="2900" dirty="0">
                <a:latin typeface="Times New Roman" panose="02020603050405020304" pitchFamily="18" charset="0"/>
                <a:cs typeface="Times New Roman" panose="02020603050405020304" pitchFamily="18" charset="0"/>
              </a:rPr>
              <a:t> на покупку </a:t>
            </a:r>
            <a:r>
              <a:rPr lang="ru-RU" sz="2900" dirty="0" err="1">
                <a:latin typeface="Times New Roman" panose="02020603050405020304" pitchFamily="18" charset="0"/>
                <a:cs typeface="Times New Roman" panose="02020603050405020304" pitchFamily="18" charset="0"/>
              </a:rPr>
              <a:t>устаткування</a:t>
            </a:r>
            <a:r>
              <a:rPr lang="ru-RU" sz="2900" dirty="0">
                <a:latin typeface="Times New Roman" panose="02020603050405020304" pitchFamily="18" charset="0"/>
                <a:cs typeface="Times New Roman" panose="02020603050405020304" pitchFamily="18" charset="0"/>
              </a:rPr>
              <a:t> й ІТ-систем </a:t>
            </a:r>
            <a:r>
              <a:rPr lang="ru-RU" sz="2900" dirty="0" err="1">
                <a:latin typeface="Times New Roman" panose="02020603050405020304" pitchFamily="18" charset="0"/>
                <a:cs typeface="Times New Roman" panose="02020603050405020304" pitchFamily="18" charset="0"/>
              </a:rPr>
              <a:t>існують</a:t>
            </a:r>
            <a:r>
              <a:rPr lang="ru-RU" sz="2900" dirty="0">
                <a:latin typeface="Times New Roman" panose="02020603050405020304" pitchFamily="18" charset="0"/>
                <a:cs typeface="Times New Roman" panose="02020603050405020304" pitchFamily="18" charset="0"/>
              </a:rPr>
              <a:t> і </a:t>
            </a:r>
            <a:r>
              <a:rPr lang="ru-RU" sz="2900" dirty="0" err="1">
                <a:latin typeface="Times New Roman" panose="02020603050405020304" pitchFamily="18" charset="0"/>
                <a:cs typeface="Times New Roman" panose="02020603050405020304" pitchFamily="18" charset="0"/>
              </a:rPr>
              <a:t>непрямі</a:t>
            </a:r>
            <a:r>
              <a:rPr lang="ru-RU" sz="2900" dirty="0">
                <a:latin typeface="Times New Roman" panose="02020603050405020304" pitchFamily="18" charset="0"/>
                <a:cs typeface="Times New Roman" panose="02020603050405020304" pitchFamily="18" charset="0"/>
              </a:rPr>
              <a:t>. Вони </a:t>
            </a:r>
            <a:r>
              <a:rPr lang="ru-RU" sz="2900" dirty="0" err="1">
                <a:latin typeface="Times New Roman" panose="02020603050405020304" pitchFamily="18" charset="0"/>
                <a:cs typeface="Times New Roman" panose="02020603050405020304" pitchFamily="18" charset="0"/>
              </a:rPr>
              <a:t>мають</a:t>
            </a:r>
            <a:r>
              <a:rPr lang="ru-RU" sz="2900" dirty="0">
                <a:latin typeface="Times New Roman" panose="02020603050405020304" pitchFamily="18" charset="0"/>
                <a:cs typeface="Times New Roman" panose="02020603050405020304" pitchFamily="18" charset="0"/>
              </a:rPr>
              <a:t> великий </a:t>
            </a:r>
            <a:r>
              <a:rPr lang="ru-RU" sz="2900" dirty="0" err="1">
                <a:latin typeface="Times New Roman" panose="02020603050405020304" pitchFamily="18" charset="0"/>
                <a:cs typeface="Times New Roman" panose="02020603050405020304" pitchFamily="18" charset="0"/>
              </a:rPr>
              <a:t>вплив</a:t>
            </a:r>
            <a:r>
              <a:rPr lang="ru-RU" sz="2900" dirty="0">
                <a:latin typeface="Times New Roman" panose="02020603050405020304" pitchFamily="18" charset="0"/>
                <a:cs typeface="Times New Roman" panose="02020603050405020304" pitchFamily="18" charset="0"/>
              </a:rPr>
              <a:t> на </a:t>
            </a:r>
            <a:r>
              <a:rPr lang="ru-RU" sz="2900" dirty="0" err="1">
                <a:latin typeface="Times New Roman" panose="02020603050405020304" pitchFamily="18" charset="0"/>
                <a:cs typeface="Times New Roman" panose="02020603050405020304" pitchFamily="18" charset="0"/>
              </a:rPr>
              <a:t>фінальну</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загальну</a:t>
            </a:r>
            <a:r>
              <a:rPr lang="ru-RU" sz="2900" dirty="0">
                <a:latin typeface="Times New Roman" panose="02020603050405020304" pitchFamily="18" charset="0"/>
                <a:cs typeface="Times New Roman" panose="02020603050405020304" pitchFamily="18" charset="0"/>
              </a:rPr>
              <a:t> суму </a:t>
            </a:r>
            <a:r>
              <a:rPr lang="ru-RU" sz="2900" dirty="0" err="1">
                <a:latin typeface="Times New Roman" panose="02020603050405020304" pitchFamily="18" charset="0"/>
                <a:cs typeface="Times New Roman" panose="02020603050405020304" pitchFamily="18" charset="0"/>
              </a:rPr>
              <a:t>витрат</a:t>
            </a:r>
            <a:r>
              <a:rPr lang="ru-RU" sz="2900" dirty="0">
                <a:latin typeface="Times New Roman" panose="02020603050405020304" pitchFamily="18" charset="0"/>
                <a:cs typeface="Times New Roman" panose="02020603050405020304" pitchFamily="18" charset="0"/>
              </a:rPr>
              <a:t>. До </a:t>
            </a:r>
            <a:r>
              <a:rPr lang="ru-RU" sz="2900" dirty="0" err="1">
                <a:latin typeface="Times New Roman" panose="02020603050405020304" pitchFamily="18" charset="0"/>
                <a:cs typeface="Times New Roman" panose="02020603050405020304" pitchFamily="18" charset="0"/>
              </a:rPr>
              <a:t>непрямих</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витрат</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можна</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віднести</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орендні</a:t>
            </a:r>
            <a:r>
              <a:rPr lang="ru-RU" sz="2900" dirty="0">
                <a:latin typeface="Times New Roman" panose="02020603050405020304" pitchFamily="18" charset="0"/>
                <a:cs typeface="Times New Roman" panose="02020603050405020304" pitchFamily="18" charset="0"/>
              </a:rPr>
              <a:t> та </a:t>
            </a:r>
            <a:r>
              <a:rPr lang="ru-RU" sz="2900" dirty="0" err="1">
                <a:latin typeface="Times New Roman" panose="02020603050405020304" pitchFamily="18" charset="0"/>
                <a:cs typeface="Times New Roman" panose="02020603050405020304" pitchFamily="18" charset="0"/>
              </a:rPr>
              <a:t>комунальні</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платежі</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зарплати</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керівників</a:t>
            </a:r>
            <a:r>
              <a:rPr lang="ru-RU" sz="2900" dirty="0">
                <a:latin typeface="Times New Roman" panose="02020603050405020304" pitchFamily="18" charset="0"/>
                <a:cs typeface="Times New Roman" panose="02020603050405020304" pitchFamily="18" charset="0"/>
              </a:rPr>
              <a:t> (бухгалтера, ІТ-директора й </a:t>
            </a:r>
            <a:r>
              <a:rPr lang="ru-RU" sz="2900" dirty="0" err="1">
                <a:latin typeface="Times New Roman" panose="02020603050405020304" pitchFamily="18" charset="0"/>
                <a:cs typeface="Times New Roman" panose="02020603050405020304" pitchFamily="18" charset="0"/>
              </a:rPr>
              <a:t>ін</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Які</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частково</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беруть</a:t>
            </a:r>
            <a:r>
              <a:rPr lang="ru-RU" sz="2900" dirty="0">
                <a:latin typeface="Times New Roman" panose="02020603050405020304" pitchFamily="18" charset="0"/>
                <a:cs typeface="Times New Roman" panose="02020603050405020304" pitchFamily="18" charset="0"/>
              </a:rPr>
              <a:t> участь у </a:t>
            </a:r>
            <a:r>
              <a:rPr lang="ru-RU" sz="2900" dirty="0" err="1">
                <a:latin typeface="Times New Roman" panose="02020603050405020304" pitchFamily="18" charset="0"/>
                <a:cs typeface="Times New Roman" panose="02020603050405020304" pitchFamily="18" charset="0"/>
              </a:rPr>
              <a:t>виборі</a:t>
            </a:r>
            <a:r>
              <a:rPr lang="ru-RU" sz="2900" dirty="0">
                <a:latin typeface="Times New Roman" panose="02020603050405020304" pitchFamily="18" charset="0"/>
                <a:cs typeface="Times New Roman" panose="02020603050405020304" pitchFamily="18" charset="0"/>
              </a:rPr>
              <a:t> та </a:t>
            </a:r>
            <a:r>
              <a:rPr lang="ru-RU" sz="2900" dirty="0" err="1">
                <a:latin typeface="Times New Roman" panose="02020603050405020304" pitchFamily="18" charset="0"/>
                <a:cs typeface="Times New Roman" panose="02020603050405020304" pitchFamily="18" charset="0"/>
              </a:rPr>
              <a:t>впровадженні</a:t>
            </a:r>
            <a:r>
              <a:rPr lang="ru-RU" sz="2900" dirty="0">
                <a:latin typeface="Times New Roman" panose="02020603050405020304" pitchFamily="18" charset="0"/>
                <a:cs typeface="Times New Roman" panose="02020603050405020304" pitchFamily="18" charset="0"/>
              </a:rPr>
              <a:t> мережного і серверного </a:t>
            </a:r>
            <a:r>
              <a:rPr lang="ru-RU" sz="2900" dirty="0" err="1">
                <a:latin typeface="Times New Roman" panose="02020603050405020304" pitchFamily="18" charset="0"/>
                <a:cs typeface="Times New Roman" panose="02020603050405020304" pitchFamily="18" charset="0"/>
              </a:rPr>
              <a:t>устаткування</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Також</a:t>
            </a:r>
            <a:r>
              <a:rPr lang="ru-RU" sz="2900" dirty="0">
                <a:latin typeface="Times New Roman" panose="02020603050405020304" pitchFamily="18" charset="0"/>
                <a:cs typeface="Times New Roman" panose="02020603050405020304" pitchFamily="18" charset="0"/>
              </a:rPr>
              <a:t> є </a:t>
            </a:r>
            <a:r>
              <a:rPr lang="ru-RU" sz="2900" dirty="0" err="1">
                <a:latin typeface="Times New Roman" panose="02020603050405020304" pitchFamily="18" charset="0"/>
                <a:cs typeface="Times New Roman" panose="02020603050405020304" pitchFamily="18" charset="0"/>
              </a:rPr>
              <a:t>витрати</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які</a:t>
            </a:r>
            <a:r>
              <a:rPr lang="ru-RU" sz="2900" dirty="0">
                <a:latin typeface="Times New Roman" panose="02020603050405020304" pitchFamily="18" charset="0"/>
                <a:cs typeface="Times New Roman" panose="02020603050405020304" pitchFamily="18" charset="0"/>
              </a:rPr>
              <a:t> не належать до </a:t>
            </a:r>
            <a:r>
              <a:rPr lang="ru-RU" sz="2900" dirty="0" err="1">
                <a:latin typeface="Times New Roman" panose="02020603050405020304" pitchFamily="18" charset="0"/>
                <a:cs typeface="Times New Roman" panose="02020603050405020304" pitchFamily="18" charset="0"/>
              </a:rPr>
              <a:t>реалізації</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інфраструктури</a:t>
            </a:r>
            <a:r>
              <a:rPr lang="ru-RU" sz="2900" dirty="0">
                <a:latin typeface="Times New Roman" panose="02020603050405020304" pitchFamily="18" charset="0"/>
                <a:cs typeface="Times New Roman" panose="02020603050405020304" pitchFamily="18" charset="0"/>
              </a:rPr>
              <a:t>, але </a:t>
            </a:r>
            <a:r>
              <a:rPr lang="ru-RU" sz="2900" dirty="0" err="1">
                <a:latin typeface="Times New Roman" panose="02020603050405020304" pitchFamily="18" charset="0"/>
                <a:cs typeface="Times New Roman" panose="02020603050405020304" pitchFamily="18" charset="0"/>
              </a:rPr>
              <a:t>їх</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теж</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бажано</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вводити</a:t>
            </a:r>
            <a:r>
              <a:rPr lang="ru-RU" sz="2900" dirty="0">
                <a:latin typeface="Times New Roman" panose="02020603050405020304" pitchFamily="18" charset="0"/>
                <a:cs typeface="Times New Roman" panose="02020603050405020304" pitchFamily="18" charset="0"/>
              </a:rPr>
              <a:t> в </a:t>
            </a:r>
            <a:r>
              <a:rPr lang="ru-RU" sz="2900" dirty="0" err="1">
                <a:latin typeface="Times New Roman" panose="02020603050405020304" pitchFamily="18" charset="0"/>
                <a:cs typeface="Times New Roman" panose="02020603050405020304" pitchFamily="18" charset="0"/>
              </a:rPr>
              <a:t>розрахунок</a:t>
            </a:r>
            <a:r>
              <a:rPr lang="ru-RU" sz="2900" dirty="0">
                <a:latin typeface="Times New Roman" panose="02020603050405020304" pitchFamily="18" charset="0"/>
                <a:cs typeface="Times New Roman" panose="02020603050405020304" pitchFamily="18" charset="0"/>
              </a:rPr>
              <a:t> TCO. У </a:t>
            </a:r>
            <a:r>
              <a:rPr lang="ru-RU" sz="2900" dirty="0" err="1">
                <a:latin typeface="Times New Roman" panose="02020603050405020304" pitchFamily="18" charset="0"/>
                <a:cs typeface="Times New Roman" panose="02020603050405020304" pitchFamily="18" charset="0"/>
              </a:rPr>
              <a:t>такі</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витрати</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входять</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виплати</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відсотків</a:t>
            </a:r>
            <a:r>
              <a:rPr lang="ru-RU" sz="2900" dirty="0">
                <a:latin typeface="Times New Roman" panose="02020603050405020304" pitchFamily="18" charset="0"/>
                <a:cs typeface="Times New Roman" panose="02020603050405020304" pitchFamily="18" charset="0"/>
              </a:rPr>
              <a:t> за </a:t>
            </a:r>
            <a:r>
              <a:rPr lang="ru-RU" sz="2900" dirty="0" err="1">
                <a:latin typeface="Times New Roman" panose="02020603050405020304" pitchFamily="18" charset="0"/>
                <a:cs typeface="Times New Roman" panose="02020603050405020304" pitchFamily="18" charset="0"/>
              </a:rPr>
              <a:t>цінними</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паперами</a:t>
            </a:r>
            <a:r>
              <a:rPr lang="ru-RU" sz="2900" dirty="0">
                <a:latin typeface="Times New Roman" panose="02020603050405020304" pitchFamily="18" charset="0"/>
                <a:cs typeface="Times New Roman" panose="02020603050405020304" pitchFamily="18" charset="0"/>
              </a:rPr>
              <a:t> і кредитами </a:t>
            </a:r>
            <a:r>
              <a:rPr lang="ru-RU" sz="2900" dirty="0" err="1">
                <a:latin typeface="Times New Roman" panose="02020603050405020304" pitchFamily="18" charset="0"/>
                <a:cs typeface="Times New Roman" panose="02020603050405020304" pitchFamily="18" charset="0"/>
              </a:rPr>
              <a:t>компанії</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витрати</a:t>
            </a:r>
            <a:r>
              <a:rPr lang="ru-RU" sz="2900" dirty="0">
                <a:latin typeface="Times New Roman" panose="02020603050405020304" pitchFamily="18" charset="0"/>
                <a:cs typeface="Times New Roman" panose="02020603050405020304" pitchFamily="18" charset="0"/>
              </a:rPr>
              <a:t> через </a:t>
            </a:r>
            <a:r>
              <a:rPr lang="ru-RU" sz="2900" dirty="0" err="1">
                <a:latin typeface="Times New Roman" panose="02020603050405020304" pitchFamily="18" charset="0"/>
                <a:cs typeface="Times New Roman" panose="02020603050405020304" pitchFamily="18" charset="0"/>
              </a:rPr>
              <a:t>зміни</a:t>
            </a:r>
            <a:r>
              <a:rPr lang="ru-RU" sz="2900" dirty="0">
                <a:latin typeface="Times New Roman" panose="02020603050405020304" pitchFamily="18" charset="0"/>
                <a:cs typeface="Times New Roman" panose="02020603050405020304" pitchFamily="18" charset="0"/>
              </a:rPr>
              <a:t> в </a:t>
            </a:r>
            <a:r>
              <a:rPr lang="ru-RU" sz="2900" dirty="0" err="1">
                <a:latin typeface="Times New Roman" panose="02020603050405020304" pitchFamily="18" charset="0"/>
                <a:cs typeface="Times New Roman" panose="02020603050405020304" pitchFamily="18" charset="0"/>
              </a:rPr>
              <a:t>валюті</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різні</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пені</a:t>
            </a:r>
            <a:r>
              <a:rPr lang="ru-RU" sz="2900" dirty="0">
                <a:latin typeface="Times New Roman" panose="02020603050405020304" pitchFamily="18" charset="0"/>
                <a:cs typeface="Times New Roman" panose="02020603050405020304" pitchFamily="18" charset="0"/>
              </a:rPr>
              <a:t> та </a:t>
            </a:r>
            <a:r>
              <a:rPr lang="ru-RU" sz="2900" dirty="0" err="1">
                <a:latin typeface="Times New Roman" panose="02020603050405020304" pitchFamily="18" charset="0"/>
                <a:cs typeface="Times New Roman" panose="02020603050405020304" pitchFamily="18" charset="0"/>
              </a:rPr>
              <a:t>ін</a:t>
            </a:r>
            <a:r>
              <a:rPr lang="ru-RU" sz="2900" dirty="0">
                <a:latin typeface="Times New Roman" panose="02020603050405020304" pitchFamily="18" charset="0"/>
                <a:cs typeface="Times New Roman" panose="02020603050405020304" pitchFamily="18" charset="0"/>
              </a:rPr>
              <a:t>.</a:t>
            </a:r>
            <a:endParaRPr lang="uk-UA" sz="2900" dirty="0">
              <a:latin typeface="Times New Roman" panose="02020603050405020304" pitchFamily="18" charset="0"/>
              <a:cs typeface="Times New Roman" panose="02020603050405020304" pitchFamily="18" charset="0"/>
            </a:endParaRPr>
          </a:p>
          <a:p>
            <a:endParaRPr lang="ru-RU" dirty="0"/>
          </a:p>
        </p:txBody>
      </p:sp>
      <p:pic>
        <p:nvPicPr>
          <p:cNvPr id="8" name="Рисунок 7">
            <a:extLst>
              <a:ext uri="{FF2B5EF4-FFF2-40B4-BE49-F238E27FC236}">
                <a16:creationId xmlns:a16="http://schemas.microsoft.com/office/drawing/2014/main" id="{CA657BA7-5D3C-43A9-A45E-10A70956A29E}"/>
              </a:ext>
            </a:extLst>
          </p:cNvPr>
          <p:cNvPicPr>
            <a:picLocks noChangeAspect="1"/>
          </p:cNvPicPr>
          <p:nvPr/>
        </p:nvPicPr>
        <p:blipFill>
          <a:blip r:embed="rId2"/>
          <a:stretch>
            <a:fillRect/>
          </a:stretch>
        </p:blipFill>
        <p:spPr>
          <a:xfrm>
            <a:off x="758536" y="1298864"/>
            <a:ext cx="10595264" cy="4000499"/>
          </a:xfrm>
          <a:prstGeom prst="rect">
            <a:avLst/>
          </a:prstGeom>
        </p:spPr>
      </p:pic>
    </p:spTree>
    <p:extLst>
      <p:ext uri="{BB962C8B-B14F-4D97-AF65-F5344CB8AC3E}">
        <p14:creationId xmlns:p14="http://schemas.microsoft.com/office/powerpoint/2010/main" val="2145903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62DBFCC-2D9B-4385-858C-A453C90F0F5D}"/>
              </a:ext>
            </a:extLst>
          </p:cNvPr>
          <p:cNvSpPr>
            <a:spLocks noGrp="1"/>
          </p:cNvSpPr>
          <p:nvPr>
            <p:ph idx="1"/>
          </p:nvPr>
        </p:nvSpPr>
        <p:spPr>
          <a:xfrm>
            <a:off x="838200" y="683491"/>
            <a:ext cx="10515600" cy="5493472"/>
          </a:xfrm>
        </p:spPr>
        <p:txBody>
          <a:bodyPr>
            <a:normAutofit fontScale="85000" lnSpcReduction="20000"/>
          </a:bodyPr>
          <a:lstStyle/>
          <a:p>
            <a:pPr marL="0" indent="0" algn="ctr" fontAlgn="base">
              <a:buNone/>
            </a:pPr>
            <a:r>
              <a:rPr lang="uk-UA" sz="3800" b="1" dirty="0"/>
              <a:t>Хмара або сервер?</a:t>
            </a:r>
          </a:p>
          <a:p>
            <a:pPr marL="0" indent="534988" algn="just" fontAlgn="base">
              <a:buNone/>
            </a:pPr>
            <a:r>
              <a:rPr lang="uk-UA" dirty="0"/>
              <a:t>Оцінка проекту має два можливих варіанти результату з організації ІТ-інфраструктури. Придбати власне обладнання або орендувати центр обробки даних у провайдера? Оцініть всі за і проти обох можливостей, а потім вже платіть за рішення.</a:t>
            </a:r>
          </a:p>
          <a:p>
            <a:pPr marL="0" indent="0" fontAlgn="base">
              <a:buNone/>
            </a:pPr>
            <a:r>
              <a:rPr lang="uk-UA" b="1" i="1" dirty="0"/>
              <a:t>Мережеве і серверне обладнання</a:t>
            </a:r>
          </a:p>
          <a:p>
            <a:pPr marL="0" indent="720725" algn="just" fontAlgn="base">
              <a:buNone/>
            </a:pPr>
            <a:r>
              <a:rPr lang="uk-UA" dirty="0"/>
              <a:t>Інфраструктура як послуга (</a:t>
            </a:r>
            <a:r>
              <a:rPr lang="en-US" dirty="0"/>
              <a:t>IaaS) –  </a:t>
            </a:r>
            <a:r>
              <a:rPr lang="uk-UA" dirty="0"/>
              <a:t>це крута можливість орендувати програмне забезпечення при мінімальному капіталовкладенню. В іншому випадку ви завжди можете відразу ж купити інфраструктуру і в майбутньому не витрачатися на це.</a:t>
            </a:r>
          </a:p>
          <a:p>
            <a:pPr marL="0" indent="0" fontAlgn="base">
              <a:buNone/>
            </a:pPr>
            <a:r>
              <a:rPr lang="uk-UA" dirty="0"/>
              <a:t>При оренді хмарної інфраструктури, ви:</a:t>
            </a:r>
          </a:p>
          <a:p>
            <a:pPr fontAlgn="base"/>
            <a:r>
              <a:rPr lang="uk-UA" dirty="0"/>
              <a:t>розміщуєте сервери в дата-центрах (ДЦ);</a:t>
            </a:r>
          </a:p>
          <a:p>
            <a:pPr fontAlgn="base"/>
            <a:r>
              <a:rPr lang="uk-UA" dirty="0"/>
              <a:t>щомісяця платите за використані ресурси;</a:t>
            </a:r>
          </a:p>
          <a:p>
            <a:pPr fontAlgn="base"/>
            <a:r>
              <a:rPr lang="uk-UA" dirty="0"/>
              <a:t>зменшує і збільшуєте кількість ресурсів;</a:t>
            </a:r>
          </a:p>
          <a:p>
            <a:pPr fontAlgn="base"/>
            <a:r>
              <a:rPr lang="uk-UA" dirty="0"/>
              <a:t>отримуєте віртуалізацію, віддалене адміністрування серверів, резервне копіювання та інші послуги дата центру.</a:t>
            </a:r>
          </a:p>
          <a:p>
            <a:endParaRPr lang="uk-UA" dirty="0"/>
          </a:p>
        </p:txBody>
      </p:sp>
    </p:spTree>
    <p:extLst>
      <p:ext uri="{BB962C8B-B14F-4D97-AF65-F5344CB8AC3E}">
        <p14:creationId xmlns:p14="http://schemas.microsoft.com/office/powerpoint/2010/main" val="2161810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1132350-FEAF-4754-91DA-410E1A1E6EC9}"/>
              </a:ext>
            </a:extLst>
          </p:cNvPr>
          <p:cNvSpPr>
            <a:spLocks noGrp="1"/>
          </p:cNvSpPr>
          <p:nvPr>
            <p:ph idx="1"/>
          </p:nvPr>
        </p:nvSpPr>
        <p:spPr>
          <a:xfrm>
            <a:off x="838200" y="581890"/>
            <a:ext cx="10550236" cy="6132945"/>
          </a:xfrm>
        </p:spPr>
        <p:txBody>
          <a:bodyPr>
            <a:normAutofit fontScale="55000" lnSpcReduction="20000"/>
          </a:bodyPr>
          <a:lstStyle/>
          <a:p>
            <a:pPr marL="0" indent="457200" algn="just" fontAlgn="base">
              <a:lnSpc>
                <a:spcPct val="120000"/>
              </a:lnSpc>
              <a:buNone/>
            </a:pPr>
            <a:r>
              <a:rPr lang="uk-UA" sz="3300" dirty="0"/>
              <a:t>При виборі покупки мережевого та серверного устаткування ситуація трохи інша. Необхідно буде купити новий сервер, програмне забезпечення, систему зберігання даних, і орендувати місце в дата-центрі, де є хороше кондиціонування і вентиляція приміщення. У вас буде річна гарантія на техніку. Після закінчення терміну, якщо буде поломка, необхідно буде самим платити. Зазвичай ціна на сервер стартує від 10 тисяч доларів. Чим більша компанія, тим більше доведеться платити за сервер.</a:t>
            </a:r>
          </a:p>
          <a:p>
            <a:pPr marL="0" indent="457200" algn="just" fontAlgn="base">
              <a:lnSpc>
                <a:spcPct val="120000"/>
              </a:lnSpc>
              <a:buNone/>
            </a:pPr>
            <a:r>
              <a:rPr lang="uk-UA" sz="3300" dirty="0"/>
              <a:t>Існує варіант зі старим сервером. Але таке обладнання може застаріти раніше та ламатися частіше. У б/у серверів також немає гарантії.</a:t>
            </a:r>
          </a:p>
          <a:p>
            <a:pPr marL="0" indent="457200" algn="just" fontAlgn="base">
              <a:lnSpc>
                <a:spcPct val="120000"/>
              </a:lnSpc>
              <a:buNone/>
            </a:pPr>
            <a:r>
              <a:rPr lang="uk-UA" sz="3300" dirty="0"/>
              <a:t>Пам’ятайте і те, що необхідно буде платити за послуги системного адміністратора, який буде стежити за якістю роботи сервера та іншого обладнання.</a:t>
            </a:r>
          </a:p>
          <a:p>
            <a:pPr marL="0" indent="457200" algn="just" fontAlgn="base">
              <a:lnSpc>
                <a:spcPct val="120000"/>
              </a:lnSpc>
              <a:buNone/>
            </a:pPr>
            <a:r>
              <a:rPr lang="uk-UA" sz="3300" dirty="0"/>
              <a:t>Якщо ж ви орендуєте хмарне обладнання у провайдера, фахівці намагатимуться підтримувати високий рівень роботи, експлуатації та обслуговування. Також будуть проводитися додаткове тестування для оптимізації роботи обладнання і серверів.</a:t>
            </a:r>
          </a:p>
          <a:p>
            <a:pPr marL="0" indent="457200" algn="just" fontAlgn="base">
              <a:lnSpc>
                <a:spcPct val="120000"/>
              </a:lnSpc>
              <a:buNone/>
            </a:pPr>
            <a:r>
              <a:rPr lang="uk-UA" sz="3300" dirty="0"/>
              <a:t>При розміщенні фізичного сервера в вашому офісі ви ризикуєте безпекою даних і бюджетом. Як альтернатива завжди пропонується розміщення серверів в ДЦ. Сума </a:t>
            </a:r>
            <a:r>
              <a:rPr lang="uk-UA" sz="3300" dirty="0" err="1"/>
              <a:t>колокейшн</a:t>
            </a:r>
            <a:r>
              <a:rPr lang="uk-UA" sz="3300" dirty="0"/>
              <a:t> залежить від потужності та типу сервера, який буде обраний.</a:t>
            </a:r>
          </a:p>
          <a:p>
            <a:pPr marL="0" indent="457200" algn="just" fontAlgn="base">
              <a:lnSpc>
                <a:spcPct val="120000"/>
              </a:lnSpc>
              <a:buNone/>
            </a:pPr>
            <a:r>
              <a:rPr lang="uk-UA" sz="3300" dirty="0"/>
              <a:t>Але все ж придбання власного обладнання має переваги. У разі продажу компанії, обладнання можна продати дорожче шляхом капіталізації. Перед таким рішенням, уважно вивчіть дату виготовлення обладнання. Устаткування, яке вже застаріло, буде коштувати набагато дешевше або взагалі не продається.</a:t>
            </a:r>
          </a:p>
          <a:p>
            <a:endParaRPr lang="uk-UA" dirty="0"/>
          </a:p>
        </p:txBody>
      </p:sp>
    </p:spTree>
    <p:extLst>
      <p:ext uri="{BB962C8B-B14F-4D97-AF65-F5344CB8AC3E}">
        <p14:creationId xmlns:p14="http://schemas.microsoft.com/office/powerpoint/2010/main" val="1439305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460D1D7-87A5-4581-A2BD-46C285D1332B}"/>
              </a:ext>
            </a:extLst>
          </p:cNvPr>
          <p:cNvSpPr>
            <a:spLocks noGrp="1"/>
          </p:cNvSpPr>
          <p:nvPr>
            <p:ph idx="1"/>
          </p:nvPr>
        </p:nvSpPr>
        <p:spPr>
          <a:xfrm>
            <a:off x="838199" y="886690"/>
            <a:ext cx="11080173" cy="5534891"/>
          </a:xfrm>
        </p:spPr>
        <p:txBody>
          <a:bodyPr>
            <a:normAutofit/>
          </a:bodyPr>
          <a:lstStyle/>
          <a:p>
            <a:pPr marL="0" indent="0" algn="ctr" fontAlgn="base">
              <a:buNone/>
            </a:pPr>
            <a:r>
              <a:rPr lang="uk-UA" b="1" dirty="0"/>
              <a:t>Ліцензії</a:t>
            </a:r>
          </a:p>
          <a:p>
            <a:pPr marL="0" indent="457200" algn="just" fontAlgn="base">
              <a:lnSpc>
                <a:spcPct val="100000"/>
              </a:lnSpc>
              <a:buNone/>
            </a:pPr>
            <a:r>
              <a:rPr lang="uk-UA" dirty="0"/>
              <a:t>Далі зверніть увагу на ліцензії програмного забезпечення. Його доведеться придбати окремо. Навіть якщо ви розумієте, що самі ресурси використовуються не на всі 100%. Існує варіант з оформленням підписки. Деякі компанії вдаються до піратського програмного забезпечення. Таке рішення може загрожувати безпеці даних і цілісності ІТ-інфраструктури.</a:t>
            </a:r>
          </a:p>
          <a:p>
            <a:pPr marL="0" indent="457200" algn="just" fontAlgn="base">
              <a:lnSpc>
                <a:spcPct val="100000"/>
              </a:lnSpc>
              <a:buNone/>
            </a:pPr>
            <a:r>
              <a:rPr lang="uk-UA" dirty="0"/>
              <a:t>При виборі оренди хмарної інфраструктури і серверів, у вас буде можливість заощадити на покупці ліцензій. Провайдер зазвичай пропонує підписку на необхідний період. Ви платите за ліцензії тільки той період, коли ви користуєтеся. А команда провайдера допоможе з підбором потрібних ліцензій.</a:t>
            </a:r>
          </a:p>
          <a:p>
            <a:endParaRPr lang="uk-UA" dirty="0"/>
          </a:p>
        </p:txBody>
      </p:sp>
    </p:spTree>
    <p:extLst>
      <p:ext uri="{BB962C8B-B14F-4D97-AF65-F5344CB8AC3E}">
        <p14:creationId xmlns:p14="http://schemas.microsoft.com/office/powerpoint/2010/main" val="2916875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89BAC9-82C0-43AC-BFCE-8223B8588CF5}"/>
              </a:ext>
            </a:extLst>
          </p:cNvPr>
          <p:cNvSpPr>
            <a:spLocks noGrp="1"/>
          </p:cNvSpPr>
          <p:nvPr>
            <p:ph type="title"/>
          </p:nvPr>
        </p:nvSpPr>
        <p:spPr>
          <a:xfrm>
            <a:off x="838199" y="365125"/>
            <a:ext cx="10965873" cy="1325563"/>
          </a:xfrm>
        </p:spPr>
        <p:txBody>
          <a:bodyPr/>
          <a:lstStyle/>
          <a:p>
            <a:r>
              <a:rPr lang="uk-UA" dirty="0">
                <a:latin typeface="Times New Roman" panose="02020603050405020304" pitchFamily="18" charset="0"/>
                <a:cs typeface="Times New Roman" panose="02020603050405020304" pitchFamily="18" charset="0"/>
              </a:rPr>
              <a:t>Механізми використання хмарних обчислень</a:t>
            </a:r>
          </a:p>
        </p:txBody>
      </p:sp>
      <p:pic>
        <p:nvPicPr>
          <p:cNvPr id="4" name="Місце для вмісту 3">
            <a:extLst>
              <a:ext uri="{FF2B5EF4-FFF2-40B4-BE49-F238E27FC236}">
                <a16:creationId xmlns:a16="http://schemas.microsoft.com/office/drawing/2014/main" id="{DE74BC23-E479-471C-9441-55E352E6C2CF}"/>
              </a:ext>
            </a:extLst>
          </p:cNvPr>
          <p:cNvPicPr>
            <a:picLocks noGrp="1" noChangeAspect="1"/>
          </p:cNvPicPr>
          <p:nvPr>
            <p:ph idx="1"/>
          </p:nvPr>
        </p:nvPicPr>
        <p:blipFill rotWithShape="1">
          <a:blip r:embed="rId2"/>
          <a:srcRect l="956" t="3477"/>
          <a:stretch/>
        </p:blipFill>
        <p:spPr>
          <a:xfrm>
            <a:off x="1893454" y="1838036"/>
            <a:ext cx="7554367" cy="4091026"/>
          </a:xfrm>
          <a:prstGeom prst="rect">
            <a:avLst/>
          </a:prstGeom>
        </p:spPr>
      </p:pic>
    </p:spTree>
    <p:extLst>
      <p:ext uri="{BB962C8B-B14F-4D97-AF65-F5344CB8AC3E}">
        <p14:creationId xmlns:p14="http://schemas.microsoft.com/office/powerpoint/2010/main" val="30412768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D70D0A3-E659-46BE-B651-121B02DB51EE}"/>
              </a:ext>
            </a:extLst>
          </p:cNvPr>
          <p:cNvSpPr>
            <a:spLocks noGrp="1"/>
          </p:cNvSpPr>
          <p:nvPr>
            <p:ph idx="1"/>
          </p:nvPr>
        </p:nvSpPr>
        <p:spPr>
          <a:xfrm>
            <a:off x="838200" y="350982"/>
            <a:ext cx="10938164" cy="6216073"/>
          </a:xfrm>
        </p:spPr>
        <p:txBody>
          <a:bodyPr>
            <a:normAutofit fontScale="62500" lnSpcReduction="20000"/>
          </a:bodyPr>
          <a:lstStyle/>
          <a:p>
            <a:pPr marL="0" indent="0" algn="ctr" fontAlgn="base">
              <a:buNone/>
            </a:pPr>
            <a:r>
              <a:rPr lang="uk-UA" sz="4100" b="1" dirty="0"/>
              <a:t>Безпека</a:t>
            </a:r>
          </a:p>
          <a:p>
            <a:pPr marL="0" indent="803275" algn="just" fontAlgn="base">
              <a:lnSpc>
                <a:spcPct val="120000"/>
              </a:lnSpc>
              <a:buNone/>
            </a:pPr>
            <a:r>
              <a:rPr lang="uk-UA" dirty="0"/>
              <a:t>Зберігання серверного обладнання і жорстких дисків в офісі може загрожувати їх конфіскацією. Це означає, що ви втратите необхідні дані для повноцінного функціонування компанії. Замість цього хмарний провайдер пропонує хостинг дата-центру і розподіляє корпоративні дані на кілька фізичних серверів.</a:t>
            </a:r>
          </a:p>
          <a:p>
            <a:pPr marL="0" indent="803275" algn="just" fontAlgn="base">
              <a:lnSpc>
                <a:spcPct val="120000"/>
              </a:lnSpc>
              <a:buNone/>
            </a:pPr>
            <a:r>
              <a:rPr lang="uk-UA" dirty="0"/>
              <a:t>У разі використання програмного забезпечення без ліцензії можливий штраф. Бюджет не кожної компанії потерпить подібні фінансові ризики. Якщо ви плануєте в майбутньому продати організацію, то штраф тільки здешевить її.</a:t>
            </a:r>
          </a:p>
          <a:p>
            <a:pPr marL="0" indent="803275" algn="just" fontAlgn="base">
              <a:lnSpc>
                <a:spcPct val="120000"/>
              </a:lnSpc>
              <a:buNone/>
            </a:pPr>
            <a:r>
              <a:rPr lang="uk-UA" dirty="0"/>
              <a:t>Перед тим, як приймати необдумані рішення, згадайте, чи пов’язані ваші процеси з чутливою інформацією. Іншими словами, перевірте чи є у вас персональні, фінансові та медичні дані. Якщо вони є, то обов’язково подумайте про придбання сертифікатів безпеки. До них відносяться:</a:t>
            </a:r>
          </a:p>
          <a:p>
            <a:pPr marL="0" indent="803275" fontAlgn="base">
              <a:lnSpc>
                <a:spcPct val="120000"/>
              </a:lnSpc>
              <a:buNone/>
            </a:pPr>
            <a:endParaRPr lang="uk-UA" sz="1400" dirty="0"/>
          </a:p>
          <a:p>
            <a:pPr fontAlgn="base"/>
            <a:r>
              <a:rPr lang="uk-UA" b="1" i="1" dirty="0"/>
              <a:t>сертифікат відповідності Комплексній системі захисту інформації (КСЗІ);</a:t>
            </a:r>
          </a:p>
          <a:p>
            <a:pPr fontAlgn="base"/>
            <a:r>
              <a:rPr lang="uk-UA" b="1" i="1" dirty="0"/>
              <a:t>міжнародний стандарт інформаційної безпеки </a:t>
            </a:r>
            <a:r>
              <a:rPr lang="en-US" b="1" i="1" dirty="0"/>
              <a:t>ISO 27001;</a:t>
            </a:r>
          </a:p>
          <a:p>
            <a:pPr fontAlgn="base"/>
            <a:r>
              <a:rPr lang="uk-UA" b="1" i="1" dirty="0"/>
              <a:t>сертифікати, які пов’язані з платіжними системами.</a:t>
            </a:r>
          </a:p>
          <a:p>
            <a:pPr marL="0" indent="0" fontAlgn="base">
              <a:buNone/>
            </a:pPr>
            <a:endParaRPr lang="uk-UA" b="1" i="1" dirty="0"/>
          </a:p>
          <a:p>
            <a:pPr marL="0" indent="0" fontAlgn="base">
              <a:buNone/>
            </a:pPr>
            <a:r>
              <a:rPr lang="uk-UA" dirty="0"/>
              <a:t>Сертифікати можна отримати тільки після тривалих і комплексних перевірок і оптимізації захисту корпоративної інформації на всіх рівнях. Таке зробити самостійно може бути складно і займе багато часу.</a:t>
            </a:r>
          </a:p>
          <a:p>
            <a:pPr marL="0" indent="0" fontAlgn="base">
              <a:buNone/>
            </a:pPr>
            <a:r>
              <a:rPr lang="uk-UA" dirty="0"/>
              <a:t>У разі співпраці з хмарним провайдером, всі сертифікати виходять дешевше і швидше. Більш того, у самого провайдера повинні бути ці сертифікати.</a:t>
            </a:r>
          </a:p>
          <a:p>
            <a:endParaRPr lang="uk-UA" dirty="0"/>
          </a:p>
        </p:txBody>
      </p:sp>
    </p:spTree>
    <p:extLst>
      <p:ext uri="{BB962C8B-B14F-4D97-AF65-F5344CB8AC3E}">
        <p14:creationId xmlns:p14="http://schemas.microsoft.com/office/powerpoint/2010/main" val="4045539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C35B0C4-66D4-475A-B134-F26512BA14F1}"/>
              </a:ext>
            </a:extLst>
          </p:cNvPr>
          <p:cNvSpPr>
            <a:spLocks noGrp="1"/>
          </p:cNvSpPr>
          <p:nvPr>
            <p:ph idx="1"/>
          </p:nvPr>
        </p:nvSpPr>
        <p:spPr>
          <a:xfrm>
            <a:off x="369455" y="157018"/>
            <a:ext cx="11720945" cy="6410037"/>
          </a:xfrm>
        </p:spPr>
        <p:txBody>
          <a:bodyPr>
            <a:normAutofit fontScale="25000" lnSpcReduction="20000"/>
          </a:bodyPr>
          <a:lstStyle/>
          <a:p>
            <a:pPr marL="0" indent="0">
              <a:buNone/>
            </a:pPr>
            <a:r>
              <a:rPr lang="ru-RU" sz="5600" dirty="0" err="1"/>
              <a:t>Розглянемо</a:t>
            </a:r>
            <a:r>
              <a:rPr lang="ru-RU" sz="5600" dirty="0"/>
              <a:t> </a:t>
            </a:r>
            <a:r>
              <a:rPr lang="ru-RU" sz="5600" dirty="0" err="1"/>
              <a:t>кілька</a:t>
            </a:r>
            <a:r>
              <a:rPr lang="ru-RU" sz="5600" dirty="0"/>
              <a:t> </a:t>
            </a:r>
            <a:r>
              <a:rPr lang="ru-RU" sz="5600" dirty="0" err="1"/>
              <a:t>простих</a:t>
            </a:r>
            <a:r>
              <a:rPr lang="ru-RU" sz="5600" dirty="0"/>
              <a:t> </a:t>
            </a:r>
            <a:r>
              <a:rPr lang="ru-RU" sz="5600" dirty="0" err="1"/>
              <a:t>сценаріїв</a:t>
            </a:r>
            <a:r>
              <a:rPr lang="ru-RU" sz="5600" dirty="0"/>
              <a:t> </a:t>
            </a:r>
            <a:r>
              <a:rPr lang="ru-RU" sz="5600" dirty="0" err="1"/>
              <a:t>використання</a:t>
            </a:r>
            <a:r>
              <a:rPr lang="ru-RU" sz="5600" dirty="0"/>
              <a:t> </a:t>
            </a:r>
            <a:r>
              <a:rPr lang="ru-RU" sz="5600" dirty="0" err="1"/>
              <a:t>хмарних</a:t>
            </a:r>
            <a:r>
              <a:rPr lang="ru-RU" sz="5600" dirty="0"/>
              <a:t> </a:t>
            </a:r>
            <a:r>
              <a:rPr lang="ru-RU" sz="5600" dirty="0" err="1"/>
              <a:t>рішень</a:t>
            </a:r>
            <a:r>
              <a:rPr lang="ru-RU" sz="5600" dirty="0"/>
              <a:t> для </a:t>
            </a:r>
            <a:r>
              <a:rPr lang="ru-RU" sz="5600" dirty="0" err="1"/>
              <a:t>бізнесу</a:t>
            </a:r>
            <a:r>
              <a:rPr lang="ru-RU" sz="5600" dirty="0"/>
              <a:t>.</a:t>
            </a:r>
          </a:p>
          <a:p>
            <a:pPr marL="0" indent="457200" algn="just">
              <a:lnSpc>
                <a:spcPct val="120000"/>
              </a:lnSpc>
              <a:buNone/>
            </a:pPr>
            <a:r>
              <a:rPr lang="ru-RU" sz="6000" dirty="0" err="1"/>
              <a:t>Сценарій</a:t>
            </a:r>
            <a:r>
              <a:rPr lang="ru-RU" sz="6000" dirty="0"/>
              <a:t> 1: </a:t>
            </a:r>
            <a:r>
              <a:rPr lang="ru-RU" sz="6000" dirty="0" err="1"/>
              <a:t>сховище</a:t>
            </a:r>
            <a:r>
              <a:rPr lang="ru-RU" sz="6000" dirty="0"/>
              <a:t> </a:t>
            </a:r>
            <a:r>
              <a:rPr lang="ru-RU" sz="6000" dirty="0" err="1"/>
              <a:t>резервних</a:t>
            </a:r>
            <a:r>
              <a:rPr lang="ru-RU" sz="6000" dirty="0"/>
              <a:t> </a:t>
            </a:r>
            <a:r>
              <a:rPr lang="ru-RU" sz="6000" dirty="0" err="1"/>
              <a:t>копій</a:t>
            </a:r>
            <a:endParaRPr lang="ru-RU" sz="6000" dirty="0"/>
          </a:p>
          <a:p>
            <a:pPr marL="0" indent="457200" algn="just">
              <a:lnSpc>
                <a:spcPct val="120000"/>
              </a:lnSpc>
              <a:buNone/>
            </a:pPr>
            <a:r>
              <a:rPr lang="ru-RU" sz="6000" dirty="0" err="1"/>
              <a:t>Це</a:t>
            </a:r>
            <a:r>
              <a:rPr lang="ru-RU" sz="6000" dirty="0"/>
              <a:t> </a:t>
            </a:r>
            <a:r>
              <a:rPr lang="ru-RU" sz="6000" dirty="0" err="1"/>
              <a:t>найпростіший</a:t>
            </a:r>
            <a:r>
              <a:rPr lang="ru-RU" sz="6000" dirty="0"/>
              <a:t> </a:t>
            </a:r>
            <a:r>
              <a:rPr lang="ru-RU" sz="6000" dirty="0" err="1"/>
              <a:t>варіант</a:t>
            </a:r>
            <a:r>
              <a:rPr lang="ru-RU" sz="6000" dirty="0"/>
              <a:t> – </a:t>
            </a:r>
            <a:r>
              <a:rPr lang="ru-RU" sz="6000" dirty="0" err="1"/>
              <a:t>винести</a:t>
            </a:r>
            <a:r>
              <a:rPr lang="ru-RU" sz="6000" dirty="0"/>
              <a:t> у хмару </a:t>
            </a:r>
            <a:r>
              <a:rPr lang="ru-RU" sz="6000" dirty="0" err="1"/>
              <a:t>сховище</a:t>
            </a:r>
            <a:r>
              <a:rPr lang="ru-RU" sz="6000" dirty="0"/>
              <a:t> </a:t>
            </a:r>
            <a:r>
              <a:rPr lang="ru-RU" sz="6000" dirty="0" err="1"/>
              <a:t>резервних</a:t>
            </a:r>
            <a:r>
              <a:rPr lang="ru-RU" sz="6000" dirty="0"/>
              <a:t> </a:t>
            </a:r>
            <a:r>
              <a:rPr lang="ru-RU" sz="6000" dirty="0" err="1"/>
              <a:t>копій</a:t>
            </a:r>
            <a:r>
              <a:rPr lang="ru-RU" sz="6000" dirty="0"/>
              <a:t> </a:t>
            </a:r>
            <a:r>
              <a:rPr lang="ru-RU" sz="6000" dirty="0" err="1"/>
              <a:t>даних</a:t>
            </a:r>
            <a:r>
              <a:rPr lang="ru-RU" sz="6000" dirty="0"/>
              <a:t>. </a:t>
            </a:r>
            <a:r>
              <a:rPr lang="ru-RU" sz="6000" dirty="0" err="1"/>
              <a:t>Копії</a:t>
            </a:r>
            <a:r>
              <a:rPr lang="ru-RU" sz="6000" dirty="0"/>
              <a:t> критично </a:t>
            </a:r>
            <a:r>
              <a:rPr lang="ru-RU" sz="6000" dirty="0" err="1"/>
              <a:t>важливих</a:t>
            </a:r>
            <a:r>
              <a:rPr lang="ru-RU" sz="6000" dirty="0"/>
              <a:t> </a:t>
            </a:r>
            <a:r>
              <a:rPr lang="ru-RU" sz="6000" dirty="0" err="1"/>
              <a:t>даних</a:t>
            </a:r>
            <a:r>
              <a:rPr lang="ru-RU" sz="6000" dirty="0"/>
              <a:t> </a:t>
            </a:r>
            <a:r>
              <a:rPr lang="ru-RU" sz="6000" dirty="0" err="1"/>
              <a:t>бажано</a:t>
            </a:r>
            <a:r>
              <a:rPr lang="ru-RU" sz="6000" dirty="0"/>
              <a:t> </a:t>
            </a:r>
            <a:r>
              <a:rPr lang="ru-RU" sz="6000" dirty="0" err="1"/>
              <a:t>зберігати</a:t>
            </a:r>
            <a:r>
              <a:rPr lang="ru-RU" sz="6000" dirty="0"/>
              <a:t> на </a:t>
            </a:r>
            <a:r>
              <a:rPr lang="ru-RU" sz="6000" dirty="0" err="1"/>
              <a:t>віддаленому</a:t>
            </a:r>
            <a:r>
              <a:rPr lang="ru-RU" sz="6000" dirty="0"/>
              <a:t> </a:t>
            </a:r>
            <a:r>
              <a:rPr lang="ru-RU" sz="6000" dirty="0" err="1"/>
              <a:t>майданчику</a:t>
            </a:r>
            <a:r>
              <a:rPr lang="ru-RU" sz="6000" dirty="0"/>
              <a:t>, </a:t>
            </a:r>
            <a:r>
              <a:rPr lang="ru-RU" sz="6000" dirty="0" err="1"/>
              <a:t>щоб</a:t>
            </a:r>
            <a:r>
              <a:rPr lang="ru-RU" sz="6000" dirty="0"/>
              <a:t> </a:t>
            </a:r>
            <a:r>
              <a:rPr lang="ru-RU" sz="6000" dirty="0" err="1"/>
              <a:t>несправності</a:t>
            </a:r>
            <a:r>
              <a:rPr lang="ru-RU" sz="6000" dirty="0"/>
              <a:t> в основному </a:t>
            </a:r>
            <a:r>
              <a:rPr lang="ru-RU" sz="6000" dirty="0" err="1"/>
              <a:t>майданчику</a:t>
            </a:r>
            <a:r>
              <a:rPr lang="ru-RU" sz="6000" dirty="0"/>
              <a:t> не </a:t>
            </a:r>
            <a:r>
              <a:rPr lang="ru-RU" sz="6000" dirty="0" err="1"/>
              <a:t>торкнулися</a:t>
            </a:r>
            <a:r>
              <a:rPr lang="ru-RU" sz="6000" dirty="0"/>
              <a:t> </a:t>
            </a:r>
            <a:r>
              <a:rPr lang="ru-RU" sz="6000" dirty="0" err="1"/>
              <a:t>бекапів</a:t>
            </a:r>
            <a:r>
              <a:rPr lang="ru-RU" sz="6000" dirty="0"/>
              <a:t>. </a:t>
            </a:r>
            <a:r>
              <a:rPr lang="ru-RU" sz="6000" dirty="0" err="1"/>
              <a:t>Ще</a:t>
            </a:r>
            <a:r>
              <a:rPr lang="ru-RU" sz="6000" dirty="0"/>
              <a:t> </a:t>
            </a:r>
            <a:r>
              <a:rPr lang="ru-RU" sz="6000" dirty="0" err="1"/>
              <a:t>краще</a:t>
            </a:r>
            <a:r>
              <a:rPr lang="ru-RU" sz="6000" dirty="0"/>
              <a:t> – </a:t>
            </a:r>
            <a:r>
              <a:rPr lang="ru-RU" sz="6000" dirty="0" err="1"/>
              <a:t>зберігати</a:t>
            </a:r>
            <a:r>
              <a:rPr lang="ru-RU" sz="6000" dirty="0"/>
              <a:t> </a:t>
            </a:r>
            <a:r>
              <a:rPr lang="ru-RU" sz="6000" dirty="0" err="1"/>
              <a:t>дані</a:t>
            </a:r>
            <a:r>
              <a:rPr lang="ru-RU" sz="6000" dirty="0"/>
              <a:t> в </a:t>
            </a:r>
            <a:r>
              <a:rPr lang="ru-RU" sz="6000" dirty="0" err="1"/>
              <a:t>сертифікованому</a:t>
            </a:r>
            <a:r>
              <a:rPr lang="ru-RU" sz="6000" dirty="0"/>
              <a:t> дата-</a:t>
            </a:r>
            <a:r>
              <a:rPr lang="ru-RU" sz="6000" dirty="0" err="1"/>
              <a:t>центрі</a:t>
            </a:r>
            <a:r>
              <a:rPr lang="ru-RU" sz="6000" dirty="0"/>
              <a:t>, </a:t>
            </a:r>
            <a:r>
              <a:rPr lang="ru-RU" sz="6000" dirty="0" err="1"/>
              <a:t>куди</a:t>
            </a:r>
            <a:r>
              <a:rPr lang="ru-RU" sz="6000" dirty="0"/>
              <a:t> </a:t>
            </a:r>
            <a:r>
              <a:rPr lang="ru-RU" sz="6000" dirty="0" err="1"/>
              <a:t>інформація</a:t>
            </a:r>
            <a:r>
              <a:rPr lang="ru-RU" sz="6000" dirty="0"/>
              <a:t> </a:t>
            </a:r>
            <a:r>
              <a:rPr lang="ru-RU" sz="6000" dirty="0" err="1"/>
              <a:t>передається</a:t>
            </a:r>
            <a:r>
              <a:rPr lang="ru-RU" sz="6000" dirty="0"/>
              <a:t> </a:t>
            </a:r>
            <a:r>
              <a:rPr lang="ru-RU" sz="6000" dirty="0" err="1"/>
              <a:t>захищеними</a:t>
            </a:r>
            <a:r>
              <a:rPr lang="ru-RU" sz="6000" dirty="0"/>
              <a:t> каналами, а </a:t>
            </a:r>
            <a:r>
              <a:rPr lang="ru-RU" sz="6000" dirty="0" err="1"/>
              <a:t>дані</a:t>
            </a:r>
            <a:r>
              <a:rPr lang="ru-RU" sz="6000" dirty="0"/>
              <a:t> на дисках </a:t>
            </a:r>
            <a:r>
              <a:rPr lang="ru-RU" sz="6000" dirty="0" err="1"/>
              <a:t>захищені</a:t>
            </a:r>
            <a:r>
              <a:rPr lang="ru-RU" sz="6000" dirty="0"/>
              <a:t> </a:t>
            </a:r>
            <a:r>
              <a:rPr lang="ru-RU" sz="6000" dirty="0" err="1"/>
              <a:t>засобами</a:t>
            </a:r>
            <a:r>
              <a:rPr lang="ru-RU" sz="6000" dirty="0"/>
              <a:t> </a:t>
            </a:r>
            <a:r>
              <a:rPr lang="ru-RU" sz="6000" dirty="0" err="1"/>
              <a:t>апаратного</a:t>
            </a:r>
            <a:r>
              <a:rPr lang="ru-RU" sz="6000" dirty="0"/>
              <a:t> </a:t>
            </a:r>
            <a:r>
              <a:rPr lang="ru-RU" sz="6000" dirty="0" err="1"/>
              <a:t>шифрування</a:t>
            </a:r>
            <a:r>
              <a:rPr lang="ru-RU" sz="6000" dirty="0"/>
              <a:t>. За </a:t>
            </a:r>
            <a:r>
              <a:rPr lang="ru-RU" sz="6000" dirty="0" err="1"/>
              <a:t>необхідності</a:t>
            </a:r>
            <a:r>
              <a:rPr lang="ru-RU" sz="6000" dirty="0"/>
              <a:t> </a:t>
            </a:r>
            <a:r>
              <a:rPr lang="ru-RU" sz="6000" dirty="0" err="1"/>
              <a:t>можна</a:t>
            </a:r>
            <a:r>
              <a:rPr lang="ru-RU" sz="6000" dirty="0"/>
              <a:t> </a:t>
            </a:r>
            <a:r>
              <a:rPr lang="ru-RU" sz="6000" dirty="0" err="1"/>
              <a:t>домовитися</a:t>
            </a:r>
            <a:r>
              <a:rPr lang="ru-RU" sz="6000" dirty="0"/>
              <a:t> з провайдером та </a:t>
            </a:r>
            <a:r>
              <a:rPr lang="ru-RU" sz="6000" dirty="0" err="1"/>
              <a:t>відновити</a:t>
            </a:r>
            <a:r>
              <a:rPr lang="ru-RU" sz="6000" dirty="0"/>
              <a:t> </a:t>
            </a:r>
            <a:r>
              <a:rPr lang="ru-RU" sz="6000" dirty="0" err="1"/>
              <a:t>дані</a:t>
            </a:r>
            <a:r>
              <a:rPr lang="ru-RU" sz="6000" dirty="0"/>
              <a:t> </a:t>
            </a:r>
            <a:r>
              <a:rPr lang="ru-RU" sz="6000" dirty="0" err="1"/>
              <a:t>із</a:t>
            </a:r>
            <a:r>
              <a:rPr lang="ru-RU" sz="6000" dirty="0"/>
              <a:t> </a:t>
            </a:r>
            <a:r>
              <a:rPr lang="ru-RU" sz="6000" dirty="0" err="1"/>
              <a:t>резервних</a:t>
            </a:r>
            <a:r>
              <a:rPr lang="ru-RU" sz="6000" dirty="0"/>
              <a:t> </a:t>
            </a:r>
            <a:r>
              <a:rPr lang="ru-RU" sz="6000" dirty="0" err="1"/>
              <a:t>копій</a:t>
            </a:r>
            <a:r>
              <a:rPr lang="ru-RU" sz="6000" dirty="0"/>
              <a:t> на </a:t>
            </a:r>
            <a:r>
              <a:rPr lang="ru-RU" sz="6000" dirty="0" err="1"/>
              <a:t>віддаленому</a:t>
            </a:r>
            <a:r>
              <a:rPr lang="ru-RU" sz="6000" dirty="0"/>
              <a:t> </a:t>
            </a:r>
            <a:r>
              <a:rPr lang="ru-RU" sz="6000" dirty="0" err="1"/>
              <a:t>майданчику</a:t>
            </a:r>
            <a:r>
              <a:rPr lang="ru-RU" sz="6000" dirty="0"/>
              <a:t>.</a:t>
            </a:r>
          </a:p>
          <a:p>
            <a:pPr marL="0" indent="457200" algn="just">
              <a:lnSpc>
                <a:spcPct val="120000"/>
              </a:lnSpc>
              <a:buNone/>
            </a:pPr>
            <a:r>
              <a:rPr lang="ru-RU" sz="6000" dirty="0" err="1"/>
              <a:t>Сценарій</a:t>
            </a:r>
            <a:r>
              <a:rPr lang="ru-RU" sz="6000" dirty="0"/>
              <a:t> 2: </a:t>
            </a:r>
            <a:r>
              <a:rPr lang="ru-RU" sz="6000" dirty="0" err="1"/>
              <a:t>резервний</a:t>
            </a:r>
            <a:r>
              <a:rPr lang="ru-RU" sz="6000" dirty="0"/>
              <a:t> </a:t>
            </a:r>
            <a:r>
              <a:rPr lang="ru-RU" sz="6000" dirty="0" err="1"/>
              <a:t>майданчик</a:t>
            </a:r>
            <a:endParaRPr lang="ru-RU" sz="6000" dirty="0"/>
          </a:p>
          <a:p>
            <a:pPr marL="0" indent="457200" algn="just">
              <a:lnSpc>
                <a:spcPct val="120000"/>
              </a:lnSpc>
              <a:buNone/>
            </a:pPr>
            <a:r>
              <a:rPr lang="ru-RU" sz="6000" dirty="0" err="1"/>
              <a:t>Організувати</a:t>
            </a:r>
            <a:r>
              <a:rPr lang="ru-RU" sz="6000" dirty="0"/>
              <a:t> </a:t>
            </a:r>
            <a:r>
              <a:rPr lang="ru-RU" sz="6000" dirty="0" err="1"/>
              <a:t>відмовостійку</a:t>
            </a:r>
            <a:r>
              <a:rPr lang="ru-RU" sz="6000" dirty="0"/>
              <a:t> </a:t>
            </a:r>
            <a:r>
              <a:rPr lang="ru-RU" sz="6000" dirty="0" err="1"/>
              <a:t>інфраструктуру</a:t>
            </a:r>
            <a:r>
              <a:rPr lang="ru-RU" sz="6000" dirty="0"/>
              <a:t> локально – справа </a:t>
            </a:r>
            <a:r>
              <a:rPr lang="ru-RU" sz="6000" dirty="0" err="1"/>
              <a:t>надто</a:t>
            </a:r>
            <a:r>
              <a:rPr lang="ru-RU" sz="6000" dirty="0"/>
              <a:t> затратна і за часом, і за коштами. </a:t>
            </a:r>
            <a:r>
              <a:rPr lang="ru-RU" sz="6000" dirty="0" err="1"/>
              <a:t>Замість</a:t>
            </a:r>
            <a:r>
              <a:rPr lang="ru-RU" sz="6000" dirty="0"/>
              <a:t> того, </a:t>
            </a:r>
            <a:r>
              <a:rPr lang="ru-RU" sz="6000" dirty="0" err="1"/>
              <a:t>щоб</a:t>
            </a:r>
            <a:r>
              <a:rPr lang="ru-RU" sz="6000" dirty="0"/>
              <a:t> </a:t>
            </a:r>
            <a:r>
              <a:rPr lang="ru-RU" sz="6000" dirty="0" err="1"/>
              <a:t>будувати</a:t>
            </a:r>
            <a:r>
              <a:rPr lang="ru-RU" sz="6000" dirty="0"/>
              <a:t> </a:t>
            </a:r>
            <a:r>
              <a:rPr lang="ru-RU" sz="6000" dirty="0" err="1"/>
              <a:t>власний</a:t>
            </a:r>
            <a:r>
              <a:rPr lang="ru-RU" sz="6000" dirty="0"/>
              <a:t> кластер, </a:t>
            </a:r>
            <a:r>
              <a:rPr lang="ru-RU" sz="6000" dirty="0" err="1"/>
              <a:t>використовуйте</a:t>
            </a:r>
            <a:r>
              <a:rPr lang="ru-RU" sz="6000" dirty="0"/>
              <a:t> </a:t>
            </a:r>
            <a:r>
              <a:rPr lang="ru-RU" sz="6000" dirty="0" err="1"/>
              <a:t>хмарні</a:t>
            </a:r>
            <a:r>
              <a:rPr lang="ru-RU" sz="6000" dirty="0"/>
              <a:t> </a:t>
            </a:r>
            <a:r>
              <a:rPr lang="ru-RU" sz="6000" dirty="0" err="1"/>
              <a:t>рішення</a:t>
            </a:r>
            <a:r>
              <a:rPr lang="ru-RU" sz="6000" dirty="0"/>
              <a:t> для </a:t>
            </a:r>
            <a:r>
              <a:rPr lang="ru-RU" sz="6000" dirty="0" err="1"/>
              <a:t>організації</a:t>
            </a:r>
            <a:r>
              <a:rPr lang="ru-RU" sz="6000" dirty="0"/>
              <a:t> резервного </a:t>
            </a:r>
            <a:r>
              <a:rPr lang="ru-RU" sz="6000" dirty="0" err="1"/>
              <a:t>майданчика</a:t>
            </a:r>
            <a:r>
              <a:rPr lang="ru-RU" sz="6000" dirty="0"/>
              <a:t>. У </a:t>
            </a:r>
            <a:r>
              <a:rPr lang="ru-RU" sz="6000" dirty="0" err="1"/>
              <a:t>разі</a:t>
            </a:r>
            <a:r>
              <a:rPr lang="ru-RU" sz="6000" dirty="0"/>
              <a:t> </a:t>
            </a:r>
            <a:r>
              <a:rPr lang="ru-RU" sz="6000" dirty="0" err="1"/>
              <a:t>відмови</a:t>
            </a:r>
            <a:r>
              <a:rPr lang="ru-RU" sz="6000" dirty="0"/>
              <a:t> </a:t>
            </a:r>
            <a:r>
              <a:rPr lang="ru-RU" sz="6000" dirty="0" err="1"/>
              <a:t>основної</a:t>
            </a:r>
            <a:r>
              <a:rPr lang="ru-RU" sz="6000" dirty="0"/>
              <a:t> </a:t>
            </a:r>
            <a:r>
              <a:rPr lang="ru-RU" sz="6000" dirty="0" err="1"/>
              <a:t>інфраструктури</a:t>
            </a:r>
            <a:r>
              <a:rPr lang="ru-RU" sz="6000" dirty="0"/>
              <a:t> </a:t>
            </a:r>
            <a:r>
              <a:rPr lang="ru-RU" sz="6000" dirty="0" err="1"/>
              <a:t>резервний</a:t>
            </a:r>
            <a:r>
              <a:rPr lang="ru-RU" sz="6000" dirty="0"/>
              <a:t> </a:t>
            </a:r>
            <a:r>
              <a:rPr lang="ru-RU" sz="6000" dirty="0" err="1"/>
              <a:t>майданчик</a:t>
            </a:r>
            <a:r>
              <a:rPr lang="ru-RU" sz="6000" dirty="0"/>
              <a:t> </a:t>
            </a:r>
            <a:r>
              <a:rPr lang="ru-RU" sz="6000" dirty="0" err="1"/>
              <a:t>продовжить</a:t>
            </a:r>
            <a:r>
              <a:rPr lang="ru-RU" sz="6000" dirty="0"/>
              <a:t> роботу. </a:t>
            </a:r>
            <a:r>
              <a:rPr lang="ru-RU" sz="6000" dirty="0" err="1"/>
              <a:t>Цим</a:t>
            </a:r>
            <a:r>
              <a:rPr lang="ru-RU" sz="6000" dirty="0"/>
              <a:t> </a:t>
            </a:r>
            <a:r>
              <a:rPr lang="ru-RU" sz="6000" dirty="0" err="1"/>
              <a:t>варіантом</a:t>
            </a:r>
            <a:r>
              <a:rPr lang="ru-RU" sz="6000" dirty="0"/>
              <a:t> </a:t>
            </a:r>
            <a:r>
              <a:rPr lang="ru-RU" sz="6000" dirty="0" err="1"/>
              <a:t>користуються</a:t>
            </a:r>
            <a:r>
              <a:rPr lang="ru-RU" sz="6000" dirty="0"/>
              <a:t> не </a:t>
            </a:r>
            <a:r>
              <a:rPr lang="ru-RU" sz="6000" dirty="0" err="1"/>
              <a:t>лише</a:t>
            </a:r>
            <a:r>
              <a:rPr lang="ru-RU" sz="6000" dirty="0"/>
              <a:t> </a:t>
            </a:r>
            <a:r>
              <a:rPr lang="ru-RU" sz="6000" dirty="0" err="1"/>
              <a:t>компанії</a:t>
            </a:r>
            <a:r>
              <a:rPr lang="ru-RU" sz="6000" dirty="0"/>
              <a:t> сектора СМБ, а й </a:t>
            </a:r>
            <a:r>
              <a:rPr lang="ru-RU" sz="6000" dirty="0" err="1"/>
              <a:t>великі</a:t>
            </a:r>
            <a:r>
              <a:rPr lang="ru-RU" sz="6000" dirty="0"/>
              <a:t> </a:t>
            </a:r>
            <a:r>
              <a:rPr lang="ru-RU" sz="6000" dirty="0" err="1"/>
              <a:t>корпорації</a:t>
            </a:r>
            <a:r>
              <a:rPr lang="ru-RU" sz="6000" dirty="0"/>
              <a:t>.</a:t>
            </a:r>
          </a:p>
          <a:p>
            <a:pPr marL="0" indent="457200" algn="just">
              <a:lnSpc>
                <a:spcPct val="120000"/>
              </a:lnSpc>
              <a:buNone/>
            </a:pPr>
            <a:r>
              <a:rPr lang="ru-RU" sz="6000" dirty="0" err="1"/>
              <a:t>Сценарій</a:t>
            </a:r>
            <a:r>
              <a:rPr lang="ru-RU" sz="6000" dirty="0"/>
              <a:t> 3: </a:t>
            </a:r>
            <a:r>
              <a:rPr lang="ru-RU" sz="6000" dirty="0" err="1"/>
              <a:t>майданчик</a:t>
            </a:r>
            <a:r>
              <a:rPr lang="ru-RU" sz="6000" dirty="0"/>
              <a:t> для </a:t>
            </a:r>
            <a:r>
              <a:rPr lang="ru-RU" sz="6000" dirty="0" err="1"/>
              <a:t>пікових</a:t>
            </a:r>
            <a:r>
              <a:rPr lang="ru-RU" sz="6000" dirty="0"/>
              <a:t> </a:t>
            </a:r>
            <a:r>
              <a:rPr lang="ru-RU" sz="6000" dirty="0" err="1"/>
              <a:t>навантажень</a:t>
            </a:r>
            <a:endParaRPr lang="ru-RU" sz="6000" dirty="0"/>
          </a:p>
          <a:p>
            <a:pPr marL="0" indent="457200" algn="just">
              <a:lnSpc>
                <a:spcPct val="120000"/>
              </a:lnSpc>
              <a:buNone/>
            </a:pPr>
            <a:r>
              <a:rPr lang="ru-RU" sz="6000" dirty="0" err="1"/>
              <a:t>Якщо</a:t>
            </a:r>
            <a:r>
              <a:rPr lang="ru-RU" sz="6000" dirty="0"/>
              <a:t> ваш </a:t>
            </a:r>
            <a:r>
              <a:rPr lang="ru-RU" sz="6000" dirty="0" err="1"/>
              <a:t>бізнес</a:t>
            </a:r>
            <a:r>
              <a:rPr lang="ru-RU" sz="6000" dirty="0"/>
              <a:t> – </a:t>
            </a:r>
            <a:r>
              <a:rPr lang="ru-RU" sz="6000" dirty="0" err="1"/>
              <a:t>сезонний</a:t>
            </a:r>
            <a:r>
              <a:rPr lang="ru-RU" sz="6000" dirty="0"/>
              <a:t>, </a:t>
            </a:r>
            <a:r>
              <a:rPr lang="ru-RU" sz="6000" dirty="0" err="1"/>
              <a:t>або</a:t>
            </a:r>
            <a:r>
              <a:rPr lang="ru-RU" sz="6000" dirty="0"/>
              <a:t> </a:t>
            </a:r>
            <a:r>
              <a:rPr lang="ru-RU" sz="6000" dirty="0" err="1"/>
              <a:t>періоди</a:t>
            </a:r>
            <a:r>
              <a:rPr lang="ru-RU" sz="6000" dirty="0"/>
              <a:t> </a:t>
            </a:r>
            <a:r>
              <a:rPr lang="ru-RU" sz="6000" dirty="0" err="1"/>
              <a:t>підвищеного</a:t>
            </a:r>
            <a:r>
              <a:rPr lang="ru-RU" sz="6000" dirty="0"/>
              <a:t> </a:t>
            </a:r>
            <a:r>
              <a:rPr lang="ru-RU" sz="6000" dirty="0" err="1"/>
              <a:t>навантаження</a:t>
            </a:r>
            <a:r>
              <a:rPr lang="ru-RU" sz="6000" dirty="0"/>
              <a:t> та </a:t>
            </a:r>
            <a:r>
              <a:rPr lang="ru-RU" sz="6000" dirty="0" err="1"/>
              <a:t>рутини</a:t>
            </a:r>
            <a:r>
              <a:rPr lang="ru-RU" sz="6000" dirty="0"/>
              <a:t> </a:t>
            </a:r>
            <a:r>
              <a:rPr lang="ru-RU" sz="6000" dirty="0" err="1"/>
              <a:t>чергуються</a:t>
            </a:r>
            <a:r>
              <a:rPr lang="ru-RU" sz="6000" dirty="0"/>
              <a:t>, у хмару </a:t>
            </a:r>
            <a:r>
              <a:rPr lang="ru-RU" sz="6000" dirty="0" err="1"/>
              <a:t>можна</a:t>
            </a:r>
            <a:r>
              <a:rPr lang="ru-RU" sz="6000" dirty="0"/>
              <a:t> </a:t>
            </a:r>
            <a:r>
              <a:rPr lang="ru-RU" sz="6000" dirty="0" err="1"/>
              <a:t>винести</a:t>
            </a:r>
            <a:r>
              <a:rPr lang="ru-RU" sz="6000" dirty="0"/>
              <a:t> </a:t>
            </a:r>
            <a:r>
              <a:rPr lang="ru-RU" sz="6000" dirty="0" err="1"/>
              <a:t>ті</a:t>
            </a:r>
            <a:r>
              <a:rPr lang="ru-RU" sz="6000" dirty="0"/>
              <a:t> </a:t>
            </a:r>
            <a:r>
              <a:rPr lang="ru-RU" sz="6000" dirty="0" err="1"/>
              <a:t>програми</a:t>
            </a:r>
            <a:r>
              <a:rPr lang="ru-RU" sz="6000" dirty="0"/>
              <a:t>, </a:t>
            </a:r>
            <a:r>
              <a:rPr lang="ru-RU" sz="6000" dirty="0" err="1"/>
              <a:t>що</a:t>
            </a:r>
            <a:r>
              <a:rPr lang="ru-RU" sz="6000" dirty="0"/>
              <a:t> </a:t>
            </a:r>
            <a:r>
              <a:rPr lang="ru-RU" sz="6000" dirty="0" err="1"/>
              <a:t>використовуються</a:t>
            </a:r>
            <a:r>
              <a:rPr lang="ru-RU" sz="6000" dirty="0"/>
              <a:t> у </a:t>
            </a:r>
            <a:r>
              <a:rPr lang="ru-RU" sz="6000" dirty="0" err="1"/>
              <a:t>високонавантажений</a:t>
            </a:r>
            <a:r>
              <a:rPr lang="ru-RU" sz="6000" dirty="0"/>
              <a:t> </a:t>
            </a:r>
            <a:r>
              <a:rPr lang="ru-RU" sz="6000" dirty="0" err="1"/>
              <a:t>період</a:t>
            </a:r>
            <a:r>
              <a:rPr lang="ru-RU" sz="6000" dirty="0"/>
              <a:t>. Таким чином, </a:t>
            </a:r>
            <a:r>
              <a:rPr lang="ru-RU" sz="6000" dirty="0" err="1"/>
              <a:t>ви</a:t>
            </a:r>
            <a:r>
              <a:rPr lang="ru-RU" sz="6000" dirty="0"/>
              <a:t> </a:t>
            </a:r>
            <a:r>
              <a:rPr lang="ru-RU" sz="6000" dirty="0" err="1"/>
              <a:t>організуєте</a:t>
            </a:r>
            <a:r>
              <a:rPr lang="ru-RU" sz="6000" dirty="0"/>
              <a:t> </a:t>
            </a:r>
            <a:r>
              <a:rPr lang="ru-RU" sz="6000" dirty="0" err="1"/>
              <a:t>гібридну</a:t>
            </a:r>
            <a:r>
              <a:rPr lang="ru-RU" sz="6000" dirty="0"/>
              <a:t> хмару для </a:t>
            </a:r>
            <a:r>
              <a:rPr lang="ru-RU" sz="6000" dirty="0" err="1"/>
              <a:t>своєї</a:t>
            </a:r>
            <a:r>
              <a:rPr lang="ru-RU" sz="6000" dirty="0"/>
              <a:t> </a:t>
            </a:r>
            <a:r>
              <a:rPr lang="ru-RU" sz="6000" dirty="0" err="1"/>
              <a:t>компанії</a:t>
            </a:r>
            <a:r>
              <a:rPr lang="ru-RU" sz="6000" dirty="0"/>
              <a:t>. </a:t>
            </a:r>
            <a:r>
              <a:rPr lang="ru-RU" sz="6000" dirty="0" err="1"/>
              <a:t>Інструменти</a:t>
            </a:r>
            <a:r>
              <a:rPr lang="ru-RU" sz="6000" dirty="0"/>
              <a:t> </a:t>
            </a:r>
            <a:r>
              <a:rPr lang="ru-RU" sz="6000" dirty="0" err="1"/>
              <a:t>інтеграції</a:t>
            </a:r>
            <a:r>
              <a:rPr lang="ru-RU" sz="6000" dirty="0"/>
              <a:t> </a:t>
            </a:r>
            <a:r>
              <a:rPr lang="ru-RU" sz="6000" dirty="0" err="1"/>
              <a:t>локальних</a:t>
            </a:r>
            <a:r>
              <a:rPr lang="ru-RU" sz="6000" dirty="0"/>
              <a:t> та </a:t>
            </a:r>
            <a:r>
              <a:rPr lang="ru-RU" sz="6000" dirty="0" err="1"/>
              <a:t>хмарних</a:t>
            </a:r>
            <a:r>
              <a:rPr lang="ru-RU" sz="6000" dirty="0"/>
              <a:t> </a:t>
            </a:r>
            <a:r>
              <a:rPr lang="ru-RU" sz="6000" dirty="0" err="1"/>
              <a:t>програм</a:t>
            </a:r>
            <a:r>
              <a:rPr lang="ru-RU" sz="6000" dirty="0"/>
              <a:t> на ринку </a:t>
            </a:r>
            <a:r>
              <a:rPr lang="ru-RU" sz="6000" dirty="0" err="1"/>
              <a:t>зроблять</a:t>
            </a:r>
            <a:r>
              <a:rPr lang="ru-RU" sz="6000" dirty="0"/>
              <a:t> роботу </a:t>
            </a:r>
            <a:r>
              <a:rPr lang="ru-RU" sz="6000" dirty="0" err="1"/>
              <a:t>такої</a:t>
            </a:r>
            <a:r>
              <a:rPr lang="ru-RU" sz="6000" dirty="0"/>
              <a:t> </a:t>
            </a:r>
            <a:r>
              <a:rPr lang="ru-RU" sz="6000" dirty="0" err="1"/>
              <a:t>інфраструктури</a:t>
            </a:r>
            <a:r>
              <a:rPr lang="ru-RU" sz="6000" dirty="0"/>
              <a:t> </a:t>
            </a:r>
            <a:r>
              <a:rPr lang="ru-RU" sz="6000" dirty="0" err="1"/>
              <a:t>ефективною</a:t>
            </a:r>
            <a:r>
              <a:rPr lang="ru-RU" sz="6000" dirty="0"/>
              <a:t>.</a:t>
            </a:r>
          </a:p>
          <a:p>
            <a:pPr marL="0" indent="457200" algn="just">
              <a:lnSpc>
                <a:spcPct val="120000"/>
              </a:lnSpc>
              <a:buNone/>
            </a:pPr>
            <a:r>
              <a:rPr lang="ru-RU" sz="6000" dirty="0" err="1"/>
              <a:t>Сценарій</a:t>
            </a:r>
            <a:r>
              <a:rPr lang="ru-RU" sz="6000" dirty="0"/>
              <a:t> 4: </a:t>
            </a:r>
            <a:r>
              <a:rPr lang="ru-RU" sz="6000" dirty="0" err="1"/>
              <a:t>середовище</a:t>
            </a:r>
            <a:r>
              <a:rPr lang="ru-RU" sz="6000" dirty="0"/>
              <a:t> </a:t>
            </a:r>
            <a:r>
              <a:rPr lang="ru-RU" sz="6000" dirty="0" err="1"/>
              <a:t>розгортання</a:t>
            </a:r>
            <a:r>
              <a:rPr lang="ru-RU" sz="6000" dirty="0"/>
              <a:t> для </a:t>
            </a:r>
            <a:r>
              <a:rPr lang="ru-RU" sz="6000" dirty="0" err="1"/>
              <a:t>затребуваних</a:t>
            </a:r>
            <a:r>
              <a:rPr lang="ru-RU" sz="6000" dirty="0"/>
              <a:t> </a:t>
            </a:r>
            <a:r>
              <a:rPr lang="ru-RU" sz="6000" dirty="0" err="1"/>
              <a:t>проектів</a:t>
            </a:r>
            <a:endParaRPr lang="ru-RU" sz="6000" dirty="0"/>
          </a:p>
          <a:p>
            <a:pPr marL="0" indent="457200" algn="just">
              <a:lnSpc>
                <a:spcPct val="120000"/>
              </a:lnSpc>
              <a:buNone/>
            </a:pPr>
            <a:r>
              <a:rPr lang="ru-RU" sz="6000" dirty="0"/>
              <a:t>У </a:t>
            </a:r>
            <a:r>
              <a:rPr lang="ru-RU" sz="6000" dirty="0" err="1"/>
              <a:t>компаніях</a:t>
            </a:r>
            <a:r>
              <a:rPr lang="ru-RU" sz="6000" dirty="0"/>
              <a:t> </a:t>
            </a:r>
            <a:r>
              <a:rPr lang="ru-RU" sz="6000" dirty="0" err="1"/>
              <a:t>із</a:t>
            </a:r>
            <a:r>
              <a:rPr lang="ru-RU" sz="6000" dirty="0"/>
              <a:t> </a:t>
            </a:r>
            <a:r>
              <a:rPr lang="ru-RU" sz="6000" dirty="0" err="1"/>
              <a:t>розгалуженою</a:t>
            </a:r>
            <a:r>
              <a:rPr lang="ru-RU" sz="6000" dirty="0"/>
              <a:t> </a:t>
            </a:r>
            <a:r>
              <a:rPr lang="ru-RU" sz="6000" dirty="0" err="1"/>
              <a:t>оргструктурою</a:t>
            </a:r>
            <a:r>
              <a:rPr lang="ru-RU" sz="6000" dirty="0"/>
              <a:t> </a:t>
            </a:r>
            <a:r>
              <a:rPr lang="ru-RU" sz="6000" dirty="0" err="1"/>
              <a:t>розробкою</a:t>
            </a:r>
            <a:r>
              <a:rPr lang="ru-RU" sz="6000" dirty="0"/>
              <a:t> </a:t>
            </a:r>
            <a:r>
              <a:rPr lang="ru-RU" sz="6000" dirty="0" err="1"/>
              <a:t>проектів</a:t>
            </a:r>
            <a:r>
              <a:rPr lang="ru-RU" sz="6000" dirty="0"/>
              <a:t> для </a:t>
            </a:r>
            <a:r>
              <a:rPr lang="ru-RU" sz="6000" dirty="0" err="1"/>
              <a:t>бізнесу</a:t>
            </a:r>
            <a:r>
              <a:rPr lang="ru-RU" sz="6000" dirty="0"/>
              <a:t> </a:t>
            </a:r>
            <a:r>
              <a:rPr lang="ru-RU" sz="6000" dirty="0" err="1"/>
              <a:t>займаються</a:t>
            </a:r>
            <a:r>
              <a:rPr lang="ru-RU" sz="6000" dirty="0"/>
              <a:t> </a:t>
            </a:r>
            <a:r>
              <a:rPr lang="ru-RU" sz="6000" dirty="0" err="1"/>
              <a:t>окремі</a:t>
            </a:r>
            <a:r>
              <a:rPr lang="ru-RU" sz="6000" dirty="0"/>
              <a:t> </a:t>
            </a:r>
            <a:r>
              <a:rPr lang="ru-RU" sz="6000" dirty="0" err="1"/>
              <a:t>команди</a:t>
            </a:r>
            <a:r>
              <a:rPr lang="ru-RU" sz="6000" dirty="0"/>
              <a:t>. Аудит </a:t>
            </a:r>
            <a:r>
              <a:rPr lang="ru-RU" sz="6000" dirty="0" err="1"/>
              <a:t>ресурсів</a:t>
            </a:r>
            <a:r>
              <a:rPr lang="ru-RU" sz="6000" dirty="0"/>
              <a:t> перед початком проекту повинен </a:t>
            </a:r>
            <a:r>
              <a:rPr lang="ru-RU" sz="6000" dirty="0" err="1"/>
              <a:t>враховувати</a:t>
            </a:r>
            <a:r>
              <a:rPr lang="ru-RU" sz="6000" dirty="0"/>
              <a:t> буквально все, </a:t>
            </a:r>
            <a:r>
              <a:rPr lang="ru-RU" sz="6000" dirty="0" err="1"/>
              <a:t>включаючи</a:t>
            </a:r>
            <a:r>
              <a:rPr lang="ru-RU" sz="6000" dirty="0"/>
              <a:t> </a:t>
            </a:r>
            <a:r>
              <a:rPr lang="ru-RU" sz="6000" dirty="0" err="1"/>
              <a:t>ресурси</a:t>
            </a:r>
            <a:r>
              <a:rPr lang="ru-RU" sz="6000" dirty="0"/>
              <a:t> </a:t>
            </a:r>
            <a:r>
              <a:rPr lang="ru-RU" sz="6000" dirty="0" err="1"/>
              <a:t>розгортання</a:t>
            </a:r>
            <a:r>
              <a:rPr lang="ru-RU" sz="6000" dirty="0"/>
              <a:t> продукту. На жаль, так </a:t>
            </a:r>
            <a:r>
              <a:rPr lang="ru-RU" sz="6000" dirty="0" err="1"/>
              <a:t>відбувається</a:t>
            </a:r>
            <a:r>
              <a:rPr lang="ru-RU" sz="6000" dirty="0"/>
              <a:t> не </a:t>
            </a:r>
            <a:r>
              <a:rPr lang="ru-RU" sz="6000" dirty="0" err="1"/>
              <a:t>завжди</a:t>
            </a:r>
            <a:r>
              <a:rPr lang="ru-RU" sz="6000" dirty="0"/>
              <a:t>. Тому </a:t>
            </a:r>
            <a:r>
              <a:rPr lang="ru-RU" sz="6000" dirty="0" err="1"/>
              <a:t>якщо</a:t>
            </a:r>
            <a:r>
              <a:rPr lang="ru-RU" sz="6000" dirty="0"/>
              <a:t> </a:t>
            </a:r>
            <a:r>
              <a:rPr lang="ru-RU" sz="6000" dirty="0" err="1"/>
              <a:t>підрозділ-замовник</a:t>
            </a:r>
            <a:r>
              <a:rPr lang="ru-RU" sz="6000" dirty="0"/>
              <a:t> </a:t>
            </a:r>
            <a:r>
              <a:rPr lang="ru-RU" sz="6000" dirty="0" err="1"/>
              <a:t>чекає</a:t>
            </a:r>
            <a:r>
              <a:rPr lang="ru-RU" sz="6000" dirty="0"/>
              <a:t> на </a:t>
            </a:r>
            <a:r>
              <a:rPr lang="ru-RU" sz="6000" dirty="0" err="1"/>
              <a:t>додаток</a:t>
            </a:r>
            <a:r>
              <a:rPr lang="ru-RU" sz="6000" dirty="0"/>
              <a:t>, а </a:t>
            </a:r>
            <a:r>
              <a:rPr lang="ru-RU" sz="6000" dirty="0" err="1"/>
              <a:t>локальних</a:t>
            </a:r>
            <a:r>
              <a:rPr lang="ru-RU" sz="6000" dirty="0"/>
              <a:t> </a:t>
            </a:r>
            <a:r>
              <a:rPr lang="ru-RU" sz="6000" dirty="0" err="1"/>
              <a:t>ресурсів</a:t>
            </a:r>
            <a:r>
              <a:rPr lang="ru-RU" sz="6000" dirty="0"/>
              <a:t> для </a:t>
            </a:r>
            <a:r>
              <a:rPr lang="ru-RU" sz="6000" dirty="0" err="1"/>
              <a:t>нього</a:t>
            </a:r>
            <a:r>
              <a:rPr lang="ru-RU" sz="6000" dirty="0"/>
              <a:t> не </a:t>
            </a:r>
            <a:r>
              <a:rPr lang="ru-RU" sz="6000" dirty="0" err="1"/>
              <a:t>вистачить</a:t>
            </a:r>
            <a:r>
              <a:rPr lang="ru-RU" sz="6000" dirty="0"/>
              <a:t>, </a:t>
            </a:r>
            <a:r>
              <a:rPr lang="ru-RU" sz="6000" dirty="0" err="1"/>
              <a:t>скористайтеся</a:t>
            </a:r>
            <a:r>
              <a:rPr lang="ru-RU" sz="6000" dirty="0"/>
              <a:t> </a:t>
            </a:r>
            <a:r>
              <a:rPr lang="ru-RU" sz="6000" dirty="0" err="1"/>
              <a:t>хмарою</a:t>
            </a:r>
            <a:r>
              <a:rPr lang="ru-RU" sz="6000" dirty="0"/>
              <a:t>.</a:t>
            </a:r>
          </a:p>
          <a:p>
            <a:pPr marL="0" indent="457200" algn="just">
              <a:lnSpc>
                <a:spcPct val="120000"/>
              </a:lnSpc>
              <a:buNone/>
            </a:pPr>
            <a:r>
              <a:rPr lang="ru-RU" sz="6000" dirty="0" err="1"/>
              <a:t>Сценарій</a:t>
            </a:r>
            <a:r>
              <a:rPr lang="ru-RU" sz="6000" dirty="0"/>
              <a:t> 5: </a:t>
            </a:r>
            <a:r>
              <a:rPr lang="ru-RU" sz="6000" dirty="0" err="1"/>
              <a:t>міграція</a:t>
            </a:r>
            <a:r>
              <a:rPr lang="ru-RU" sz="6000" dirty="0"/>
              <a:t> у хмару </a:t>
            </a:r>
            <a:r>
              <a:rPr lang="ru-RU" sz="6000" dirty="0" err="1"/>
              <a:t>усієї</a:t>
            </a:r>
            <a:r>
              <a:rPr lang="ru-RU" sz="6000" dirty="0"/>
              <a:t> </a:t>
            </a:r>
            <a:r>
              <a:rPr lang="ru-RU" sz="6000" dirty="0" err="1"/>
              <a:t>інфраструктури</a:t>
            </a:r>
            <a:endParaRPr lang="ru-RU" sz="6000" dirty="0"/>
          </a:p>
          <a:p>
            <a:pPr marL="0" indent="457200" algn="just">
              <a:lnSpc>
                <a:spcPct val="120000"/>
              </a:lnSpc>
              <a:buNone/>
            </a:pPr>
            <a:r>
              <a:rPr lang="ru-RU" sz="6000" dirty="0" err="1"/>
              <a:t>Цей</a:t>
            </a:r>
            <a:r>
              <a:rPr lang="ru-RU" sz="6000" dirty="0"/>
              <a:t> </a:t>
            </a:r>
            <a:r>
              <a:rPr lang="ru-RU" sz="6000" dirty="0" err="1"/>
              <a:t>сценарій</a:t>
            </a:r>
            <a:r>
              <a:rPr lang="ru-RU" sz="6000" dirty="0"/>
              <a:t> </a:t>
            </a:r>
            <a:r>
              <a:rPr lang="ru-RU" sz="6000" dirty="0" err="1"/>
              <a:t>розкриває</a:t>
            </a:r>
            <a:r>
              <a:rPr lang="ru-RU" sz="6000" dirty="0"/>
              <a:t> </a:t>
            </a:r>
            <a:r>
              <a:rPr lang="ru-RU" sz="6000" dirty="0" err="1"/>
              <a:t>усі</a:t>
            </a:r>
            <a:r>
              <a:rPr lang="ru-RU" sz="6000" dirty="0"/>
              <a:t> </a:t>
            </a:r>
            <a:r>
              <a:rPr lang="ru-RU" sz="6000" dirty="0" err="1"/>
              <a:t>переваги</a:t>
            </a:r>
            <a:r>
              <a:rPr lang="ru-RU" sz="6000" dirty="0"/>
              <a:t> </a:t>
            </a:r>
            <a:r>
              <a:rPr lang="ru-RU" sz="6000" dirty="0" err="1"/>
              <a:t>хмарних</a:t>
            </a:r>
            <a:r>
              <a:rPr lang="ru-RU" sz="6000" dirty="0"/>
              <a:t> </a:t>
            </a:r>
            <a:r>
              <a:rPr lang="ru-RU" sz="6000" dirty="0" err="1"/>
              <a:t>технологій</a:t>
            </a:r>
            <a:r>
              <a:rPr lang="ru-RU" sz="6000" dirty="0"/>
              <a:t>. </a:t>
            </a:r>
            <a:r>
              <a:rPr lang="ru-RU" sz="6000" dirty="0" err="1"/>
              <a:t>Повна</a:t>
            </a:r>
            <a:r>
              <a:rPr lang="ru-RU" sz="6000" dirty="0"/>
              <a:t> </a:t>
            </a:r>
            <a:r>
              <a:rPr lang="ru-RU" sz="6000" dirty="0" err="1"/>
              <a:t>міграція</a:t>
            </a:r>
            <a:r>
              <a:rPr lang="ru-RU" sz="6000" dirty="0"/>
              <a:t> – </a:t>
            </a:r>
            <a:r>
              <a:rPr lang="ru-RU" sz="6000" dirty="0" err="1"/>
              <a:t>трудомісткий</a:t>
            </a:r>
            <a:r>
              <a:rPr lang="ru-RU" sz="6000" dirty="0"/>
              <a:t> та </a:t>
            </a:r>
            <a:r>
              <a:rPr lang="ru-RU" sz="6000" dirty="0" err="1"/>
              <a:t>витратний</a:t>
            </a:r>
            <a:r>
              <a:rPr lang="ru-RU" sz="6000" dirty="0"/>
              <a:t> </a:t>
            </a:r>
            <a:r>
              <a:rPr lang="ru-RU" sz="6000" dirty="0" err="1"/>
              <a:t>процес</a:t>
            </a:r>
            <a:r>
              <a:rPr lang="ru-RU" sz="6000" dirty="0"/>
              <a:t>, тому </a:t>
            </a:r>
            <a:r>
              <a:rPr lang="ru-RU" sz="6000" dirty="0" err="1"/>
              <a:t>деякі</a:t>
            </a:r>
            <a:r>
              <a:rPr lang="ru-RU" sz="6000" dirty="0"/>
              <a:t> </a:t>
            </a:r>
            <a:r>
              <a:rPr lang="ru-RU" sz="6000" dirty="0" err="1"/>
              <a:t>провайдери</a:t>
            </a:r>
            <a:r>
              <a:rPr lang="ru-RU" sz="6000" dirty="0"/>
              <a:t> </a:t>
            </a:r>
            <a:r>
              <a:rPr lang="ru-RU" sz="6000" dirty="0" err="1"/>
              <a:t>беруть</a:t>
            </a:r>
            <a:r>
              <a:rPr lang="ru-RU" sz="6000" dirty="0"/>
              <a:t> на себе </a:t>
            </a:r>
            <a:r>
              <a:rPr lang="ru-RU" sz="6000" dirty="0" err="1"/>
              <a:t>перенесення</a:t>
            </a:r>
            <a:r>
              <a:rPr lang="ru-RU" sz="6000" dirty="0"/>
              <a:t> систем </a:t>
            </a:r>
            <a:r>
              <a:rPr lang="ru-RU" sz="6000" dirty="0" err="1"/>
              <a:t>клієнта</a:t>
            </a:r>
            <a:r>
              <a:rPr lang="ru-RU" sz="6000" dirty="0"/>
              <a:t>. </a:t>
            </a:r>
            <a:r>
              <a:rPr lang="ru-RU" sz="6000" dirty="0" err="1"/>
              <a:t>Фахівці</a:t>
            </a:r>
            <a:r>
              <a:rPr lang="ru-RU" sz="6000" dirty="0"/>
              <a:t> </a:t>
            </a:r>
            <a:r>
              <a:rPr lang="ru-RU" sz="6000" dirty="0" err="1"/>
              <a:t>організовують</a:t>
            </a:r>
            <a:r>
              <a:rPr lang="ru-RU" sz="6000" dirty="0"/>
              <a:t> </a:t>
            </a:r>
            <a:r>
              <a:rPr lang="ru-RU" sz="6000" dirty="0" err="1"/>
              <a:t>переїзд</a:t>
            </a:r>
            <a:r>
              <a:rPr lang="ru-RU" sz="6000" dirty="0"/>
              <a:t> так, </a:t>
            </a:r>
            <a:r>
              <a:rPr lang="ru-RU" sz="6000" dirty="0" err="1"/>
              <a:t>щоб</a:t>
            </a:r>
            <a:r>
              <a:rPr lang="ru-RU" sz="6000" dirty="0"/>
              <a:t> </a:t>
            </a:r>
            <a:r>
              <a:rPr lang="ru-RU" sz="6000" dirty="0" err="1"/>
              <a:t>мінімізувати</a:t>
            </a:r>
            <a:r>
              <a:rPr lang="ru-RU" sz="6000" dirty="0"/>
              <a:t> </a:t>
            </a:r>
            <a:r>
              <a:rPr lang="ru-RU" sz="6000" dirty="0" err="1"/>
              <a:t>вплив</a:t>
            </a:r>
            <a:r>
              <a:rPr lang="ru-RU" sz="6000" dirty="0"/>
              <a:t> на </a:t>
            </a:r>
            <a:r>
              <a:rPr lang="ru-RU" sz="6000" dirty="0" err="1"/>
              <a:t>бізнес-процеси</a:t>
            </a:r>
            <a:r>
              <a:rPr lang="ru-RU" sz="6000" dirty="0"/>
              <a:t> та </a:t>
            </a:r>
            <a:r>
              <a:rPr lang="ru-RU" sz="6000" dirty="0" err="1"/>
              <a:t>оптимізувати</a:t>
            </a:r>
            <a:r>
              <a:rPr lang="ru-RU" sz="6000" dirty="0"/>
              <a:t> роботу </a:t>
            </a:r>
            <a:r>
              <a:rPr lang="ru-RU" sz="6000" dirty="0" err="1"/>
              <a:t>кінцевої</a:t>
            </a:r>
            <a:r>
              <a:rPr lang="ru-RU" sz="6000" dirty="0"/>
              <a:t> </a:t>
            </a:r>
            <a:r>
              <a:rPr lang="ru-RU" sz="6000" dirty="0" err="1"/>
              <a:t>інфраструктури</a:t>
            </a:r>
            <a:r>
              <a:rPr lang="ru-RU" sz="3100" dirty="0"/>
              <a:t>.</a:t>
            </a:r>
            <a:endParaRPr lang="uk-UA" sz="3100" dirty="0"/>
          </a:p>
        </p:txBody>
      </p:sp>
    </p:spTree>
    <p:extLst>
      <p:ext uri="{BB962C8B-B14F-4D97-AF65-F5344CB8AC3E}">
        <p14:creationId xmlns:p14="http://schemas.microsoft.com/office/powerpoint/2010/main" val="3520643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C20250-5E73-44A6-88E7-BD9C6BD56B23}"/>
              </a:ext>
            </a:extLst>
          </p:cNvPr>
          <p:cNvSpPr>
            <a:spLocks noGrp="1"/>
          </p:cNvSpPr>
          <p:nvPr>
            <p:ph type="title"/>
          </p:nvPr>
        </p:nvSpPr>
        <p:spPr/>
        <p:txBody>
          <a:bodyPr/>
          <a:lstStyle/>
          <a:p>
            <a:pPr algn="ctr"/>
            <a:r>
              <a:rPr lang="uk-UA" dirty="0"/>
              <a:t>Використані джерела</a:t>
            </a:r>
          </a:p>
        </p:txBody>
      </p:sp>
      <p:sp>
        <p:nvSpPr>
          <p:cNvPr id="3" name="Місце для вмісту 2">
            <a:extLst>
              <a:ext uri="{FF2B5EF4-FFF2-40B4-BE49-F238E27FC236}">
                <a16:creationId xmlns:a16="http://schemas.microsoft.com/office/drawing/2014/main" id="{1BF84919-1EC9-4930-A075-F617192C415D}"/>
              </a:ext>
            </a:extLst>
          </p:cNvPr>
          <p:cNvSpPr>
            <a:spLocks noGrp="1"/>
          </p:cNvSpPr>
          <p:nvPr>
            <p:ph idx="1"/>
          </p:nvPr>
        </p:nvSpPr>
        <p:spPr/>
        <p:txBody>
          <a:bodyPr/>
          <a:lstStyle/>
          <a:p>
            <a:r>
              <a:rPr lang="en-US" dirty="0">
                <a:hlinkClick r:id="rId2"/>
              </a:rPr>
              <a:t>https://onbiz.biz/cloud-vs-dedicated-server-where-to-store-data/</a:t>
            </a:r>
            <a:r>
              <a:rPr lang="uk-UA" dirty="0"/>
              <a:t> </a:t>
            </a:r>
            <a:r>
              <a:rPr lang="ru-RU" dirty="0"/>
              <a:t>Хмара </a:t>
            </a:r>
            <a:r>
              <a:rPr lang="ru-RU" dirty="0" err="1"/>
              <a:t>проти</a:t>
            </a:r>
            <a:r>
              <a:rPr lang="ru-RU" dirty="0"/>
              <a:t> </a:t>
            </a:r>
            <a:r>
              <a:rPr lang="ru-RU" dirty="0" err="1"/>
              <a:t>виділеного</a:t>
            </a:r>
            <a:r>
              <a:rPr lang="ru-RU" dirty="0"/>
              <a:t> сервера – де </a:t>
            </a:r>
            <a:r>
              <a:rPr lang="ru-RU" dirty="0" err="1"/>
              <a:t>зберігати</a:t>
            </a:r>
            <a:r>
              <a:rPr lang="ru-RU" dirty="0"/>
              <a:t> </a:t>
            </a:r>
            <a:r>
              <a:rPr lang="ru-RU" dirty="0" err="1"/>
              <a:t>дані</a:t>
            </a:r>
            <a:r>
              <a:rPr lang="ru-RU" dirty="0"/>
              <a:t>?</a:t>
            </a:r>
          </a:p>
          <a:p>
            <a:r>
              <a:rPr lang="en-US" dirty="0">
                <a:hlinkClick r:id="rId3"/>
              </a:rPr>
              <a:t>https://www.youtube.com/watch?v=mLiPIpaXsww</a:t>
            </a:r>
            <a:r>
              <a:rPr lang="uk-UA" dirty="0"/>
              <a:t> Хмара, як необхідність</a:t>
            </a:r>
          </a:p>
          <a:p>
            <a:r>
              <a:rPr lang="en-US" dirty="0">
                <a:hlinkClick r:id="rId4"/>
              </a:rPr>
              <a:t>https://core.ac.uk/download/pdf/32309907.pdf</a:t>
            </a:r>
            <a:r>
              <a:rPr lang="uk-UA" dirty="0"/>
              <a:t>  Еволюція хмарних обчислень</a:t>
            </a:r>
            <a:endParaRPr lang="ru-RU" dirty="0"/>
          </a:p>
          <a:p>
            <a:r>
              <a:rPr lang="en-US" dirty="0">
                <a:hlinkClick r:id="rId5"/>
              </a:rPr>
              <a:t>https://www.sim-networks.com/ukr/blog/clouds-for-business</a:t>
            </a:r>
            <a:r>
              <a:rPr lang="uk-UA" dirty="0"/>
              <a:t> Навіщо бізнесу хмара</a:t>
            </a:r>
          </a:p>
        </p:txBody>
      </p:sp>
    </p:spTree>
    <p:extLst>
      <p:ext uri="{BB962C8B-B14F-4D97-AF65-F5344CB8AC3E}">
        <p14:creationId xmlns:p14="http://schemas.microsoft.com/office/powerpoint/2010/main" val="2655309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EF57F7-82CE-41A5-AABF-8DA52F135BB4}"/>
              </a:ext>
            </a:extLst>
          </p:cNvPr>
          <p:cNvSpPr>
            <a:spLocks noGrp="1"/>
          </p:cNvSpPr>
          <p:nvPr>
            <p:ph type="title"/>
          </p:nvPr>
        </p:nvSpPr>
        <p:spPr>
          <a:xfrm>
            <a:off x="838200" y="365125"/>
            <a:ext cx="10515600" cy="595457"/>
          </a:xfrm>
        </p:spPr>
        <p:txBody>
          <a:bodyPr>
            <a:normAutofit fontScale="90000"/>
          </a:bodyPr>
          <a:lstStyle/>
          <a:p>
            <a:pPr algn="ctr"/>
            <a:br>
              <a:rPr lang="uk-UA" b="1" dirty="0"/>
            </a:br>
            <a:r>
              <a:rPr lang="uk-UA" b="1" dirty="0"/>
              <a:t>Користувацький сегмент. </a:t>
            </a:r>
            <a:br>
              <a:rPr lang="uk-UA" b="1" dirty="0"/>
            </a:br>
            <a:r>
              <a:rPr lang="uk-UA" b="1" dirty="0"/>
              <a:t>Освіта</a:t>
            </a:r>
            <a:br>
              <a:rPr lang="uk-UA" b="1" dirty="0"/>
            </a:br>
            <a:endParaRPr lang="uk-UA" dirty="0"/>
          </a:p>
        </p:txBody>
      </p:sp>
      <p:sp>
        <p:nvSpPr>
          <p:cNvPr id="3" name="Місце для вмісту 2">
            <a:extLst>
              <a:ext uri="{FF2B5EF4-FFF2-40B4-BE49-F238E27FC236}">
                <a16:creationId xmlns:a16="http://schemas.microsoft.com/office/drawing/2014/main" id="{55A52825-D7C0-4BDA-AA56-BE4F29389ABA}"/>
              </a:ext>
            </a:extLst>
          </p:cNvPr>
          <p:cNvSpPr>
            <a:spLocks noGrp="1"/>
          </p:cNvSpPr>
          <p:nvPr>
            <p:ph idx="1"/>
          </p:nvPr>
        </p:nvSpPr>
        <p:spPr>
          <a:xfrm>
            <a:off x="838200" y="1394691"/>
            <a:ext cx="10515600" cy="4782272"/>
          </a:xfrm>
        </p:spPr>
        <p:txBody>
          <a:bodyPr>
            <a:normAutofit fontScale="70000" lnSpcReduction="20000"/>
          </a:bodyPr>
          <a:lstStyle/>
          <a:p>
            <a:pPr marL="0" indent="457200" algn="just">
              <a:lnSpc>
                <a:spcPct val="120000"/>
              </a:lnSpc>
              <a:spcBef>
                <a:spcPts val="600"/>
              </a:spcBef>
              <a:buNone/>
            </a:pPr>
            <a:r>
              <a:rPr lang="uk-UA" dirty="0"/>
              <a:t>Хмарні </a:t>
            </a:r>
            <a:r>
              <a:rPr lang="uk-UA" dirty="0" err="1"/>
              <a:t>технологіїї</a:t>
            </a:r>
            <a:r>
              <a:rPr lang="uk-UA" dirty="0"/>
              <a:t> дозволяють вийти за рамки звичного розуміння навчального процесу. «Хмари» зробили необов’язковою фактичну присутність учня, студента за місцем навчання і допомагають студенту долати географічні, технологічні та соціальні бар’єри.</a:t>
            </a:r>
          </a:p>
          <a:p>
            <a:pPr marL="0" indent="457200" algn="just">
              <a:lnSpc>
                <a:spcPct val="120000"/>
              </a:lnSpc>
              <a:spcBef>
                <a:spcPts val="600"/>
              </a:spcBef>
              <a:buNone/>
            </a:pPr>
            <a:endParaRPr lang="uk-UA" dirty="0"/>
          </a:p>
          <a:p>
            <a:pPr marL="0" indent="457200" algn="just">
              <a:lnSpc>
                <a:spcPct val="120000"/>
              </a:lnSpc>
              <a:spcBef>
                <a:spcPts val="600"/>
              </a:spcBef>
              <a:buNone/>
            </a:pPr>
            <a:r>
              <a:rPr lang="uk-UA" dirty="0"/>
              <a:t>Також застосування хмарних технологій може стати одним із способів вирішення проблеми захисту авторського права та інтелектуальної власності в бібліотеках. Технічно можливо зробити недоступним збереження вмісту екрану на носії або комп’ютері. Тобто ступінь захисту від несанкціонованого копіювання буде такою ж, як у друкарської книги.</a:t>
            </a:r>
          </a:p>
          <a:p>
            <a:pPr marL="0" indent="457200" algn="just">
              <a:lnSpc>
                <a:spcPct val="120000"/>
              </a:lnSpc>
              <a:spcBef>
                <a:spcPts val="600"/>
              </a:spcBef>
              <a:buNone/>
            </a:pPr>
            <a:endParaRPr lang="uk-UA" dirty="0"/>
          </a:p>
          <a:p>
            <a:pPr marL="0" indent="457200" algn="just">
              <a:lnSpc>
                <a:spcPct val="120000"/>
              </a:lnSpc>
              <a:spcBef>
                <a:spcPts val="600"/>
              </a:spcBef>
              <a:buNone/>
            </a:pPr>
            <a:r>
              <a:rPr lang="uk-UA" dirty="0"/>
              <a:t>Наразі хмарні ресурси використовують у освітніх установах. В основному вони працюють як платформи. Кожному своя «хмара», такими бувають </a:t>
            </a:r>
            <a:r>
              <a:rPr lang="en-US" dirty="0"/>
              <a:t>cloud-</a:t>
            </a:r>
            <a:r>
              <a:rPr lang="uk-UA" dirty="0"/>
              <a:t>сервіси для спільної роботи, які дозволяють студентам заочної, дистанційної та онлайн форми вирішити проблему взаємодії з викладацьким складом і студентським середовищем.</a:t>
            </a:r>
          </a:p>
        </p:txBody>
      </p:sp>
    </p:spTree>
    <p:extLst>
      <p:ext uri="{BB962C8B-B14F-4D97-AF65-F5344CB8AC3E}">
        <p14:creationId xmlns:p14="http://schemas.microsoft.com/office/powerpoint/2010/main" val="2511247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4C1A85-ACB2-4680-93E0-6713D0B17B85}"/>
              </a:ext>
            </a:extLst>
          </p:cNvPr>
          <p:cNvSpPr>
            <a:spLocks noGrp="1"/>
          </p:cNvSpPr>
          <p:nvPr>
            <p:ph type="title"/>
          </p:nvPr>
        </p:nvSpPr>
        <p:spPr/>
        <p:txBody>
          <a:bodyPr/>
          <a:lstStyle/>
          <a:p>
            <a:pPr algn="ctr"/>
            <a:r>
              <a:rPr lang="uk-UA" b="1" dirty="0"/>
              <a:t>Ігрові онлайн-сервіси</a:t>
            </a:r>
            <a:br>
              <a:rPr lang="uk-UA" b="1" dirty="0"/>
            </a:br>
            <a:endParaRPr lang="uk-UA" dirty="0"/>
          </a:p>
        </p:txBody>
      </p:sp>
      <p:sp>
        <p:nvSpPr>
          <p:cNvPr id="3" name="Місце для вмісту 2">
            <a:extLst>
              <a:ext uri="{FF2B5EF4-FFF2-40B4-BE49-F238E27FC236}">
                <a16:creationId xmlns:a16="http://schemas.microsoft.com/office/drawing/2014/main" id="{B8F99A0C-3F33-449A-9894-12C0BBA8B074}"/>
              </a:ext>
            </a:extLst>
          </p:cNvPr>
          <p:cNvSpPr>
            <a:spLocks noGrp="1"/>
          </p:cNvSpPr>
          <p:nvPr>
            <p:ph idx="1"/>
          </p:nvPr>
        </p:nvSpPr>
        <p:spPr>
          <a:xfrm>
            <a:off x="838200" y="1403927"/>
            <a:ext cx="10515600" cy="4773036"/>
          </a:xfrm>
        </p:spPr>
        <p:txBody>
          <a:bodyPr>
            <a:normAutofit fontScale="92500"/>
          </a:bodyPr>
          <a:lstStyle/>
          <a:p>
            <a:pPr marL="0" indent="457200" algn="just">
              <a:lnSpc>
                <a:spcPct val="110000"/>
              </a:lnSpc>
              <a:spcBef>
                <a:spcPts val="600"/>
              </a:spcBef>
              <a:buNone/>
            </a:pPr>
            <a:r>
              <a:rPr lang="uk-UA" dirty="0"/>
              <a:t>Щороку виходять все більш реалістичніші та технологічно складніші ігри. Це потребує постійного оновлення </a:t>
            </a:r>
            <a:r>
              <a:rPr lang="uk-UA" dirty="0" err="1"/>
              <a:t>ґеймерського</a:t>
            </a:r>
            <a:r>
              <a:rPr lang="uk-UA" dirty="0"/>
              <a:t> «заліза», що, як правило, досить дорого. </a:t>
            </a:r>
            <a:r>
              <a:rPr lang="uk-UA" dirty="0" err="1"/>
              <a:t>Клауд</a:t>
            </a:r>
            <a:r>
              <a:rPr lang="uk-UA" dirty="0"/>
              <a:t>-ґеймінг вирішує цю проблему, надаючи доступ до ігор на сервері компанії, а не на комп’ютері чи приставці гравця.</a:t>
            </a:r>
          </a:p>
          <a:p>
            <a:pPr marL="0" indent="457200" algn="just">
              <a:lnSpc>
                <a:spcPct val="110000"/>
              </a:lnSpc>
              <a:spcBef>
                <a:spcPts val="600"/>
              </a:spcBef>
              <a:buNone/>
            </a:pPr>
            <a:r>
              <a:rPr lang="uk-UA" dirty="0"/>
              <a:t>Ця система дозволяє не міняти «залізо» для нової гри і створює можливість доступу до ігор незалежно від розташування користувача та пристроїв, які використовує ґеймер. Усі обчислювальні операції обробляються віддаленим сервером, тому в ці ігри можна грати практично на будь-якій конфігурації комп’ютера.</a:t>
            </a:r>
          </a:p>
          <a:p>
            <a:endParaRPr lang="uk-UA" dirty="0"/>
          </a:p>
        </p:txBody>
      </p:sp>
    </p:spTree>
    <p:extLst>
      <p:ext uri="{BB962C8B-B14F-4D97-AF65-F5344CB8AC3E}">
        <p14:creationId xmlns:p14="http://schemas.microsoft.com/office/powerpoint/2010/main" val="540365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795391-D8E2-438D-8C1B-885C6C8B245C}"/>
              </a:ext>
            </a:extLst>
          </p:cNvPr>
          <p:cNvSpPr>
            <a:spLocks noGrp="1"/>
          </p:cNvSpPr>
          <p:nvPr>
            <p:ph type="title"/>
          </p:nvPr>
        </p:nvSpPr>
        <p:spPr>
          <a:xfrm>
            <a:off x="838200" y="365126"/>
            <a:ext cx="10515600" cy="1094220"/>
          </a:xfrm>
        </p:spPr>
        <p:txBody>
          <a:bodyPr>
            <a:normAutofit fontScale="90000"/>
          </a:bodyPr>
          <a:lstStyle/>
          <a:p>
            <a:pPr algn="ctr"/>
            <a:br>
              <a:rPr lang="uk-UA" b="1" dirty="0"/>
            </a:br>
            <a:r>
              <a:rPr lang="uk-UA" b="1" dirty="0"/>
              <a:t>Персональна продуктивність</a:t>
            </a:r>
            <a:br>
              <a:rPr lang="uk-UA" b="1" dirty="0"/>
            </a:br>
            <a:endParaRPr lang="uk-UA" dirty="0"/>
          </a:p>
        </p:txBody>
      </p:sp>
      <p:sp>
        <p:nvSpPr>
          <p:cNvPr id="3" name="Місце для вмісту 2">
            <a:extLst>
              <a:ext uri="{FF2B5EF4-FFF2-40B4-BE49-F238E27FC236}">
                <a16:creationId xmlns:a16="http://schemas.microsoft.com/office/drawing/2014/main" id="{8A3C5208-84CD-4953-9B7B-2ECEE78E7AD7}"/>
              </a:ext>
            </a:extLst>
          </p:cNvPr>
          <p:cNvSpPr>
            <a:spLocks noGrp="1"/>
          </p:cNvSpPr>
          <p:nvPr>
            <p:ph idx="1"/>
          </p:nvPr>
        </p:nvSpPr>
        <p:spPr/>
        <p:txBody>
          <a:bodyPr/>
          <a:lstStyle/>
          <a:p>
            <a:pPr marL="0" indent="457200" algn="just">
              <a:lnSpc>
                <a:spcPct val="100000"/>
              </a:lnSpc>
              <a:buNone/>
            </a:pPr>
            <a:r>
              <a:rPr lang="uk-UA" dirty="0"/>
              <a:t>Сучасні хмарні сервіси допомагають користувачам тримати власні справи під контролем, вести списки завдань, планувати встановлювати нагадування, створювати нотатки, текстові документи, презентації та ділитися ними з іншими.</a:t>
            </a:r>
          </a:p>
          <a:p>
            <a:pPr marL="0" indent="457200" algn="just">
              <a:lnSpc>
                <a:spcPct val="100000"/>
              </a:lnSpc>
              <a:buNone/>
            </a:pPr>
            <a:r>
              <a:rPr lang="uk-UA" dirty="0"/>
              <a:t>Завдяки тому, що весь контент, файли та бази даних таких сервісів зберігаються у хмарі, користувачі можуть працювати одночасно на кількох девайсах та повністю відмовитися від паперових блокнотів, щоденників, календарів, органайзерів тощо.</a:t>
            </a:r>
          </a:p>
          <a:p>
            <a:endParaRPr lang="uk-UA" dirty="0"/>
          </a:p>
        </p:txBody>
      </p:sp>
    </p:spTree>
    <p:extLst>
      <p:ext uri="{BB962C8B-B14F-4D97-AF65-F5344CB8AC3E}">
        <p14:creationId xmlns:p14="http://schemas.microsoft.com/office/powerpoint/2010/main" val="2716412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4BC09A-3545-44A5-8D02-B7F211D83F5E}"/>
              </a:ext>
            </a:extLst>
          </p:cNvPr>
          <p:cNvSpPr>
            <a:spLocks noGrp="1"/>
          </p:cNvSpPr>
          <p:nvPr>
            <p:ph type="title"/>
          </p:nvPr>
        </p:nvSpPr>
        <p:spPr>
          <a:xfrm>
            <a:off x="838200" y="365126"/>
            <a:ext cx="10515600" cy="817130"/>
          </a:xfrm>
        </p:spPr>
        <p:txBody>
          <a:bodyPr>
            <a:normAutofit fontScale="90000"/>
          </a:bodyPr>
          <a:lstStyle/>
          <a:p>
            <a:pPr marL="0" indent="457200" algn="ctr">
              <a:lnSpc>
                <a:spcPct val="120000"/>
              </a:lnSpc>
            </a:pPr>
            <a:br>
              <a:rPr lang="uk-UA" b="1" dirty="0"/>
            </a:br>
            <a:r>
              <a:rPr lang="uk-UA" b="1" dirty="0"/>
              <a:t>Бізнес-сегмент.  </a:t>
            </a:r>
            <a:r>
              <a:rPr lang="uk-UA" b="1" dirty="0" err="1"/>
              <a:t>Рітейл</a:t>
            </a:r>
            <a:br>
              <a:rPr lang="uk-UA" b="1" dirty="0"/>
            </a:br>
            <a:endParaRPr lang="uk-UA" dirty="0"/>
          </a:p>
        </p:txBody>
      </p:sp>
      <p:sp>
        <p:nvSpPr>
          <p:cNvPr id="3" name="Місце для вмісту 2">
            <a:extLst>
              <a:ext uri="{FF2B5EF4-FFF2-40B4-BE49-F238E27FC236}">
                <a16:creationId xmlns:a16="http://schemas.microsoft.com/office/drawing/2014/main" id="{94BB053F-2E4D-4DE6-AD7D-56229467AF48}"/>
              </a:ext>
            </a:extLst>
          </p:cNvPr>
          <p:cNvSpPr>
            <a:spLocks noGrp="1"/>
          </p:cNvSpPr>
          <p:nvPr>
            <p:ph idx="1"/>
          </p:nvPr>
        </p:nvSpPr>
        <p:spPr/>
        <p:txBody>
          <a:bodyPr>
            <a:normAutofit fontScale="70000" lnSpcReduction="20000"/>
          </a:bodyPr>
          <a:lstStyle/>
          <a:p>
            <a:pPr marL="0" indent="457200" algn="just">
              <a:lnSpc>
                <a:spcPct val="120000"/>
              </a:lnSpc>
              <a:buNone/>
            </a:pPr>
            <a:r>
              <a:rPr lang="uk-UA" b="1" dirty="0" err="1"/>
              <a:t>Рітейл</a:t>
            </a:r>
            <a:r>
              <a:rPr lang="uk-UA" dirty="0"/>
              <a:t> акумулює великий обсяг даних. Це — інформація з касових </a:t>
            </a:r>
            <a:r>
              <a:rPr lang="uk-UA" dirty="0" err="1"/>
              <a:t>чеків</a:t>
            </a:r>
            <a:r>
              <a:rPr lang="uk-UA" dirty="0"/>
              <a:t>, дані карт лояльності, лічильники відвідувачів в магазинах, дані про наявність товару на складах і логістику. Для того, щоб цю інформацію обробляти, потрібен великий обсяг ресурсів. Одні компанії створюють власну інфраструктуру. Інші орендують обчислювальні потужності і обладнання. Природно, що оренда є економічно вигіднішим варіантом.</a:t>
            </a:r>
          </a:p>
          <a:p>
            <a:pPr marL="0" indent="457200" algn="just">
              <a:lnSpc>
                <a:spcPct val="120000"/>
              </a:lnSpc>
              <a:buNone/>
            </a:pPr>
            <a:r>
              <a:rPr lang="uk-UA" dirty="0"/>
              <a:t>У торгівлі </a:t>
            </a:r>
            <a:r>
              <a:rPr lang="uk-UA" dirty="0" err="1"/>
              <a:t>клауд</a:t>
            </a:r>
            <a:r>
              <a:rPr lang="uk-UA" dirty="0"/>
              <a:t>-сервіси спрямовані на оптимізацію процесів та на зменшення витрат. Щоби товар в магазини приходив вчасно і в хорошому стані, є спеціалізовані інструменти, що спроектовані, виходячи з потреб і особливостей логістичних процесів. З їхньою допомогою обирають оптимальну схему перевезення, відстежують рух товару і коригують транспортний план, проводять облік усіх витрат, що виникають при наданні транспортних послуг. Завдяки повній автоматизації процесів у замовника є можливість детально відстежувати всі витрати.</a:t>
            </a:r>
          </a:p>
          <a:p>
            <a:endParaRPr lang="uk-UA" dirty="0"/>
          </a:p>
        </p:txBody>
      </p:sp>
    </p:spTree>
    <p:extLst>
      <p:ext uri="{BB962C8B-B14F-4D97-AF65-F5344CB8AC3E}">
        <p14:creationId xmlns:p14="http://schemas.microsoft.com/office/powerpoint/2010/main" val="362244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32063F-84D6-491E-9814-4D7DA45DC2EF}"/>
              </a:ext>
            </a:extLst>
          </p:cNvPr>
          <p:cNvSpPr>
            <a:spLocks noGrp="1"/>
          </p:cNvSpPr>
          <p:nvPr>
            <p:ph type="title"/>
          </p:nvPr>
        </p:nvSpPr>
        <p:spPr>
          <a:xfrm>
            <a:off x="838200" y="365126"/>
            <a:ext cx="10515600" cy="623166"/>
          </a:xfrm>
        </p:spPr>
        <p:txBody>
          <a:bodyPr>
            <a:normAutofit fontScale="90000"/>
          </a:bodyPr>
          <a:lstStyle/>
          <a:p>
            <a:pPr algn="ctr"/>
            <a:br>
              <a:rPr lang="uk-UA" b="1" dirty="0"/>
            </a:br>
            <a:r>
              <a:rPr lang="uk-UA" b="1" dirty="0"/>
              <a:t>Управління персоналом</a:t>
            </a:r>
            <a:br>
              <a:rPr lang="uk-UA" b="1" dirty="0"/>
            </a:br>
            <a:endParaRPr lang="uk-UA" dirty="0"/>
          </a:p>
        </p:txBody>
      </p:sp>
      <p:sp>
        <p:nvSpPr>
          <p:cNvPr id="3" name="Місце для вмісту 2">
            <a:extLst>
              <a:ext uri="{FF2B5EF4-FFF2-40B4-BE49-F238E27FC236}">
                <a16:creationId xmlns:a16="http://schemas.microsoft.com/office/drawing/2014/main" id="{4BB676A7-5059-4A4B-A4C6-5753770BBE72}"/>
              </a:ext>
            </a:extLst>
          </p:cNvPr>
          <p:cNvSpPr>
            <a:spLocks noGrp="1"/>
          </p:cNvSpPr>
          <p:nvPr>
            <p:ph idx="1"/>
          </p:nvPr>
        </p:nvSpPr>
        <p:spPr>
          <a:xfrm>
            <a:off x="838200" y="1228436"/>
            <a:ext cx="10515600" cy="4948527"/>
          </a:xfrm>
        </p:spPr>
        <p:txBody>
          <a:bodyPr>
            <a:normAutofit fontScale="70000" lnSpcReduction="20000"/>
          </a:bodyPr>
          <a:lstStyle/>
          <a:p>
            <a:pPr marL="0" indent="457200" algn="just">
              <a:lnSpc>
                <a:spcPct val="120000"/>
              </a:lnSpc>
              <a:buNone/>
            </a:pPr>
            <a:r>
              <a:rPr lang="uk-UA" dirty="0"/>
              <a:t>Технології управління персоналом є одним з найважливіших процесів в бізнесі. Хмарні ресурси, спрямовані на оптимізацію процесів усередині бізнесу, спрощують системи підбору персоналу, навчання і внутрішню комунікацію працівників.</a:t>
            </a:r>
          </a:p>
          <a:p>
            <a:pPr marL="0" indent="457200" algn="just">
              <a:lnSpc>
                <a:spcPct val="120000"/>
              </a:lnSpc>
              <a:buNone/>
            </a:pPr>
            <a:r>
              <a:rPr lang="uk-UA" dirty="0"/>
              <a:t>В рамках бізнесу навчання персоналу є одним із пріоритетів компанії. Ідеальним варіантом навчання працівників є повна інтеграція процесу навчання в роботу. І саме хмарні технології </a:t>
            </a:r>
            <a:r>
              <a:rPr lang="en-US" dirty="0"/>
              <a:t>Learning Management System — </a:t>
            </a:r>
            <a:r>
              <a:rPr lang="uk-UA" dirty="0"/>
              <a:t>крім системи обліку, ведення каталогу курсу, проходження курсу навчання і обліку успішності, — сприяють налагодженню широкої мережі професійних контактів та ефективному обміну інформацією.</a:t>
            </a:r>
          </a:p>
          <a:p>
            <a:pPr marL="0" indent="457200" algn="just">
              <a:lnSpc>
                <a:spcPct val="120000"/>
              </a:lnSpc>
              <a:buNone/>
            </a:pPr>
            <a:r>
              <a:rPr lang="uk-UA" dirty="0"/>
              <a:t>Система інформаційного та технологічного забезпечення управління персоналом, що заснована на певному наборі функцій, відходить у минуле. Впровадження нових хмарних інформаційних технологій в управлінні персоналом стає необхідним. Але хмарні технології стають простішими та доступнішими, і сама система управління персоналом має тенденцію «розчинятися» і ставати частиною системи управління організацією в цілому.</a:t>
            </a:r>
          </a:p>
          <a:p>
            <a:endParaRPr lang="uk-UA" dirty="0"/>
          </a:p>
        </p:txBody>
      </p:sp>
    </p:spTree>
    <p:extLst>
      <p:ext uri="{BB962C8B-B14F-4D97-AF65-F5344CB8AC3E}">
        <p14:creationId xmlns:p14="http://schemas.microsoft.com/office/powerpoint/2010/main" val="739725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8E58EE-4B33-4650-A206-232E06D9FC5B}"/>
              </a:ext>
            </a:extLst>
          </p:cNvPr>
          <p:cNvSpPr>
            <a:spLocks noGrp="1"/>
          </p:cNvSpPr>
          <p:nvPr>
            <p:ph type="title"/>
          </p:nvPr>
        </p:nvSpPr>
        <p:spPr>
          <a:xfrm>
            <a:off x="838200" y="365125"/>
            <a:ext cx="10515600" cy="1048039"/>
          </a:xfrm>
        </p:spPr>
        <p:txBody>
          <a:bodyPr>
            <a:normAutofit fontScale="90000"/>
          </a:bodyPr>
          <a:lstStyle/>
          <a:p>
            <a:pPr algn="ctr"/>
            <a:br>
              <a:rPr lang="uk-UA" b="1" dirty="0"/>
            </a:br>
            <a:r>
              <a:rPr lang="en-US" b="1" dirty="0"/>
              <a:t>Blockchain</a:t>
            </a:r>
            <a:br>
              <a:rPr lang="en-US" b="1" dirty="0"/>
            </a:br>
            <a:endParaRPr lang="uk-UA" dirty="0"/>
          </a:p>
        </p:txBody>
      </p:sp>
      <p:sp>
        <p:nvSpPr>
          <p:cNvPr id="3" name="Місце для вмісту 2">
            <a:extLst>
              <a:ext uri="{FF2B5EF4-FFF2-40B4-BE49-F238E27FC236}">
                <a16:creationId xmlns:a16="http://schemas.microsoft.com/office/drawing/2014/main" id="{D1EA70ED-A391-47E0-8D85-F1DB6EE39D29}"/>
              </a:ext>
            </a:extLst>
          </p:cNvPr>
          <p:cNvSpPr>
            <a:spLocks noGrp="1"/>
          </p:cNvSpPr>
          <p:nvPr>
            <p:ph idx="1"/>
          </p:nvPr>
        </p:nvSpPr>
        <p:spPr/>
        <p:txBody>
          <a:bodyPr>
            <a:normAutofit fontScale="70000" lnSpcReduction="20000"/>
          </a:bodyPr>
          <a:lstStyle/>
          <a:p>
            <a:pPr indent="457200" algn="just">
              <a:lnSpc>
                <a:spcPct val="120000"/>
              </a:lnSpc>
              <a:buNone/>
            </a:pPr>
            <a:r>
              <a:rPr lang="uk-UA" dirty="0"/>
              <a:t>Його називають «другим поколінням інтернету». </a:t>
            </a:r>
            <a:r>
              <a:rPr lang="en-US" dirty="0"/>
              <a:t>Blockchain, </a:t>
            </a:r>
            <a:r>
              <a:rPr lang="uk-UA" dirty="0"/>
              <a:t>якщо не вдаватися до технічних тонкощів, — це спосіб зберігання даних або цифровий реєстр транзакцій, угод, контрактів. Головною перевагою такого методу зберігання є те, що дані розподілені серед кількох сотень і навіть тисяч комп’ютерів у всьому світі.</a:t>
            </a:r>
          </a:p>
          <a:p>
            <a:pPr indent="457200" algn="just">
              <a:lnSpc>
                <a:spcPct val="120000"/>
              </a:lnSpc>
              <a:buNone/>
            </a:pPr>
            <a:r>
              <a:rPr lang="uk-UA" dirty="0"/>
              <a:t>Існують цікаві приклади використання цієї технології  для організації розподіленого хмарного сховища, що використовує місце на дисках учасників мережі. Деякі фахівці такі види хмарних обчислень називають «туманними» (адже інфраструктура не є в повному розумінні хмарної, бо дані розподілені по комп’ютерам користувачів).</a:t>
            </a:r>
          </a:p>
          <a:p>
            <a:pPr indent="457200" algn="just">
              <a:lnSpc>
                <a:spcPct val="120000"/>
              </a:lnSpc>
              <a:buNone/>
            </a:pPr>
            <a:r>
              <a:rPr lang="uk-UA" dirty="0"/>
              <a:t>У багатьох на дисках є вільний простір. Чому би не продавати його іншим учасникам мережі? Потенціал у ідеї великий: сукупний дисковий простір на комп’ютерах користувачів зараз набагато перевищує сукупний дисковий простір, доступний у хмарних сервісах.</a:t>
            </a:r>
          </a:p>
          <a:p>
            <a:endParaRPr lang="uk-UA" dirty="0"/>
          </a:p>
        </p:txBody>
      </p:sp>
    </p:spTree>
    <p:extLst>
      <p:ext uri="{BB962C8B-B14F-4D97-AF65-F5344CB8AC3E}">
        <p14:creationId xmlns:p14="http://schemas.microsoft.com/office/powerpoint/2010/main" val="422489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9DE17E-9676-4390-8336-19877C5218F6}"/>
              </a:ext>
            </a:extLst>
          </p:cNvPr>
          <p:cNvSpPr>
            <a:spLocks noGrp="1"/>
          </p:cNvSpPr>
          <p:nvPr>
            <p:ph type="title"/>
          </p:nvPr>
        </p:nvSpPr>
        <p:spPr/>
        <p:txBody>
          <a:bodyPr>
            <a:normAutofit/>
          </a:bodyPr>
          <a:lstStyle/>
          <a:p>
            <a:pPr algn="ctr"/>
            <a:r>
              <a:rPr lang="ru-RU" sz="2800" b="1" dirty="0" err="1"/>
              <a:t>Основні</a:t>
            </a:r>
            <a:r>
              <a:rPr lang="ru-RU" sz="2800" b="1" dirty="0"/>
              <a:t> </a:t>
            </a:r>
            <a:r>
              <a:rPr lang="ru-RU" sz="2800" b="1" dirty="0" err="1"/>
              <a:t>сценарії</a:t>
            </a:r>
            <a:r>
              <a:rPr lang="ru-RU" sz="2800" b="1" dirty="0"/>
              <a:t> </a:t>
            </a:r>
            <a:r>
              <a:rPr lang="ru-RU" sz="2800" b="1" dirty="0" err="1"/>
              <a:t>використання</a:t>
            </a:r>
            <a:r>
              <a:rPr lang="ru-RU" sz="2800" b="1" dirty="0"/>
              <a:t> </a:t>
            </a:r>
            <a:r>
              <a:rPr lang="ru-RU" sz="2800" b="1" dirty="0" err="1"/>
              <a:t>хмарних</a:t>
            </a:r>
            <a:r>
              <a:rPr lang="ru-RU" sz="2800" b="1" dirty="0"/>
              <a:t> </a:t>
            </a:r>
            <a:r>
              <a:rPr lang="ru-RU" sz="2800" b="1" dirty="0" err="1"/>
              <a:t>технологій</a:t>
            </a:r>
            <a:r>
              <a:rPr lang="ru-RU" sz="2800" b="1" dirty="0"/>
              <a:t> на </a:t>
            </a:r>
            <a:r>
              <a:rPr lang="ru-RU" sz="2800" b="1" dirty="0" err="1"/>
              <a:t>підприємстві</a:t>
            </a:r>
            <a:r>
              <a:rPr lang="ru-RU" sz="2800" b="1" dirty="0"/>
              <a:t> </a:t>
            </a:r>
            <a:endParaRPr lang="uk-UA" sz="2800" b="1" dirty="0"/>
          </a:p>
        </p:txBody>
      </p:sp>
      <p:pic>
        <p:nvPicPr>
          <p:cNvPr id="4" name="Місце для вмісту 3">
            <a:extLst>
              <a:ext uri="{FF2B5EF4-FFF2-40B4-BE49-F238E27FC236}">
                <a16:creationId xmlns:a16="http://schemas.microsoft.com/office/drawing/2014/main" id="{4A85E18E-6F86-4980-80BB-CD28A0A844EC}"/>
              </a:ext>
            </a:extLst>
          </p:cNvPr>
          <p:cNvPicPr>
            <a:picLocks noGrp="1" noChangeAspect="1"/>
          </p:cNvPicPr>
          <p:nvPr>
            <p:ph idx="1"/>
          </p:nvPr>
        </p:nvPicPr>
        <p:blipFill>
          <a:blip r:embed="rId2"/>
          <a:stretch>
            <a:fillRect/>
          </a:stretch>
        </p:blipFill>
        <p:spPr>
          <a:xfrm>
            <a:off x="1376218" y="1524000"/>
            <a:ext cx="9264073" cy="4636367"/>
          </a:xfrm>
          <a:prstGeom prst="rect">
            <a:avLst/>
          </a:prstGeom>
        </p:spPr>
      </p:pic>
    </p:spTree>
    <p:extLst>
      <p:ext uri="{BB962C8B-B14F-4D97-AF65-F5344CB8AC3E}">
        <p14:creationId xmlns:p14="http://schemas.microsoft.com/office/powerpoint/2010/main" val="1625927821"/>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4900</TotalTime>
  <Words>2962</Words>
  <Application>Microsoft Office PowerPoint</Application>
  <PresentationFormat>Широкий екран</PresentationFormat>
  <Paragraphs>135</Paragraphs>
  <Slides>22</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22</vt:i4>
      </vt:variant>
    </vt:vector>
  </HeadingPairs>
  <TitlesOfParts>
    <vt:vector size="25" baseType="lpstr">
      <vt:lpstr>Arial</vt:lpstr>
      <vt:lpstr>Times New Roman</vt:lpstr>
      <vt:lpstr>Тема Office</vt:lpstr>
      <vt:lpstr>Сценарії використання хмарних технологій</vt:lpstr>
      <vt:lpstr>Механізми використання хмарних обчислень</vt:lpstr>
      <vt:lpstr> Користувацький сегмент.  Освіта </vt:lpstr>
      <vt:lpstr>Ігрові онлайн-сервіси </vt:lpstr>
      <vt:lpstr> Персональна продуктивність </vt:lpstr>
      <vt:lpstr> Бізнес-сегмент.  Рітейл </vt:lpstr>
      <vt:lpstr> Управління персоналом </vt:lpstr>
      <vt:lpstr> Blockchain </vt:lpstr>
      <vt:lpstr>Основні сценарії використання хмарних технологій на підприємстві </vt:lpstr>
      <vt:lpstr>Презентація PowerPoint</vt:lpstr>
      <vt:lpstr>Сценарій 2: Хмара для економії на програмному забезпеченні </vt:lpstr>
      <vt:lpstr> Сценарій 3: Хмара для зберігання резервних копій важливих даних </vt:lpstr>
      <vt:lpstr> Сценарій 4: Хмара для швидкого аварійного відновлення процесів компанії </vt:lpstr>
      <vt:lpstr> Сценарій 5: Гібридний хмара як кастомізоване рішення для бізнесу </vt:lpstr>
      <vt:lpstr> Своє залізо або хмара: робимо вибір </vt:lpstr>
      <vt:lpstr> Що входить в TCO? </vt:lpstr>
      <vt:lpstr>Презентація PowerPoint</vt:lpstr>
      <vt:lpstr>Презентація PowerPoint</vt:lpstr>
      <vt:lpstr>Презентація PowerPoint</vt:lpstr>
      <vt:lpstr>Презентація PowerPoint</vt:lpstr>
      <vt:lpstr>Презентація PowerPoint</vt:lpstr>
      <vt:lpstr>Використані джерела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Сценарії використання хмарних технологій</dc:title>
  <dc:creator>Оксана</dc:creator>
  <cp:lastModifiedBy>Оксана</cp:lastModifiedBy>
  <cp:revision>20</cp:revision>
  <dcterms:created xsi:type="dcterms:W3CDTF">2023-09-14T08:02:10Z</dcterms:created>
  <dcterms:modified xsi:type="dcterms:W3CDTF">2023-09-17T17:42:37Z</dcterms:modified>
</cp:coreProperties>
</file>