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1" r:id="rId11"/>
    <p:sldId id="262" r:id="rId12"/>
    <p:sldId id="263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738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048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1187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639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9780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987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345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62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861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79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77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286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247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308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676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396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F0FBD-8A6D-4887-B5D6-01E64D861EAC}" type="datetimeFigureOut">
              <a:rPr lang="ru-RU" smtClean="0"/>
              <a:t>вт 11.02.25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55B480-A027-4646-9D4A-A872AD3462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099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Customs and traditions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0944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Customs and traditions. The USA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1609634"/>
          </a:xfrm>
        </p:spPr>
        <p:txBody>
          <a:bodyPr/>
          <a:lstStyle/>
          <a:p>
            <a:r>
              <a:rPr lang="en-US" dirty="0" smtClean="0"/>
              <a:t>A melting pot</a:t>
            </a:r>
          </a:p>
          <a:p>
            <a:r>
              <a:rPr lang="en-US" dirty="0" smtClean="0"/>
              <a:t>Public holidays (Independence Day, Thanksgiving Day, Christmas, Easter, May Day and Labor Day, Groundhog day, Halloween)</a:t>
            </a:r>
          </a:p>
          <a:p>
            <a:r>
              <a:rPr lang="en-US" dirty="0" smtClean="0"/>
              <a:t>Food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8087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Customs and traditions. Canada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205871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mosaic culture</a:t>
            </a:r>
          </a:p>
          <a:p>
            <a:r>
              <a:rPr lang="en-US" dirty="0" smtClean="0"/>
              <a:t>Public holidays </a:t>
            </a:r>
            <a:r>
              <a:rPr lang="uk-UA" dirty="0" smtClean="0"/>
              <a:t>(</a:t>
            </a:r>
            <a:r>
              <a:rPr lang="en-US" dirty="0" smtClean="0"/>
              <a:t>New Year’s Day, Good Friday, Easter Monday, Victoria Day, Canada Day, </a:t>
            </a:r>
            <a:r>
              <a:rPr lang="en-US" dirty="0" err="1" smtClean="0"/>
              <a:t>Labour</a:t>
            </a:r>
            <a:r>
              <a:rPr lang="en-US" dirty="0" smtClean="0"/>
              <a:t> Day, Thanksgiving, Remembrance Day, Christmas, Boxing Day</a:t>
            </a:r>
            <a:r>
              <a:rPr lang="uk-UA" dirty="0" smtClean="0"/>
              <a:t>)</a:t>
            </a:r>
            <a:endParaRPr lang="en-US" dirty="0" smtClean="0"/>
          </a:p>
          <a:p>
            <a:r>
              <a:rPr lang="en-US" dirty="0" smtClean="0"/>
              <a:t>Food</a:t>
            </a:r>
          </a:p>
          <a:p>
            <a:r>
              <a:rPr lang="en-US" dirty="0" smtClean="0"/>
              <a:t>Canadian National costume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505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Customs and traditions. Australia</a:t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Australian public holidays</a:t>
            </a:r>
            <a:r>
              <a:rPr lang="uk-UA" dirty="0" smtClean="0"/>
              <a:t> (</a:t>
            </a:r>
            <a:r>
              <a:rPr lang="en-US" dirty="0" smtClean="0"/>
              <a:t>New Year’s Day, Australia Day holiday, Good Friday, Day following Good Friday, Easter, Anzac Day, Christmas Day, Boxing Day</a:t>
            </a:r>
            <a:r>
              <a:rPr lang="uk-UA" dirty="0" smtClean="0"/>
              <a:t>)</a:t>
            </a:r>
            <a:endParaRPr lang="en-US" dirty="0" smtClean="0"/>
          </a:p>
          <a:p>
            <a:r>
              <a:rPr lang="en-US" dirty="0" smtClean="0"/>
              <a:t>Waltzing Matilda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4784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5874"/>
          </a:xfrm>
        </p:spPr>
        <p:txBody>
          <a:bodyPr/>
          <a:lstStyle/>
          <a:p>
            <a:r>
              <a:rPr lang="en-US" altLang="ru-RU" dirty="0"/>
              <a:t>List of Literature Recommended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45921"/>
            <a:ext cx="8596668" cy="4395442"/>
          </a:xfrm>
        </p:spPr>
        <p:txBody>
          <a:bodyPr>
            <a:normAutofit lnSpcReduction="10000"/>
          </a:bodyPr>
          <a:lstStyle/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Береговино Н.С. Лінгвокраїнознавство країн першої іноземної мови (англійська) : навчально-методичний посібник. Біла Церква : БНАУ, 2021. 150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Линтвар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Америки 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2021. 24 с.</a:t>
            </a: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Линтвар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О.М.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Плетенецька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практикум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2020. 76 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Цегельська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Марина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Great Britain. Geography, History, Language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Тернопіль : «Підручники і посібники», 2020. 208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Howard LeRoy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Malchow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History and international relations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Ancient World to the 21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Century. Second Edition. The UK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Bloomsbury, 202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408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Борисенко Н., Шевчук О.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Житомир 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«Житомирський державний університет ім. Івана Франка»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2010. 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</a:t>
            </a:r>
          </a:p>
          <a:p>
            <a:pPr marL="91440" indent="-91440">
              <a:buClr>
                <a:schemeClr val="bg2">
                  <a:lumMod val="40000"/>
                  <a:lumOff val="60000"/>
                </a:schemeClr>
              </a:buClr>
              <a:defRPr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Гапонів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Возна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Лінгвокраїнознавство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Англомовні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Вид.2-ге.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Вінниця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Нова Книга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2018. 352 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556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Outline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5285" y="1308359"/>
            <a:ext cx="8596668" cy="3321699"/>
          </a:xfrm>
        </p:spPr>
        <p:txBody>
          <a:bodyPr/>
          <a:lstStyle/>
          <a:p>
            <a:r>
              <a:rPr lang="en-US" dirty="0" smtClean="0"/>
              <a:t>What is custom</a:t>
            </a:r>
            <a:r>
              <a:rPr lang="uk-UA" dirty="0" smtClean="0"/>
              <a:t>?</a:t>
            </a:r>
          </a:p>
          <a:p>
            <a:r>
              <a:rPr lang="en-US" dirty="0" smtClean="0"/>
              <a:t>What is tradition</a:t>
            </a:r>
            <a:r>
              <a:rPr lang="uk-UA" dirty="0" smtClean="0"/>
              <a:t>?</a:t>
            </a:r>
          </a:p>
          <a:p>
            <a:r>
              <a:rPr lang="en-US" dirty="0" smtClean="0"/>
              <a:t>Customs and traditions. The UK</a:t>
            </a:r>
          </a:p>
          <a:p>
            <a:r>
              <a:rPr lang="en-US" dirty="0"/>
              <a:t>Customs and traditions. The </a:t>
            </a:r>
            <a:r>
              <a:rPr lang="en-US" dirty="0" smtClean="0"/>
              <a:t>USA</a:t>
            </a:r>
          </a:p>
          <a:p>
            <a:r>
              <a:rPr lang="en-US" dirty="0"/>
              <a:t>Customs and traditions. </a:t>
            </a:r>
            <a:r>
              <a:rPr lang="en-US" dirty="0" smtClean="0"/>
              <a:t>Canada</a:t>
            </a:r>
          </a:p>
          <a:p>
            <a:r>
              <a:rPr lang="en-US" dirty="0"/>
              <a:t>Customs and </a:t>
            </a:r>
            <a:r>
              <a:rPr lang="en-US" dirty="0" smtClean="0"/>
              <a:t>traditions. Australia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859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b="1" dirty="0"/>
              <a:t>a: </a:t>
            </a:r>
            <a:r>
              <a:rPr lang="en-US" dirty="0"/>
              <a:t>a usage or practice common to many or to a particular place or class or habitual with an </a:t>
            </a:r>
            <a:r>
              <a:rPr lang="en-US" dirty="0" err="1"/>
              <a:t>individualIt</a:t>
            </a:r>
            <a:r>
              <a:rPr lang="en-US" dirty="0"/>
              <a:t> is the </a:t>
            </a:r>
            <a:r>
              <a:rPr lang="en-US" i="1" dirty="0"/>
              <a:t>custom</a:t>
            </a:r>
            <a:r>
              <a:rPr lang="en-US" dirty="0"/>
              <a:t> in New Orleans to celebrate Mardi Gras.</a:t>
            </a:r>
          </a:p>
          <a:p>
            <a:pPr fontAlgn="base"/>
            <a:r>
              <a:rPr lang="en-US" dirty="0"/>
              <a:t>funeral </a:t>
            </a:r>
            <a:r>
              <a:rPr lang="en-US" i="1" dirty="0"/>
              <a:t>customs</a:t>
            </a:r>
            <a:endParaRPr lang="en-US" dirty="0"/>
          </a:p>
          <a:p>
            <a:pPr fontAlgn="base"/>
            <a:r>
              <a:rPr lang="en-US" b="1" dirty="0"/>
              <a:t>b: </a:t>
            </a:r>
            <a:r>
              <a:rPr lang="en-US" dirty="0"/>
              <a:t>long-established practice considered as unwritten law</a:t>
            </a:r>
          </a:p>
          <a:p>
            <a:pPr fontAlgn="base"/>
            <a:r>
              <a:rPr lang="en-US" b="1" dirty="0"/>
              <a:t>c: </a:t>
            </a:r>
            <a:r>
              <a:rPr lang="en-US" dirty="0"/>
              <a:t>repeated </a:t>
            </a:r>
            <a:r>
              <a:rPr lang="en-US" dirty="0" err="1"/>
              <a:t>practice</a:t>
            </a:r>
            <a:r>
              <a:rPr lang="en-US" i="1" dirty="0" err="1"/>
              <a:t>Custom</a:t>
            </a:r>
            <a:r>
              <a:rPr lang="en-US" dirty="0"/>
              <a:t> makes all things easy.</a:t>
            </a:r>
          </a:p>
          <a:p>
            <a:pPr fontAlgn="base"/>
            <a:r>
              <a:rPr lang="en-US" b="1" dirty="0"/>
              <a:t>d: </a:t>
            </a:r>
            <a:r>
              <a:rPr lang="en-US" dirty="0"/>
              <a:t>the whole body of usages, practices, or conventions that regulate social life… family, kinship, and </a:t>
            </a:r>
            <a:r>
              <a:rPr lang="en-US" i="1" dirty="0"/>
              <a:t>custom</a:t>
            </a:r>
            <a:r>
              <a:rPr lang="en-US" dirty="0"/>
              <a:t> constituted the grounds of community.—V. B. Leitch</a:t>
            </a:r>
          </a:p>
          <a:p>
            <a:r>
              <a:rPr lang="de-DE" dirty="0"/>
              <a:t>https://www.merriam-webster.com/dictionary/customs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6685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b="1" dirty="0"/>
              <a:t>a: </a:t>
            </a:r>
            <a:r>
              <a:rPr lang="en-US" dirty="0"/>
              <a:t>an inherited, established, or customary pattern of thought, action, or behavior (such as a religious practice or a social custom)</a:t>
            </a:r>
          </a:p>
          <a:p>
            <a:pPr fontAlgn="base"/>
            <a:r>
              <a:rPr lang="en-US" b="1" dirty="0"/>
              <a:t>b: </a:t>
            </a:r>
            <a:r>
              <a:rPr lang="en-US" dirty="0"/>
              <a:t>a belief or story or a body of beliefs or stories relating to the past that are commonly accepted as historical though not verifiable… the bulk of </a:t>
            </a:r>
            <a:r>
              <a:rPr lang="en-US" i="1" dirty="0"/>
              <a:t>traditions</a:t>
            </a:r>
            <a:r>
              <a:rPr lang="en-US" dirty="0"/>
              <a:t> attributed to the Prophet …—J. L. Esposito</a:t>
            </a:r>
          </a:p>
          <a:p>
            <a:r>
              <a:rPr lang="de-DE" dirty="0"/>
              <a:t>https://www.merriam-webster.com/dictionary/tradition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1346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Customs and traditions. </a:t>
            </a:r>
            <a:r>
              <a:rPr lang="en-US" dirty="0" smtClean="0"/>
              <a:t>England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1394374"/>
          </a:xfrm>
        </p:spPr>
        <p:txBody>
          <a:bodyPr/>
          <a:lstStyle/>
          <a:p>
            <a:r>
              <a:rPr lang="en-US" dirty="0" smtClean="0"/>
              <a:t>Public holidays </a:t>
            </a:r>
            <a:r>
              <a:rPr lang="uk-UA" dirty="0" smtClean="0"/>
              <a:t>(</a:t>
            </a:r>
            <a:r>
              <a:rPr lang="en-US" dirty="0" smtClean="0"/>
              <a:t>May Day, Fireworks night, Mother’s Day, Easter, Christmas</a:t>
            </a:r>
            <a:r>
              <a:rPr lang="uk-UA" dirty="0" smtClean="0"/>
              <a:t>)</a:t>
            </a:r>
            <a:endParaRPr lang="en-US" dirty="0" smtClean="0"/>
          </a:p>
          <a:p>
            <a:r>
              <a:rPr lang="en-US" dirty="0" smtClean="0"/>
              <a:t>Food</a:t>
            </a:r>
            <a:r>
              <a:rPr lang="uk-UA" dirty="0" smtClean="0"/>
              <a:t> </a:t>
            </a:r>
            <a:r>
              <a:rPr lang="en-US" dirty="0" smtClean="0"/>
              <a:t>and Drink</a:t>
            </a:r>
          </a:p>
          <a:p>
            <a:r>
              <a:rPr lang="en-US" dirty="0" smtClean="0"/>
              <a:t>Beefeaters and National costume</a:t>
            </a:r>
          </a:p>
          <a:p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7731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Customs and traditions. </a:t>
            </a:r>
            <a:r>
              <a:rPr lang="en-US" dirty="0" smtClean="0"/>
              <a:t>Scotland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105125"/>
          </a:xfrm>
        </p:spPr>
        <p:txBody>
          <a:bodyPr/>
          <a:lstStyle/>
          <a:p>
            <a:r>
              <a:rPr lang="en-US" dirty="0" smtClean="0"/>
              <a:t>New Year or Hogmanay</a:t>
            </a:r>
            <a:endParaRPr lang="uk-UA" dirty="0" smtClean="0"/>
          </a:p>
          <a:p>
            <a:r>
              <a:rPr lang="en-US" dirty="0" smtClean="0"/>
              <a:t>Food</a:t>
            </a:r>
            <a:r>
              <a:rPr lang="uk-UA" dirty="0" smtClean="0"/>
              <a:t> </a:t>
            </a:r>
            <a:r>
              <a:rPr lang="en-US" dirty="0" smtClean="0"/>
              <a:t>(The Burns Supper, the Haggis)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372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Customs and traditions. </a:t>
            </a:r>
            <a:r>
              <a:rPr lang="en-US" dirty="0" smtClean="0"/>
              <a:t>Wales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Shrove Tuesday, Pancake Day</a:t>
            </a:r>
          </a:p>
          <a:p>
            <a:r>
              <a:rPr lang="en-US" dirty="0" smtClean="0"/>
              <a:t>Food</a:t>
            </a:r>
          </a:p>
          <a:p>
            <a:r>
              <a:rPr lang="en-US" dirty="0" smtClean="0"/>
              <a:t>The national costume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6013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36929" cy="1320800"/>
          </a:xfrm>
        </p:spPr>
        <p:txBody>
          <a:bodyPr>
            <a:normAutofit/>
          </a:bodyPr>
          <a:lstStyle/>
          <a:p>
            <a:r>
              <a:rPr lang="en-US" dirty="0"/>
              <a:t>Customs and traditions. </a:t>
            </a:r>
            <a:r>
              <a:rPr lang="en-US" dirty="0" smtClean="0"/>
              <a:t>Northern Ireland.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Orange Order/Orangemen</a:t>
            </a:r>
          </a:p>
          <a:p>
            <a:r>
              <a:rPr lang="en-US" dirty="0"/>
              <a:t>Food</a:t>
            </a:r>
          </a:p>
          <a:p>
            <a:r>
              <a:rPr lang="en-US" dirty="0"/>
              <a:t>The national </a:t>
            </a:r>
            <a:r>
              <a:rPr lang="en-US" dirty="0" smtClean="0"/>
              <a:t>costume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4036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858552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Customs and traditions</a:t>
            </a:r>
            <a:r>
              <a:rPr lang="en-US" dirty="0" smtClean="0"/>
              <a:t>. </a:t>
            </a:r>
            <a:r>
              <a:rPr lang="de-DE" dirty="0" smtClean="0"/>
              <a:t>The </a:t>
            </a:r>
            <a:r>
              <a:rPr lang="de-DE" dirty="0" err="1"/>
              <a:t>R</a:t>
            </a:r>
            <a:r>
              <a:rPr lang="de-DE" dirty="0" err="1" smtClean="0"/>
              <a:t>epublic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Ireland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The Irish calendar</a:t>
            </a:r>
          </a:p>
          <a:p>
            <a:r>
              <a:rPr lang="en-US" dirty="0" smtClean="0"/>
              <a:t>Beltane</a:t>
            </a:r>
          </a:p>
          <a:p>
            <a:r>
              <a:rPr lang="en-US" dirty="0" smtClean="0"/>
              <a:t>Bloomsday</a:t>
            </a:r>
          </a:p>
          <a:p>
            <a:r>
              <a:rPr lang="en-US" dirty="0" err="1" smtClean="0"/>
              <a:t>Lughnasadh</a:t>
            </a:r>
            <a:endParaRPr lang="en-US" dirty="0" smtClean="0"/>
          </a:p>
          <a:p>
            <a:r>
              <a:rPr lang="en-US" dirty="0" smtClean="0"/>
              <a:t>Saint Patrick’s Day</a:t>
            </a:r>
          </a:p>
          <a:p>
            <a:r>
              <a:rPr lang="en-US" dirty="0" smtClean="0"/>
              <a:t>Ancient gods and spirits</a:t>
            </a:r>
          </a:p>
          <a:p>
            <a:endParaRPr lang="de-DE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6953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273</TotalTime>
  <Words>426</Words>
  <Application>Microsoft Office PowerPoint</Application>
  <PresentationFormat>Широкоэкранный</PresentationFormat>
  <Paragraphs>62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Аспект</vt:lpstr>
      <vt:lpstr>Customs and traditions</vt:lpstr>
      <vt:lpstr>Outline</vt:lpstr>
      <vt:lpstr>Custom</vt:lpstr>
      <vt:lpstr>Tradition</vt:lpstr>
      <vt:lpstr>Customs and traditions. England </vt:lpstr>
      <vt:lpstr>Customs and traditions. Scotland</vt:lpstr>
      <vt:lpstr>Customs and traditions. Wales</vt:lpstr>
      <vt:lpstr>Customs and traditions. Northern Ireland.</vt:lpstr>
      <vt:lpstr>Customs and traditions. The Republic of Ireland </vt:lpstr>
      <vt:lpstr>Customs and traditions. The USA </vt:lpstr>
      <vt:lpstr>Customs and traditions. Canada </vt:lpstr>
      <vt:lpstr>Customs and traditions. Australia </vt:lpstr>
      <vt:lpstr>List of Literature Recommended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Customs and traditions</dc:title>
  <dc:creator>DM</dc:creator>
  <cp:lastModifiedBy>DM</cp:lastModifiedBy>
  <cp:revision>11</cp:revision>
  <dcterms:created xsi:type="dcterms:W3CDTF">2025-02-11T17:43:37Z</dcterms:created>
  <dcterms:modified xsi:type="dcterms:W3CDTF">2025-02-11T22:17:37Z</dcterms:modified>
</cp:coreProperties>
</file>