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11" r:id="rId14"/>
    <p:sldId id="309" r:id="rId15"/>
    <p:sldId id="31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E21DE-8618-4A29-B1BE-627706F3999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0CF9-7B0C-4528-99D6-096D23FB1E0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4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Практичне заняття 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№3</a:t>
            </a:r>
            <a:r>
              <a:rPr lang="uk-UA" sz="28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uk-UA" sz="28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uk-UA" sz="2800" b="1" i="1" dirty="0" smtClean="0">
                <a:latin typeface="Arial Narrow" panose="020B0606020202030204" pitchFamily="34" charset="0"/>
              </a:rPr>
              <a:t>Побудова відкосу уступу випуклого та плоского</a:t>
            </a:r>
            <a:r>
              <a:rPr lang="uk-UA" sz="2800" b="1" dirty="0" smtClean="0">
                <a:latin typeface="Arial Narrow" panose="020B0606020202030204" pitchFamily="34" charset="0"/>
              </a:rPr>
              <a:t> </a:t>
            </a:r>
            <a:r>
              <a:rPr lang="uk-UA" sz="2800" b="1" i="1" dirty="0" smtClean="0">
                <a:latin typeface="Arial Narrow" panose="020B0606020202030204" pitchFamily="34" charset="0"/>
              </a:rPr>
              <a:t>профілю. </a:t>
            </a:r>
            <a:endParaRPr lang="uk-UA" sz="28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latin typeface="Arial Narrow" panose="020B0606020202030204" pitchFamily="34" charset="0"/>
              </a:rPr>
              <a:t>Вихідні дані:</a:t>
            </a:r>
            <a:endParaRPr lang="uk-UA" dirty="0" smtClean="0">
              <a:latin typeface="Arial Narrow" panose="020B0606020202030204" pitchFamily="34" charset="0"/>
            </a:endParaRPr>
          </a:p>
          <a:p>
            <a:pPr lvl="0"/>
            <a:r>
              <a:rPr lang="uk-UA" dirty="0" smtClean="0">
                <a:latin typeface="Arial Narrow" panose="020B0606020202030204" pitchFamily="34" charset="0"/>
              </a:rPr>
              <a:t>кут внутрішнього тертя </a:t>
            </a:r>
            <a:r>
              <a:rPr lang="uk-UA" i="1" dirty="0" smtClean="0">
                <a:latin typeface="Arial Narrow" panose="020B0606020202030204" pitchFamily="34" charset="0"/>
              </a:rPr>
              <a:t>ρ</a:t>
            </a:r>
            <a:r>
              <a:rPr lang="uk-UA" dirty="0" smtClean="0">
                <a:latin typeface="Arial Narrow" panose="020B0606020202030204" pitchFamily="34" charset="0"/>
              </a:rPr>
              <a:t>, град;</a:t>
            </a:r>
          </a:p>
          <a:p>
            <a:pPr lvl="0"/>
            <a:r>
              <a:rPr lang="uk-UA" dirty="0" smtClean="0">
                <a:latin typeface="Arial Narrow" panose="020B0606020202030204" pitchFamily="34" charset="0"/>
              </a:rPr>
              <a:t>зчеплення </a:t>
            </a:r>
            <a:r>
              <a:rPr lang="uk-UA" i="1" dirty="0" smtClean="0">
                <a:latin typeface="Arial Narrow" panose="020B0606020202030204" pitchFamily="34" charset="0"/>
              </a:rPr>
              <a:t>k</a:t>
            </a:r>
            <a:r>
              <a:rPr lang="uk-UA" dirty="0" smtClean="0">
                <a:latin typeface="Arial Narrow" panose="020B0606020202030204" pitchFamily="34" charset="0"/>
              </a:rPr>
              <a:t>, т/м</a:t>
            </a:r>
            <a:r>
              <a:rPr lang="uk-UA" baseline="30000" dirty="0" smtClean="0">
                <a:latin typeface="Arial Narrow" panose="020B0606020202030204" pitchFamily="34" charset="0"/>
              </a:rPr>
              <a:t>2</a:t>
            </a:r>
            <a:r>
              <a:rPr lang="uk-UA" dirty="0" smtClean="0">
                <a:latin typeface="Arial Narrow" panose="020B0606020202030204" pitchFamily="34" charset="0"/>
              </a:rPr>
              <a:t>;</a:t>
            </a:r>
          </a:p>
          <a:p>
            <a:pPr lvl="0"/>
            <a:r>
              <a:rPr lang="uk-UA" dirty="0" smtClean="0">
                <a:latin typeface="Arial Narrow" panose="020B0606020202030204" pitchFamily="34" charset="0"/>
              </a:rPr>
              <a:t>питома вага </a:t>
            </a:r>
            <a:r>
              <a:rPr lang="uk-UA" i="1" dirty="0" smtClean="0">
                <a:latin typeface="Arial Narrow" panose="020B0606020202030204" pitchFamily="34" charset="0"/>
              </a:rPr>
              <a:t>γ</a:t>
            </a:r>
            <a:r>
              <a:rPr lang="uk-UA" dirty="0" smtClean="0">
                <a:latin typeface="Arial Narrow" panose="020B0606020202030204" pitchFamily="34" charset="0"/>
              </a:rPr>
              <a:t>, т/м</a:t>
            </a:r>
            <a:r>
              <a:rPr lang="uk-UA" baseline="30000" dirty="0" smtClean="0">
                <a:latin typeface="Arial Narrow" panose="020B0606020202030204" pitchFamily="34" charset="0"/>
              </a:rPr>
              <a:t>3</a:t>
            </a:r>
            <a:r>
              <a:rPr lang="uk-UA" dirty="0" smtClean="0">
                <a:latin typeface="Arial Narrow" panose="020B0606020202030204" pitchFamily="34" charset="0"/>
              </a:rPr>
              <a:t>;</a:t>
            </a:r>
          </a:p>
          <a:p>
            <a:pPr lvl="0"/>
            <a:r>
              <a:rPr lang="uk-UA" dirty="0" smtClean="0">
                <a:latin typeface="Arial Narrow" panose="020B0606020202030204" pitchFamily="34" charset="0"/>
              </a:rPr>
              <a:t>висота уступу </a:t>
            </a:r>
            <a:r>
              <a:rPr lang="uk-UA" i="1" dirty="0" smtClean="0">
                <a:latin typeface="Arial Narrow" panose="020B0606020202030204" pitchFamily="34" charset="0"/>
              </a:rPr>
              <a:t>Н</a:t>
            </a:r>
            <a:r>
              <a:rPr lang="uk-UA" i="1" baseline="-25000" dirty="0" smtClean="0">
                <a:latin typeface="Arial Narrow" panose="020B0606020202030204" pitchFamily="34" charset="0"/>
              </a:rPr>
              <a:t>у</a:t>
            </a:r>
            <a:r>
              <a:rPr lang="uk-UA" dirty="0" smtClean="0">
                <a:latin typeface="Arial Narrow" panose="020B0606020202030204" pitchFamily="34" charset="0"/>
              </a:rPr>
              <a:t>, м.</a:t>
            </a:r>
          </a:p>
          <a:p>
            <a:r>
              <a:rPr lang="uk-UA" dirty="0" smtClean="0">
                <a:latin typeface="Arial Narrow" panose="020B0606020202030204" pitchFamily="34" charset="0"/>
              </a:rPr>
              <a:t>Вихідні дані наведені в табл. 1. (Задача №1).</a:t>
            </a:r>
            <a:endParaRPr lang="uk-UA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7630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Arial Narrow" panose="020B0606020202030204" pitchFamily="34" charset="0"/>
              </a:rPr>
              <a:t>10</a:t>
            </a:r>
            <a:r>
              <a:rPr lang="uk-UA" sz="2800" dirty="0" smtClean="0">
                <a:latin typeface="Arial Narrow" panose="020B0606020202030204" pitchFamily="34" charset="0"/>
              </a:rPr>
              <a:t>. </a:t>
            </a:r>
            <a:r>
              <a:rPr lang="uk-UA" sz="2400" dirty="0" smtClean="0">
                <a:latin typeface="Arial Narrow" panose="020B0606020202030204" pitchFamily="34" charset="0"/>
              </a:rPr>
              <a:t>По значенню кута внутрішнього тертя </a:t>
            </a:r>
            <a:r>
              <a:rPr lang="uk-UA" sz="2400" b="1" i="1" dirty="0" smtClean="0">
                <a:latin typeface="Arial Narrow" panose="020B0606020202030204" pitchFamily="34" charset="0"/>
              </a:rPr>
              <a:t>ρ</a:t>
            </a:r>
            <a:r>
              <a:rPr lang="uk-UA" sz="2400" dirty="0" smtClean="0">
                <a:latin typeface="Arial Narrow" panose="020B0606020202030204" pitchFamily="34" charset="0"/>
              </a:rPr>
              <a:t> і умовної висоти уступу </a:t>
            </a:r>
            <a:r>
              <a:rPr lang="uk-UA" sz="2400" b="1" i="1" dirty="0" smtClean="0">
                <a:latin typeface="Arial Narrow" panose="020B0606020202030204" pitchFamily="34" charset="0"/>
              </a:rPr>
              <a:t>Н'</a:t>
            </a:r>
            <a:r>
              <a:rPr lang="uk-UA" sz="2400" dirty="0" smtClean="0">
                <a:latin typeface="Arial Narrow" panose="020B0606020202030204" pitchFamily="34" charset="0"/>
              </a:rPr>
              <a:t> по табл. 5 (</a:t>
            </a:r>
            <a:r>
              <a:rPr lang="uk-UA" sz="2400" i="1" dirty="0" err="1" smtClean="0">
                <a:latin typeface="Arial Narrow" panose="020B0606020202030204" pitchFamily="34" charset="0"/>
              </a:rPr>
              <a:t>методичка</a:t>
            </a:r>
            <a:r>
              <a:rPr lang="uk-UA" sz="2400" dirty="0" smtClean="0">
                <a:latin typeface="Arial Narrow" panose="020B0606020202030204" pitchFamily="34" charset="0"/>
              </a:rPr>
              <a:t>) для побудови плоского профілю відкосу уступу знаходимо кут укосу плоскої форми </a:t>
            </a:r>
            <a:r>
              <a:rPr lang="uk-UA" sz="2400" b="1" i="1" dirty="0" smtClean="0">
                <a:latin typeface="Arial Narrow" panose="020B0606020202030204" pitchFamily="34" charset="0"/>
              </a:rPr>
              <a:t>β </a:t>
            </a:r>
            <a:r>
              <a:rPr lang="uk-UA" sz="2400" dirty="0" smtClean="0">
                <a:latin typeface="Arial Narrow" panose="020B0606020202030204" pitchFamily="34" charset="0"/>
              </a:rPr>
              <a:t>та відкладаємо його у вигляді відрізка </a:t>
            </a:r>
            <a:r>
              <a:rPr lang="en-US" sz="2400" b="1" i="1" dirty="0" smtClean="0">
                <a:latin typeface="Arial Narrow" panose="020B0606020202030204" pitchFamily="34" charset="0"/>
              </a:rPr>
              <a:t>OM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uk-UA" sz="2400" dirty="0" smtClean="0">
                <a:latin typeface="Arial Narrow" panose="020B0606020202030204" pitchFamily="34" charset="0"/>
              </a:rPr>
              <a:t>від початку координат </a:t>
            </a:r>
            <a:r>
              <a:rPr lang="uk-UA" sz="2400" b="1" i="1" dirty="0" smtClean="0">
                <a:latin typeface="Arial Narrow" panose="020B0606020202030204" pitchFamily="34" charset="0"/>
              </a:rPr>
              <a:t>О</a:t>
            </a:r>
            <a:r>
              <a:rPr lang="uk-UA" sz="2400" dirty="0" smtClean="0">
                <a:latin typeface="Arial Narrow" panose="020B0606020202030204" pitchFamily="34" charset="0"/>
              </a:rPr>
              <a:t> до перетину з верхньою площадкою уступу (точка </a:t>
            </a:r>
            <a:r>
              <a:rPr lang="uk-UA" sz="2400" b="1" i="1" dirty="0" smtClean="0">
                <a:latin typeface="Arial Narrow" panose="020B0606020202030204" pitchFamily="34" charset="0"/>
              </a:rPr>
              <a:t>М</a:t>
            </a:r>
            <a:r>
              <a:rPr lang="uk-UA" sz="2400" dirty="0" smtClean="0">
                <a:latin typeface="Arial Narrow" panose="020B0606020202030204" pitchFamily="34" charset="0"/>
              </a:rPr>
              <a:t>)</a:t>
            </a:r>
            <a:endParaRPr lang="uk-UA" sz="28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7001796" cy="467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78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7630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 smtClean="0">
                <a:latin typeface="Arial Narrow" panose="020B0606020202030204" pitchFamily="34" charset="0"/>
              </a:rPr>
              <a:t>11. Знаходимо результуючий кут відкосу </a:t>
            </a:r>
            <a:r>
              <a:rPr lang="uk-UA" sz="2400" b="1" i="1" dirty="0" smtClean="0">
                <a:latin typeface="Arial Narrow" panose="020B0606020202030204" pitchFamily="34" charset="0"/>
              </a:rPr>
              <a:t>α</a:t>
            </a:r>
            <a:r>
              <a:rPr lang="uk-UA" sz="2400" dirty="0" smtClean="0">
                <a:latin typeface="Arial Narrow" panose="020B0606020202030204" pitchFamily="34" charset="0"/>
              </a:rPr>
              <a:t> випуклої форми. Для цього з’єднуємо лінією точки </a:t>
            </a:r>
            <a:r>
              <a:rPr lang="uk-UA" sz="2400" b="1" i="1" dirty="0" smtClean="0">
                <a:latin typeface="Arial Narrow" panose="020B0606020202030204" pitchFamily="34" charset="0"/>
              </a:rPr>
              <a:t>А</a:t>
            </a:r>
            <a:r>
              <a:rPr lang="uk-UA" sz="2400" dirty="0" smtClean="0">
                <a:latin typeface="Arial Narrow" panose="020B0606020202030204" pitchFamily="34" charset="0"/>
              </a:rPr>
              <a:t> і </a:t>
            </a:r>
            <a:r>
              <a:rPr lang="uk-UA" sz="2400" b="1" i="1" dirty="0" smtClean="0">
                <a:latin typeface="Arial Narrow" panose="020B0606020202030204" pitchFamily="34" charset="0"/>
              </a:rPr>
              <a:t>О</a:t>
            </a:r>
            <a:r>
              <a:rPr lang="uk-UA" sz="2400" dirty="0" smtClean="0">
                <a:latin typeface="Arial Narrow" panose="020B0606020202030204" pitchFamily="34" charset="0"/>
              </a:rPr>
              <a:t>.</a:t>
            </a: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36559"/>
            <a:ext cx="7848600" cy="523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311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55979" y="304800"/>
            <a:ext cx="8763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 Narrow" panose="020B0606020202030204" pitchFamily="34" charset="0"/>
              </a:rPr>
              <a:t>12</a:t>
            </a:r>
            <a:r>
              <a:rPr lang="uk-UA" sz="2400" dirty="0" smtClean="0">
                <a:latin typeface="Arial Narrow" panose="020B0606020202030204" pitchFamily="34" charset="0"/>
              </a:rPr>
              <a:t>. Виконуємо спрямлення випуклого профілю. Для цього уступ по висоті ділимо на три рівні частини (прямі </a:t>
            </a:r>
            <a:r>
              <a:rPr lang="uk-UA" sz="2400" b="1" i="1" dirty="0" smtClean="0">
                <a:latin typeface="Arial Narrow" panose="020B0606020202030204" pitchFamily="34" charset="0"/>
              </a:rPr>
              <a:t>а</a:t>
            </a:r>
            <a:r>
              <a:rPr lang="uk-UA" sz="2400" dirty="0" smtClean="0">
                <a:latin typeface="Arial Narrow" panose="020B0606020202030204" pitchFamily="34" charset="0"/>
              </a:rPr>
              <a:t> і </a:t>
            </a:r>
            <a:r>
              <a:rPr lang="uk-UA" sz="2400" b="1" i="1" dirty="0" smtClean="0">
                <a:latin typeface="Arial Narrow" panose="020B0606020202030204" pitchFamily="34" charset="0"/>
              </a:rPr>
              <a:t>b</a:t>
            </a:r>
            <a:r>
              <a:rPr lang="uk-UA" sz="2400" dirty="0" smtClean="0">
                <a:latin typeface="Arial Narrow" panose="020B0606020202030204" pitchFamily="34" charset="0"/>
              </a:rPr>
              <a:t>). Пряма </a:t>
            </a:r>
            <a:r>
              <a:rPr lang="uk-UA" sz="2400" b="1" i="1" dirty="0" smtClean="0">
                <a:latin typeface="Arial Narrow" panose="020B0606020202030204" pitchFamily="34" charset="0"/>
              </a:rPr>
              <a:t>а</a:t>
            </a:r>
            <a:r>
              <a:rPr lang="uk-UA" sz="2400" dirty="0" smtClean="0">
                <a:latin typeface="Arial Narrow" panose="020B0606020202030204" pitchFamily="34" charset="0"/>
              </a:rPr>
              <a:t> перетинає випуклий профіль в точці </a:t>
            </a:r>
            <a:r>
              <a:rPr lang="uk-UA" sz="2400" b="1" i="1" dirty="0" smtClean="0">
                <a:latin typeface="Arial Narrow" panose="020B0606020202030204" pitchFamily="34" charset="0"/>
              </a:rPr>
              <a:t>В</a:t>
            </a:r>
            <a:r>
              <a:rPr lang="uk-UA" sz="2400" dirty="0" smtClean="0">
                <a:latin typeface="Arial Narrow" panose="020B0606020202030204" pitchFamily="34" charset="0"/>
              </a:rPr>
              <a:t>, а відрізок </a:t>
            </a:r>
            <a:r>
              <a:rPr lang="uk-UA" sz="2400" b="1" i="1" dirty="0" smtClean="0">
                <a:latin typeface="Arial Narrow" panose="020B0606020202030204" pitchFamily="34" charset="0"/>
              </a:rPr>
              <a:t>О</a:t>
            </a:r>
            <a:r>
              <a:rPr lang="en-US" sz="2400" b="1" i="1" dirty="0">
                <a:latin typeface="Arial Narrow" panose="020B0606020202030204" pitchFamily="34" charset="0"/>
              </a:rPr>
              <a:t>A</a:t>
            </a:r>
            <a:r>
              <a:rPr lang="uk-UA" sz="2400" dirty="0" smtClean="0">
                <a:latin typeface="Arial Narrow" panose="020B0606020202030204" pitchFamily="34" charset="0"/>
              </a:rPr>
              <a:t> результуючого відкосу в точці </a:t>
            </a:r>
            <a:r>
              <a:rPr lang="uk-UA" sz="2400" b="1" i="1" dirty="0" smtClean="0">
                <a:latin typeface="Arial Narrow" panose="020B0606020202030204" pitchFamily="34" charset="0"/>
              </a:rPr>
              <a:t>D</a:t>
            </a:r>
            <a:r>
              <a:rPr lang="uk-UA" sz="2400" dirty="0" smtClean="0">
                <a:latin typeface="Arial Narrow" panose="020B0606020202030204" pitchFamily="34" charset="0"/>
              </a:rPr>
              <a:t>. </a:t>
            </a: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754124"/>
            <a:ext cx="7077561" cy="47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83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55979" y="304800"/>
            <a:ext cx="8763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 Narrow" panose="020B0606020202030204" pitchFamily="34" charset="0"/>
              </a:rPr>
              <a:t>13</a:t>
            </a:r>
            <a:r>
              <a:rPr lang="uk-UA" sz="2400" dirty="0" smtClean="0">
                <a:latin typeface="Arial Narrow" panose="020B0606020202030204" pitchFamily="34" charset="0"/>
              </a:rPr>
              <a:t>. Визначаємо середину відрізка </a:t>
            </a:r>
            <a:r>
              <a:rPr lang="uk-UA" sz="2400" b="1" i="1" dirty="0" smtClean="0">
                <a:latin typeface="Arial Narrow" panose="020B0606020202030204" pitchFamily="34" charset="0"/>
              </a:rPr>
              <a:t>ВD</a:t>
            </a:r>
            <a:r>
              <a:rPr lang="uk-UA" sz="2400" dirty="0" smtClean="0">
                <a:latin typeface="Arial Narrow" panose="020B0606020202030204" pitchFamily="34" charset="0"/>
              </a:rPr>
              <a:t> – точка </a:t>
            </a:r>
            <a:r>
              <a:rPr lang="uk-UA" sz="2400" b="1" i="1" dirty="0" smtClean="0">
                <a:latin typeface="Arial Narrow" panose="020B0606020202030204" pitchFamily="34" charset="0"/>
              </a:rPr>
              <a:t>C</a:t>
            </a:r>
            <a:r>
              <a:rPr lang="uk-UA" sz="2400" dirty="0" smtClean="0">
                <a:latin typeface="Arial Narrow" panose="020B0606020202030204" pitchFamily="34" charset="0"/>
              </a:rPr>
              <a:t>. Сполучаємо початок координат з точкою </a:t>
            </a:r>
            <a:r>
              <a:rPr lang="uk-UA" sz="2400" b="1" i="1" dirty="0" smtClean="0">
                <a:latin typeface="Arial Narrow" panose="020B0606020202030204" pitchFamily="34" charset="0"/>
              </a:rPr>
              <a:t>C</a:t>
            </a:r>
            <a:r>
              <a:rPr lang="uk-UA" sz="2400" dirty="0" smtClean="0">
                <a:latin typeface="Arial Narrow" panose="020B0606020202030204" pitchFamily="34" charset="0"/>
              </a:rPr>
              <a:t> та отримуємо перший відрізок лінії спрямлення випуклого профілю відкосу уступу.</a:t>
            </a: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7239000" cy="483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42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55979" y="304800"/>
            <a:ext cx="8763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400" dirty="0" smtClean="0">
                <a:latin typeface="Arial Narrow" panose="020B0606020202030204" pitchFamily="34" charset="0"/>
              </a:rPr>
              <a:t>1</a:t>
            </a:r>
            <a:r>
              <a:rPr lang="en-US" sz="2400" dirty="0" smtClean="0">
                <a:latin typeface="Arial Narrow" panose="020B0606020202030204" pitchFamily="34" charset="0"/>
              </a:rPr>
              <a:t>4</a:t>
            </a:r>
            <a:r>
              <a:rPr lang="uk-UA" sz="2400" dirty="0" smtClean="0">
                <a:latin typeface="Arial Narrow" panose="020B0606020202030204" pitchFamily="34" charset="0"/>
              </a:rPr>
              <a:t>. Далі з точки </a:t>
            </a:r>
            <a:r>
              <a:rPr lang="uk-UA" sz="2400" b="1" i="1" dirty="0" smtClean="0">
                <a:latin typeface="Arial Narrow" panose="020B0606020202030204" pitchFamily="34" charset="0"/>
              </a:rPr>
              <a:t>D</a:t>
            </a:r>
            <a:r>
              <a:rPr lang="uk-UA" sz="2400" dirty="0" smtClean="0">
                <a:latin typeface="Arial Narrow" panose="020B0606020202030204" pitchFamily="34" charset="0"/>
              </a:rPr>
              <a:t> проводимо пряму під кутом </a:t>
            </a:r>
            <a:r>
              <a:rPr lang="uk-UA" sz="2400" b="1" i="1" dirty="0" smtClean="0">
                <a:latin typeface="Arial Narrow" panose="020B0606020202030204" pitchFamily="34" charset="0"/>
              </a:rPr>
              <a:t>α </a:t>
            </a:r>
            <a:r>
              <a:rPr lang="uk-UA" sz="2400" dirty="0" smtClean="0">
                <a:latin typeface="Arial Narrow" panose="020B0606020202030204" pitchFamily="34" charset="0"/>
              </a:rPr>
              <a:t>до горизонту до перетину з прямою </a:t>
            </a:r>
            <a:r>
              <a:rPr lang="uk-UA" sz="2400" b="1" i="1" dirty="0" smtClean="0">
                <a:latin typeface="Arial Narrow" panose="020B0606020202030204" pitchFamily="34" charset="0"/>
              </a:rPr>
              <a:t>b</a:t>
            </a:r>
            <a:r>
              <a:rPr lang="uk-UA" sz="2400" dirty="0" smtClean="0">
                <a:latin typeface="Arial Narrow" panose="020B0606020202030204" pitchFamily="34" charset="0"/>
              </a:rPr>
              <a:t> і одержуємо в перетині точку </a:t>
            </a:r>
            <a:r>
              <a:rPr lang="uk-UA" sz="2400" b="1" dirty="0" smtClean="0">
                <a:latin typeface="Arial Narrow" panose="020B0606020202030204" pitchFamily="34" charset="0"/>
              </a:rPr>
              <a:t>К</a:t>
            </a:r>
            <a:r>
              <a:rPr lang="uk-UA" sz="2400" dirty="0" smtClean="0">
                <a:latin typeface="Arial Narrow" panose="020B0606020202030204" pitchFamily="34" charset="0"/>
              </a:rPr>
              <a:t>. </a:t>
            </a: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09" y="1524000"/>
            <a:ext cx="730822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280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55979" y="3048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400" dirty="0" smtClean="0">
                <a:latin typeface="Arial Narrow" panose="020B0606020202030204" pitchFamily="34" charset="0"/>
              </a:rPr>
              <a:t>1</a:t>
            </a:r>
            <a:r>
              <a:rPr lang="en-US" sz="2400" dirty="0" smtClean="0">
                <a:latin typeface="Arial Narrow" panose="020B0606020202030204" pitchFamily="34" charset="0"/>
              </a:rPr>
              <a:t>5</a:t>
            </a:r>
            <a:r>
              <a:rPr lang="uk-UA" sz="2400" dirty="0" smtClean="0">
                <a:latin typeface="Arial Narrow" panose="020B0606020202030204" pitchFamily="34" charset="0"/>
              </a:rPr>
              <a:t>. Далі з’єднаємо точку </a:t>
            </a:r>
            <a:r>
              <a:rPr lang="uk-UA" sz="2400" b="1" i="1" dirty="0" smtClean="0">
                <a:latin typeface="Arial Narrow" panose="020B0606020202030204" pitchFamily="34" charset="0"/>
              </a:rPr>
              <a:t>К</a:t>
            </a:r>
            <a:r>
              <a:rPr lang="uk-UA" sz="2400" dirty="0" smtClean="0">
                <a:latin typeface="Arial Narrow" panose="020B0606020202030204" pitchFamily="34" charset="0"/>
              </a:rPr>
              <a:t> з верхньою брівкою уступу (т. </a:t>
            </a:r>
            <a:r>
              <a:rPr lang="uk-UA" sz="2400" b="1" i="1" dirty="0" smtClean="0">
                <a:latin typeface="Arial Narrow" panose="020B0606020202030204" pitchFamily="34" charset="0"/>
              </a:rPr>
              <a:t>А</a:t>
            </a:r>
            <a:r>
              <a:rPr lang="uk-UA" sz="2400" dirty="0" smtClean="0">
                <a:latin typeface="Arial Narrow" panose="020B0606020202030204" pitchFamily="34" charset="0"/>
              </a:rPr>
              <a:t>). Отже лінія </a:t>
            </a:r>
            <a:r>
              <a:rPr lang="uk-UA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О</a:t>
            </a:r>
            <a:r>
              <a:rPr lang="en-US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</a:t>
            </a:r>
            <a:r>
              <a:rPr lang="uk-UA" sz="2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КА</a:t>
            </a:r>
            <a:r>
              <a:rPr lang="uk-UA" sz="2400" dirty="0" smtClean="0">
                <a:latin typeface="Arial Narrow" panose="020B0606020202030204" pitchFamily="34" charset="0"/>
              </a:rPr>
              <a:t> є лінією спрямлення випуклого профілю відкосу уступу.</a:t>
            </a:r>
            <a:br>
              <a:rPr lang="uk-UA" sz="2400" dirty="0" smtClean="0">
                <a:latin typeface="Arial Narrow" panose="020B0606020202030204" pitchFamily="34" charset="0"/>
              </a:rPr>
            </a:b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32" y="1536510"/>
            <a:ext cx="7349268" cy="490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05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81000" y="2667000"/>
                <a:ext cx="8229600" cy="11430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uk-UA" sz="2800" dirty="0" smtClean="0">
                    <a:latin typeface="Arial Narrow" pitchFamily="34" charset="0"/>
                  </a:rPr>
                  <a:t>1. Визначаємо </a:t>
                </a:r>
                <a:r>
                  <a:rPr lang="uk-UA" sz="2800" dirty="0">
                    <a:latin typeface="Arial Narrow" panose="020B0606020202030204" pitchFamily="34" charset="0"/>
                  </a:rPr>
                  <a:t>висоту вертикального оголення породи </a:t>
                </a:r>
                <a:r>
                  <a:rPr lang="uk-UA" sz="2800" i="1" dirty="0">
                    <a:latin typeface="Arial Narrow" panose="020B0606020202030204" pitchFamily="34" charset="0"/>
                  </a:rPr>
                  <a:t>Н</a:t>
                </a:r>
                <a:r>
                  <a:rPr lang="uk-UA" sz="2800" i="1" baseline="-25000" dirty="0">
                    <a:latin typeface="Arial Narrow" panose="020B0606020202030204" pitchFamily="34" charset="0"/>
                  </a:rPr>
                  <a:t>90</a:t>
                </a:r>
                <a:r>
                  <a:rPr lang="uk-UA" sz="2800" dirty="0">
                    <a:latin typeface="Arial Narrow" panose="020B0606020202030204" pitchFamily="34" charset="0"/>
                  </a:rPr>
                  <a:t> (розраховано в задачі №1</a:t>
                </a:r>
                <a:r>
                  <a:rPr lang="uk-UA" sz="2800" dirty="0" smtClean="0">
                    <a:latin typeface="Arial Narrow" panose="020B0606020202030204" pitchFamily="34" charset="0"/>
                  </a:rPr>
                  <a:t>).</a:t>
                </a:r>
                <a:br>
                  <a:rPr lang="uk-UA" sz="2800" dirty="0" smtClean="0">
                    <a:latin typeface="Arial Narrow" panose="020B0606020202030204" pitchFamily="34" charset="0"/>
                  </a:rPr>
                </a:br>
                <a:r>
                  <a:rPr lang="uk-UA" sz="2800" dirty="0" smtClean="0">
                    <a:latin typeface="Arial Narrow" panose="020B0606020202030204" pitchFamily="34" charset="0"/>
                  </a:rPr>
                  <a:t/>
                </a:r>
                <a:br>
                  <a:rPr lang="uk-UA" sz="2800" dirty="0" smtClean="0">
                    <a:latin typeface="Arial Narrow" panose="020B0606020202030204" pitchFamily="34" charset="0"/>
                  </a:rPr>
                </a:br>
                <a:r>
                  <a:rPr lang="uk-UA" sz="2800" dirty="0" smtClean="0">
                    <a:latin typeface="Arial Narrow" panose="020B0606020202030204" pitchFamily="34" charset="0"/>
                  </a:rPr>
                  <a:t/>
                </a:r>
                <a:br>
                  <a:rPr lang="uk-UA" sz="2800" dirty="0" smtClean="0">
                    <a:latin typeface="Arial Narrow" panose="020B0606020202030204" pitchFamily="34" charset="0"/>
                  </a:rPr>
                </a:br>
                <a:r>
                  <a:rPr lang="uk-UA" sz="2800" dirty="0" smtClean="0">
                    <a:latin typeface="Arial Narrow" panose="020B0606020202030204" pitchFamily="34" charset="0"/>
                  </a:rPr>
                  <a:t>2. </a:t>
                </a:r>
                <a:r>
                  <a:rPr lang="uk-UA" sz="2800" dirty="0">
                    <a:latin typeface="Arial Narrow" panose="020B0606020202030204" pitchFamily="34" charset="0"/>
                  </a:rPr>
                  <a:t>Визначаємо приведену висоту </a:t>
                </a:r>
                <a:r>
                  <a:rPr lang="uk-UA" sz="2800" dirty="0" smtClean="0">
                    <a:latin typeface="Arial Narrow" panose="020B0606020202030204" pitchFamily="34" charset="0"/>
                  </a:rPr>
                  <a:t>уступу за формулою</a:t>
                </a:r>
                <a:br>
                  <a:rPr lang="uk-UA" sz="2800" dirty="0" smtClean="0">
                    <a:latin typeface="Arial Narrow" panose="020B0606020202030204" pitchFamily="34" charset="0"/>
                  </a:rPr>
                </a:br>
                <a:r>
                  <a:rPr lang="uk-UA" sz="2800" dirty="0" smtClean="0">
                    <a:latin typeface="Arial Narrow" panose="020B0606020202030204" pitchFamily="34" charset="0"/>
                  </a:rPr>
                  <a:t/>
                </a:r>
                <a:br>
                  <a:rPr lang="uk-UA" sz="2800" dirty="0" smtClean="0">
                    <a:latin typeface="Arial Narrow" panose="020B0606020202030204" pitchFamily="34" charset="0"/>
                  </a:rPr>
                </a:br>
                <a:r>
                  <a:rPr lang="uk-UA" sz="2800" dirty="0">
                    <a:latin typeface="Arial Narrow" panose="020B0606020202030204" pitchFamily="34" charset="0"/>
                  </a:rPr>
                  <a:t> </a:t>
                </a:r>
                <a:r>
                  <a:rPr lang="uk-UA" sz="2800" dirty="0" smtClean="0">
                    <a:latin typeface="Arial Narrow" panose="020B0606020202030204" pitchFamily="34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uk-UA" sz="28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uk-UA" sz="2800" i="1">
                        <a:latin typeface="Cambria Math" panose="02040503050406030204" pitchFamily="18" charset="0"/>
                      </a:rPr>
                      <m:t>′</m:t>
                    </m:r>
                    <m:r>
                      <a:rPr lang="uk-UA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sz="28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uk-UA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sz="28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uk-UA" sz="2800" i="1">
                                <a:latin typeface="Cambria Math" panose="02040503050406030204" pitchFamily="18" charset="0"/>
                              </a:rPr>
                              <m:t>90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sz="2800" dirty="0" smtClean="0">
                    <a:latin typeface="Arial Narrow" panose="020B0606020202030204" pitchFamily="34" charset="0"/>
                  </a:rPr>
                  <a:t/>
                </a:r>
                <a:br>
                  <a:rPr lang="uk-UA" sz="2800" dirty="0" smtClean="0">
                    <a:latin typeface="Arial Narrow" panose="020B0606020202030204" pitchFamily="34" charset="0"/>
                  </a:rPr>
                </a:br>
                <a:r>
                  <a:rPr lang="uk-UA" sz="2800" dirty="0" smtClean="0">
                    <a:latin typeface="Arial Narrow" panose="020B0606020202030204" pitchFamily="34" charset="0"/>
                  </a:rPr>
                  <a:t/>
                </a:r>
                <a:br>
                  <a:rPr lang="uk-UA" sz="2800" dirty="0" smtClean="0">
                    <a:latin typeface="Arial Narrow" panose="020B0606020202030204" pitchFamily="34" charset="0"/>
                  </a:rPr>
                </a:br>
                <a:r>
                  <a:rPr lang="uk-UA" sz="2800" dirty="0" smtClean="0">
                    <a:latin typeface="Arial Narrow" panose="020B0606020202030204" pitchFamily="34" charset="0"/>
                  </a:rPr>
                  <a:t>де </a:t>
                </a:r>
                <a:r>
                  <a:rPr lang="uk-UA" sz="2800" b="1" i="1" dirty="0" err="1" smtClean="0">
                    <a:latin typeface="Arial Narrow" panose="020B0606020202030204" pitchFamily="34" charset="0"/>
                  </a:rPr>
                  <a:t>Hy</a:t>
                </a:r>
                <a:r>
                  <a:rPr lang="uk-UA" sz="2800" dirty="0">
                    <a:latin typeface="Arial Narrow" panose="020B0606020202030204" pitchFamily="34" charset="0"/>
                  </a:rPr>
                  <a:t> </a:t>
                </a:r>
                <a:r>
                  <a:rPr lang="uk-UA" sz="2800" dirty="0" smtClean="0">
                    <a:latin typeface="Arial Narrow" panose="020B0606020202030204" pitchFamily="34" charset="0"/>
                  </a:rPr>
                  <a:t>– висота уступу (за варіантом завдання), м</a:t>
                </a:r>
                <a:br>
                  <a:rPr lang="uk-UA" sz="2800" dirty="0" smtClean="0">
                    <a:latin typeface="Arial Narrow" panose="020B0606020202030204" pitchFamily="34" charset="0"/>
                  </a:rPr>
                </a:br>
                <a:r>
                  <a:rPr lang="uk-UA" sz="2800" b="1" i="1" dirty="0" smtClean="0">
                    <a:latin typeface="Arial Narrow" panose="020B0606020202030204" pitchFamily="34" charset="0"/>
                  </a:rPr>
                  <a:t>Н</a:t>
                </a:r>
                <a:r>
                  <a:rPr lang="uk-UA" sz="2800" b="1" i="1" baseline="-25000" dirty="0" smtClean="0">
                    <a:latin typeface="Arial Narrow" panose="020B0606020202030204" pitchFamily="34" charset="0"/>
                  </a:rPr>
                  <a:t>90</a:t>
                </a:r>
                <a:r>
                  <a:rPr lang="uk-UA" sz="2800" i="1" baseline="-25000" dirty="0" smtClean="0">
                    <a:latin typeface="Arial Narrow" panose="020B0606020202030204" pitchFamily="34" charset="0"/>
                  </a:rPr>
                  <a:t> </a:t>
                </a:r>
                <a:r>
                  <a:rPr lang="uk-UA" sz="2800" i="1" dirty="0" smtClean="0">
                    <a:latin typeface="Arial Narrow" panose="020B0606020202030204" pitchFamily="34" charset="0"/>
                  </a:rPr>
                  <a:t>– </a:t>
                </a:r>
                <a:r>
                  <a:rPr lang="uk-UA" sz="2800" dirty="0" smtClean="0">
                    <a:latin typeface="Arial Narrow" panose="020B0606020202030204" pitchFamily="34" charset="0"/>
                  </a:rPr>
                  <a:t>висота вертикального оголення породи, м</a:t>
                </a:r>
                <a:endParaRPr lang="uk-UA" sz="28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1000" y="2667000"/>
                <a:ext cx="8229600" cy="1143000"/>
              </a:xfrm>
              <a:blipFill rotWithShape="0">
                <a:blip r:embed="rId2"/>
                <a:stretch>
                  <a:fillRect l="-1556" t="-158289" b="-167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100" dirty="0" smtClean="0">
                <a:latin typeface="Arial Narrow" pitchFamily="34" charset="0"/>
              </a:rPr>
              <a:t>3. По </a:t>
            </a:r>
            <a:r>
              <a:rPr lang="uk-UA" sz="3100" b="1" i="1" dirty="0" smtClean="0">
                <a:latin typeface="Arial Narrow" panose="020B0606020202030204" pitchFamily="34" charset="0"/>
              </a:rPr>
              <a:t>таблиці 3</a:t>
            </a:r>
            <a:r>
              <a:rPr lang="uk-UA" sz="3100" i="1" dirty="0" smtClean="0">
                <a:latin typeface="Arial Narrow" panose="020B0606020202030204" pitchFamily="34" charset="0"/>
              </a:rPr>
              <a:t> (</a:t>
            </a:r>
            <a:r>
              <a:rPr lang="uk-UA" sz="3100" i="1" dirty="0" err="1" smtClean="0">
                <a:latin typeface="Arial Narrow" panose="020B0606020202030204" pitchFamily="34" charset="0"/>
              </a:rPr>
              <a:t>методичка</a:t>
            </a:r>
            <a:r>
              <a:rPr lang="uk-UA" sz="3100" i="1" dirty="0" smtClean="0">
                <a:latin typeface="Arial Narrow" panose="020B0606020202030204" pitchFamily="34" charset="0"/>
              </a:rPr>
              <a:t>)</a:t>
            </a:r>
            <a:r>
              <a:rPr lang="uk-UA" sz="3100" dirty="0" smtClean="0">
                <a:latin typeface="Arial Narrow" panose="020B0606020202030204" pitchFamily="34" charset="0"/>
              </a:rPr>
              <a:t> для побудови випуклого профілю знаходимо величину приведеного закладення </a:t>
            </a:r>
            <a:r>
              <a:rPr lang="uk-UA" sz="3100" i="1" dirty="0" smtClean="0">
                <a:latin typeface="Arial Narrow" panose="020B0606020202030204" pitchFamily="34" charset="0"/>
              </a:rPr>
              <a:t>L'</a:t>
            </a:r>
            <a:r>
              <a:rPr lang="uk-UA" sz="3100" dirty="0" smtClean="0">
                <a:latin typeface="Arial Narrow" panose="020B0606020202030204" pitchFamily="34" charset="0"/>
              </a:rPr>
              <a:t> при заданому куті внутрішнього тертя </a:t>
            </a:r>
            <a:r>
              <a:rPr lang="uk-UA" sz="3100" i="1" dirty="0" smtClean="0">
                <a:latin typeface="Arial Narrow" panose="020B0606020202030204" pitchFamily="34" charset="0"/>
              </a:rPr>
              <a:t>ρ</a:t>
            </a:r>
            <a:r>
              <a:rPr lang="uk-UA" dirty="0" smtClean="0">
                <a:latin typeface="Arial Narrow" panose="020B0606020202030204" pitchFamily="34" charset="0"/>
              </a:rPr>
              <a:t>.</a:t>
            </a:r>
            <a:endParaRPr lang="uk-UA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374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30656"/>
              </p:ext>
            </p:extLst>
          </p:nvPr>
        </p:nvGraphicFramePr>
        <p:xfrm>
          <a:off x="457198" y="480225"/>
          <a:ext cx="7315202" cy="6185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8800"/>
                <a:gridCol w="731402"/>
                <a:gridCol w="838200"/>
                <a:gridCol w="838200"/>
                <a:gridCol w="838200"/>
                <a:gridCol w="762000"/>
                <a:gridCol w="1143000"/>
                <a:gridCol w="1295400"/>
              </a:tblGrid>
              <a:tr h="25851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Умовна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висота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відкосу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Н</a:t>
                      </a:r>
                      <a:r>
                        <a:rPr lang="en-US" sz="1200" dirty="0">
                          <a:effectLst/>
                        </a:rPr>
                        <a:t>', 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Закладення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відкосу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L</a:t>
                      </a:r>
                      <a:r>
                        <a:rPr lang="ru-RU" sz="1400" dirty="0">
                          <a:effectLst/>
                        </a:rPr>
                        <a:t>' </a:t>
                      </a:r>
                      <a:r>
                        <a:rPr lang="ru-RU" sz="1400" dirty="0" err="1">
                          <a:effectLst/>
                        </a:rPr>
                        <a:t>випуклого</a:t>
                      </a:r>
                      <a:r>
                        <a:rPr lang="ru-RU" sz="1400" dirty="0">
                          <a:effectLst/>
                        </a:rPr>
                        <a:t> борта при </a:t>
                      </a:r>
                      <a:r>
                        <a:rPr lang="ru-RU" sz="1400" dirty="0" smtClean="0">
                          <a:effectLst/>
                        </a:rPr>
                        <a:t>кутах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внутрішнього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тертя</a:t>
                      </a:r>
                      <a:r>
                        <a:rPr lang="en-US" sz="1400" dirty="0">
                          <a:effectLst/>
                        </a:rPr>
                        <a:t> ρ, </a:t>
                      </a:r>
                      <a:r>
                        <a:rPr lang="en-US" sz="1400" dirty="0" smtClean="0">
                          <a:effectLst/>
                        </a:rPr>
                        <a:t>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238">
                <a:tc vMerge="1"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73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10</a:t>
                      </a: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9421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0,57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0,46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0,33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0,27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1,37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0,93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0,75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0,64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2,37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1,55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3,85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2,6</a:t>
                      </a:r>
                      <a:r>
                        <a:rPr lang="uk-UA" sz="1400" dirty="0" smtClean="0">
                          <a:effectLst/>
                        </a:rPr>
                        <a:t>0</a:t>
                      </a: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1,72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3,5</a:t>
                      </a:r>
                      <a:r>
                        <a:rPr lang="uk-UA" sz="1400" dirty="0" smtClean="0">
                          <a:effectLst/>
                        </a:rPr>
                        <a:t>0</a:t>
                      </a: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2,55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2,25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1,92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8,70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4,50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2,77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2,40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11,75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7,10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5,57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3,35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2,90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6,70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3,95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3,40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12,30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9,15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4,45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15,90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11,75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9,20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6,45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5,50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5665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19,50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14,45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11,25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9,15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7,75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6,60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13,30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10,80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9,15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7,70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20,05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15,40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12,45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10,55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8,90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23,00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17,55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11,90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10,05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25,90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15,95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13,25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11,25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17,70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14,65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12,45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24,30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16,10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13,65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26,60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17,50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14,65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18,95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16,05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92803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uk-UA" sz="1400" dirty="0" smtClean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20,40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17,25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156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uk-UA" sz="1400" dirty="0" smtClean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21,85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18,46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297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uk-UA" sz="1400" dirty="0" smtClean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23,35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19,65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821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uk-UA" sz="1400" dirty="0" smtClean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24,80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20,85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403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0520"/>
            <a:ext cx="8229600" cy="1907177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latin typeface="Arial Narrow" panose="020B0606020202030204" pitchFamily="34" charset="0"/>
              </a:rPr>
              <a:t>4. Дійсні значення закладення знаходимо за формулою:</a:t>
            </a:r>
            <a:br>
              <a:rPr lang="uk-UA" sz="3100" dirty="0" smtClean="0">
                <a:latin typeface="Arial Narrow" panose="020B0606020202030204" pitchFamily="34" charset="0"/>
              </a:rPr>
            </a:br>
            <a:r>
              <a:rPr lang="uk-UA" sz="3100" dirty="0" smtClean="0">
                <a:latin typeface="Arial Narrow" panose="020B0606020202030204" pitchFamily="34" charset="0"/>
              </a:rPr>
              <a:t/>
            </a:r>
            <a:br>
              <a:rPr lang="uk-UA" sz="3100" dirty="0" smtClean="0">
                <a:latin typeface="Arial Narrow" panose="020B0606020202030204" pitchFamily="34" charset="0"/>
              </a:rPr>
            </a:br>
            <a:r>
              <a:rPr lang="uk-UA" sz="3100" i="1" dirty="0" smtClean="0">
                <a:latin typeface="Arial Narrow" panose="020B0606020202030204" pitchFamily="34" charset="0"/>
              </a:rPr>
              <a:t>L </a:t>
            </a:r>
            <a:r>
              <a:rPr lang="uk-UA" sz="3100" dirty="0" smtClean="0">
                <a:latin typeface="Arial Narrow" panose="020B0606020202030204" pitchFamily="34" charset="0"/>
              </a:rPr>
              <a:t>=</a:t>
            </a:r>
            <a:r>
              <a:rPr lang="uk-UA" sz="3100" i="1" dirty="0" smtClean="0">
                <a:latin typeface="Arial Narrow" panose="020B0606020202030204" pitchFamily="34" charset="0"/>
              </a:rPr>
              <a:t> L</a:t>
            </a:r>
            <a:r>
              <a:rPr lang="uk-UA" sz="3100" dirty="0" smtClean="0">
                <a:latin typeface="Arial Narrow" panose="020B0606020202030204" pitchFamily="34" charset="0"/>
              </a:rPr>
              <a:t>’ ×</a:t>
            </a:r>
            <a:r>
              <a:rPr lang="uk-UA" sz="3100" i="1" dirty="0" smtClean="0">
                <a:latin typeface="Arial Narrow" panose="020B0606020202030204" pitchFamily="34" charset="0"/>
              </a:rPr>
              <a:t> H </a:t>
            </a:r>
            <a:r>
              <a:rPr lang="uk-UA" sz="3100" baseline="-25000" dirty="0" smtClean="0">
                <a:latin typeface="Arial Narrow" panose="020B0606020202030204" pitchFamily="34" charset="0"/>
              </a:rPr>
              <a:t>90</a:t>
            </a:r>
            <a:br>
              <a:rPr lang="uk-UA" sz="3100" baseline="-25000" dirty="0" smtClean="0">
                <a:latin typeface="Arial Narrow" panose="020B0606020202030204" pitchFamily="34" charset="0"/>
              </a:rPr>
            </a:br>
            <a:r>
              <a:rPr lang="uk-UA" sz="2800" baseline="-25000" dirty="0" smtClean="0">
                <a:latin typeface="Arial Narrow" panose="020B0606020202030204" pitchFamily="34" charset="0"/>
              </a:rPr>
              <a:t/>
            </a:r>
            <a:br>
              <a:rPr lang="uk-UA" sz="2800" baseline="-25000" dirty="0" smtClean="0">
                <a:latin typeface="Arial Narrow" panose="020B0606020202030204" pitchFamily="34" charset="0"/>
              </a:rPr>
            </a:br>
            <a:endParaRPr lang="uk-UA" sz="2800" dirty="0">
              <a:latin typeface="Arial Narrow" panose="020B0606020202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3528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aseline="-25000" dirty="0" smtClean="0"/>
              <a:t/>
            </a:r>
            <a:br>
              <a:rPr lang="uk-UA" sz="2800" baseline="-25000" dirty="0" smtClean="0"/>
            </a:b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133600"/>
            <a:ext cx="8229600" cy="176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 smtClean="0">
                <a:latin typeface="Arial Narrow" panose="020B0606020202030204" pitchFamily="34" charset="0"/>
              </a:rPr>
              <a:t>5. Знаходимо декілька проміжних значень </a:t>
            </a:r>
            <a:r>
              <a:rPr lang="uk-UA" sz="2800" i="1" dirty="0" smtClean="0">
                <a:latin typeface="Arial Narrow" panose="020B0606020202030204" pitchFamily="34" charset="0"/>
              </a:rPr>
              <a:t>Н</a:t>
            </a:r>
            <a:r>
              <a:rPr lang="uk-UA" sz="2800" dirty="0" smtClean="0">
                <a:latin typeface="Arial Narrow" panose="020B0606020202030204" pitchFamily="34" charset="0"/>
              </a:rPr>
              <a:t> і </a:t>
            </a:r>
            <a:r>
              <a:rPr lang="uk-UA" sz="2800" i="1" dirty="0" smtClean="0">
                <a:latin typeface="Arial Narrow" panose="020B0606020202030204" pitchFamily="34" charset="0"/>
              </a:rPr>
              <a:t>L</a:t>
            </a:r>
            <a:r>
              <a:rPr lang="uk-UA" sz="2800" dirty="0" smtClean="0">
                <a:latin typeface="Arial Narrow" panose="020B0606020202030204" pitchFamily="34" charset="0"/>
              </a:rPr>
              <a:t> і заносимо їх до таблиці</a:t>
            </a:r>
            <a:r>
              <a:rPr lang="uk-UA" sz="2800" baseline="-25000" dirty="0" smtClean="0">
                <a:latin typeface="Arial Narrow" panose="020B0606020202030204" pitchFamily="34" charset="0"/>
              </a:rPr>
              <a:t/>
            </a:r>
            <a:br>
              <a:rPr lang="uk-UA" sz="2800" baseline="-25000" dirty="0" smtClean="0">
                <a:latin typeface="Arial Narrow" panose="020B0606020202030204" pitchFamily="34" charset="0"/>
              </a:rPr>
            </a:br>
            <a:endParaRPr lang="ru-RU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767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3528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aseline="-25000" dirty="0" smtClean="0"/>
              <a:t/>
            </a:r>
            <a:br>
              <a:rPr lang="uk-UA" sz="2800" baseline="-25000" dirty="0" smtClean="0"/>
            </a:br>
            <a:endParaRPr lang="ru-RU" sz="2800" dirty="0"/>
          </a:p>
        </p:txBody>
      </p:sp>
      <p:graphicFrame>
        <p:nvGraphicFramePr>
          <p:cNvPr id="9" name="Таблиця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68347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Н,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Н'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25,</a:t>
                      </a:r>
                      <a:r>
                        <a:rPr lang="uk-UA" baseline="0" dirty="0" smtClean="0"/>
                        <a:t>74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20, 65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16,88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11,74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8,77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5,73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2,51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 smtClean="0">
                <a:latin typeface="Arial Narrow" panose="020B0606020202030204" pitchFamily="34" charset="0"/>
              </a:rPr>
              <a:t>6. Знаходимо декілька проміжних значень </a:t>
            </a:r>
            <a:r>
              <a:rPr lang="uk-UA" sz="2800" i="1" dirty="0" smtClean="0">
                <a:latin typeface="Arial Narrow" panose="020B0606020202030204" pitchFamily="34" charset="0"/>
              </a:rPr>
              <a:t>Н</a:t>
            </a:r>
            <a:r>
              <a:rPr lang="uk-UA" sz="2800" dirty="0" smtClean="0">
                <a:latin typeface="Arial Narrow" panose="020B0606020202030204" pitchFamily="34" charset="0"/>
              </a:rPr>
              <a:t> і </a:t>
            </a:r>
            <a:r>
              <a:rPr lang="uk-UA" sz="2800" i="1" dirty="0" smtClean="0">
                <a:latin typeface="Arial Narrow" panose="020B0606020202030204" pitchFamily="34" charset="0"/>
              </a:rPr>
              <a:t>L</a:t>
            </a:r>
            <a:r>
              <a:rPr lang="uk-UA" sz="2800" dirty="0" smtClean="0">
                <a:latin typeface="Arial Narrow" panose="020B0606020202030204" pitchFamily="34" charset="0"/>
              </a:rPr>
              <a:t> і заносимо їх до таблиці</a:t>
            </a:r>
            <a:r>
              <a:rPr lang="uk-UA" sz="2800" baseline="-25000" dirty="0" smtClean="0">
                <a:latin typeface="Arial Narrow" panose="020B0606020202030204" pitchFamily="34" charset="0"/>
              </a:rPr>
              <a:t/>
            </a:r>
            <a:br>
              <a:rPr lang="uk-UA" sz="2800" baseline="-25000" dirty="0" smtClean="0">
                <a:latin typeface="Arial Narrow" panose="020B0606020202030204" pitchFamily="34" charset="0"/>
              </a:rPr>
            </a:br>
            <a:endParaRPr lang="uk-UA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9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763000" cy="2239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Arial Narrow" panose="020B0606020202030204" pitchFamily="34" charset="0"/>
              </a:rPr>
              <a:t>7</a:t>
            </a:r>
            <a:r>
              <a:rPr lang="en-US" sz="2800" dirty="0" smtClean="0">
                <a:latin typeface="Arial Narrow" panose="020B0606020202030204" pitchFamily="34" charset="0"/>
              </a:rPr>
              <a:t>. </a:t>
            </a:r>
            <a:r>
              <a:rPr lang="uk-UA" sz="2400" dirty="0" smtClean="0">
                <a:latin typeface="Arial Narrow" panose="020B0606020202030204" pitchFamily="34" charset="0"/>
              </a:rPr>
              <a:t>За даними, точками </a:t>
            </a:r>
            <a:r>
              <a:rPr lang="uk-UA" sz="2400" b="1" i="1" dirty="0" smtClean="0">
                <a:latin typeface="Arial Narrow" panose="020B0606020202030204" pitchFamily="34" charset="0"/>
              </a:rPr>
              <a:t>Н</a:t>
            </a:r>
            <a:r>
              <a:rPr lang="uk-UA" sz="2400" dirty="0" smtClean="0">
                <a:latin typeface="Arial Narrow" panose="020B0606020202030204" pitchFamily="34" charset="0"/>
              </a:rPr>
              <a:t> і </a:t>
            </a:r>
            <a:r>
              <a:rPr lang="uk-UA" sz="2400" b="1" i="1" dirty="0" smtClean="0">
                <a:latin typeface="Arial Narrow" panose="020B0606020202030204" pitchFamily="34" charset="0"/>
              </a:rPr>
              <a:t>L</a:t>
            </a:r>
            <a:r>
              <a:rPr lang="uk-UA" sz="2400" dirty="0" smtClean="0">
                <a:latin typeface="Arial Narrow" panose="020B0606020202030204" pitchFamily="34" charset="0"/>
              </a:rPr>
              <a:t> будуємо </a:t>
            </a:r>
            <a:r>
              <a:rPr lang="uk-UA" sz="2400" dirty="0" err="1" smtClean="0">
                <a:latin typeface="Arial Narrow" panose="020B0606020202030204" pitchFamily="34" charset="0"/>
              </a:rPr>
              <a:t>відкос</a:t>
            </a:r>
            <a:r>
              <a:rPr lang="uk-UA" sz="2400" dirty="0" smtClean="0">
                <a:latin typeface="Arial Narrow" panose="020B0606020202030204" pitchFamily="34" charset="0"/>
              </a:rPr>
              <a:t> випуклої форми в системі координат </a:t>
            </a:r>
            <a:r>
              <a:rPr lang="uk-UA" sz="2400" b="1" i="1" dirty="0" smtClean="0">
                <a:latin typeface="Arial Narrow" panose="020B0606020202030204" pitchFamily="34" charset="0"/>
              </a:rPr>
              <a:t>НОL</a:t>
            </a:r>
            <a:r>
              <a:rPr lang="uk-UA" sz="2400" i="1" dirty="0" smtClean="0">
                <a:latin typeface="Arial Narrow" panose="020B0606020202030204" pitchFamily="34" charset="0"/>
              </a:rPr>
              <a:t>.</a:t>
            </a:r>
            <a:r>
              <a:rPr lang="uk-UA" sz="2400" dirty="0" smtClean="0">
                <a:latin typeface="Arial Narrow" panose="020B0606020202030204" pitchFamily="34" charset="0"/>
              </a:rPr>
              <a:t> Для цього будуємо спочатку систему координат </a:t>
            </a:r>
            <a:br>
              <a:rPr lang="uk-UA" sz="2400" dirty="0" smtClean="0">
                <a:latin typeface="Arial Narrow" panose="020B0606020202030204" pitchFamily="34" charset="0"/>
              </a:rPr>
            </a:br>
            <a:r>
              <a:rPr lang="uk-UA" sz="2400" dirty="0" smtClean="0">
                <a:latin typeface="Arial Narrow" panose="020B0606020202030204" pitchFamily="34" charset="0"/>
              </a:rPr>
              <a:t>та за отриманими даними координат внесеними до попередньої таблиці будуємо характерні точки відкосу. Точка з максимальними значеннями </a:t>
            </a:r>
            <a:r>
              <a:rPr lang="uk-UA" sz="2400" b="1" i="1" dirty="0" smtClean="0">
                <a:latin typeface="Arial Narrow" panose="020B0606020202030204" pitchFamily="34" charset="0"/>
              </a:rPr>
              <a:t>H</a:t>
            </a:r>
            <a:r>
              <a:rPr lang="uk-UA" sz="2400" dirty="0" smtClean="0">
                <a:latin typeface="Arial Narrow" panose="020B0606020202030204" pitchFamily="34" charset="0"/>
              </a:rPr>
              <a:t> та </a:t>
            </a:r>
            <a:r>
              <a:rPr lang="uk-UA" sz="2400" b="1" i="1" dirty="0" smtClean="0">
                <a:latin typeface="Arial Narrow" panose="020B0606020202030204" pitchFamily="34" charset="0"/>
              </a:rPr>
              <a:t>L</a:t>
            </a:r>
            <a:r>
              <a:rPr lang="uk-UA" sz="2400" dirty="0" smtClean="0">
                <a:latin typeface="Arial Narrow" panose="020B0606020202030204" pitchFamily="34" charset="0"/>
              </a:rPr>
              <a:t> (</a:t>
            </a:r>
            <a:r>
              <a:rPr lang="uk-UA" sz="2400" dirty="0" err="1" smtClean="0">
                <a:latin typeface="Arial Narrow" panose="020B0606020202030204" pitchFamily="34" charset="0"/>
              </a:rPr>
              <a:t>т.</a:t>
            </a:r>
            <a:r>
              <a:rPr lang="uk-UA" sz="2400" b="1" i="1" dirty="0" err="1" smtClean="0">
                <a:latin typeface="Arial Narrow" panose="020B0606020202030204" pitchFamily="34" charset="0"/>
              </a:rPr>
              <a:t>А</a:t>
            </a:r>
            <a:r>
              <a:rPr lang="uk-UA" sz="2400" dirty="0" smtClean="0">
                <a:latin typeface="Arial Narrow" panose="020B0606020202030204" pitchFamily="34" charset="0"/>
              </a:rPr>
              <a:t>) відноситься до верхньої бровки уступу</a:t>
            </a:r>
            <a:br>
              <a:rPr lang="uk-UA" sz="2400" dirty="0" smtClean="0">
                <a:latin typeface="Arial Narrow" panose="020B0606020202030204" pitchFamily="34" charset="0"/>
              </a:rPr>
            </a:br>
            <a:endParaRPr lang="uk-UA" sz="2800" dirty="0">
              <a:latin typeface="Arial Narrow" panose="020B0606020202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6781800" cy="452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332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7630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Arial Narrow" panose="020B0606020202030204" pitchFamily="34" charset="0"/>
              </a:rPr>
              <a:t>8. </a:t>
            </a:r>
            <a:r>
              <a:rPr lang="uk-UA" sz="2400" dirty="0" smtClean="0">
                <a:latin typeface="Arial Narrow" panose="020B0606020202030204" pitchFamily="34" charset="0"/>
              </a:rPr>
              <a:t>Сполучаємо побудовані точки та отримуємо профіль відкосу випуклої форми</a:t>
            </a:r>
            <a:endParaRPr lang="uk-UA" sz="28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68" y="1414763"/>
            <a:ext cx="7809932" cy="521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13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7630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Arial Narrow" panose="020B0606020202030204" pitchFamily="34" charset="0"/>
              </a:rPr>
              <a:t>9</a:t>
            </a:r>
            <a:r>
              <a:rPr lang="uk-UA" sz="2800" dirty="0" smtClean="0">
                <a:latin typeface="Arial Narrow" panose="020B0606020202030204" pitchFamily="34" charset="0"/>
              </a:rPr>
              <a:t>. </a:t>
            </a:r>
            <a:r>
              <a:rPr lang="uk-UA" sz="2400" dirty="0" smtClean="0">
                <a:latin typeface="Arial Narrow" panose="020B0606020202030204" pitchFamily="34" charset="0"/>
              </a:rPr>
              <a:t>По значенню кута внутрішнього тертя </a:t>
            </a:r>
            <a:r>
              <a:rPr lang="uk-UA" sz="2400" b="1" i="1" dirty="0" smtClean="0">
                <a:latin typeface="Arial Narrow" panose="020B0606020202030204" pitchFamily="34" charset="0"/>
              </a:rPr>
              <a:t>ρ</a:t>
            </a:r>
            <a:r>
              <a:rPr lang="uk-UA" sz="2400" dirty="0" smtClean="0">
                <a:latin typeface="Arial Narrow" panose="020B0606020202030204" pitchFamily="34" charset="0"/>
              </a:rPr>
              <a:t> і умовної висоти уступу </a:t>
            </a:r>
            <a:r>
              <a:rPr lang="uk-UA" sz="2400" b="1" i="1" dirty="0" smtClean="0">
                <a:latin typeface="Arial Narrow" panose="020B0606020202030204" pitchFamily="34" charset="0"/>
              </a:rPr>
              <a:t>Н'</a:t>
            </a:r>
            <a:r>
              <a:rPr lang="uk-UA" sz="2400" dirty="0" smtClean="0">
                <a:latin typeface="Arial Narrow" panose="020B0606020202030204" pitchFamily="34" charset="0"/>
              </a:rPr>
              <a:t> по табл. 5 (</a:t>
            </a:r>
            <a:r>
              <a:rPr lang="uk-UA" sz="2400" i="1" dirty="0" err="1" smtClean="0">
                <a:latin typeface="Arial Narrow" panose="020B0606020202030204" pitchFamily="34" charset="0"/>
              </a:rPr>
              <a:t>методичка</a:t>
            </a:r>
            <a:r>
              <a:rPr lang="uk-UA" sz="2400" dirty="0" smtClean="0">
                <a:latin typeface="Arial Narrow" panose="020B0606020202030204" pitchFamily="34" charset="0"/>
              </a:rPr>
              <a:t>) для побудови плоского профілю відкосу уступу знаходимо кут укосу плоскої форми </a:t>
            </a:r>
            <a:r>
              <a:rPr lang="uk-UA" sz="2400" b="1" i="1" dirty="0" smtClean="0">
                <a:latin typeface="Arial Narrow" panose="020B0606020202030204" pitchFamily="34" charset="0"/>
              </a:rPr>
              <a:t>β</a:t>
            </a:r>
            <a:r>
              <a:rPr lang="uk-UA" sz="2400" dirty="0" smtClean="0">
                <a:latin typeface="Arial Narrow" panose="020B0606020202030204" pitchFamily="34" charset="0"/>
              </a:rPr>
              <a:t>.</a:t>
            </a:r>
            <a:endParaRPr lang="uk-UA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56940"/>
              </p:ext>
            </p:extLst>
          </p:nvPr>
        </p:nvGraphicFramePr>
        <p:xfrm>
          <a:off x="533397" y="1600203"/>
          <a:ext cx="7696201" cy="4876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107"/>
                <a:gridCol w="827279"/>
                <a:gridCol w="827279"/>
                <a:gridCol w="802210"/>
                <a:gridCol w="827279"/>
                <a:gridCol w="827279"/>
                <a:gridCol w="827279"/>
                <a:gridCol w="827279"/>
                <a:gridCol w="802210"/>
              </a:tblGrid>
              <a:tr h="359149">
                <a:tc rowSpan="2"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Умовна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висота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відкосу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Н', 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Кут </a:t>
                      </a:r>
                      <a:r>
                        <a:rPr lang="ru-RU" sz="1000" dirty="0" err="1">
                          <a:effectLst/>
                        </a:rPr>
                        <a:t>нахилу</a:t>
                      </a:r>
                      <a:r>
                        <a:rPr lang="ru-RU" sz="1000" dirty="0">
                          <a:effectLst/>
                        </a:rPr>
                        <a:t> плоского борта (в градусах) при </a:t>
                      </a:r>
                      <a:r>
                        <a:rPr lang="ru-RU" sz="1000" dirty="0" err="1">
                          <a:effectLst/>
                        </a:rPr>
                        <a:t>куті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внутрішнього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тертя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448">
                <a:tc vMerge="1"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69,2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74,6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77,3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63,5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68,2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74,4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61,8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64,0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63,6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647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028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74156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40,3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966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1035</TotalTime>
  <Words>823</Words>
  <Application>Microsoft Office PowerPoint</Application>
  <PresentationFormat>Екран (4:3)</PresentationFormat>
  <Paragraphs>491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Cambria Math</vt:lpstr>
      <vt:lpstr>Times New Roman</vt:lpstr>
      <vt:lpstr>Office Theme</vt:lpstr>
      <vt:lpstr>Практичне заняття №3 Побудова відкосу уступу випуклого та плоского профілю. </vt:lpstr>
      <vt:lpstr>1. Визначаємо висоту вертикального оголення породи Н90 (розраховано в задачі №1).   2. Визначаємо приведену висоту уступу за формулою      H′=H_y/H_90   де Hy – висота уступу (за варіантом завдання), м Н90 – висота вертикального оголення породи, м</vt:lpstr>
      <vt:lpstr>3. По таблиці 3 (методичка) для побудови випуклого профілю знаходимо величину приведеного закладення L' при заданому куті внутрішнього тертя ρ.</vt:lpstr>
      <vt:lpstr>Презентація PowerPoint</vt:lpstr>
      <vt:lpstr>4. Дійсні значення закладення знаходимо за формулою:  L = L’ × H 90  </vt:lpstr>
      <vt:lpstr>6. Знаходимо декілька проміжних значень Н і L і заносимо їх до таблиці </vt:lpstr>
      <vt:lpstr>7. За даними, точками Н і L будуємо відкос випуклої форми в системі координат НОL. Для цього будуємо спочатку систему координат  та за отриманими даними координат внесеними до попередньої таблиці будуємо характерні точки відкосу. Точка з максимальними значеннями H та L (т.А) відноситься до верхньої бровки уступу </vt:lpstr>
      <vt:lpstr>8. Сполучаємо побудовані точки та отримуємо профіль відкосу випуклої форми</vt:lpstr>
      <vt:lpstr>9. По значенню кута внутрішнього тертя ρ і умовної висоти уступу Н' по табл. 5 (методичка) для побудови плоского профілю відкосу уступу знаходимо кут укосу плоскої форми β.</vt:lpstr>
      <vt:lpstr>10. По значенню кута внутрішнього тертя ρ і умовної висоти уступу Н' по табл. 5 (методичка) для побудови плоского профілю відкосу уступу знаходимо кут укосу плоскої форми β та відкладаємо його у вигляді відрізка OM від початку координат О до перетину з верхньою площадкою уступу (точка М)</vt:lpstr>
      <vt:lpstr>11. Знаходимо результуючий кут відкосу α випуклої форми. Для цього з’єднуємо лінією точки А і О.</vt:lpstr>
      <vt:lpstr>12. Виконуємо спрямлення випуклого профілю. Для цього уступ по висоті ділимо на три рівні частини (прямі а і b). Пряма а перетинає випуклий профіль в точці В, а відрізок ОA результуючого відкосу в точці D. </vt:lpstr>
      <vt:lpstr>13. Визначаємо середину відрізка ВD – точка C. Сполучаємо початок координат з точкою C та отримуємо перший відрізок лінії спрямлення випуклого профілю відкосу уступу.</vt:lpstr>
      <vt:lpstr>14. Далі з точки D проводимо пряму під кутом α до горизонту до перетину з прямою b і одержуємо в перетині точку К. </vt:lpstr>
      <vt:lpstr>15. Далі з’єднаємо точку К з верхньою брівкою уступу (т. А). Отже лінія ОCКА є лінією спрямлення випуклого профілю відкосу уступу.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sv.kalchuk@outlook.com</cp:lastModifiedBy>
  <cp:revision>100</cp:revision>
  <dcterms:created xsi:type="dcterms:W3CDTF">2010-09-02T10:32:20Z</dcterms:created>
  <dcterms:modified xsi:type="dcterms:W3CDTF">2020-03-19T11:49:29Z</dcterms:modified>
</cp:coreProperties>
</file>