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7" r:id="rId2"/>
    <p:sldId id="289" r:id="rId3"/>
    <p:sldId id="301" r:id="rId4"/>
    <p:sldId id="300" r:id="rId5"/>
    <p:sldId id="316" r:id="rId6"/>
    <p:sldId id="315" r:id="rId7"/>
    <p:sldId id="314" r:id="rId8"/>
    <p:sldId id="319" r:id="rId9"/>
    <p:sldId id="318" r:id="rId10"/>
    <p:sldId id="299" r:id="rId11"/>
    <p:sldId id="298" r:id="rId12"/>
    <p:sldId id="297" r:id="rId13"/>
    <p:sldId id="320" r:id="rId14"/>
    <p:sldId id="321" r:id="rId15"/>
    <p:sldId id="322" r:id="rId16"/>
    <p:sldId id="296" r:id="rId17"/>
    <p:sldId id="311" r:id="rId18"/>
    <p:sldId id="291" r:id="rId19"/>
    <p:sldId id="295" r:id="rId20"/>
    <p:sldId id="323" r:id="rId21"/>
    <p:sldId id="294" r:id="rId22"/>
    <p:sldId id="324" r:id="rId23"/>
    <p:sldId id="326" r:id="rId24"/>
    <p:sldId id="325" r:id="rId25"/>
    <p:sldId id="327" r:id="rId26"/>
    <p:sldId id="328" r:id="rId27"/>
    <p:sldId id="312" r:id="rId28"/>
    <p:sldId id="292" r:id="rId29"/>
    <p:sldId id="293" r:id="rId30"/>
    <p:sldId id="332" r:id="rId31"/>
    <p:sldId id="290" r:id="rId32"/>
    <p:sldId id="329" r:id="rId33"/>
    <p:sldId id="330" r:id="rId34"/>
    <p:sldId id="310" r:id="rId35"/>
    <p:sldId id="309" r:id="rId36"/>
    <p:sldId id="302" r:id="rId37"/>
    <p:sldId id="282" r:id="rId38"/>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619" autoAdjust="0"/>
  </p:normalViewPr>
  <p:slideViewPr>
    <p:cSldViewPr snapToGrid="0">
      <p:cViewPr varScale="1">
        <p:scale>
          <a:sx n="100" d="100"/>
          <a:sy n="100" d="100"/>
        </p:scale>
        <p:origin x="87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ru-RU" smtClean="0"/>
              <a:t>Образец заголовка</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47F80809-8795-4E7B-93FD-BE6422B3B6EB}" type="datetimeFigureOut">
              <a:rPr lang="uk-UA" smtClean="0"/>
              <a:t>18.03.2020</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FC9F789A-9D0B-4E29-B113-7C1791EE8361}" type="slidenum">
              <a:rPr lang="uk-UA" smtClean="0"/>
              <a:t>‹#›</a:t>
            </a:fld>
            <a:endParaRPr lang="uk-UA"/>
          </a:p>
        </p:txBody>
      </p:sp>
    </p:spTree>
    <p:extLst>
      <p:ext uri="{BB962C8B-B14F-4D97-AF65-F5344CB8AC3E}">
        <p14:creationId xmlns:p14="http://schemas.microsoft.com/office/powerpoint/2010/main" val="654717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7F80809-8795-4E7B-93FD-BE6422B3B6EB}" type="datetimeFigureOut">
              <a:rPr lang="uk-UA" smtClean="0"/>
              <a:t>18.03.2020</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FC9F789A-9D0B-4E29-B113-7C1791EE8361}" type="slidenum">
              <a:rPr lang="uk-UA" smtClean="0"/>
              <a:t>‹#›</a:t>
            </a:fld>
            <a:endParaRPr lang="uk-UA"/>
          </a:p>
        </p:txBody>
      </p:sp>
    </p:spTree>
    <p:extLst>
      <p:ext uri="{BB962C8B-B14F-4D97-AF65-F5344CB8AC3E}">
        <p14:creationId xmlns:p14="http://schemas.microsoft.com/office/powerpoint/2010/main" val="2046151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7F80809-8795-4E7B-93FD-BE6422B3B6EB}" type="datetimeFigureOut">
              <a:rPr lang="uk-UA" smtClean="0"/>
              <a:t>18.03.2020</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FC9F789A-9D0B-4E29-B113-7C1791EE8361}" type="slidenum">
              <a:rPr lang="uk-UA" smtClean="0"/>
              <a:t>‹#›</a:t>
            </a:fld>
            <a:endParaRPr lang="uk-UA"/>
          </a:p>
        </p:txBody>
      </p:sp>
    </p:spTree>
    <p:extLst>
      <p:ext uri="{BB962C8B-B14F-4D97-AF65-F5344CB8AC3E}">
        <p14:creationId xmlns:p14="http://schemas.microsoft.com/office/powerpoint/2010/main" val="35451306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7F80809-8795-4E7B-93FD-BE6422B3B6EB}" type="datetimeFigureOut">
              <a:rPr lang="uk-UA" smtClean="0"/>
              <a:t>18.03.2020</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FC9F789A-9D0B-4E29-B113-7C1791EE8361}" type="slidenum">
              <a:rPr lang="uk-UA" smtClean="0"/>
              <a:t>‹#›</a:t>
            </a:fld>
            <a:endParaRPr lang="uk-UA"/>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651038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7F80809-8795-4E7B-93FD-BE6422B3B6EB}" type="datetimeFigureOut">
              <a:rPr lang="uk-UA" smtClean="0"/>
              <a:t>18.03.2020</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FC9F789A-9D0B-4E29-B113-7C1791EE8361}" type="slidenum">
              <a:rPr lang="uk-UA" smtClean="0"/>
              <a:t>‹#›</a:t>
            </a:fld>
            <a:endParaRPr lang="uk-UA"/>
          </a:p>
        </p:txBody>
      </p:sp>
    </p:spTree>
    <p:extLst>
      <p:ext uri="{BB962C8B-B14F-4D97-AF65-F5344CB8AC3E}">
        <p14:creationId xmlns:p14="http://schemas.microsoft.com/office/powerpoint/2010/main" val="35871569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47F80809-8795-4E7B-93FD-BE6422B3B6EB}" type="datetimeFigureOut">
              <a:rPr lang="uk-UA" smtClean="0"/>
              <a:t>18.03.2020</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FC9F789A-9D0B-4E29-B113-7C1791EE8361}" type="slidenum">
              <a:rPr lang="uk-UA" smtClean="0"/>
              <a:t>‹#›</a:t>
            </a:fld>
            <a:endParaRPr lang="uk-UA"/>
          </a:p>
        </p:txBody>
      </p:sp>
    </p:spTree>
    <p:extLst>
      <p:ext uri="{BB962C8B-B14F-4D97-AF65-F5344CB8AC3E}">
        <p14:creationId xmlns:p14="http://schemas.microsoft.com/office/powerpoint/2010/main" val="33420024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47F80809-8795-4E7B-93FD-BE6422B3B6EB}" type="datetimeFigureOut">
              <a:rPr lang="uk-UA" smtClean="0"/>
              <a:t>18.03.2020</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FC9F789A-9D0B-4E29-B113-7C1791EE8361}" type="slidenum">
              <a:rPr lang="uk-UA" smtClean="0"/>
              <a:t>‹#›</a:t>
            </a:fld>
            <a:endParaRPr lang="uk-UA"/>
          </a:p>
        </p:txBody>
      </p:sp>
    </p:spTree>
    <p:extLst>
      <p:ext uri="{BB962C8B-B14F-4D97-AF65-F5344CB8AC3E}">
        <p14:creationId xmlns:p14="http://schemas.microsoft.com/office/powerpoint/2010/main" val="13719867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7F80809-8795-4E7B-93FD-BE6422B3B6EB}" type="datetimeFigureOut">
              <a:rPr lang="uk-UA" smtClean="0"/>
              <a:t>18.03.2020</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FC9F789A-9D0B-4E29-B113-7C1791EE8361}" type="slidenum">
              <a:rPr lang="uk-UA" smtClean="0"/>
              <a:t>‹#›</a:t>
            </a:fld>
            <a:endParaRPr lang="uk-UA"/>
          </a:p>
        </p:txBody>
      </p:sp>
    </p:spTree>
    <p:extLst>
      <p:ext uri="{BB962C8B-B14F-4D97-AF65-F5344CB8AC3E}">
        <p14:creationId xmlns:p14="http://schemas.microsoft.com/office/powerpoint/2010/main" val="10660899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7F80809-8795-4E7B-93FD-BE6422B3B6EB}" type="datetimeFigureOut">
              <a:rPr lang="uk-UA" smtClean="0"/>
              <a:t>18.03.2020</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FC9F789A-9D0B-4E29-B113-7C1791EE8361}" type="slidenum">
              <a:rPr lang="uk-UA" smtClean="0"/>
              <a:t>‹#›</a:t>
            </a:fld>
            <a:endParaRPr lang="uk-UA"/>
          </a:p>
        </p:txBody>
      </p:sp>
    </p:spTree>
    <p:extLst>
      <p:ext uri="{BB962C8B-B14F-4D97-AF65-F5344CB8AC3E}">
        <p14:creationId xmlns:p14="http://schemas.microsoft.com/office/powerpoint/2010/main" val="24835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7F80809-8795-4E7B-93FD-BE6422B3B6EB}" type="datetimeFigureOut">
              <a:rPr lang="uk-UA" smtClean="0"/>
              <a:t>18.03.2020</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FC9F789A-9D0B-4E29-B113-7C1791EE8361}" type="slidenum">
              <a:rPr lang="uk-UA" smtClean="0"/>
              <a:t>‹#›</a:t>
            </a:fld>
            <a:endParaRPr lang="uk-UA"/>
          </a:p>
        </p:txBody>
      </p:sp>
    </p:spTree>
    <p:extLst>
      <p:ext uri="{BB962C8B-B14F-4D97-AF65-F5344CB8AC3E}">
        <p14:creationId xmlns:p14="http://schemas.microsoft.com/office/powerpoint/2010/main" val="2538114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ru-RU" smtClean="0"/>
              <a:t>Образец заголовка</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7F80809-8795-4E7B-93FD-BE6422B3B6EB}" type="datetimeFigureOut">
              <a:rPr lang="uk-UA" smtClean="0"/>
              <a:t>18.03.2020</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FC9F789A-9D0B-4E29-B113-7C1791EE8361}" type="slidenum">
              <a:rPr lang="uk-UA" smtClean="0"/>
              <a:t>‹#›</a:t>
            </a:fld>
            <a:endParaRPr lang="uk-UA"/>
          </a:p>
        </p:txBody>
      </p:sp>
    </p:spTree>
    <p:extLst>
      <p:ext uri="{BB962C8B-B14F-4D97-AF65-F5344CB8AC3E}">
        <p14:creationId xmlns:p14="http://schemas.microsoft.com/office/powerpoint/2010/main" val="638914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7F80809-8795-4E7B-93FD-BE6422B3B6EB}" type="datetimeFigureOut">
              <a:rPr lang="uk-UA" smtClean="0"/>
              <a:t>18.03.2020</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FC9F789A-9D0B-4E29-B113-7C1791EE8361}" type="slidenum">
              <a:rPr lang="uk-UA" smtClean="0"/>
              <a:t>‹#›</a:t>
            </a:fld>
            <a:endParaRPr lang="uk-UA"/>
          </a:p>
        </p:txBody>
      </p:sp>
    </p:spTree>
    <p:extLst>
      <p:ext uri="{BB962C8B-B14F-4D97-AF65-F5344CB8AC3E}">
        <p14:creationId xmlns:p14="http://schemas.microsoft.com/office/powerpoint/2010/main" val="1498611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913795" y="2912232"/>
            <a:ext cx="5107208" cy="287896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0" y="2912232"/>
            <a:ext cx="5095357" cy="287896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7F80809-8795-4E7B-93FD-BE6422B3B6EB}" type="datetimeFigureOut">
              <a:rPr lang="uk-UA" smtClean="0"/>
              <a:t>18.03.2020</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FC9F789A-9D0B-4E29-B113-7C1791EE8361}" type="slidenum">
              <a:rPr lang="uk-UA" smtClean="0"/>
              <a:t>‹#›</a:t>
            </a:fld>
            <a:endParaRPr lang="uk-UA"/>
          </a:p>
        </p:txBody>
      </p:sp>
    </p:spTree>
    <p:extLst>
      <p:ext uri="{BB962C8B-B14F-4D97-AF65-F5344CB8AC3E}">
        <p14:creationId xmlns:p14="http://schemas.microsoft.com/office/powerpoint/2010/main" val="1585126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7F80809-8795-4E7B-93FD-BE6422B3B6EB}" type="datetimeFigureOut">
              <a:rPr lang="uk-UA" smtClean="0"/>
              <a:t>18.03.2020</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FC9F789A-9D0B-4E29-B113-7C1791EE8361}" type="slidenum">
              <a:rPr lang="uk-UA" smtClean="0"/>
              <a:t>‹#›</a:t>
            </a:fld>
            <a:endParaRPr lang="uk-UA"/>
          </a:p>
        </p:txBody>
      </p:sp>
    </p:spTree>
    <p:extLst>
      <p:ext uri="{BB962C8B-B14F-4D97-AF65-F5344CB8AC3E}">
        <p14:creationId xmlns:p14="http://schemas.microsoft.com/office/powerpoint/2010/main" val="455526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F80809-8795-4E7B-93FD-BE6422B3B6EB}" type="datetimeFigureOut">
              <a:rPr lang="uk-UA" smtClean="0"/>
              <a:t>18.03.2020</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FC9F789A-9D0B-4E29-B113-7C1791EE8361}" type="slidenum">
              <a:rPr lang="uk-UA" smtClean="0"/>
              <a:t>‹#›</a:t>
            </a:fld>
            <a:endParaRPr lang="uk-UA"/>
          </a:p>
        </p:txBody>
      </p:sp>
    </p:spTree>
    <p:extLst>
      <p:ext uri="{BB962C8B-B14F-4D97-AF65-F5344CB8AC3E}">
        <p14:creationId xmlns:p14="http://schemas.microsoft.com/office/powerpoint/2010/main" val="2662342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ru-RU" smtClean="0"/>
              <a:t>Образец заголовка</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7F80809-8795-4E7B-93FD-BE6422B3B6EB}" type="datetimeFigureOut">
              <a:rPr lang="uk-UA" smtClean="0"/>
              <a:t>18.03.2020</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FC9F789A-9D0B-4E29-B113-7C1791EE8361}" type="slidenum">
              <a:rPr lang="uk-UA" smtClean="0"/>
              <a:t>‹#›</a:t>
            </a:fld>
            <a:endParaRPr lang="uk-UA"/>
          </a:p>
        </p:txBody>
      </p:sp>
    </p:spTree>
    <p:extLst>
      <p:ext uri="{BB962C8B-B14F-4D97-AF65-F5344CB8AC3E}">
        <p14:creationId xmlns:p14="http://schemas.microsoft.com/office/powerpoint/2010/main" val="851098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7F80809-8795-4E7B-93FD-BE6422B3B6EB}" type="datetimeFigureOut">
              <a:rPr lang="uk-UA" smtClean="0"/>
              <a:t>18.03.2020</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FC9F789A-9D0B-4E29-B113-7C1791EE8361}" type="slidenum">
              <a:rPr lang="uk-UA" smtClean="0"/>
              <a:t>‹#›</a:t>
            </a:fld>
            <a:endParaRPr lang="uk-UA"/>
          </a:p>
        </p:txBody>
      </p:sp>
    </p:spTree>
    <p:extLst>
      <p:ext uri="{BB962C8B-B14F-4D97-AF65-F5344CB8AC3E}">
        <p14:creationId xmlns:p14="http://schemas.microsoft.com/office/powerpoint/2010/main" val="2051584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7F80809-8795-4E7B-93FD-BE6422B3B6EB}" type="datetimeFigureOut">
              <a:rPr lang="uk-UA" smtClean="0"/>
              <a:t>18.03.2020</a:t>
            </a:fld>
            <a:endParaRPr lang="uk-UA"/>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uk-UA"/>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FC9F789A-9D0B-4E29-B113-7C1791EE8361}" type="slidenum">
              <a:rPr lang="uk-UA" smtClean="0"/>
              <a:t>‹#›</a:t>
            </a:fld>
            <a:endParaRPr lang="uk-UA"/>
          </a:p>
        </p:txBody>
      </p:sp>
    </p:spTree>
    <p:extLst>
      <p:ext uri="{BB962C8B-B14F-4D97-AF65-F5344CB8AC3E}">
        <p14:creationId xmlns:p14="http://schemas.microsoft.com/office/powerpoint/2010/main" val="3762856887"/>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70780" y="443621"/>
            <a:ext cx="11108602" cy="4227968"/>
          </a:xfrm>
        </p:spPr>
        <p:txBody>
          <a:bodyPr>
            <a:normAutofit/>
          </a:bodyPr>
          <a:lstStyle/>
          <a:p>
            <a:r>
              <a:rPr lang="uk-UA" dirty="0" smtClean="0"/>
              <a:t>Лекція 10</a:t>
            </a:r>
            <a:r>
              <a:rPr lang="uk-UA" dirty="0" smtClean="0"/>
              <a:t/>
            </a:r>
            <a:br>
              <a:rPr lang="uk-UA" dirty="0" smtClean="0"/>
            </a:br>
            <a:r>
              <a:rPr lang="uk-UA" dirty="0"/>
              <a:t/>
            </a:r>
            <a:br>
              <a:rPr lang="uk-UA" dirty="0"/>
            </a:br>
            <a:r>
              <a:rPr lang="en-US" dirty="0" smtClean="0"/>
              <a:t>VPN</a:t>
            </a:r>
            <a:r>
              <a:rPr lang="uk-UA" dirty="0" smtClean="0"/>
              <a:t/>
            </a:r>
            <a:br>
              <a:rPr lang="uk-UA" dirty="0" smtClean="0"/>
            </a:br>
            <a:endParaRPr lang="uk-UA" dirty="0"/>
          </a:p>
        </p:txBody>
      </p:sp>
    </p:spTree>
    <p:extLst>
      <p:ext uri="{BB962C8B-B14F-4D97-AF65-F5344CB8AC3E}">
        <p14:creationId xmlns:p14="http://schemas.microsoft.com/office/powerpoint/2010/main" val="24976693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82944" y="147687"/>
            <a:ext cx="6573008" cy="813847"/>
          </a:xfrm>
        </p:spPr>
        <p:txBody>
          <a:bodyPr/>
          <a:lstStyle/>
          <a:p>
            <a:r>
              <a:rPr lang="uk-UA" dirty="0" smtClean="0"/>
              <a:t>Віддалений доступ</a:t>
            </a:r>
            <a:endParaRPr lang="uk-UA"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255" y="1150069"/>
            <a:ext cx="9087440" cy="5369851"/>
          </a:xfrm>
          <a:prstGeom prst="rect">
            <a:avLst/>
          </a:prstGeom>
        </p:spPr>
      </p:pic>
      <p:sp>
        <p:nvSpPr>
          <p:cNvPr id="5" name="Прямоугольник 4"/>
          <p:cNvSpPr/>
          <p:nvPr/>
        </p:nvSpPr>
        <p:spPr>
          <a:xfrm>
            <a:off x="9417377" y="1226999"/>
            <a:ext cx="2534477" cy="3785652"/>
          </a:xfrm>
          <a:prstGeom prst="rect">
            <a:avLst/>
          </a:prstGeom>
        </p:spPr>
        <p:txBody>
          <a:bodyPr wrap="square">
            <a:spAutoFit/>
          </a:bodyPr>
          <a:lstStyle/>
          <a:p>
            <a:r>
              <a:rPr lang="en-US" sz="2400" dirty="0" err="1" smtClean="0"/>
              <a:t>IPSec</a:t>
            </a:r>
            <a:r>
              <a:rPr lang="uk-UA" sz="2400" dirty="0" smtClean="0"/>
              <a:t> або </a:t>
            </a:r>
            <a:r>
              <a:rPr lang="en-US" sz="2400" dirty="0" smtClean="0"/>
              <a:t>SSL</a:t>
            </a:r>
            <a:endParaRPr lang="uk-UA" sz="2400" dirty="0" smtClean="0"/>
          </a:p>
          <a:p>
            <a:endParaRPr lang="ru-RU" sz="2400" dirty="0" smtClean="0"/>
          </a:p>
          <a:p>
            <a:endParaRPr lang="ru-RU" sz="2400" dirty="0" smtClean="0"/>
          </a:p>
          <a:p>
            <a:r>
              <a:rPr lang="ru-RU" sz="2400" dirty="0" smtClean="0"/>
              <a:t>Через Layer2 з </a:t>
            </a:r>
            <a:r>
              <a:rPr lang="ru-RU" sz="2400" dirty="0" err="1" smtClean="0"/>
              <a:t>використанням</a:t>
            </a:r>
            <a:r>
              <a:rPr lang="ru-RU" sz="2400" dirty="0" smtClean="0"/>
              <a:t> </a:t>
            </a:r>
            <a:r>
              <a:rPr lang="ru-RU" sz="2400" dirty="0" err="1" smtClean="0"/>
              <a:t>протоколів</a:t>
            </a:r>
            <a:r>
              <a:rPr lang="ru-RU" sz="2400" dirty="0" smtClean="0"/>
              <a:t> </a:t>
            </a:r>
            <a:r>
              <a:rPr lang="ru-RU" sz="2400" dirty="0" err="1" smtClean="0"/>
              <a:t>тунелювання</a:t>
            </a:r>
            <a:r>
              <a:rPr lang="ru-RU" sz="2400" dirty="0" smtClean="0"/>
              <a:t>  </a:t>
            </a:r>
            <a:r>
              <a:rPr lang="ru-RU" sz="2400" dirty="0"/>
              <a:t>PPTP </a:t>
            </a:r>
            <a:r>
              <a:rPr lang="ru-RU" sz="2400" dirty="0" smtClean="0"/>
              <a:t>і </a:t>
            </a:r>
            <a:r>
              <a:rPr lang="ru-RU" sz="2400" dirty="0"/>
              <a:t>L2TP, через </a:t>
            </a:r>
            <a:r>
              <a:rPr lang="ru-RU" sz="2400" dirty="0" err="1" smtClean="0"/>
              <a:t>з’єднання</a:t>
            </a:r>
            <a:r>
              <a:rPr lang="ru-RU" sz="2400" dirty="0" smtClean="0"/>
              <a:t> </a:t>
            </a:r>
            <a:r>
              <a:rPr lang="ru-RU" sz="2400" dirty="0" err="1"/>
              <a:t>IPsec</a:t>
            </a:r>
            <a:r>
              <a:rPr lang="en-US" sz="2400" dirty="0" smtClean="0"/>
              <a:t> </a:t>
            </a:r>
            <a:endParaRPr lang="uk-UA" sz="2400" dirty="0"/>
          </a:p>
        </p:txBody>
      </p:sp>
    </p:spTree>
    <p:extLst>
      <p:ext uri="{BB962C8B-B14F-4D97-AF65-F5344CB8AC3E}">
        <p14:creationId xmlns:p14="http://schemas.microsoft.com/office/powerpoint/2010/main" val="1232100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07007" y="0"/>
            <a:ext cx="8367338" cy="683491"/>
          </a:xfrm>
        </p:spPr>
        <p:txBody>
          <a:bodyPr/>
          <a:lstStyle/>
          <a:p>
            <a:r>
              <a:rPr lang="en-US" dirty="0" smtClean="0"/>
              <a:t>VPN-</a:t>
            </a:r>
            <a:r>
              <a:rPr lang="uk-UA" dirty="0" smtClean="0"/>
              <a:t>з’єднання «точка-точка»</a:t>
            </a:r>
            <a:endParaRPr lang="uk-UA"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8312" y="1151135"/>
            <a:ext cx="9489876" cy="4664364"/>
          </a:xfrm>
          <a:prstGeom prst="rect">
            <a:avLst/>
          </a:prstGeom>
        </p:spPr>
      </p:pic>
      <p:sp>
        <p:nvSpPr>
          <p:cNvPr id="5" name="Прямоугольник 4"/>
          <p:cNvSpPr/>
          <p:nvPr/>
        </p:nvSpPr>
        <p:spPr>
          <a:xfrm>
            <a:off x="332511" y="6042999"/>
            <a:ext cx="11194471" cy="461665"/>
          </a:xfrm>
          <a:prstGeom prst="rect">
            <a:avLst/>
          </a:prstGeom>
        </p:spPr>
        <p:txBody>
          <a:bodyPr wrap="square">
            <a:spAutoFit/>
          </a:bodyPr>
          <a:lstStyle/>
          <a:p>
            <a:r>
              <a:rPr lang="en-US" sz="2400" dirty="0"/>
              <a:t>Layer3 (MPLS IP VPN</a:t>
            </a:r>
            <a:r>
              <a:rPr lang="en-US" sz="2400" dirty="0" smtClean="0"/>
              <a:t>) </a:t>
            </a:r>
            <a:r>
              <a:rPr lang="uk-UA" sz="2400" dirty="0" smtClean="0"/>
              <a:t>або </a:t>
            </a:r>
            <a:r>
              <a:rPr lang="en-US" sz="2400" dirty="0" smtClean="0"/>
              <a:t>Layer2 </a:t>
            </a:r>
            <a:r>
              <a:rPr lang="en-US" sz="2400" dirty="0"/>
              <a:t>(Virtual Private LAN Service – VPLS)</a:t>
            </a:r>
            <a:endParaRPr lang="uk-UA" sz="2400" dirty="0"/>
          </a:p>
        </p:txBody>
      </p:sp>
    </p:spTree>
    <p:extLst>
      <p:ext uri="{BB962C8B-B14F-4D97-AF65-F5344CB8AC3E}">
        <p14:creationId xmlns:p14="http://schemas.microsoft.com/office/powerpoint/2010/main" val="1987621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33470" y="116463"/>
            <a:ext cx="8582312" cy="471056"/>
          </a:xfrm>
        </p:spPr>
        <p:txBody>
          <a:bodyPr>
            <a:noAutofit/>
          </a:bodyPr>
          <a:lstStyle/>
          <a:p>
            <a:pPr marL="0" indent="0">
              <a:buNone/>
            </a:pPr>
            <a:r>
              <a:rPr lang="uk-UA" sz="2400" dirty="0" smtClean="0"/>
              <a:t>Налаштування </a:t>
            </a:r>
            <a:r>
              <a:rPr lang="en-US" sz="2400" dirty="0" smtClean="0"/>
              <a:t>VPN </a:t>
            </a:r>
            <a:r>
              <a:rPr lang="uk-UA" sz="2400" dirty="0" smtClean="0"/>
              <a:t>в ОС </a:t>
            </a:r>
            <a:r>
              <a:rPr lang="en-US" sz="2400" dirty="0" smtClean="0"/>
              <a:t>Android </a:t>
            </a:r>
            <a:r>
              <a:rPr lang="uk-UA" sz="2400" dirty="0" smtClean="0"/>
              <a:t> та в ОС </a:t>
            </a:r>
            <a:r>
              <a:rPr lang="en-US" sz="2400" dirty="0" smtClean="0"/>
              <a:t> Windows </a:t>
            </a:r>
            <a:endParaRPr lang="uk-UA" sz="2400" dirty="0"/>
          </a:p>
        </p:txBody>
      </p:sp>
      <p:pic>
        <p:nvPicPr>
          <p:cNvPr id="4" name="Рисунок 3"/>
          <p:cNvPicPr>
            <a:picLocks noChangeAspect="1"/>
          </p:cNvPicPr>
          <p:nvPr/>
        </p:nvPicPr>
        <p:blipFill>
          <a:blip r:embed="rId2"/>
          <a:stretch>
            <a:fillRect/>
          </a:stretch>
        </p:blipFill>
        <p:spPr>
          <a:xfrm>
            <a:off x="2538269" y="915409"/>
            <a:ext cx="7584788" cy="5688591"/>
          </a:xfrm>
          <a:prstGeom prst="rect">
            <a:avLst/>
          </a:prstGeom>
        </p:spPr>
      </p:pic>
    </p:spTree>
    <p:extLst>
      <p:ext uri="{BB962C8B-B14F-4D97-AF65-F5344CB8AC3E}">
        <p14:creationId xmlns:p14="http://schemas.microsoft.com/office/powerpoint/2010/main" val="1913225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0" y="492871"/>
            <a:ext cx="12192000" cy="5872258"/>
          </a:xfrm>
          <a:prstGeom prst="rect">
            <a:avLst/>
          </a:prstGeom>
        </p:spPr>
      </p:pic>
    </p:spTree>
    <p:extLst>
      <p:ext uri="{BB962C8B-B14F-4D97-AF65-F5344CB8AC3E}">
        <p14:creationId xmlns:p14="http://schemas.microsoft.com/office/powerpoint/2010/main" val="139501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35564" y="147783"/>
            <a:ext cx="5051483" cy="868218"/>
          </a:xfrm>
        </p:spPr>
        <p:txBody>
          <a:bodyPr/>
          <a:lstStyle/>
          <a:p>
            <a:r>
              <a:rPr lang="uk-UA" dirty="0" smtClean="0"/>
              <a:t>Що ж таке РРР?</a:t>
            </a:r>
            <a:endParaRPr lang="uk-UA" dirty="0"/>
          </a:p>
        </p:txBody>
      </p:sp>
      <p:sp>
        <p:nvSpPr>
          <p:cNvPr id="3" name="Объект 2"/>
          <p:cNvSpPr>
            <a:spLocks noGrp="1"/>
          </p:cNvSpPr>
          <p:nvPr>
            <p:ph idx="1"/>
          </p:nvPr>
        </p:nvSpPr>
        <p:spPr>
          <a:xfrm>
            <a:off x="193965" y="1016001"/>
            <a:ext cx="4276436" cy="5320144"/>
          </a:xfrm>
        </p:spPr>
        <p:txBody>
          <a:bodyPr/>
          <a:lstStyle/>
          <a:p>
            <a:pPr marL="0" indent="0">
              <a:buNone/>
            </a:pPr>
            <a:r>
              <a:rPr lang="uk-UA" dirty="0"/>
              <a:t>PPP (</a:t>
            </a:r>
            <a:r>
              <a:rPr lang="uk-UA" dirty="0" err="1"/>
              <a:t>англ</a:t>
            </a:r>
            <a:r>
              <a:rPr lang="uk-UA" dirty="0"/>
              <a:t>. </a:t>
            </a:r>
            <a:r>
              <a:rPr lang="uk-UA" dirty="0" err="1"/>
              <a:t>Point-to-Point</a:t>
            </a:r>
            <a:r>
              <a:rPr lang="uk-UA" dirty="0"/>
              <a:t> </a:t>
            </a:r>
            <a:r>
              <a:rPr lang="uk-UA" dirty="0" err="1"/>
              <a:t>Protocol</a:t>
            </a:r>
            <a:r>
              <a:rPr lang="uk-UA" dirty="0"/>
              <a:t>) - </a:t>
            </a:r>
            <a:r>
              <a:rPr lang="uk-UA" dirty="0" err="1"/>
              <a:t>двоточковий</a:t>
            </a:r>
            <a:r>
              <a:rPr lang="uk-UA" dirty="0"/>
              <a:t> протокол канального рівня (</a:t>
            </a:r>
            <a:r>
              <a:rPr lang="uk-UA" dirty="0" err="1"/>
              <a:t>Data</a:t>
            </a:r>
            <a:r>
              <a:rPr lang="uk-UA" dirty="0"/>
              <a:t> </a:t>
            </a:r>
            <a:r>
              <a:rPr lang="uk-UA" dirty="0" err="1"/>
              <a:t>Link</a:t>
            </a:r>
            <a:r>
              <a:rPr lang="uk-UA" dirty="0"/>
              <a:t>) мережевий моделі OSI. Зазвичай використовується для встановлення прямого зв'язку між двома вузлами мережі, причому він може забезпечити </a:t>
            </a:r>
            <a:r>
              <a:rPr lang="uk-UA" dirty="0" err="1"/>
              <a:t>аутентифікацію</a:t>
            </a:r>
            <a:r>
              <a:rPr lang="uk-UA" dirty="0"/>
              <a:t> з'єднання, </a:t>
            </a:r>
            <a:r>
              <a:rPr lang="uk-UA" dirty="0" smtClean="0"/>
              <a:t>шифрування </a:t>
            </a:r>
            <a:r>
              <a:rPr lang="uk-UA" dirty="0"/>
              <a:t>і стиснення </a:t>
            </a:r>
            <a:r>
              <a:rPr lang="uk-UA" dirty="0" smtClean="0"/>
              <a:t>даних.</a:t>
            </a:r>
            <a:endParaRPr lang="uk-UA" dirty="0"/>
          </a:p>
        </p:txBody>
      </p:sp>
      <p:pic>
        <p:nvPicPr>
          <p:cNvPr id="5" name="Рисунок 4"/>
          <p:cNvPicPr>
            <a:picLocks noChangeAspect="1"/>
          </p:cNvPicPr>
          <p:nvPr/>
        </p:nvPicPr>
        <p:blipFill>
          <a:blip r:embed="rId2"/>
          <a:stretch>
            <a:fillRect/>
          </a:stretch>
        </p:blipFill>
        <p:spPr>
          <a:xfrm>
            <a:off x="4896571" y="1016001"/>
            <a:ext cx="6966742" cy="5495635"/>
          </a:xfrm>
          <a:prstGeom prst="rect">
            <a:avLst/>
          </a:prstGeom>
        </p:spPr>
      </p:pic>
    </p:spTree>
    <p:extLst>
      <p:ext uri="{BB962C8B-B14F-4D97-AF65-F5344CB8AC3E}">
        <p14:creationId xmlns:p14="http://schemas.microsoft.com/office/powerpoint/2010/main" val="3924289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8579" y="-58969"/>
            <a:ext cx="9984222" cy="6916969"/>
          </a:xfrm>
          <a:prstGeom prst="rect">
            <a:avLst/>
          </a:prstGeom>
        </p:spPr>
      </p:pic>
    </p:spTree>
    <p:extLst>
      <p:ext uri="{BB962C8B-B14F-4D97-AF65-F5344CB8AC3E}">
        <p14:creationId xmlns:p14="http://schemas.microsoft.com/office/powerpoint/2010/main" val="26649856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4872" y="110837"/>
            <a:ext cx="11332211" cy="1326321"/>
          </a:xfrm>
        </p:spPr>
        <p:txBody>
          <a:bodyPr/>
          <a:lstStyle/>
          <a:p>
            <a:r>
              <a:rPr lang="en-US" dirty="0"/>
              <a:t>PPTP (Point-to-Point Tunneling Protocol)</a:t>
            </a:r>
            <a:endParaRPr lang="uk-UA"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835" y="1096586"/>
            <a:ext cx="10714183" cy="5624947"/>
          </a:xfrm>
          <a:prstGeom prst="rect">
            <a:avLst/>
          </a:prstGeom>
        </p:spPr>
      </p:pic>
    </p:spTree>
    <p:extLst>
      <p:ext uri="{BB962C8B-B14F-4D97-AF65-F5344CB8AC3E}">
        <p14:creationId xmlns:p14="http://schemas.microsoft.com/office/powerpoint/2010/main" val="38561314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66255" y="212436"/>
            <a:ext cx="11101302" cy="6437746"/>
          </a:xfrm>
        </p:spPr>
        <p:txBody>
          <a:bodyPr>
            <a:noAutofit/>
          </a:bodyPr>
          <a:lstStyle/>
          <a:p>
            <a:pPr marL="0" indent="0">
              <a:buNone/>
            </a:pPr>
            <a:r>
              <a:rPr lang="uk-UA" dirty="0" smtClean="0"/>
              <a:t>Не працює без порту </a:t>
            </a:r>
            <a:r>
              <a:rPr lang="en-US" b="1" dirty="0" smtClean="0"/>
              <a:t>1723 </a:t>
            </a:r>
            <a:r>
              <a:rPr lang="uk-UA" dirty="0" smtClean="0"/>
              <a:t>і </a:t>
            </a:r>
            <a:r>
              <a:rPr lang="en-US" b="1" dirty="0" smtClean="0"/>
              <a:t>General </a:t>
            </a:r>
            <a:r>
              <a:rPr lang="en-US" b="1" dirty="0"/>
              <a:t>Routing Encapsulation (GRE) protocol</a:t>
            </a:r>
            <a:r>
              <a:rPr lang="en-US" dirty="0"/>
              <a:t>, </a:t>
            </a:r>
            <a:r>
              <a:rPr lang="uk-UA" dirty="0" smtClean="0"/>
              <a:t>а також може бути дуже просто розірваний налаштуванням </a:t>
            </a:r>
            <a:r>
              <a:rPr lang="uk-UA" dirty="0" err="1" smtClean="0"/>
              <a:t>фаєрволів</a:t>
            </a:r>
            <a:r>
              <a:rPr lang="uk-UA" dirty="0"/>
              <a:t> </a:t>
            </a:r>
            <a:r>
              <a:rPr lang="uk-UA" dirty="0" smtClean="0"/>
              <a:t>та </a:t>
            </a:r>
            <a:r>
              <a:rPr lang="en-US" dirty="0" smtClean="0"/>
              <a:t>ACL.</a:t>
            </a:r>
            <a:endParaRPr lang="uk-UA" dirty="0" smtClean="0"/>
          </a:p>
          <a:p>
            <a:pPr marL="0" indent="0">
              <a:buNone/>
            </a:pPr>
            <a:endParaRPr lang="uk-UA" dirty="0"/>
          </a:p>
          <a:p>
            <a:pPr marL="0" indent="0">
              <a:lnSpc>
                <a:spcPct val="110000"/>
              </a:lnSpc>
              <a:spcBef>
                <a:spcPts val="0"/>
              </a:spcBef>
              <a:buNone/>
            </a:pPr>
            <a:r>
              <a:rPr lang="uk-UA" dirty="0" smtClean="0"/>
              <a:t>Приклад: </a:t>
            </a:r>
            <a:r>
              <a:rPr lang="en-US" dirty="0" err="1" smtClean="0"/>
              <a:t>EoIP</a:t>
            </a:r>
            <a:r>
              <a:rPr lang="en-US" dirty="0" smtClean="0"/>
              <a:t> </a:t>
            </a:r>
            <a:r>
              <a:rPr lang="uk-UA" dirty="0" smtClean="0"/>
              <a:t>від </a:t>
            </a:r>
            <a:r>
              <a:rPr lang="en-US" dirty="0" err="1" smtClean="0"/>
              <a:t>Mikrotik</a:t>
            </a:r>
            <a:r>
              <a:rPr lang="ru-RU" dirty="0" smtClean="0"/>
              <a:t>:</a:t>
            </a:r>
            <a:endParaRPr lang="en-US" dirty="0" smtClean="0"/>
          </a:p>
          <a:p>
            <a:pPr marL="0" indent="0">
              <a:lnSpc>
                <a:spcPct val="110000"/>
              </a:lnSpc>
              <a:spcBef>
                <a:spcPts val="0"/>
              </a:spcBef>
              <a:buNone/>
            </a:pPr>
            <a:r>
              <a:rPr lang="uk-UA" dirty="0" smtClean="0"/>
              <a:t>Особливості:</a:t>
            </a:r>
            <a:r>
              <a:rPr lang="uk-UA" dirty="0"/>
              <a:t/>
            </a:r>
            <a:br>
              <a:rPr lang="uk-UA" dirty="0"/>
            </a:br>
            <a:endParaRPr lang="uk-UA" dirty="0" smtClean="0"/>
          </a:p>
          <a:p>
            <a:pPr marL="0" indent="0">
              <a:lnSpc>
                <a:spcPct val="110000"/>
              </a:lnSpc>
              <a:spcBef>
                <a:spcPts val="0"/>
              </a:spcBef>
              <a:buNone/>
            </a:pPr>
            <a:r>
              <a:rPr lang="uk-UA" dirty="0" smtClean="0"/>
              <a:t>1</a:t>
            </a:r>
            <a:r>
              <a:rPr lang="uk-UA" dirty="0"/>
              <a:t>. </a:t>
            </a:r>
            <a:r>
              <a:rPr lang="uk-UA" dirty="0" err="1"/>
              <a:t>EoIP</a:t>
            </a:r>
            <a:r>
              <a:rPr lang="uk-UA" dirty="0"/>
              <a:t> не працює через NAT. </a:t>
            </a:r>
            <a:endParaRPr lang="en-US" dirty="0" smtClean="0"/>
          </a:p>
          <a:p>
            <a:pPr marL="0" indent="0">
              <a:lnSpc>
                <a:spcPct val="110000"/>
              </a:lnSpc>
              <a:spcBef>
                <a:spcPts val="0"/>
              </a:spcBef>
              <a:buNone/>
            </a:pPr>
            <a:r>
              <a:rPr lang="uk-UA" dirty="0" smtClean="0"/>
              <a:t>IP </a:t>
            </a:r>
            <a:r>
              <a:rPr lang="uk-UA" dirty="0"/>
              <a:t>обох сторін повинні бути </a:t>
            </a:r>
            <a:r>
              <a:rPr lang="uk-UA" dirty="0" err="1" smtClean="0"/>
              <a:t>маршрутизовані</a:t>
            </a:r>
            <a:endParaRPr lang="uk-UA" dirty="0" smtClean="0"/>
          </a:p>
          <a:p>
            <a:pPr marL="0" indent="0">
              <a:lnSpc>
                <a:spcPct val="110000"/>
              </a:lnSpc>
              <a:spcBef>
                <a:spcPts val="0"/>
              </a:spcBef>
              <a:buNone/>
            </a:pPr>
            <a:endParaRPr lang="uk-UA" dirty="0" smtClean="0"/>
          </a:p>
          <a:p>
            <a:pPr marL="0" indent="0">
              <a:lnSpc>
                <a:spcPct val="110000"/>
              </a:lnSpc>
              <a:spcBef>
                <a:spcPts val="0"/>
              </a:spcBef>
              <a:buNone/>
            </a:pPr>
            <a:r>
              <a:rPr lang="uk-UA" dirty="0" smtClean="0"/>
              <a:t>2</a:t>
            </a:r>
            <a:r>
              <a:rPr lang="uk-UA" dirty="0"/>
              <a:t>. </a:t>
            </a:r>
            <a:r>
              <a:rPr lang="uk-UA" dirty="0" err="1"/>
              <a:t>EoIP</a:t>
            </a:r>
            <a:r>
              <a:rPr lang="uk-UA" dirty="0"/>
              <a:t> використовує GRE в якості транспорту, </a:t>
            </a:r>
            <a:endParaRPr lang="en-US" dirty="0" smtClean="0"/>
          </a:p>
          <a:p>
            <a:pPr marL="0" indent="0">
              <a:lnSpc>
                <a:spcPct val="110000"/>
              </a:lnSpc>
              <a:spcBef>
                <a:spcPts val="0"/>
              </a:spcBef>
              <a:buNone/>
            </a:pPr>
            <a:r>
              <a:rPr lang="uk-UA" dirty="0" smtClean="0"/>
              <a:t>так </a:t>
            </a:r>
            <a:r>
              <a:rPr lang="uk-UA" dirty="0"/>
              <a:t>що потрібно стежити за MTU.</a:t>
            </a:r>
            <a:br>
              <a:rPr lang="uk-UA" dirty="0"/>
            </a:br>
            <a:endParaRPr lang="uk-UA" dirty="0" smtClean="0"/>
          </a:p>
          <a:p>
            <a:pPr marL="0" indent="0">
              <a:lnSpc>
                <a:spcPct val="110000"/>
              </a:lnSpc>
              <a:spcBef>
                <a:spcPts val="0"/>
              </a:spcBef>
              <a:buNone/>
            </a:pPr>
            <a:r>
              <a:rPr lang="uk-UA" dirty="0" smtClean="0"/>
              <a:t>3</a:t>
            </a:r>
            <a:r>
              <a:rPr lang="uk-UA" dirty="0"/>
              <a:t>. Кожному l2-каналу, який ви хочете </a:t>
            </a:r>
            <a:r>
              <a:rPr lang="uk-UA" dirty="0" smtClean="0"/>
              <a:t>прокинути</a:t>
            </a:r>
            <a:endParaRPr lang="en-US" dirty="0" smtClean="0"/>
          </a:p>
          <a:p>
            <a:pPr marL="0" indent="0">
              <a:lnSpc>
                <a:spcPct val="110000"/>
              </a:lnSpc>
              <a:spcBef>
                <a:spcPts val="0"/>
              </a:spcBef>
              <a:buNone/>
            </a:pPr>
            <a:r>
              <a:rPr lang="uk-UA" dirty="0" smtClean="0"/>
              <a:t> </a:t>
            </a:r>
            <a:r>
              <a:rPr lang="uk-UA" dirty="0"/>
              <a:t>за допомогою </a:t>
            </a:r>
            <a:r>
              <a:rPr lang="uk-UA" dirty="0" err="1"/>
              <a:t>eoip</a:t>
            </a:r>
            <a:r>
              <a:rPr lang="uk-UA" dirty="0"/>
              <a:t>, повинен відповідати свій тунель. </a:t>
            </a:r>
            <a:endParaRPr lang="en-US" dirty="0" smtClean="0"/>
          </a:p>
          <a:p>
            <a:pPr marL="0" indent="0">
              <a:lnSpc>
                <a:spcPct val="110000"/>
              </a:lnSpc>
              <a:spcBef>
                <a:spcPts val="0"/>
              </a:spcBef>
              <a:buNone/>
            </a:pPr>
            <a:r>
              <a:rPr lang="uk-UA" dirty="0" smtClean="0"/>
              <a:t>Один </a:t>
            </a:r>
            <a:r>
              <a:rPr lang="en-US" dirty="0" smtClean="0"/>
              <a:t>VLAN</a:t>
            </a:r>
            <a:r>
              <a:rPr lang="uk-UA" dirty="0" smtClean="0"/>
              <a:t> </a:t>
            </a:r>
            <a:r>
              <a:rPr lang="uk-UA" dirty="0"/>
              <a:t>- один </a:t>
            </a:r>
            <a:r>
              <a:rPr lang="uk-UA" dirty="0" err="1"/>
              <a:t>eoip</a:t>
            </a:r>
            <a:r>
              <a:rPr lang="uk-UA" dirty="0"/>
              <a:t>-інтерфейс.</a:t>
            </a:r>
            <a:br>
              <a:rPr lang="uk-UA" dirty="0"/>
            </a:br>
            <a:endParaRPr lang="uk-UA" dirty="0"/>
          </a:p>
        </p:txBody>
      </p:sp>
      <p:pic>
        <p:nvPicPr>
          <p:cNvPr id="4" name="Рисунок 3"/>
          <p:cNvPicPr>
            <a:picLocks noChangeAspect="1"/>
          </p:cNvPicPr>
          <p:nvPr/>
        </p:nvPicPr>
        <p:blipFill>
          <a:blip r:embed="rId2"/>
          <a:stretch>
            <a:fillRect/>
          </a:stretch>
        </p:blipFill>
        <p:spPr>
          <a:xfrm>
            <a:off x="6765692" y="3041938"/>
            <a:ext cx="5426308" cy="3816062"/>
          </a:xfrm>
          <a:prstGeom prst="rect">
            <a:avLst/>
          </a:prstGeom>
        </p:spPr>
      </p:pic>
    </p:spTree>
    <p:extLst>
      <p:ext uri="{BB962C8B-B14F-4D97-AF65-F5344CB8AC3E}">
        <p14:creationId xmlns:p14="http://schemas.microsoft.com/office/powerpoint/2010/main" val="10941638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86182" y="64655"/>
            <a:ext cx="7332865" cy="757382"/>
          </a:xfrm>
        </p:spPr>
        <p:txBody>
          <a:bodyPr/>
          <a:lstStyle/>
          <a:p>
            <a:r>
              <a:rPr lang="en-US" dirty="0"/>
              <a:t>Microsoft SSTP (SSL 3.0)</a:t>
            </a:r>
            <a:endParaRPr lang="uk-UA"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873" y="733425"/>
            <a:ext cx="11430000" cy="6000750"/>
          </a:xfrm>
          <a:prstGeom prst="rect">
            <a:avLst/>
          </a:prstGeom>
        </p:spPr>
      </p:pic>
    </p:spTree>
    <p:extLst>
      <p:ext uri="{BB962C8B-B14F-4D97-AF65-F5344CB8AC3E}">
        <p14:creationId xmlns:p14="http://schemas.microsoft.com/office/powerpoint/2010/main" val="18579163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20073"/>
            <a:ext cx="11933382" cy="1080655"/>
          </a:xfrm>
        </p:spPr>
        <p:txBody>
          <a:bodyPr>
            <a:normAutofit/>
          </a:bodyPr>
          <a:lstStyle/>
          <a:p>
            <a:r>
              <a:rPr lang="en-US" dirty="0" smtClean="0"/>
              <a:t>L2TP/IPsec </a:t>
            </a:r>
            <a:r>
              <a:rPr lang="en-US" dirty="0"/>
              <a:t>(Layer 2 Tunneling Protocol</a:t>
            </a:r>
            <a:r>
              <a:rPr lang="en-US" dirty="0" smtClean="0"/>
              <a:t>)</a:t>
            </a:r>
            <a:r>
              <a:rPr lang="uk-UA" dirty="0" smtClean="0"/>
              <a:t>/</a:t>
            </a:r>
            <a:r>
              <a:rPr lang="en-US" dirty="0"/>
              <a:t> (Internet Protocol Security)</a:t>
            </a:r>
            <a:endParaRPr lang="uk-UA"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9126" y="1270634"/>
            <a:ext cx="10250055" cy="5381279"/>
          </a:xfrm>
          <a:prstGeom prst="rect">
            <a:avLst/>
          </a:prstGeom>
        </p:spPr>
      </p:pic>
    </p:spTree>
    <p:extLst>
      <p:ext uri="{BB962C8B-B14F-4D97-AF65-F5344CB8AC3E}">
        <p14:creationId xmlns:p14="http://schemas.microsoft.com/office/powerpoint/2010/main" val="1709197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631596" y="453998"/>
            <a:ext cx="11462994" cy="523220"/>
          </a:xfrm>
          <a:prstGeom prst="rect">
            <a:avLst/>
          </a:prstGeom>
        </p:spPr>
        <p:txBody>
          <a:bodyPr wrap="square">
            <a:spAutoFit/>
          </a:bodyPr>
          <a:lstStyle/>
          <a:p>
            <a:r>
              <a:rPr lang="en-US" sz="2800" dirty="0" smtClean="0"/>
              <a:t>VPN (</a:t>
            </a:r>
            <a:r>
              <a:rPr lang="en-US" sz="2800" i="1" dirty="0" smtClean="0"/>
              <a:t>Virtual </a:t>
            </a:r>
            <a:r>
              <a:rPr lang="en-US" sz="2800" i="1" dirty="0"/>
              <a:t>Private </a:t>
            </a:r>
            <a:r>
              <a:rPr lang="en-US" sz="2800" i="1" dirty="0" smtClean="0"/>
              <a:t>Network)</a:t>
            </a:r>
            <a:r>
              <a:rPr lang="en-US" sz="2800" dirty="0"/>
              <a:t> — </a:t>
            </a:r>
            <a:r>
              <a:rPr lang="uk-UA" sz="2800" b="1" dirty="0"/>
              <a:t>віртуальна приватна мережа</a:t>
            </a:r>
            <a:endParaRPr lang="uk-UA" sz="2800" dirty="0"/>
          </a:p>
        </p:txBody>
      </p:sp>
      <p:pic>
        <p:nvPicPr>
          <p:cNvPr id="3" name="Рисунок 2"/>
          <p:cNvPicPr>
            <a:picLocks noChangeAspect="1"/>
          </p:cNvPicPr>
          <p:nvPr/>
        </p:nvPicPr>
        <p:blipFill>
          <a:blip r:embed="rId2"/>
          <a:stretch>
            <a:fillRect/>
          </a:stretch>
        </p:blipFill>
        <p:spPr>
          <a:xfrm>
            <a:off x="461912" y="2293462"/>
            <a:ext cx="11214125" cy="4088483"/>
          </a:xfrm>
          <a:prstGeom prst="rect">
            <a:avLst/>
          </a:prstGeom>
        </p:spPr>
      </p:pic>
    </p:spTree>
    <p:extLst>
      <p:ext uri="{BB962C8B-B14F-4D97-AF65-F5344CB8AC3E}">
        <p14:creationId xmlns:p14="http://schemas.microsoft.com/office/powerpoint/2010/main" val="19130125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72872" y="311856"/>
            <a:ext cx="4561956" cy="809085"/>
          </a:xfrm>
        </p:spPr>
        <p:txBody>
          <a:bodyPr/>
          <a:lstStyle/>
          <a:p>
            <a:r>
              <a:rPr lang="uk-UA" dirty="0" smtClean="0"/>
              <a:t>Що таке </a:t>
            </a:r>
            <a:r>
              <a:rPr lang="en-US" dirty="0" smtClean="0"/>
              <a:t>L2TP</a:t>
            </a:r>
            <a:r>
              <a:rPr lang="uk-UA" dirty="0" smtClean="0"/>
              <a:t>?</a:t>
            </a:r>
            <a:endParaRPr lang="uk-UA"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7091" y="3751127"/>
            <a:ext cx="7350056" cy="3106873"/>
          </a:xfrm>
        </p:spPr>
      </p:pic>
      <p:sp>
        <p:nvSpPr>
          <p:cNvPr id="5" name="Прямоугольник 4"/>
          <p:cNvSpPr/>
          <p:nvPr/>
        </p:nvSpPr>
        <p:spPr>
          <a:xfrm>
            <a:off x="83127" y="1120941"/>
            <a:ext cx="6622473" cy="2585323"/>
          </a:xfrm>
          <a:prstGeom prst="rect">
            <a:avLst/>
          </a:prstGeom>
        </p:spPr>
        <p:txBody>
          <a:bodyPr wrap="square">
            <a:spAutoFit/>
          </a:bodyPr>
          <a:lstStyle/>
          <a:p>
            <a:r>
              <a:rPr lang="en-US" b="1" dirty="0"/>
              <a:t>L2TP</a:t>
            </a:r>
            <a:r>
              <a:rPr lang="en-US" dirty="0"/>
              <a:t> </a:t>
            </a:r>
            <a:r>
              <a:rPr lang="en-US" dirty="0" smtClean="0"/>
              <a:t>(</a:t>
            </a:r>
            <a:r>
              <a:rPr lang="en-US" i="1" dirty="0" smtClean="0"/>
              <a:t>Layer </a:t>
            </a:r>
            <a:r>
              <a:rPr lang="en-US" i="1" dirty="0"/>
              <a:t>2 Tunneling Protocol</a:t>
            </a:r>
            <a:r>
              <a:rPr lang="en-US" dirty="0"/>
              <a:t> — </a:t>
            </a:r>
            <a:r>
              <a:rPr lang="uk-UA" dirty="0"/>
              <a:t>протокол </a:t>
            </a:r>
            <a:r>
              <a:rPr lang="uk-UA" dirty="0" err="1"/>
              <a:t>тунелювання</a:t>
            </a:r>
            <a:r>
              <a:rPr lang="uk-UA" dirty="0"/>
              <a:t> другого рівня) — в комп'ютерних мережах тунельний протокол, використовується для підтримки </a:t>
            </a:r>
            <a:r>
              <a:rPr lang="en-US" dirty="0" smtClean="0"/>
              <a:t>VPN</a:t>
            </a:r>
            <a:r>
              <a:rPr lang="uk-UA" dirty="0" smtClean="0"/>
              <a:t>. </a:t>
            </a:r>
            <a:r>
              <a:rPr lang="en-US" dirty="0" smtClean="0"/>
              <a:t> L2TP </a:t>
            </a:r>
            <a:r>
              <a:rPr lang="uk-UA" dirty="0"/>
              <a:t>не забезпечує шифрування та конфіденційність сам по собі, він спирається на </a:t>
            </a:r>
            <a:r>
              <a:rPr lang="uk-UA" dirty="0" err="1"/>
              <a:t>інкапсульований</a:t>
            </a:r>
            <a:r>
              <a:rPr lang="uk-UA" dirty="0"/>
              <a:t> протокол для забезпечення </a:t>
            </a:r>
            <a:r>
              <a:rPr lang="uk-UA" dirty="0" smtClean="0"/>
              <a:t>конфіденційності</a:t>
            </a:r>
            <a:r>
              <a:rPr lang="en-US" dirty="0" smtClean="0"/>
              <a:t> (</a:t>
            </a:r>
            <a:r>
              <a:rPr lang="en-US" dirty="0" err="1" smtClean="0"/>
              <a:t>Ipsec</a:t>
            </a:r>
            <a:r>
              <a:rPr lang="en-US" dirty="0" smtClean="0"/>
              <a:t>)</a:t>
            </a:r>
            <a:r>
              <a:rPr lang="uk-UA" dirty="0" smtClean="0"/>
              <a:t>. </a:t>
            </a:r>
            <a:endParaRPr lang="uk-UA" dirty="0"/>
          </a:p>
          <a:p>
            <a:r>
              <a:rPr lang="uk-UA" dirty="0"/>
              <a:t>Попри те, що </a:t>
            </a:r>
            <a:r>
              <a:rPr lang="en-US" dirty="0"/>
              <a:t>L2TP </a:t>
            </a:r>
            <a:r>
              <a:rPr lang="uk-UA" dirty="0"/>
              <a:t>діє подібно протоколу Канального рівня моделі </a:t>
            </a:r>
            <a:r>
              <a:rPr lang="en-US" dirty="0"/>
              <a:t>OSI, </a:t>
            </a:r>
            <a:r>
              <a:rPr lang="uk-UA" dirty="0"/>
              <a:t>в дійсності він є протоколом </a:t>
            </a:r>
            <a:r>
              <a:rPr lang="uk-UA" dirty="0" err="1" smtClean="0"/>
              <a:t>сеансового</a:t>
            </a:r>
            <a:r>
              <a:rPr lang="uk-UA" dirty="0" smtClean="0"/>
              <a:t> рівня використовує </a:t>
            </a:r>
            <a:r>
              <a:rPr lang="uk-UA" dirty="0"/>
              <a:t>зареєстрований </a:t>
            </a:r>
            <a:r>
              <a:rPr lang="en-US" dirty="0"/>
              <a:t>UDP-</a:t>
            </a:r>
            <a:r>
              <a:rPr lang="uk-UA" dirty="0"/>
              <a:t>порт 1701. </a:t>
            </a:r>
          </a:p>
        </p:txBody>
      </p:sp>
      <p:graphicFrame>
        <p:nvGraphicFramePr>
          <p:cNvPr id="6" name="Таблица 5"/>
          <p:cNvGraphicFramePr>
            <a:graphicFrameLocks noGrp="1"/>
          </p:cNvGraphicFramePr>
          <p:nvPr>
            <p:extLst>
              <p:ext uri="{D42A27DB-BD31-4B8C-83A1-F6EECF244321}">
                <p14:modId xmlns:p14="http://schemas.microsoft.com/office/powerpoint/2010/main" val="3524902757"/>
              </p:ext>
            </p:extLst>
          </p:nvPr>
        </p:nvGraphicFramePr>
        <p:xfrm>
          <a:off x="7317290" y="859122"/>
          <a:ext cx="4874710" cy="3108960"/>
        </p:xfrm>
        <a:graphic>
          <a:graphicData uri="http://schemas.openxmlformats.org/drawingml/2006/table">
            <a:tbl>
              <a:tblPr/>
              <a:tblGrid>
                <a:gridCol w="923636"/>
                <a:gridCol w="3951074"/>
              </a:tblGrid>
              <a:tr h="2692320">
                <a:tc>
                  <a:txBody>
                    <a:bodyPr/>
                    <a:lstStyle/>
                    <a:p>
                      <a:r>
                        <a:rPr lang="uk-UA" sz="1800" dirty="0" smtClean="0"/>
                        <a:t>Порти</a:t>
                      </a:r>
                      <a:endParaRPr lang="en-US" sz="1800" dirty="0"/>
                    </a:p>
                  </a:txBody>
                  <a:tcPr anchor="ctr">
                    <a:lnL>
                      <a:noFill/>
                    </a:lnL>
                    <a:lnR>
                      <a:noFill/>
                    </a:lnR>
                    <a:lnT>
                      <a:noFill/>
                    </a:lnT>
                    <a:lnB>
                      <a:noFill/>
                    </a:lnB>
                  </a:tcPr>
                </a:tc>
                <a:tc>
                  <a:txBody>
                    <a:bodyPr/>
                    <a:lstStyle/>
                    <a:p>
                      <a:r>
                        <a:rPr lang="en-US" sz="1800" dirty="0"/>
                        <a:t>1701/UDP</a:t>
                      </a:r>
                      <a:r>
                        <a:rPr lang="en-US" sz="1800" dirty="0" smtClean="0"/>
                        <a:t>,</a:t>
                      </a:r>
                      <a:r>
                        <a:rPr lang="uk-UA" sz="1800" dirty="0" smtClean="0"/>
                        <a:t> </a:t>
                      </a:r>
                    </a:p>
                    <a:p>
                      <a:endParaRPr lang="uk-UA" sz="1800" dirty="0" smtClean="0"/>
                    </a:p>
                    <a:p>
                      <a:r>
                        <a:rPr lang="en-US" sz="1800" dirty="0" smtClean="0"/>
                        <a:t>500/UDP(for </a:t>
                      </a:r>
                      <a:r>
                        <a:rPr lang="en-US" sz="1800" dirty="0"/>
                        <a:t>IKE, to manage encryption keys</a:t>
                      </a:r>
                      <a:r>
                        <a:rPr lang="en-US" sz="1800" dirty="0" smtClean="0"/>
                        <a:t>),</a:t>
                      </a:r>
                      <a:r>
                        <a:rPr lang="uk-UA" sz="1800" dirty="0" smtClean="0"/>
                        <a:t>  </a:t>
                      </a:r>
                    </a:p>
                    <a:p>
                      <a:r>
                        <a:rPr lang="uk-UA" sz="1800" dirty="0" smtClean="0"/>
                        <a:t> </a:t>
                      </a:r>
                    </a:p>
                    <a:p>
                      <a:r>
                        <a:rPr lang="en-US" sz="1800" dirty="0" smtClean="0"/>
                        <a:t>4500/UDP(for </a:t>
                      </a:r>
                      <a:r>
                        <a:rPr lang="en-US" sz="1800" dirty="0"/>
                        <a:t>IPSEC NAT-Traversal mode</a:t>
                      </a:r>
                      <a:r>
                        <a:rPr lang="en-US" sz="1800" dirty="0" smtClean="0"/>
                        <a:t>),</a:t>
                      </a:r>
                      <a:endParaRPr lang="uk-UA" sz="1800" dirty="0" smtClean="0"/>
                    </a:p>
                    <a:p>
                      <a:endParaRPr lang="uk-UA" sz="1800" dirty="0" smtClean="0"/>
                    </a:p>
                    <a:p>
                      <a:r>
                        <a:rPr lang="en-US" sz="1800" dirty="0" smtClean="0"/>
                        <a:t>50/ESP(for </a:t>
                      </a:r>
                      <a:r>
                        <a:rPr lang="en-US" sz="1800" dirty="0"/>
                        <a:t>IPSEC</a:t>
                      </a:r>
                      <a:r>
                        <a:rPr lang="en-US" sz="1800" dirty="0" smtClean="0"/>
                        <a:t>),</a:t>
                      </a:r>
                      <a:endParaRPr lang="uk-UA" sz="1800" dirty="0" smtClean="0"/>
                    </a:p>
                    <a:p>
                      <a:endParaRPr lang="uk-UA" sz="1800" dirty="0" smtClean="0"/>
                    </a:p>
                    <a:p>
                      <a:r>
                        <a:rPr lang="en-US" sz="1800" dirty="0" smtClean="0"/>
                        <a:t>51/AH(for </a:t>
                      </a:r>
                      <a:r>
                        <a:rPr lang="en-US" sz="1800" dirty="0"/>
                        <a:t>IPSEC)</a:t>
                      </a:r>
                    </a:p>
                  </a:txBody>
                  <a:tcPr anchor="ctr">
                    <a:lnL>
                      <a:noFill/>
                    </a:lnL>
                    <a:lnR>
                      <a:noFill/>
                    </a:lnR>
                    <a:lnT>
                      <a:noFill/>
                    </a:lnT>
                    <a:lnB>
                      <a:noFill/>
                    </a:lnB>
                  </a:tcPr>
                </a:tc>
              </a:tr>
            </a:tbl>
          </a:graphicData>
        </a:graphic>
      </p:graphicFrame>
    </p:spTree>
    <p:extLst>
      <p:ext uri="{BB962C8B-B14F-4D97-AF65-F5344CB8AC3E}">
        <p14:creationId xmlns:p14="http://schemas.microsoft.com/office/powerpoint/2010/main" val="3506004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83855" y="129309"/>
            <a:ext cx="9983702" cy="674255"/>
          </a:xfrm>
        </p:spPr>
        <p:txBody>
          <a:bodyPr/>
          <a:lstStyle/>
          <a:p>
            <a:r>
              <a:rPr lang="en-US" dirty="0" err="1"/>
              <a:t>IPSec</a:t>
            </a:r>
            <a:r>
              <a:rPr lang="en-US" dirty="0"/>
              <a:t> (Internet Protocol Security)</a:t>
            </a:r>
            <a:endParaRPr lang="uk-UA" dirty="0"/>
          </a:p>
        </p:txBody>
      </p:sp>
      <p:sp>
        <p:nvSpPr>
          <p:cNvPr id="5" name="Прямоугольник 4"/>
          <p:cNvSpPr/>
          <p:nvPr/>
        </p:nvSpPr>
        <p:spPr>
          <a:xfrm>
            <a:off x="92365" y="1062183"/>
            <a:ext cx="11896436" cy="5632311"/>
          </a:xfrm>
          <a:prstGeom prst="rect">
            <a:avLst/>
          </a:prstGeom>
        </p:spPr>
        <p:txBody>
          <a:bodyPr wrap="square">
            <a:spAutoFit/>
          </a:bodyPr>
          <a:lstStyle/>
          <a:p>
            <a:r>
              <a:rPr lang="uk-UA" sz="2400" dirty="0" err="1"/>
              <a:t>IPsec</a:t>
            </a:r>
            <a:r>
              <a:rPr lang="uk-UA" sz="2400" dirty="0"/>
              <a:t> (скорочення від </a:t>
            </a:r>
            <a:r>
              <a:rPr lang="uk-UA" sz="2400" dirty="0" smtClean="0"/>
              <a:t>IP-</a:t>
            </a:r>
            <a:r>
              <a:rPr lang="uk-UA" sz="2400" dirty="0" err="1" smtClean="0"/>
              <a:t>Security</a:t>
            </a:r>
            <a:r>
              <a:rPr lang="uk-UA" sz="2400" dirty="0"/>
              <a:t>) - набір протоколів для забезпечення захисту даних, що передаються по </a:t>
            </a:r>
            <a:r>
              <a:rPr lang="uk-UA" sz="2400" dirty="0" smtClean="0"/>
              <a:t>мережевому </a:t>
            </a:r>
            <a:r>
              <a:rPr lang="uk-UA" sz="2400" dirty="0"/>
              <a:t>протоколу IP. </a:t>
            </a:r>
            <a:r>
              <a:rPr lang="uk-UA" sz="2400" dirty="0" smtClean="0"/>
              <a:t> Дозволяє </a:t>
            </a:r>
            <a:r>
              <a:rPr lang="uk-UA" sz="2400" dirty="0"/>
              <a:t>здійснювати підтвердження справжності (</a:t>
            </a:r>
            <a:r>
              <a:rPr lang="uk-UA" sz="2400" dirty="0" err="1"/>
              <a:t>аутентифікацію</a:t>
            </a:r>
            <a:r>
              <a:rPr lang="uk-UA" sz="2400" dirty="0"/>
              <a:t>), перевірку цілісності </a:t>
            </a:r>
            <a:r>
              <a:rPr lang="uk-UA" sz="2400" dirty="0" smtClean="0"/>
              <a:t>та/або </a:t>
            </a:r>
            <a:r>
              <a:rPr lang="uk-UA" sz="2400" dirty="0"/>
              <a:t>шифрування </a:t>
            </a:r>
            <a:r>
              <a:rPr lang="uk-UA" sz="2400" dirty="0" smtClean="0"/>
              <a:t>IP-</a:t>
            </a:r>
            <a:r>
              <a:rPr lang="uk-UA" sz="2400" dirty="0" err="1" smtClean="0"/>
              <a:t>пакетів.Його</a:t>
            </a:r>
            <a:r>
              <a:rPr lang="uk-UA" sz="2400" dirty="0" smtClean="0"/>
              <a:t> </a:t>
            </a:r>
            <a:r>
              <a:rPr lang="uk-UA" sz="2400" dirty="0"/>
              <a:t>ядро ​​складають три </a:t>
            </a:r>
            <a:r>
              <a:rPr lang="uk-UA" sz="2400" dirty="0" smtClean="0"/>
              <a:t>протоколи:</a:t>
            </a:r>
            <a:r>
              <a:rPr lang="uk-UA" sz="2400" dirty="0"/>
              <a:t/>
            </a:r>
            <a:br>
              <a:rPr lang="uk-UA" sz="2400" dirty="0"/>
            </a:br>
            <a:r>
              <a:rPr lang="uk-UA" sz="2400" dirty="0"/>
              <a:t/>
            </a:r>
            <a:br>
              <a:rPr lang="uk-UA" sz="2400" dirty="0"/>
            </a:br>
            <a:r>
              <a:rPr lang="uk-UA" sz="2400" dirty="0"/>
              <a:t>    </a:t>
            </a:r>
            <a:r>
              <a:rPr lang="uk-UA" sz="2400" dirty="0" err="1"/>
              <a:t>Authentication</a:t>
            </a:r>
            <a:r>
              <a:rPr lang="uk-UA" sz="2400" dirty="0"/>
              <a:t> </a:t>
            </a:r>
            <a:r>
              <a:rPr lang="uk-UA" sz="2400" dirty="0" err="1"/>
              <a:t>Header</a:t>
            </a:r>
            <a:r>
              <a:rPr lang="uk-UA" sz="2400" dirty="0"/>
              <a:t> (АН) забезпечує цілісність переданих даних, </a:t>
            </a:r>
            <a:r>
              <a:rPr lang="uk-UA" sz="2400" dirty="0" err="1"/>
              <a:t>аутентифікацію</a:t>
            </a:r>
            <a:r>
              <a:rPr lang="uk-UA" sz="2400" dirty="0"/>
              <a:t> джерела інформації і функцію щодо запобігання повторної передачі </a:t>
            </a:r>
            <a:r>
              <a:rPr lang="uk-UA" sz="2400" dirty="0" smtClean="0"/>
              <a:t>пакетів</a:t>
            </a:r>
          </a:p>
          <a:p>
            <a:r>
              <a:rPr lang="uk-UA" sz="2400" dirty="0"/>
              <a:t/>
            </a:r>
            <a:br>
              <a:rPr lang="uk-UA" sz="2400" dirty="0"/>
            </a:br>
            <a:r>
              <a:rPr lang="uk-UA" sz="2400" dirty="0"/>
              <a:t>    </a:t>
            </a:r>
            <a:r>
              <a:rPr lang="uk-UA" sz="2400" dirty="0" err="1"/>
              <a:t>Encapsulating</a:t>
            </a:r>
            <a:r>
              <a:rPr lang="uk-UA" sz="2400" dirty="0"/>
              <a:t> </a:t>
            </a:r>
            <a:r>
              <a:rPr lang="uk-UA" sz="2400" dirty="0" err="1"/>
              <a:t>Security</a:t>
            </a:r>
            <a:r>
              <a:rPr lang="uk-UA" sz="2400" dirty="0"/>
              <a:t> </a:t>
            </a:r>
            <a:r>
              <a:rPr lang="uk-UA" sz="2400" dirty="0" err="1"/>
              <a:t>Payload</a:t>
            </a:r>
            <a:r>
              <a:rPr lang="uk-UA" sz="2400" dirty="0"/>
              <a:t> (ESP) забезпечує конфіденційність (шифрування) переданої інформації, обмеження потоку конфіденційного трафіку. </a:t>
            </a:r>
            <a:endParaRPr lang="uk-UA" sz="2400" dirty="0" smtClean="0"/>
          </a:p>
          <a:p>
            <a:endParaRPr lang="uk-UA" sz="2400" dirty="0"/>
          </a:p>
          <a:p>
            <a:r>
              <a:rPr lang="uk-UA" sz="2400" dirty="0"/>
              <a:t>    </a:t>
            </a:r>
            <a:r>
              <a:rPr lang="uk-UA" sz="2400" dirty="0" err="1"/>
              <a:t>Internet</a:t>
            </a:r>
            <a:r>
              <a:rPr lang="uk-UA" sz="2400" dirty="0"/>
              <a:t> </a:t>
            </a:r>
            <a:r>
              <a:rPr lang="uk-UA" sz="2400" dirty="0" err="1"/>
              <a:t>Security</a:t>
            </a:r>
            <a:r>
              <a:rPr lang="uk-UA" sz="2400" dirty="0"/>
              <a:t> </a:t>
            </a:r>
            <a:r>
              <a:rPr lang="uk-UA" sz="2400" dirty="0" err="1"/>
              <a:t>Association</a:t>
            </a:r>
            <a:r>
              <a:rPr lang="uk-UA" sz="2400" dirty="0"/>
              <a:t> </a:t>
            </a:r>
            <a:r>
              <a:rPr lang="uk-UA" sz="2400" dirty="0" err="1"/>
              <a:t>and</a:t>
            </a:r>
            <a:r>
              <a:rPr lang="uk-UA" sz="2400" dirty="0"/>
              <a:t> </a:t>
            </a:r>
            <a:r>
              <a:rPr lang="uk-UA" sz="2400" dirty="0" err="1"/>
              <a:t>Key</a:t>
            </a:r>
            <a:r>
              <a:rPr lang="uk-UA" sz="2400" dirty="0"/>
              <a:t> </a:t>
            </a:r>
            <a:r>
              <a:rPr lang="uk-UA" sz="2400" dirty="0" err="1"/>
              <a:t>Management</a:t>
            </a:r>
            <a:r>
              <a:rPr lang="uk-UA" sz="2400" dirty="0"/>
              <a:t> </a:t>
            </a:r>
            <a:r>
              <a:rPr lang="uk-UA" sz="2400" dirty="0" err="1"/>
              <a:t>Protocol</a:t>
            </a:r>
            <a:r>
              <a:rPr lang="uk-UA" sz="2400" dirty="0"/>
              <a:t> (ISAKMP) - протокол, який використовується для первинної настройки з'єднання, взаємної </a:t>
            </a:r>
            <a:r>
              <a:rPr lang="uk-UA" sz="2400" dirty="0" err="1"/>
              <a:t>аутентифікації</a:t>
            </a:r>
            <a:r>
              <a:rPr lang="uk-UA" sz="2400" dirty="0"/>
              <a:t> кінцевими вузлами один одного і обміну секретними ключами.</a:t>
            </a:r>
          </a:p>
        </p:txBody>
      </p:sp>
    </p:spTree>
    <p:extLst>
      <p:ext uri="{BB962C8B-B14F-4D97-AF65-F5344CB8AC3E}">
        <p14:creationId xmlns:p14="http://schemas.microsoft.com/office/powerpoint/2010/main" val="36225086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372609" y="463262"/>
            <a:ext cx="9498591" cy="6131764"/>
          </a:xfrm>
          <a:prstGeom prst="rect">
            <a:avLst/>
          </a:prstGeom>
        </p:spPr>
      </p:pic>
    </p:spTree>
    <p:extLst>
      <p:ext uri="{BB962C8B-B14F-4D97-AF65-F5344CB8AC3E}">
        <p14:creationId xmlns:p14="http://schemas.microsoft.com/office/powerpoint/2010/main" val="33436192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1672" y="157017"/>
            <a:ext cx="11665527" cy="6225309"/>
          </a:xfrm>
        </p:spPr>
        <p:txBody>
          <a:bodyPr>
            <a:normAutofit/>
          </a:bodyPr>
          <a:lstStyle/>
          <a:p>
            <a:pPr marL="0" indent="0">
              <a:buNone/>
            </a:pPr>
            <a:r>
              <a:rPr lang="uk-UA" sz="2400" dirty="0"/>
              <a:t>У </a:t>
            </a:r>
            <a:r>
              <a:rPr lang="uk-UA" sz="2400" b="1" dirty="0"/>
              <a:t>транспортному режимі </a:t>
            </a:r>
            <a:r>
              <a:rPr lang="uk-UA" sz="2400" dirty="0"/>
              <a:t>шифруються (або підписуються) тільки дані IP-пакета, вихідний заголовок зберігається. Транспортний режим, як правило, використовується для встановлення з'єднання між </a:t>
            </a:r>
            <a:r>
              <a:rPr lang="uk-UA" sz="2400" dirty="0" err="1"/>
              <a:t>хостами</a:t>
            </a:r>
            <a:r>
              <a:rPr lang="uk-UA" sz="2400" dirty="0"/>
              <a:t>. Він може також використовуватися між шлюзами для захисту тунелів, організованих яким-небудь іншим способом </a:t>
            </a:r>
            <a:r>
              <a:rPr lang="uk-UA" sz="2400" dirty="0" smtClean="0"/>
              <a:t>(Наприклад</a:t>
            </a:r>
            <a:r>
              <a:rPr lang="uk-UA" sz="2400" dirty="0"/>
              <a:t>, L2TP).</a:t>
            </a:r>
            <a:br>
              <a:rPr lang="uk-UA" sz="2400" dirty="0"/>
            </a:br>
            <a:r>
              <a:rPr lang="uk-UA" sz="2400" dirty="0"/>
              <a:t/>
            </a:r>
            <a:br>
              <a:rPr lang="uk-UA" sz="2400" dirty="0"/>
            </a:br>
            <a:r>
              <a:rPr lang="uk-UA" sz="2400" dirty="0"/>
              <a:t>У </a:t>
            </a:r>
            <a:r>
              <a:rPr lang="uk-UA" sz="2400" b="1" dirty="0"/>
              <a:t>тунельному режимі </a:t>
            </a:r>
            <a:r>
              <a:rPr lang="uk-UA" sz="2400" dirty="0"/>
              <a:t>шифрується весь вихідний IP-пакет: дані, заголовок, маршрутна інформація, а потім він вставляється в поле даних нового пакета, тобто відбувається </a:t>
            </a:r>
            <a:r>
              <a:rPr lang="uk-UA" sz="2400" dirty="0" smtClean="0"/>
              <a:t>інкапсуляція. </a:t>
            </a:r>
            <a:r>
              <a:rPr lang="uk-UA" sz="2400" dirty="0"/>
              <a:t>Тунельний режим може використовуватися для підключення віддалених комп'ютерів до віртуальної приватної мережі або для організації безпечної передачі даних через відкриті канали зв'язку (наприклад, Інтернет) між шлюзами для об'єднання різних частин віртуальної приватної мережі.</a:t>
            </a:r>
          </a:p>
        </p:txBody>
      </p:sp>
    </p:spTree>
    <p:extLst>
      <p:ext uri="{BB962C8B-B14F-4D97-AF65-F5344CB8AC3E}">
        <p14:creationId xmlns:p14="http://schemas.microsoft.com/office/powerpoint/2010/main" val="26927951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0582" y="0"/>
            <a:ext cx="9975272" cy="6886338"/>
          </a:xfrm>
          <a:prstGeom prst="rect">
            <a:avLst/>
          </a:prstGeom>
        </p:spPr>
      </p:pic>
    </p:spTree>
    <p:extLst>
      <p:ext uri="{BB962C8B-B14F-4D97-AF65-F5344CB8AC3E}">
        <p14:creationId xmlns:p14="http://schemas.microsoft.com/office/powerpoint/2010/main" val="3742448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2050474" y="31044"/>
            <a:ext cx="7896368" cy="6826956"/>
          </a:xfrm>
          <a:prstGeom prst="rect">
            <a:avLst/>
          </a:prstGeom>
        </p:spPr>
      </p:pic>
    </p:spTree>
    <p:extLst>
      <p:ext uri="{BB962C8B-B14F-4D97-AF65-F5344CB8AC3E}">
        <p14:creationId xmlns:p14="http://schemas.microsoft.com/office/powerpoint/2010/main" val="3523915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2900218" y="55928"/>
            <a:ext cx="6444551" cy="6802072"/>
          </a:xfrm>
          <a:prstGeom prst="rect">
            <a:avLst/>
          </a:prstGeom>
        </p:spPr>
      </p:pic>
    </p:spTree>
    <p:extLst>
      <p:ext uri="{BB962C8B-B14F-4D97-AF65-F5344CB8AC3E}">
        <p14:creationId xmlns:p14="http://schemas.microsoft.com/office/powerpoint/2010/main" val="18566343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91127" y="193964"/>
            <a:ext cx="11000509" cy="581891"/>
          </a:xfrm>
        </p:spPr>
        <p:txBody>
          <a:bodyPr>
            <a:normAutofit/>
          </a:bodyPr>
          <a:lstStyle/>
          <a:p>
            <a:r>
              <a:rPr lang="en-US" dirty="0" smtClean="0"/>
              <a:t>IKEv2</a:t>
            </a:r>
            <a:r>
              <a:rPr lang="uk-UA" dirty="0" smtClean="0"/>
              <a:t>(</a:t>
            </a:r>
            <a:r>
              <a:rPr lang="en-US" dirty="0"/>
              <a:t>Internet Key Exchange version </a:t>
            </a:r>
            <a:r>
              <a:rPr lang="en-US" dirty="0" smtClean="0"/>
              <a:t>2</a:t>
            </a:r>
            <a:r>
              <a:rPr lang="uk-UA" dirty="0" smtClean="0"/>
              <a:t>)</a:t>
            </a:r>
            <a:r>
              <a:rPr lang="en-US" dirty="0" smtClean="0"/>
              <a:t> </a:t>
            </a:r>
            <a:endParaRPr lang="uk-UA"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287" y="775855"/>
            <a:ext cx="11430000" cy="6000750"/>
          </a:xfrm>
          <a:prstGeom prst="rect">
            <a:avLst/>
          </a:prstGeom>
        </p:spPr>
      </p:pic>
    </p:spTree>
    <p:extLst>
      <p:ext uri="{BB962C8B-B14F-4D97-AF65-F5344CB8AC3E}">
        <p14:creationId xmlns:p14="http://schemas.microsoft.com/office/powerpoint/2010/main" val="39965549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2291" y="64656"/>
            <a:ext cx="6741737" cy="905164"/>
          </a:xfrm>
        </p:spPr>
        <p:txBody>
          <a:bodyPr/>
          <a:lstStyle/>
          <a:p>
            <a:r>
              <a:rPr lang="en-US" dirty="0" err="1" smtClean="0"/>
              <a:t>OpenVPN</a:t>
            </a:r>
            <a:endParaRPr lang="uk-UA"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075" y="857250"/>
            <a:ext cx="11430000" cy="6000750"/>
          </a:xfrm>
          <a:prstGeom prst="rect">
            <a:avLst/>
          </a:prstGeom>
        </p:spPr>
      </p:pic>
    </p:spTree>
    <p:extLst>
      <p:ext uri="{BB962C8B-B14F-4D97-AF65-F5344CB8AC3E}">
        <p14:creationId xmlns:p14="http://schemas.microsoft.com/office/powerpoint/2010/main" val="26768348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37673" y="230909"/>
            <a:ext cx="9494174" cy="572655"/>
          </a:xfrm>
        </p:spPr>
        <p:txBody>
          <a:bodyPr/>
          <a:lstStyle/>
          <a:p>
            <a:r>
              <a:rPr lang="en-US" dirty="0" smtClean="0"/>
              <a:t>TLS </a:t>
            </a:r>
            <a:r>
              <a:rPr lang="en-US" dirty="0"/>
              <a:t>(Transport Layer Security)</a:t>
            </a:r>
            <a:endParaRPr lang="uk-UA" dirty="0"/>
          </a:p>
        </p:txBody>
      </p:sp>
      <p:sp>
        <p:nvSpPr>
          <p:cNvPr id="3" name="Объект 2"/>
          <p:cNvSpPr>
            <a:spLocks noGrp="1"/>
          </p:cNvSpPr>
          <p:nvPr>
            <p:ph idx="1"/>
          </p:nvPr>
        </p:nvSpPr>
        <p:spPr>
          <a:xfrm>
            <a:off x="230909" y="1034473"/>
            <a:ext cx="11416146" cy="5089236"/>
          </a:xfrm>
        </p:spPr>
        <p:txBody>
          <a:bodyPr/>
          <a:lstStyle/>
          <a:p>
            <a:pPr marL="0" indent="0">
              <a:buNone/>
            </a:pPr>
            <a:r>
              <a:rPr lang="uk-UA" dirty="0"/>
              <a:t>TLS </a:t>
            </a:r>
            <a:r>
              <a:rPr lang="uk-UA" dirty="0" smtClean="0"/>
              <a:t>(</a:t>
            </a:r>
            <a:r>
              <a:rPr lang="uk-UA" dirty="0" err="1" smtClean="0"/>
              <a:t>Transport</a:t>
            </a:r>
            <a:r>
              <a:rPr lang="uk-UA" dirty="0" smtClean="0"/>
              <a:t> </a:t>
            </a:r>
            <a:r>
              <a:rPr lang="uk-UA" dirty="0" err="1"/>
              <a:t>Layer</a:t>
            </a:r>
            <a:r>
              <a:rPr lang="uk-UA" dirty="0"/>
              <a:t> </a:t>
            </a:r>
            <a:r>
              <a:rPr lang="uk-UA" dirty="0" err="1"/>
              <a:t>Security</a:t>
            </a:r>
            <a:r>
              <a:rPr lang="uk-UA" dirty="0"/>
              <a:t> - захист на транспортному Рівні), як и его попередники SSL - </a:t>
            </a:r>
            <a:r>
              <a:rPr lang="uk-UA" dirty="0" err="1"/>
              <a:t>кріптографічній</a:t>
            </a:r>
            <a:r>
              <a:rPr lang="uk-UA" dirty="0"/>
              <a:t> протокол, </a:t>
            </a:r>
            <a:r>
              <a:rPr lang="uk-UA" dirty="0" smtClean="0"/>
              <a:t>що </a:t>
            </a:r>
            <a:r>
              <a:rPr lang="uk-UA" dirty="0"/>
              <a:t>надає </a:t>
            </a:r>
            <a:r>
              <a:rPr lang="uk-UA" dirty="0" smtClean="0"/>
              <a:t>можливості </a:t>
            </a:r>
            <a:r>
              <a:rPr lang="uk-UA" dirty="0"/>
              <a:t>безпечної передачі даних до </a:t>
            </a:r>
            <a:r>
              <a:rPr lang="uk-UA" dirty="0" smtClean="0"/>
              <a:t>Інтернету </a:t>
            </a:r>
            <a:r>
              <a:rPr lang="uk-UA" dirty="0"/>
              <a:t>для навігації, </a:t>
            </a:r>
            <a:r>
              <a:rPr lang="uk-UA" dirty="0" smtClean="0"/>
              <a:t>отримання пошти, </a:t>
            </a:r>
            <a:r>
              <a:rPr lang="uk-UA" dirty="0"/>
              <a:t>спілкування, обміну файлами, тощо. </a:t>
            </a:r>
            <a:r>
              <a:rPr lang="uk-UA" dirty="0" smtClean="0"/>
              <a:t>Використовує асиметричне </a:t>
            </a:r>
            <a:r>
              <a:rPr lang="uk-UA" dirty="0"/>
              <a:t>шифрування </a:t>
            </a:r>
            <a:r>
              <a:rPr lang="uk-UA" dirty="0" smtClean="0"/>
              <a:t>і сертифікати.</a:t>
            </a:r>
            <a:endParaRPr lang="uk-UA"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3917" y="2650836"/>
            <a:ext cx="8118689" cy="4207164"/>
          </a:xfrm>
          <a:prstGeom prst="rect">
            <a:avLst/>
          </a:prstGeom>
        </p:spPr>
      </p:pic>
    </p:spTree>
    <p:extLst>
      <p:ext uri="{BB962C8B-B14F-4D97-AF65-F5344CB8AC3E}">
        <p14:creationId xmlns:p14="http://schemas.microsoft.com/office/powerpoint/2010/main" val="3325535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55043" y="232528"/>
            <a:ext cx="7044348" cy="879835"/>
          </a:xfrm>
        </p:spPr>
        <p:txBody>
          <a:bodyPr/>
          <a:lstStyle/>
          <a:p>
            <a:r>
              <a:rPr lang="uk-UA" dirty="0" smtClean="0"/>
              <a:t>Класифікація </a:t>
            </a:r>
            <a:r>
              <a:rPr lang="en-US" dirty="0" smtClean="0"/>
              <a:t>VPN</a:t>
            </a:r>
            <a:endParaRPr lang="uk-UA" dirty="0"/>
          </a:p>
        </p:txBody>
      </p:sp>
      <p:pic>
        <p:nvPicPr>
          <p:cNvPr id="8" name="Рисунок 7"/>
          <p:cNvPicPr>
            <a:picLocks noChangeAspect="1"/>
          </p:cNvPicPr>
          <p:nvPr/>
        </p:nvPicPr>
        <p:blipFill>
          <a:blip r:embed="rId2"/>
          <a:stretch>
            <a:fillRect/>
          </a:stretch>
        </p:blipFill>
        <p:spPr>
          <a:xfrm>
            <a:off x="0" y="1599802"/>
            <a:ext cx="12192000" cy="3713814"/>
          </a:xfrm>
          <a:prstGeom prst="rect">
            <a:avLst/>
          </a:prstGeom>
        </p:spPr>
      </p:pic>
    </p:spTree>
    <p:extLst>
      <p:ext uri="{BB962C8B-B14F-4D97-AF65-F5344CB8AC3E}">
        <p14:creationId xmlns:p14="http://schemas.microsoft.com/office/powerpoint/2010/main" val="40204899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378691"/>
            <a:ext cx="12034982" cy="6234545"/>
          </a:xfrm>
        </p:spPr>
        <p:txBody>
          <a:bodyPr>
            <a:normAutofit/>
          </a:bodyPr>
          <a:lstStyle/>
          <a:p>
            <a:pPr marL="0" indent="0">
              <a:buNone/>
            </a:pPr>
            <a:r>
              <a:rPr lang="uk-UA" sz="2400" b="1" dirty="0" smtClean="0"/>
              <a:t>Переваги:</a:t>
            </a:r>
          </a:p>
          <a:p>
            <a:pPr marL="0" indent="0">
              <a:buNone/>
            </a:pPr>
            <a:r>
              <a:rPr lang="uk-UA" sz="2400" dirty="0"/>
              <a:t/>
            </a:r>
            <a:br>
              <a:rPr lang="uk-UA" sz="2400" dirty="0"/>
            </a:br>
            <a:r>
              <a:rPr lang="uk-UA" sz="2400" dirty="0" smtClean="0"/>
              <a:t>Невидимий </a:t>
            </a:r>
            <a:r>
              <a:rPr lang="uk-UA" sz="2400" dirty="0"/>
              <a:t>для протоколів більш високого рівня;</a:t>
            </a:r>
            <a:br>
              <a:rPr lang="uk-UA" sz="2400" dirty="0"/>
            </a:br>
            <a:r>
              <a:rPr lang="uk-UA" sz="2400" dirty="0" smtClean="0"/>
              <a:t>Популярність </a:t>
            </a:r>
            <a:r>
              <a:rPr lang="uk-UA" sz="2400" dirty="0"/>
              <a:t>використання в </a:t>
            </a:r>
            <a:r>
              <a:rPr lang="uk-UA" sz="2400" dirty="0" smtClean="0"/>
              <a:t>Інтернет-з’єднаннях </a:t>
            </a:r>
            <a:r>
              <a:rPr lang="uk-UA" sz="2400" dirty="0"/>
              <a:t>і додатках електронної комерції;</a:t>
            </a:r>
            <a:br>
              <a:rPr lang="uk-UA" sz="2400" dirty="0"/>
            </a:br>
            <a:r>
              <a:rPr lang="uk-UA" sz="2400" dirty="0" smtClean="0"/>
              <a:t>Відсутність </a:t>
            </a:r>
            <a:r>
              <a:rPr lang="uk-UA" sz="2400" dirty="0"/>
              <a:t>постійного з'єднання між сервером і клієнтом;</a:t>
            </a:r>
            <a:br>
              <a:rPr lang="uk-UA" sz="2400" dirty="0"/>
            </a:br>
            <a:r>
              <a:rPr lang="uk-UA" sz="2400" dirty="0" smtClean="0"/>
              <a:t>Дозволяє </a:t>
            </a:r>
            <a:r>
              <a:rPr lang="uk-UA" sz="2400" dirty="0"/>
              <a:t>створити тунель для додатків, що використовують TCP, </a:t>
            </a:r>
            <a:r>
              <a:rPr lang="uk-UA" sz="2400" dirty="0" smtClean="0"/>
              <a:t>такі </a:t>
            </a:r>
            <a:r>
              <a:rPr lang="uk-UA" sz="2400" dirty="0"/>
              <a:t>як </a:t>
            </a:r>
            <a:r>
              <a:rPr lang="uk-UA" sz="2400" dirty="0" smtClean="0"/>
              <a:t>   електронна </a:t>
            </a:r>
            <a:r>
              <a:rPr lang="uk-UA" sz="2400" dirty="0"/>
              <a:t>пошта, інструменти програмування і т. </a:t>
            </a:r>
            <a:r>
              <a:rPr lang="uk-UA" sz="2400" dirty="0" smtClean="0"/>
              <a:t>д.</a:t>
            </a:r>
            <a:r>
              <a:rPr lang="uk-UA" sz="2400" dirty="0"/>
              <a:t/>
            </a:r>
            <a:br>
              <a:rPr lang="uk-UA" sz="2400" dirty="0"/>
            </a:br>
            <a:r>
              <a:rPr lang="uk-UA" sz="2400" dirty="0"/>
              <a:t>   </a:t>
            </a:r>
            <a:endParaRPr lang="uk-UA" sz="2400" dirty="0" smtClean="0"/>
          </a:p>
          <a:p>
            <a:pPr marL="0" indent="0">
              <a:buNone/>
            </a:pPr>
            <a:r>
              <a:rPr lang="uk-UA" sz="2400" b="1" dirty="0" smtClean="0"/>
              <a:t>Недоліки:</a:t>
            </a:r>
          </a:p>
          <a:p>
            <a:pPr marL="0" indent="0">
              <a:buNone/>
            </a:pPr>
            <a:r>
              <a:rPr lang="uk-UA" sz="2400" dirty="0"/>
              <a:t/>
            </a:r>
            <a:br>
              <a:rPr lang="uk-UA" sz="2400" dirty="0"/>
            </a:br>
            <a:r>
              <a:rPr lang="uk-UA" sz="2400" dirty="0" smtClean="0"/>
              <a:t>Неможливість </a:t>
            </a:r>
            <a:r>
              <a:rPr lang="uk-UA" sz="2400" dirty="0"/>
              <a:t>використання з протоколами UDP і ICMP;</a:t>
            </a:r>
            <a:br>
              <a:rPr lang="uk-UA" sz="2400" dirty="0"/>
            </a:br>
            <a:r>
              <a:rPr lang="uk-UA" sz="2400" dirty="0" smtClean="0"/>
              <a:t>Необхідність </a:t>
            </a:r>
            <a:r>
              <a:rPr lang="uk-UA" sz="2400" dirty="0"/>
              <a:t>відстеження стану з'єднання;</a:t>
            </a:r>
            <a:br>
              <a:rPr lang="uk-UA" sz="2400" dirty="0"/>
            </a:br>
            <a:r>
              <a:rPr lang="uk-UA" sz="2400" dirty="0" smtClean="0"/>
              <a:t>Наявність </a:t>
            </a:r>
            <a:r>
              <a:rPr lang="uk-UA" sz="2400" dirty="0"/>
              <a:t>додаткових вимог до програмного забезпечення про підтримку TLS.</a:t>
            </a:r>
          </a:p>
        </p:txBody>
      </p:sp>
    </p:spTree>
    <p:extLst>
      <p:ext uri="{BB962C8B-B14F-4D97-AF65-F5344CB8AC3E}">
        <p14:creationId xmlns:p14="http://schemas.microsoft.com/office/powerpoint/2010/main" val="34961240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20074"/>
            <a:ext cx="11859491" cy="711200"/>
          </a:xfrm>
        </p:spPr>
        <p:txBody>
          <a:bodyPr>
            <a:normAutofit/>
          </a:bodyPr>
          <a:lstStyle/>
          <a:p>
            <a:r>
              <a:rPr lang="en-US" dirty="0"/>
              <a:t>MPLS </a:t>
            </a:r>
            <a:r>
              <a:rPr lang="uk-UA" dirty="0" smtClean="0"/>
              <a:t>(</a:t>
            </a:r>
            <a:r>
              <a:rPr lang="en-US" dirty="0"/>
              <a:t>Multi-Protocol Label </a:t>
            </a:r>
            <a:r>
              <a:rPr lang="en-US" dirty="0" smtClean="0"/>
              <a:t>Switching</a:t>
            </a:r>
            <a:r>
              <a:rPr lang="uk-UA" dirty="0" smtClean="0"/>
              <a:t>) </a:t>
            </a:r>
            <a:r>
              <a:rPr lang="en-US" dirty="0" smtClean="0"/>
              <a:t>VPN</a:t>
            </a:r>
            <a:endParaRPr lang="uk-UA" dirty="0"/>
          </a:p>
        </p:txBody>
      </p:sp>
      <p:sp>
        <p:nvSpPr>
          <p:cNvPr id="3" name="Объект 2"/>
          <p:cNvSpPr>
            <a:spLocks noGrp="1"/>
          </p:cNvSpPr>
          <p:nvPr>
            <p:ph idx="1"/>
          </p:nvPr>
        </p:nvSpPr>
        <p:spPr>
          <a:xfrm>
            <a:off x="133221" y="831274"/>
            <a:ext cx="11841018" cy="3417453"/>
          </a:xfrm>
        </p:spPr>
        <p:txBody>
          <a:bodyPr>
            <a:normAutofit/>
          </a:bodyPr>
          <a:lstStyle/>
          <a:p>
            <a:pPr marL="0" indent="0">
              <a:buNone/>
            </a:pPr>
            <a:r>
              <a:rPr lang="uk-UA" dirty="0"/>
              <a:t>MPLS (</a:t>
            </a:r>
            <a:r>
              <a:rPr lang="uk-UA" dirty="0" err="1"/>
              <a:t>англ</a:t>
            </a:r>
            <a:r>
              <a:rPr lang="uk-UA" dirty="0"/>
              <a:t>. </a:t>
            </a:r>
            <a:r>
              <a:rPr lang="uk-UA" dirty="0" err="1"/>
              <a:t>Multiprotocol</a:t>
            </a:r>
            <a:r>
              <a:rPr lang="uk-UA" dirty="0"/>
              <a:t> </a:t>
            </a:r>
            <a:r>
              <a:rPr lang="uk-UA" dirty="0" err="1"/>
              <a:t>Label</a:t>
            </a:r>
            <a:r>
              <a:rPr lang="uk-UA" dirty="0"/>
              <a:t> </a:t>
            </a:r>
            <a:r>
              <a:rPr lang="uk-UA" dirty="0" err="1"/>
              <a:t>Switching</a:t>
            </a:r>
            <a:r>
              <a:rPr lang="uk-UA" dirty="0"/>
              <a:t> - </a:t>
            </a:r>
            <a:r>
              <a:rPr lang="uk-UA" dirty="0" err="1"/>
              <a:t>багатопротокольна</a:t>
            </a:r>
            <a:r>
              <a:rPr lang="uk-UA" dirty="0"/>
              <a:t> комутація за </a:t>
            </a:r>
            <a:r>
              <a:rPr lang="uk-UA" dirty="0" err="1"/>
              <a:t>міткамі</a:t>
            </a:r>
            <a:r>
              <a:rPr lang="uk-UA" dirty="0"/>
              <a:t>) - Механізм передачі </a:t>
            </a:r>
            <a:r>
              <a:rPr lang="uk-UA" dirty="0" smtClean="0"/>
              <a:t>даних</a:t>
            </a:r>
            <a:r>
              <a:rPr lang="uk-UA" dirty="0"/>
              <a:t>, </a:t>
            </a:r>
            <a:r>
              <a:rPr lang="uk-UA" dirty="0" smtClean="0"/>
              <a:t>який </a:t>
            </a:r>
            <a:r>
              <a:rPr lang="uk-UA" dirty="0" err="1"/>
              <a:t>емулює</a:t>
            </a:r>
            <a:r>
              <a:rPr lang="uk-UA" dirty="0"/>
              <a:t> </a:t>
            </a:r>
            <a:r>
              <a:rPr lang="uk-UA" dirty="0" smtClean="0"/>
              <a:t>різні властивості </a:t>
            </a:r>
            <a:r>
              <a:rPr lang="uk-UA" dirty="0"/>
              <a:t>мереж з </a:t>
            </a:r>
            <a:r>
              <a:rPr lang="uk-UA" u="sng" dirty="0"/>
              <a:t>комутацією каналів </a:t>
            </a:r>
            <a:r>
              <a:rPr lang="uk-UA" dirty="0"/>
              <a:t>через мережі з </a:t>
            </a:r>
            <a:r>
              <a:rPr lang="uk-UA" u="sng" dirty="0"/>
              <a:t>комутацією пакетів</a:t>
            </a:r>
            <a:r>
              <a:rPr lang="uk-UA" dirty="0"/>
              <a:t>.</a:t>
            </a:r>
            <a:br>
              <a:rPr lang="uk-UA" dirty="0"/>
            </a:br>
            <a:r>
              <a:rPr lang="uk-UA" dirty="0"/>
              <a:t/>
            </a:r>
            <a:br>
              <a:rPr lang="uk-UA" dirty="0"/>
            </a:br>
            <a:r>
              <a:rPr lang="uk-UA" dirty="0"/>
              <a:t>У </a:t>
            </a:r>
            <a:r>
              <a:rPr lang="uk-UA" dirty="0" err="1"/>
              <a:t>традіційній</a:t>
            </a:r>
            <a:r>
              <a:rPr lang="uk-UA" dirty="0"/>
              <a:t> IP-мережі пакети передаються від одного маршрутизатора до </a:t>
            </a:r>
            <a:r>
              <a:rPr lang="uk-UA" dirty="0" smtClean="0"/>
              <a:t>іншого</a:t>
            </a:r>
            <a:r>
              <a:rPr lang="uk-UA" dirty="0"/>
              <a:t>, </a:t>
            </a:r>
            <a:r>
              <a:rPr lang="uk-UA" dirty="0" smtClean="0"/>
              <a:t>і кожний </a:t>
            </a:r>
            <a:r>
              <a:rPr lang="uk-UA" dirty="0"/>
              <a:t>маршрутизатор, </a:t>
            </a:r>
            <a:r>
              <a:rPr lang="uk-UA" dirty="0" err="1" smtClean="0"/>
              <a:t>зчитуючі</a:t>
            </a:r>
            <a:r>
              <a:rPr lang="uk-UA" dirty="0" smtClean="0"/>
              <a:t> </a:t>
            </a:r>
            <a:r>
              <a:rPr lang="uk-UA" dirty="0"/>
              <a:t>заголовок пакета, (адреси призначення) </a:t>
            </a:r>
            <a:r>
              <a:rPr lang="uk-UA" dirty="0" smtClean="0"/>
              <a:t>приймає рішення про те, </a:t>
            </a:r>
            <a:r>
              <a:rPr lang="uk-UA" dirty="0"/>
              <a:t>за </a:t>
            </a:r>
            <a:r>
              <a:rPr lang="uk-UA" dirty="0" smtClean="0"/>
              <a:t>яким </a:t>
            </a:r>
            <a:r>
              <a:rPr lang="uk-UA" dirty="0"/>
              <a:t>маршрутом </a:t>
            </a:r>
            <a:r>
              <a:rPr lang="uk-UA" dirty="0" smtClean="0"/>
              <a:t>відправити </a:t>
            </a:r>
            <a:r>
              <a:rPr lang="uk-UA" dirty="0"/>
              <a:t>пакет </a:t>
            </a:r>
            <a:r>
              <a:rPr lang="uk-UA" dirty="0" smtClean="0"/>
              <a:t>далі. У протоколі </a:t>
            </a:r>
            <a:r>
              <a:rPr lang="uk-UA" dirty="0"/>
              <a:t>MPLS </a:t>
            </a:r>
            <a:r>
              <a:rPr lang="uk-UA" dirty="0" smtClean="0"/>
              <a:t>ніякого подальшого аналізу </a:t>
            </a:r>
            <a:r>
              <a:rPr lang="uk-UA" dirty="0"/>
              <a:t>заголовків у маршрутизаторах на шляху проходження не проводитися, а переадресація керується </a:t>
            </a:r>
            <a:r>
              <a:rPr lang="uk-UA" dirty="0" smtClean="0"/>
              <a:t>виключно </a:t>
            </a:r>
            <a:r>
              <a:rPr lang="uk-UA" dirty="0"/>
              <a:t>на </a:t>
            </a:r>
            <a:r>
              <a:rPr lang="uk-UA" dirty="0" smtClean="0"/>
              <a:t>основі </a:t>
            </a:r>
            <a:r>
              <a:rPr lang="uk-UA" dirty="0"/>
              <a:t>міток. </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8733" y="3915520"/>
            <a:ext cx="6752503" cy="2826305"/>
          </a:xfrm>
          <a:prstGeom prst="rect">
            <a:avLst/>
          </a:prstGeom>
        </p:spPr>
      </p:pic>
    </p:spTree>
    <p:extLst>
      <p:ext uri="{BB962C8B-B14F-4D97-AF65-F5344CB8AC3E}">
        <p14:creationId xmlns:p14="http://schemas.microsoft.com/office/powerpoint/2010/main" val="30501643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57739" y="764887"/>
            <a:ext cx="11609129" cy="5081732"/>
          </a:xfrm>
          <a:prstGeom prst="rect">
            <a:avLst/>
          </a:prstGeom>
        </p:spPr>
      </p:pic>
    </p:spTree>
    <p:extLst>
      <p:ext uri="{BB962C8B-B14F-4D97-AF65-F5344CB8AC3E}">
        <p14:creationId xmlns:p14="http://schemas.microsoft.com/office/powerpoint/2010/main" val="24771073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227157" y="517956"/>
            <a:ext cx="11700488" cy="5818188"/>
          </a:xfrm>
          <a:prstGeom prst="rect">
            <a:avLst/>
          </a:prstGeom>
        </p:spPr>
      </p:pic>
    </p:spTree>
    <p:extLst>
      <p:ext uri="{BB962C8B-B14F-4D97-AF65-F5344CB8AC3E}">
        <p14:creationId xmlns:p14="http://schemas.microsoft.com/office/powerpoint/2010/main" val="36813991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1054" y="0"/>
            <a:ext cx="4525011" cy="1163782"/>
          </a:xfrm>
        </p:spPr>
        <p:txBody>
          <a:bodyPr/>
          <a:lstStyle/>
          <a:p>
            <a:r>
              <a:rPr lang="en-US" dirty="0"/>
              <a:t>Hybrid </a:t>
            </a:r>
            <a:r>
              <a:rPr lang="en-US" dirty="0" smtClean="0"/>
              <a:t>VPN</a:t>
            </a:r>
            <a:endParaRPr lang="uk-UA" dirty="0"/>
          </a:p>
        </p:txBody>
      </p:sp>
      <p:sp>
        <p:nvSpPr>
          <p:cNvPr id="3" name="Объект 2"/>
          <p:cNvSpPr>
            <a:spLocks noGrp="1"/>
          </p:cNvSpPr>
          <p:nvPr>
            <p:ph idx="1"/>
          </p:nvPr>
        </p:nvSpPr>
        <p:spPr>
          <a:xfrm>
            <a:off x="387927" y="1006763"/>
            <a:ext cx="11379200" cy="1293091"/>
          </a:xfrm>
        </p:spPr>
        <p:txBody>
          <a:bodyPr/>
          <a:lstStyle/>
          <a:p>
            <a:pPr marL="0" indent="0">
              <a:buNone/>
            </a:pPr>
            <a:r>
              <a:rPr lang="en-US" dirty="0"/>
              <a:t>Hybrid (</a:t>
            </a:r>
            <a:r>
              <a:rPr lang="uk-UA" dirty="0"/>
              <a:t>Гібридна) </a:t>
            </a:r>
            <a:r>
              <a:rPr lang="en-US" dirty="0"/>
              <a:t>VPN </a:t>
            </a:r>
            <a:r>
              <a:rPr lang="uk-UA" dirty="0"/>
              <a:t>поєднує в собі </a:t>
            </a:r>
            <a:r>
              <a:rPr lang="en-US" dirty="0"/>
              <a:t>MPLS </a:t>
            </a:r>
            <a:r>
              <a:rPr lang="uk-UA" dirty="0"/>
              <a:t>і </a:t>
            </a:r>
            <a:r>
              <a:rPr lang="en-US" dirty="0" err="1"/>
              <a:t>Ipsec</a:t>
            </a:r>
            <a:r>
              <a:rPr lang="en-US" dirty="0"/>
              <a:t>, </a:t>
            </a:r>
            <a:r>
              <a:rPr lang="uk-UA" dirty="0"/>
              <a:t>або </a:t>
            </a:r>
            <a:r>
              <a:rPr lang="en-US" dirty="0"/>
              <a:t>VPN </a:t>
            </a:r>
            <a:r>
              <a:rPr lang="uk-UA" dirty="0"/>
              <a:t>на базі </a:t>
            </a:r>
            <a:r>
              <a:rPr lang="en-US" dirty="0"/>
              <a:t>IP. </a:t>
            </a:r>
            <a:r>
              <a:rPr lang="uk-UA" dirty="0"/>
              <a:t>Хоча ці два типи </a:t>
            </a:r>
            <a:r>
              <a:rPr lang="en-US" dirty="0"/>
              <a:t>VPN </a:t>
            </a:r>
            <a:r>
              <a:rPr lang="uk-UA" dirty="0"/>
              <a:t>використовуються окремо на різних сайтах, можна їх використовувати і на одному </a:t>
            </a:r>
            <a:r>
              <a:rPr lang="uk-UA" dirty="0" err="1"/>
              <a:t>айті</a:t>
            </a:r>
            <a:r>
              <a:rPr lang="uk-UA" dirty="0"/>
              <a:t>. Це буде зроблено з наміром мати можливість використовувати </a:t>
            </a:r>
            <a:r>
              <a:rPr lang="en-US" dirty="0"/>
              <a:t>IPsec VPN </a:t>
            </a:r>
            <a:r>
              <a:rPr lang="uk-UA" dirty="0"/>
              <a:t>як резервну копію </a:t>
            </a:r>
            <a:r>
              <a:rPr lang="en-US" dirty="0"/>
              <a:t>MPLS VPN.</a:t>
            </a:r>
            <a:endParaRPr lang="uk-UA"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8071" y="2170545"/>
            <a:ext cx="6076950" cy="4562475"/>
          </a:xfrm>
          <a:prstGeom prst="rect">
            <a:avLst/>
          </a:prstGeom>
        </p:spPr>
      </p:pic>
    </p:spTree>
    <p:extLst>
      <p:ext uri="{BB962C8B-B14F-4D97-AF65-F5344CB8AC3E}">
        <p14:creationId xmlns:p14="http://schemas.microsoft.com/office/powerpoint/2010/main" val="33478417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05980"/>
            <a:ext cx="12192000" cy="5827776"/>
          </a:xfrm>
          <a:prstGeom prst="rect">
            <a:avLst/>
          </a:prstGeom>
        </p:spPr>
      </p:pic>
    </p:spTree>
    <p:extLst>
      <p:ext uri="{BB962C8B-B14F-4D97-AF65-F5344CB8AC3E}">
        <p14:creationId xmlns:p14="http://schemas.microsoft.com/office/powerpoint/2010/main" val="18818064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52436" y="157018"/>
            <a:ext cx="6723265" cy="932873"/>
          </a:xfrm>
        </p:spPr>
        <p:txBody>
          <a:bodyPr/>
          <a:lstStyle/>
          <a:p>
            <a:r>
              <a:rPr lang="uk-UA" dirty="0" smtClean="0"/>
              <a:t>Рекомендації</a:t>
            </a:r>
            <a:endParaRPr lang="uk-UA" dirty="0"/>
          </a:p>
        </p:txBody>
      </p:sp>
      <p:sp>
        <p:nvSpPr>
          <p:cNvPr id="3" name="Объект 2"/>
          <p:cNvSpPr>
            <a:spLocks noGrp="1"/>
          </p:cNvSpPr>
          <p:nvPr>
            <p:ph idx="1"/>
          </p:nvPr>
        </p:nvSpPr>
        <p:spPr>
          <a:xfrm>
            <a:off x="240145" y="2216727"/>
            <a:ext cx="11008939" cy="4045527"/>
          </a:xfrm>
        </p:spPr>
        <p:txBody>
          <a:bodyPr/>
          <a:lstStyle/>
          <a:p>
            <a:pPr marL="0" indent="0">
              <a:buNone/>
            </a:pPr>
            <a:r>
              <a:rPr lang="uk-UA" sz="2800" dirty="0" smtClean="0"/>
              <a:t>Використовуйте</a:t>
            </a:r>
            <a:r>
              <a:rPr lang="en-US" sz="2800" dirty="0" smtClean="0"/>
              <a:t> </a:t>
            </a:r>
            <a:r>
              <a:rPr lang="en-US" sz="2800" dirty="0" err="1"/>
              <a:t>OpenVPN</a:t>
            </a:r>
            <a:r>
              <a:rPr lang="en-US" sz="2800" dirty="0"/>
              <a:t> </a:t>
            </a:r>
            <a:r>
              <a:rPr lang="uk-UA" sz="2800" dirty="0" smtClean="0"/>
              <a:t>коли тільки можете</a:t>
            </a:r>
            <a:r>
              <a:rPr lang="en-US" sz="2800" dirty="0" smtClean="0"/>
              <a:t>.</a:t>
            </a:r>
            <a:endParaRPr lang="en-US" sz="2800" dirty="0"/>
          </a:p>
          <a:p>
            <a:pPr marL="0" indent="0">
              <a:buNone/>
            </a:pPr>
            <a:r>
              <a:rPr lang="uk-UA" sz="2800" dirty="0" smtClean="0"/>
              <a:t>Тримайтесь від </a:t>
            </a:r>
            <a:r>
              <a:rPr lang="en-US" sz="2800" dirty="0" smtClean="0"/>
              <a:t>PPTP </a:t>
            </a:r>
            <a:r>
              <a:rPr lang="uk-UA" sz="2800" dirty="0" smtClean="0"/>
              <a:t>як </a:t>
            </a:r>
            <a:r>
              <a:rPr lang="uk-UA" sz="2800" dirty="0" err="1" smtClean="0"/>
              <a:t>найдалі</a:t>
            </a:r>
            <a:r>
              <a:rPr lang="en-US" sz="2800" dirty="0" smtClean="0"/>
              <a:t>.</a:t>
            </a:r>
            <a:endParaRPr lang="en-US" sz="2800" dirty="0"/>
          </a:p>
          <a:p>
            <a:pPr marL="0" indent="0">
              <a:buNone/>
            </a:pPr>
            <a:r>
              <a:rPr lang="uk-UA" sz="2800" dirty="0" smtClean="0"/>
              <a:t>Уникайте</a:t>
            </a:r>
            <a:r>
              <a:rPr lang="en-US" sz="2800" dirty="0" smtClean="0"/>
              <a:t> </a:t>
            </a:r>
            <a:r>
              <a:rPr lang="en-US" sz="2800" dirty="0"/>
              <a:t>SSTP </a:t>
            </a:r>
            <a:r>
              <a:rPr lang="uk-UA" sz="2800" dirty="0" smtClean="0"/>
              <a:t>при можливості</a:t>
            </a:r>
            <a:r>
              <a:rPr lang="en-US" sz="2800" dirty="0" smtClean="0"/>
              <a:t>.</a:t>
            </a:r>
            <a:endParaRPr lang="en-US" sz="2800" dirty="0"/>
          </a:p>
          <a:p>
            <a:pPr marL="0" indent="0">
              <a:buNone/>
            </a:pPr>
            <a:r>
              <a:rPr lang="en-US" sz="2800" dirty="0"/>
              <a:t>L2TP </a:t>
            </a:r>
            <a:r>
              <a:rPr lang="uk-UA" sz="2800" dirty="0"/>
              <a:t>це правильний вибір, якщо </a:t>
            </a:r>
            <a:r>
              <a:rPr lang="uk-UA" sz="2800" dirty="0" smtClean="0"/>
              <a:t>правильно налаштований, </a:t>
            </a:r>
            <a:r>
              <a:rPr lang="uk-UA" sz="2800" dirty="0"/>
              <a:t>але не рекомендується</a:t>
            </a:r>
            <a:r>
              <a:rPr lang="en-US" sz="2800" dirty="0" smtClean="0"/>
              <a:t>.</a:t>
            </a:r>
            <a:endParaRPr lang="en-US" sz="2800" dirty="0"/>
          </a:p>
          <a:p>
            <a:pPr marL="0" indent="0">
              <a:buNone/>
            </a:pPr>
            <a:r>
              <a:rPr lang="en-US" sz="2800" dirty="0"/>
              <a:t>IKEv2’s </a:t>
            </a:r>
            <a:r>
              <a:rPr lang="uk-UA" sz="2800" dirty="0" smtClean="0"/>
              <a:t>в вільному варіанті – чудова альтернатива </a:t>
            </a:r>
            <a:r>
              <a:rPr lang="en-US" sz="2800" dirty="0" err="1" smtClean="0"/>
              <a:t>OpenVPN</a:t>
            </a:r>
            <a:r>
              <a:rPr lang="en-US" sz="2800" dirty="0"/>
              <a:t>.</a:t>
            </a:r>
          </a:p>
          <a:p>
            <a:endParaRPr lang="uk-UA" dirty="0"/>
          </a:p>
        </p:txBody>
      </p:sp>
    </p:spTree>
    <p:extLst>
      <p:ext uri="{BB962C8B-B14F-4D97-AF65-F5344CB8AC3E}">
        <p14:creationId xmlns:p14="http://schemas.microsoft.com/office/powerpoint/2010/main" val="9154197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75249" y="2484582"/>
            <a:ext cx="10353761" cy="1326321"/>
          </a:xfrm>
        </p:spPr>
        <p:txBody>
          <a:bodyPr/>
          <a:lstStyle/>
          <a:p>
            <a:r>
              <a:rPr lang="uk-UA" dirty="0" smtClean="0"/>
              <a:t>Дякую за увагу!</a:t>
            </a:r>
            <a:endParaRPr lang="uk-UA" dirty="0"/>
          </a:p>
        </p:txBody>
      </p:sp>
    </p:spTree>
    <p:extLst>
      <p:ext uri="{BB962C8B-B14F-4D97-AF65-F5344CB8AC3E}">
        <p14:creationId xmlns:p14="http://schemas.microsoft.com/office/powerpoint/2010/main" val="1204139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98152" y="72273"/>
            <a:ext cx="8995696" cy="615885"/>
          </a:xfrm>
        </p:spPr>
        <p:txBody>
          <a:bodyPr>
            <a:normAutofit/>
          </a:bodyPr>
          <a:lstStyle/>
          <a:p>
            <a:r>
              <a:rPr lang="uk-UA" sz="2400" dirty="0" smtClean="0"/>
              <a:t>Класифікація </a:t>
            </a:r>
            <a:r>
              <a:rPr lang="en-US" sz="2400" dirty="0" smtClean="0"/>
              <a:t>VPN </a:t>
            </a:r>
            <a:r>
              <a:rPr lang="uk-UA" sz="2400" dirty="0" smtClean="0"/>
              <a:t>за типом Середовища</a:t>
            </a:r>
            <a:r>
              <a:rPr lang="en-US" sz="2400" dirty="0" smtClean="0"/>
              <a:t>:</a:t>
            </a:r>
            <a:endParaRPr lang="uk-UA" sz="2400" dirty="0"/>
          </a:p>
        </p:txBody>
      </p:sp>
      <p:sp>
        <p:nvSpPr>
          <p:cNvPr id="3" name="Объект 2"/>
          <p:cNvSpPr>
            <a:spLocks noGrp="1"/>
          </p:cNvSpPr>
          <p:nvPr>
            <p:ph idx="1"/>
          </p:nvPr>
        </p:nvSpPr>
        <p:spPr>
          <a:xfrm>
            <a:off x="33303" y="575036"/>
            <a:ext cx="12192000" cy="6282964"/>
          </a:xfrm>
        </p:spPr>
        <p:txBody>
          <a:bodyPr>
            <a:noAutofit/>
          </a:bodyPr>
          <a:lstStyle/>
          <a:p>
            <a:pPr marL="0" indent="0">
              <a:buNone/>
            </a:pPr>
            <a:r>
              <a:rPr lang="uk-UA" sz="2400" b="1" dirty="0" smtClean="0"/>
              <a:t>Захищені:</a:t>
            </a:r>
          </a:p>
          <a:p>
            <a:pPr marL="0" indent="0">
              <a:buNone/>
            </a:pPr>
            <a:r>
              <a:rPr lang="uk-UA" sz="2400" dirty="0" smtClean="0"/>
              <a:t>За їх допомогою </a:t>
            </a:r>
            <a:r>
              <a:rPr lang="uk-UA" sz="2400" dirty="0"/>
              <a:t>можливо створити надійну і захищену підмережу на основі ненадійної мережі, зазвичай, Інтернету. Прикладом захищених протоколів </a:t>
            </a:r>
            <a:r>
              <a:rPr lang="en-US" sz="2400" dirty="0"/>
              <a:t>VPN </a:t>
            </a:r>
            <a:r>
              <a:rPr lang="uk-UA" sz="2400" dirty="0"/>
              <a:t>є: </a:t>
            </a:r>
            <a:r>
              <a:rPr lang="en-US" sz="2400" dirty="0" err="1" smtClean="0"/>
              <a:t>IPSec</a:t>
            </a:r>
            <a:r>
              <a:rPr lang="en-US" sz="2400" dirty="0" smtClean="0"/>
              <a:t>, SSL </a:t>
            </a:r>
            <a:r>
              <a:rPr lang="uk-UA" sz="2400" dirty="0"/>
              <a:t>та </a:t>
            </a:r>
            <a:r>
              <a:rPr lang="en-US" sz="2400" dirty="0" smtClean="0"/>
              <a:t>PPTP. </a:t>
            </a:r>
            <a:r>
              <a:rPr lang="uk-UA" sz="2400" dirty="0"/>
              <a:t>Прикладом використання протоколу </a:t>
            </a:r>
            <a:r>
              <a:rPr lang="en-US" sz="2400" dirty="0"/>
              <a:t>SSL </a:t>
            </a:r>
            <a:r>
              <a:rPr lang="uk-UA" sz="2400" dirty="0"/>
              <a:t>є програмне </a:t>
            </a:r>
            <a:r>
              <a:rPr lang="uk-UA" sz="2400" dirty="0" smtClean="0"/>
              <a:t>забезпечення </a:t>
            </a:r>
            <a:r>
              <a:rPr lang="en-US" sz="2400" dirty="0" err="1" smtClean="0"/>
              <a:t>OpenVPN</a:t>
            </a:r>
            <a:r>
              <a:rPr lang="uk-UA" sz="2400" dirty="0" smtClean="0"/>
              <a:t>.</a:t>
            </a:r>
          </a:p>
          <a:p>
            <a:pPr marL="0" indent="0">
              <a:buNone/>
            </a:pPr>
            <a:r>
              <a:rPr lang="uk-UA" sz="2400" b="1" dirty="0" smtClean="0"/>
              <a:t>Довірчі:</a:t>
            </a:r>
          </a:p>
          <a:p>
            <a:pPr marL="0" indent="0">
              <a:buNone/>
            </a:pPr>
            <a:r>
              <a:rPr lang="uk-UA" sz="2400" dirty="0"/>
              <a:t>Використовують у випадках, коли середовище, яким передають дані, можна вважати надійним і необхідно вирішити лише завдання створення віртуальної підмережі в рамках більшої мережі. Питання забезпечення безпеки стають неактуальними. Прикладами подібних </a:t>
            </a:r>
            <a:r>
              <a:rPr lang="en-US" sz="2400" dirty="0"/>
              <a:t>VPN </a:t>
            </a:r>
            <a:r>
              <a:rPr lang="uk-UA" sz="2400" dirty="0"/>
              <a:t>рішень є: </a:t>
            </a:r>
            <a:r>
              <a:rPr lang="en-US" sz="2400" dirty="0"/>
              <a:t>Multi-protocol label switching (</a:t>
            </a:r>
            <a:r>
              <a:rPr lang="en-US" sz="2400" b="1" dirty="0"/>
              <a:t>MPLS</a:t>
            </a:r>
            <a:r>
              <a:rPr lang="en-US" sz="2400" dirty="0"/>
              <a:t>) </a:t>
            </a:r>
            <a:r>
              <a:rPr lang="uk-UA" sz="2400" dirty="0"/>
              <a:t>і </a:t>
            </a:r>
            <a:r>
              <a:rPr lang="en-US" sz="2400" b="1" dirty="0" smtClean="0"/>
              <a:t>L2TP</a:t>
            </a:r>
            <a:r>
              <a:rPr lang="en-US" sz="2400" dirty="0" smtClean="0"/>
              <a:t> </a:t>
            </a:r>
            <a:r>
              <a:rPr lang="en-US" sz="2400" dirty="0"/>
              <a:t>(Layer 2 </a:t>
            </a:r>
            <a:r>
              <a:rPr lang="en-US" sz="2400" dirty="0" err="1"/>
              <a:t>Tunnelling</a:t>
            </a:r>
            <a:r>
              <a:rPr lang="en-US" sz="2400" dirty="0"/>
              <a:t> Protocol). (</a:t>
            </a:r>
            <a:r>
              <a:rPr lang="uk-UA" sz="2400" dirty="0"/>
              <a:t>Коректніше сказати, що ці протоколи перекладають завдання забезпечення безпеки на інших, наприклад </a:t>
            </a:r>
            <a:r>
              <a:rPr lang="en-US" sz="2400" dirty="0" smtClean="0"/>
              <a:t>L2TP, </a:t>
            </a:r>
            <a:r>
              <a:rPr lang="uk-UA" sz="2400" dirty="0"/>
              <a:t>як правило, використовують разом з </a:t>
            </a:r>
            <a:r>
              <a:rPr lang="en-US" sz="2400" dirty="0" err="1"/>
              <a:t>Ipsec</a:t>
            </a:r>
            <a:r>
              <a:rPr lang="en-US" sz="2400" dirty="0"/>
              <a:t>). </a:t>
            </a:r>
            <a:endParaRPr lang="uk-UA" sz="2400" dirty="0"/>
          </a:p>
        </p:txBody>
      </p:sp>
    </p:spTree>
    <p:extLst>
      <p:ext uri="{BB962C8B-B14F-4D97-AF65-F5344CB8AC3E}">
        <p14:creationId xmlns:p14="http://schemas.microsoft.com/office/powerpoint/2010/main" val="518915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025" y="681037"/>
            <a:ext cx="11029950" cy="5495925"/>
          </a:xfrm>
          <a:prstGeom prst="rect">
            <a:avLst/>
          </a:prstGeom>
        </p:spPr>
      </p:pic>
    </p:spTree>
    <p:extLst>
      <p:ext uri="{BB962C8B-B14F-4D97-AF65-F5344CB8AC3E}">
        <p14:creationId xmlns:p14="http://schemas.microsoft.com/office/powerpoint/2010/main" val="399329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247" y="477116"/>
            <a:ext cx="11068050" cy="5848350"/>
          </a:xfrm>
          <a:prstGeom prst="rect">
            <a:avLst/>
          </a:prstGeom>
        </p:spPr>
      </p:pic>
    </p:spTree>
    <p:extLst>
      <p:ext uri="{BB962C8B-B14F-4D97-AF65-F5344CB8AC3E}">
        <p14:creationId xmlns:p14="http://schemas.microsoft.com/office/powerpoint/2010/main" val="3677535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9700" y="461962"/>
            <a:ext cx="9372600" cy="5934075"/>
          </a:xfrm>
          <a:prstGeom prst="rect">
            <a:avLst/>
          </a:prstGeom>
        </p:spPr>
      </p:pic>
    </p:spTree>
    <p:extLst>
      <p:ext uri="{BB962C8B-B14F-4D97-AF65-F5344CB8AC3E}">
        <p14:creationId xmlns:p14="http://schemas.microsoft.com/office/powerpoint/2010/main" val="3470752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580" y="730538"/>
            <a:ext cx="11420475" cy="4972050"/>
          </a:xfrm>
          <a:prstGeom prst="rect">
            <a:avLst/>
          </a:prstGeom>
        </p:spPr>
      </p:pic>
    </p:spTree>
    <p:extLst>
      <p:ext uri="{BB962C8B-B14F-4D97-AF65-F5344CB8AC3E}">
        <p14:creationId xmlns:p14="http://schemas.microsoft.com/office/powerpoint/2010/main" val="1801397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9162" y="533400"/>
            <a:ext cx="10353675" cy="5791200"/>
          </a:xfrm>
          <a:prstGeom prst="rect">
            <a:avLst/>
          </a:prstGeom>
        </p:spPr>
      </p:pic>
    </p:spTree>
    <p:extLst>
      <p:ext uri="{BB962C8B-B14F-4D97-AF65-F5344CB8AC3E}">
        <p14:creationId xmlns:p14="http://schemas.microsoft.com/office/powerpoint/2010/main" val="4979949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otalTime>2538</TotalTime>
  <Words>620</Words>
  <Application>Microsoft Office PowerPoint</Application>
  <PresentationFormat>Широкоэкранный</PresentationFormat>
  <Paragraphs>71</Paragraphs>
  <Slides>37</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37</vt:i4>
      </vt:variant>
    </vt:vector>
  </HeadingPairs>
  <TitlesOfParts>
    <vt:vector size="41" baseType="lpstr">
      <vt:lpstr>Arial</vt:lpstr>
      <vt:lpstr>Bookman Old Style</vt:lpstr>
      <vt:lpstr>Rockwell</vt:lpstr>
      <vt:lpstr>Damask</vt:lpstr>
      <vt:lpstr>Лекція 10  VPN </vt:lpstr>
      <vt:lpstr>Презентация PowerPoint</vt:lpstr>
      <vt:lpstr>Класифікація VPN</vt:lpstr>
      <vt:lpstr>Класифікація VPN за типом Середовища:</vt:lpstr>
      <vt:lpstr>Презентация PowerPoint</vt:lpstr>
      <vt:lpstr>Презентация PowerPoint</vt:lpstr>
      <vt:lpstr>Презентация PowerPoint</vt:lpstr>
      <vt:lpstr>Презентация PowerPoint</vt:lpstr>
      <vt:lpstr>Презентация PowerPoint</vt:lpstr>
      <vt:lpstr>Віддалений доступ</vt:lpstr>
      <vt:lpstr>VPN-з’єднання «точка-точка»</vt:lpstr>
      <vt:lpstr>Презентация PowerPoint</vt:lpstr>
      <vt:lpstr>Презентация PowerPoint</vt:lpstr>
      <vt:lpstr>Що ж таке РРР?</vt:lpstr>
      <vt:lpstr>Презентация PowerPoint</vt:lpstr>
      <vt:lpstr>PPTP (Point-to-Point Tunneling Protocol)</vt:lpstr>
      <vt:lpstr>Презентация PowerPoint</vt:lpstr>
      <vt:lpstr>Microsoft SSTP (SSL 3.0)</vt:lpstr>
      <vt:lpstr>L2TP/IPsec (Layer 2 Tunneling Protocol)/ (Internet Protocol Security)</vt:lpstr>
      <vt:lpstr>Що таке L2TP?</vt:lpstr>
      <vt:lpstr>IPSec (Internet Protocol Security)</vt:lpstr>
      <vt:lpstr>Презентация PowerPoint</vt:lpstr>
      <vt:lpstr>Презентация PowerPoint</vt:lpstr>
      <vt:lpstr>Презентация PowerPoint</vt:lpstr>
      <vt:lpstr>Презентация PowerPoint</vt:lpstr>
      <vt:lpstr>Презентация PowerPoint</vt:lpstr>
      <vt:lpstr>IKEv2(Internet Key Exchange version 2) </vt:lpstr>
      <vt:lpstr>OpenVPN</vt:lpstr>
      <vt:lpstr>TLS (Transport Layer Security)</vt:lpstr>
      <vt:lpstr>Презентация PowerPoint</vt:lpstr>
      <vt:lpstr>MPLS (Multi-Protocol Label Switching) VPN</vt:lpstr>
      <vt:lpstr>Презентация PowerPoint</vt:lpstr>
      <vt:lpstr>Презентация PowerPoint</vt:lpstr>
      <vt:lpstr>Hybrid VPN</vt:lpstr>
      <vt:lpstr>Презентация PowerPoint</vt:lpstr>
      <vt:lpstr>Рекомендації</vt:lpstr>
      <vt:lpstr>Дякую за увагу!</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Ти  амбітний?   Творчий?  розумієшся на   сучасних технологіях?</dc:title>
  <dc:creator>homer</dc:creator>
  <cp:lastModifiedBy>user</cp:lastModifiedBy>
  <cp:revision>158</cp:revision>
  <dcterms:created xsi:type="dcterms:W3CDTF">2017-11-21T17:19:25Z</dcterms:created>
  <dcterms:modified xsi:type="dcterms:W3CDTF">2020-03-18T13:49:01Z</dcterms:modified>
</cp:coreProperties>
</file>