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3" r:id="rId3"/>
    <p:sldId id="258" r:id="rId4"/>
    <p:sldId id="264" r:id="rId5"/>
    <p:sldId id="277" r:id="rId6"/>
    <p:sldId id="266" r:id="rId7"/>
    <p:sldId id="271" r:id="rId8"/>
    <p:sldId id="267" r:id="rId9"/>
    <p:sldId id="276" r:id="rId10"/>
    <p:sldId id="272" r:id="rId11"/>
    <p:sldId id="273" r:id="rId12"/>
    <p:sldId id="275" r:id="rId13"/>
    <p:sldId id="262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Помір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FA1FF-B6AA-48C2-AFC6-787E0DCFD90D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8A8F-3DA7-450D-850B-31353C4581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4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8A8F-3DA7-450D-850B-31353C45816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525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rsera.org/learn/philosophy-cognitive-scienc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2" y="1375997"/>
            <a:ext cx="11522075" cy="3190553"/>
          </a:xfrm>
        </p:spPr>
        <p:txBody>
          <a:bodyPr>
            <a:noAutofit/>
          </a:bodyPr>
          <a:lstStyle/>
          <a:p>
            <a:pPr marL="12700">
              <a:lnSpc>
                <a:spcPct val="150000"/>
              </a:lnSpc>
              <a:spcBef>
                <a:spcPts val="105"/>
              </a:spcBef>
            </a:pPr>
            <a:r>
              <a:rPr lang="uk-UA" sz="4000" b="1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ФІЛОСОФІЯ НАУКИ</a:t>
            </a:r>
            <a:br>
              <a:rPr lang="ru-RU" sz="4000" dirty="0">
                <a:latin typeface="Constantia" panose="02030602050306030303" pitchFamily="18" charset="0"/>
                <a:cs typeface="Constantia"/>
              </a:rPr>
            </a:br>
            <a:br>
              <a:rPr lang="ru-RU" sz="4000" dirty="0">
                <a:latin typeface="Constantia" panose="02030602050306030303" pitchFamily="18" charset="0"/>
                <a:cs typeface="Constantia"/>
              </a:rPr>
            </a:br>
            <a:endParaRPr lang="ru-RU" sz="3200" dirty="0">
              <a:latin typeface="Constantia" panose="02030602050306030303" pitchFamily="18" charset="0"/>
              <a:cs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37031" y="339834"/>
            <a:ext cx="528358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uk-UA" sz="3200" b="1" spc="-25" dirty="0">
                <a:solidFill>
                  <a:srgbClr val="17375E"/>
                </a:solidFill>
                <a:latin typeface="Constantia"/>
                <a:cs typeface="Constantia"/>
              </a:rPr>
              <a:t>Розподіл балів</a:t>
            </a:r>
            <a:endParaRPr lang="uk-UA" sz="3200" dirty="0">
              <a:latin typeface="Constantia"/>
              <a:cs typeface="Constantia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0A60FEC8-6BE9-CAEF-551B-386963948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389202"/>
              </p:ext>
            </p:extLst>
          </p:nvPr>
        </p:nvGraphicFramePr>
        <p:xfrm>
          <a:off x="751113" y="1717499"/>
          <a:ext cx="10515603" cy="1860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5762">
                  <a:extLst>
                    <a:ext uri="{9D8B030D-6E8A-4147-A177-3AD203B41FA5}">
                      <a16:colId xmlns:a16="http://schemas.microsoft.com/office/drawing/2014/main" val="4116901907"/>
                    </a:ext>
                  </a:extLst>
                </a:gridCol>
                <a:gridCol w="803882">
                  <a:extLst>
                    <a:ext uri="{9D8B030D-6E8A-4147-A177-3AD203B41FA5}">
                      <a16:colId xmlns:a16="http://schemas.microsoft.com/office/drawing/2014/main" val="2888203492"/>
                    </a:ext>
                  </a:extLst>
                </a:gridCol>
                <a:gridCol w="573215">
                  <a:extLst>
                    <a:ext uri="{9D8B030D-6E8A-4147-A177-3AD203B41FA5}">
                      <a16:colId xmlns:a16="http://schemas.microsoft.com/office/drawing/2014/main" val="1689458190"/>
                    </a:ext>
                  </a:extLst>
                </a:gridCol>
                <a:gridCol w="573215">
                  <a:extLst>
                    <a:ext uri="{9D8B030D-6E8A-4147-A177-3AD203B41FA5}">
                      <a16:colId xmlns:a16="http://schemas.microsoft.com/office/drawing/2014/main" val="3440625799"/>
                    </a:ext>
                  </a:extLst>
                </a:gridCol>
                <a:gridCol w="573215">
                  <a:extLst>
                    <a:ext uri="{9D8B030D-6E8A-4147-A177-3AD203B41FA5}">
                      <a16:colId xmlns:a16="http://schemas.microsoft.com/office/drawing/2014/main" val="3009182227"/>
                    </a:ext>
                  </a:extLst>
                </a:gridCol>
                <a:gridCol w="574267">
                  <a:extLst>
                    <a:ext uri="{9D8B030D-6E8A-4147-A177-3AD203B41FA5}">
                      <a16:colId xmlns:a16="http://schemas.microsoft.com/office/drawing/2014/main" val="1906586196"/>
                    </a:ext>
                  </a:extLst>
                </a:gridCol>
                <a:gridCol w="574267">
                  <a:extLst>
                    <a:ext uri="{9D8B030D-6E8A-4147-A177-3AD203B41FA5}">
                      <a16:colId xmlns:a16="http://schemas.microsoft.com/office/drawing/2014/main" val="81132228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4054452577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1437280493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508646342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3734561834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2771706637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1901796404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1458419318"/>
                    </a:ext>
                  </a:extLst>
                </a:gridCol>
                <a:gridCol w="541662">
                  <a:extLst>
                    <a:ext uri="{9D8B030D-6E8A-4147-A177-3AD203B41FA5}">
                      <a16:colId xmlns:a16="http://schemas.microsoft.com/office/drawing/2014/main" val="2310196244"/>
                    </a:ext>
                  </a:extLst>
                </a:gridCol>
                <a:gridCol w="1594484">
                  <a:extLst>
                    <a:ext uri="{9D8B030D-6E8A-4147-A177-3AD203B41FA5}">
                      <a16:colId xmlns:a16="http://schemas.microsoft.com/office/drawing/2014/main" val="656249328"/>
                    </a:ext>
                  </a:extLst>
                </a:gridCol>
              </a:tblGrid>
              <a:tr h="134066">
                <a:tc gridSpan="16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Критерії оцінювання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17991"/>
                  </a:ext>
                </a:extLst>
              </a:tr>
              <a:tr h="207137">
                <a:tc gridSpan="7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Змістовний модуль 1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 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584160"/>
                  </a:ext>
                </a:extLst>
              </a:tr>
              <a:tr h="20713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Т1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Т3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Т4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Т5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Т6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Т7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Т8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Т9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Т10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Т11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Т12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Т13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Т14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Т15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027499"/>
                  </a:ext>
                </a:extLst>
              </a:tr>
              <a:tr h="20713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67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002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83832" y="227691"/>
            <a:ext cx="744353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uk-UA" sz="3200" b="1" spc="-25" dirty="0">
                <a:solidFill>
                  <a:srgbClr val="17375E"/>
                </a:solidFill>
                <a:latin typeface="Constantia"/>
                <a:cs typeface="Constantia"/>
              </a:rPr>
              <a:t>Можливості неформальної освіти</a:t>
            </a:r>
            <a:endParaRPr lang="uk-UA" sz="3200" dirty="0">
              <a:latin typeface="Constantia"/>
              <a:cs typeface="Constantia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92629" y="894155"/>
            <a:ext cx="102245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Constantia" pitchFamily="18" charset="0"/>
              </a:rPr>
              <a:t>Рекомендовані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курси</a:t>
            </a:r>
            <a:r>
              <a:rPr lang="ru-RU" dirty="0">
                <a:latin typeface="Constantia" pitchFamily="18" charset="0"/>
              </a:rPr>
              <a:t>, </a:t>
            </a:r>
            <a:r>
              <a:rPr lang="ru-RU" dirty="0" err="1">
                <a:latin typeface="Constantia" pitchFamily="18" charset="0"/>
              </a:rPr>
              <a:t>отримання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сертифікатів</a:t>
            </a:r>
            <a:r>
              <a:rPr lang="ru-RU" dirty="0">
                <a:latin typeface="Constantia" pitchFamily="18" charset="0"/>
              </a:rPr>
              <a:t> про </a:t>
            </a:r>
            <a:r>
              <a:rPr lang="ru-RU" dirty="0" err="1">
                <a:latin typeface="Constantia" pitchFamily="18" charset="0"/>
              </a:rPr>
              <a:t>проходження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яких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дає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можливість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підвищити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отриману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dirty="0" err="1">
                <a:latin typeface="Constantia" pitchFamily="18" charset="0"/>
              </a:rPr>
              <a:t>оцінку</a:t>
            </a:r>
            <a:r>
              <a:rPr lang="ru-RU" dirty="0">
                <a:latin typeface="Constantia" pitchFamily="18" charset="0"/>
              </a:rPr>
              <a:t> з </a:t>
            </a:r>
            <a:r>
              <a:rPr lang="ru-RU" dirty="0" err="1">
                <a:latin typeface="Constantia" pitchFamily="18" charset="0"/>
              </a:rPr>
              <a:t>певною</a:t>
            </a:r>
            <a:r>
              <a:rPr lang="ru-RU" dirty="0">
                <a:latin typeface="Constantia" pitchFamily="18" charset="0"/>
              </a:rPr>
              <a:t> темою.</a:t>
            </a:r>
            <a:endParaRPr lang="uk-UA" dirty="0">
              <a:latin typeface="Constantia" pitchFamily="18" charset="0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409777"/>
              </p:ext>
            </p:extLst>
          </p:nvPr>
        </p:nvGraphicFramePr>
        <p:xfrm>
          <a:off x="892629" y="2002653"/>
          <a:ext cx="10224549" cy="2236915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4922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Рекомендовані курси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Змістовний модуль / тема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 визнання 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en-US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</a:t>
                      </a:r>
                      <a:r>
                        <a:rPr lang="uk-UA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Pennsylvania</a:t>
                      </a:r>
                      <a:r>
                        <a:rPr lang="uk-UA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URL: </a:t>
                      </a:r>
                      <a:r>
                        <a:rPr lang="de-DE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https://www.coursera.org/learn/philosophy-of-science/home/week/1</a:t>
                      </a:r>
                      <a:endParaRPr lang="uk-UA" sz="1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Змістовий модуль 1.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науки: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історія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становлення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засади</a:t>
                      </a:r>
                      <a:endParaRPr lang="uk-UA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підвищення отриманої оцінки за темою </a:t>
                      </a:r>
                      <a:r>
                        <a:rPr lang="uk-UA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4. 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науки ХІХ-ХХ ст.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Philosophy and the Sciences: Introduction to the Philosophy of Cognitive Sciences</a:t>
                      </a:r>
                      <a:r>
                        <a:rPr lang="uk-UA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URL: </a:t>
                      </a:r>
                      <a:r>
                        <a:rPr lang="de-DE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https://www.coursera.org/learn/philosophy-cognitive-sciences</a:t>
                      </a:r>
                      <a:r>
                        <a:rPr lang="uk-UA" sz="14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Змістовний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модуль 2.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Філософські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сучасної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науки</a:t>
                      </a:r>
                    </a:p>
                  </a:txBody>
                  <a:tcPr marL="41737" marR="417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підвищення отриманої оцінки за т</a:t>
                      </a:r>
                      <a:r>
                        <a:rPr lang="uk-UA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емою 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 10.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Філософські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засади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сучасної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наукової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картини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світу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737" marR="4173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0891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1050758" y="1305342"/>
            <a:ext cx="100904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 результатів навчання, набутих у неформальній  та/або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інформальній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освіті в рамках окремих тем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 освітніх компонентів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здійснюватися викладачем за зверненням здобувача вищої освіти та представленням документів, які підтверджують результати навчання (сертифікати, свідоцтва,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скріншоти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тощо). Рішення про визнання та оцінка за відповідну частину освітнього компонента приймається викладачем за результатами співбесіди зі здобувачем вищої освіти.</a:t>
            </a:r>
          </a:p>
        </p:txBody>
      </p:sp>
    </p:spTree>
    <p:extLst>
      <p:ext uri="{BB962C8B-B14F-4D97-AF65-F5344CB8AC3E}">
        <p14:creationId xmlns:p14="http://schemas.microsoft.com/office/powerpoint/2010/main" val="322541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100" y="1400061"/>
            <a:ext cx="11680086" cy="3190553"/>
          </a:xfrm>
        </p:spPr>
        <p:txBody>
          <a:bodyPr>
            <a:noAutofit/>
          </a:bodyPr>
          <a:lstStyle/>
          <a:p>
            <a:pPr marL="783590" algn="just">
              <a:lnSpc>
                <a:spcPct val="100000"/>
              </a:lnSpc>
              <a:spcBef>
                <a:spcPts val="675"/>
              </a:spcBef>
            </a:pPr>
            <a:r>
              <a:rPr lang="uk-UA" sz="3200" b="1" spc="-10" dirty="0">
                <a:latin typeface="Constantia" panose="02030602050306030303" pitchFamily="18" charset="0"/>
                <a:cs typeface="Constantia"/>
              </a:rPr>
              <a:t>Метою навчальної дисципліни є оволодіння здобувачами вищої освіти філософськими</a:t>
            </a:r>
            <a:br>
              <a:rPr lang="uk-UA" sz="3200" b="1" spc="-10" dirty="0">
                <a:latin typeface="Constantia" panose="02030602050306030303" pitchFamily="18" charset="0"/>
                <a:cs typeface="Constantia"/>
              </a:rPr>
            </a:br>
            <a:r>
              <a:rPr lang="uk-UA" sz="3200" b="1" spc="-10" dirty="0">
                <a:latin typeface="Constantia" panose="02030602050306030303" pitchFamily="18" charset="0"/>
                <a:cs typeface="Constantia"/>
              </a:rPr>
              <a:t>основами та методологією наукового пізнання, розуміння сутності та специфіки</a:t>
            </a:r>
            <a:br>
              <a:rPr lang="uk-UA" sz="3200" b="1" spc="-10" dirty="0">
                <a:latin typeface="Constantia" panose="02030602050306030303" pitchFamily="18" charset="0"/>
                <a:cs typeface="Constantia"/>
              </a:rPr>
            </a:br>
            <a:r>
              <a:rPr lang="uk-UA" sz="3200" b="1" spc="-10" dirty="0">
                <a:latin typeface="Constantia" panose="02030602050306030303" pitchFamily="18" charset="0"/>
                <a:cs typeface="Constantia"/>
              </a:rPr>
              <a:t>наукових досліджень, їх структуру, ідеали, норми й цінності.</a:t>
            </a:r>
          </a:p>
        </p:txBody>
      </p:sp>
    </p:spTree>
    <p:extLst>
      <p:ext uri="{BB962C8B-B14F-4D97-AF65-F5344CB8AC3E}">
        <p14:creationId xmlns:p14="http://schemas.microsoft.com/office/powerpoint/2010/main" val="37963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283028" y="377031"/>
            <a:ext cx="11625943" cy="302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2000" b="1" spc="-10" dirty="0">
                <a:latin typeface="Constantia" panose="02030602050306030303" pitchFamily="18" charset="0"/>
                <a:cs typeface="Constantia"/>
              </a:rPr>
              <a:t>Завдання вивчення навчальної дисципліни:</a:t>
            </a:r>
            <a:endParaRPr lang="uk-UA" sz="2000" b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endParaRPr lang="uk-UA" sz="20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uk-UA" sz="2000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засвоєння теоретичних знань про закономірності та тенденції наукового пізнання;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uk-UA" sz="2000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освоєння стилю наукового мислення;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uk-UA" sz="2000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формування вміння використання отриманих знань в наукових дослідженнях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uk-UA" sz="2000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за спеціальністю «Економіка»;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uk-UA" sz="2000" dirty="0">
                <a:effectLst/>
                <a:latin typeface="Constantia" panose="02030602050306030303" pitchFamily="18" charset="0"/>
                <a:ea typeface="Times New Roman" panose="02020603050405020304" pitchFamily="18" charset="0"/>
              </a:rPr>
              <a:t>формування науково-методологічного світогляду через вивчення специфіки наукових знань та наукової картини світу;</a:t>
            </a:r>
          </a:p>
        </p:txBody>
      </p:sp>
    </p:spTree>
    <p:extLst>
      <p:ext uri="{BB962C8B-B14F-4D97-AF65-F5344CB8AC3E}">
        <p14:creationId xmlns:p14="http://schemas.microsoft.com/office/powerpoint/2010/main" val="4166874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40592" y="78620"/>
            <a:ext cx="790875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17375E"/>
                </a:solidFill>
                <a:latin typeface="Constantia"/>
                <a:cs typeface="Constantia"/>
              </a:rPr>
              <a:t>Структура навчальної дисципліни</a:t>
            </a: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136B2A10-9555-0052-B00D-44BBE1C57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328969"/>
              </p:ext>
            </p:extLst>
          </p:nvPr>
        </p:nvGraphicFramePr>
        <p:xfrm>
          <a:off x="782410" y="889401"/>
          <a:ext cx="11217729" cy="3683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64381">
                  <a:extLst>
                    <a:ext uri="{9D8B030D-6E8A-4147-A177-3AD203B41FA5}">
                      <a16:colId xmlns:a16="http://schemas.microsoft.com/office/drawing/2014/main" val="2027961978"/>
                    </a:ext>
                  </a:extLst>
                </a:gridCol>
                <a:gridCol w="1385229">
                  <a:extLst>
                    <a:ext uri="{9D8B030D-6E8A-4147-A177-3AD203B41FA5}">
                      <a16:colId xmlns:a16="http://schemas.microsoft.com/office/drawing/2014/main" val="2306695210"/>
                    </a:ext>
                  </a:extLst>
                </a:gridCol>
                <a:gridCol w="1368119">
                  <a:extLst>
                    <a:ext uri="{9D8B030D-6E8A-4147-A177-3AD203B41FA5}">
                      <a16:colId xmlns:a16="http://schemas.microsoft.com/office/drawing/2014/main" val="1736174302"/>
                    </a:ext>
                  </a:extLst>
                </a:gridCol>
              </a:tblGrid>
              <a:tr h="17787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Змістові модулі і теми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</a:t>
                      </a:r>
                      <a:endParaRPr lang="uk-UA" dirty="0"/>
                    </a:p>
                  </a:txBody>
                  <a:tcPr marL="65540" marR="6554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/>
                </a:tc>
                <a:extLst>
                  <a:ext uri="{0D108BD9-81ED-4DB2-BD59-A6C34878D82A}">
                    <a16:rowId xmlns:a16="http://schemas.microsoft.com/office/drawing/2014/main" val="2124860408"/>
                  </a:ext>
                </a:extLst>
              </a:tr>
              <a:tr h="17787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лекції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/>
                </a:tc>
                <a:extLst>
                  <a:ext uri="{0D108BD9-81ED-4DB2-BD59-A6C34878D82A}">
                    <a16:rowId xmlns:a16="http://schemas.microsoft.com/office/drawing/2014/main" val="234868305"/>
                  </a:ext>
                </a:extLst>
              </a:tr>
              <a:tr h="17787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Змістовний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модуль 1.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науки: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теоретичні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засади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/>
                </a:tc>
                <a:extLst>
                  <a:ext uri="{0D108BD9-81ED-4DB2-BD59-A6C34878D82A}">
                    <a16:rowId xmlns:a16="http://schemas.microsoft.com/office/drawing/2014/main" val="2777633664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 Філософія науки як спеціальна філософська дисципліна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858530760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2. Природа науки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046646397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3. Стадії розвитку науки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4180391556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4. Філософія науки ХІХ-ХХ ст.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739460380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5.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Етика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науки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3020603418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6. Структура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знання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1046190218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7.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Методологія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пізнання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914234505"/>
                  </a:ext>
                </a:extLst>
              </a:tr>
              <a:tr h="1778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за змістовним модулем 1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092956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75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15975-63F5-444D-931D-0ED064D42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575" y="188914"/>
            <a:ext cx="10685461" cy="582611"/>
          </a:xfrm>
        </p:spPr>
        <p:txBody>
          <a:bodyPr>
            <a:normAutofit/>
          </a:bodyPr>
          <a:lstStyle/>
          <a:p>
            <a:pPr algn="ctr"/>
            <a:r>
              <a:rPr lang="uk-UA" sz="2800" b="1" spc="-25" dirty="0">
                <a:solidFill>
                  <a:srgbClr val="17375E"/>
                </a:solidFill>
                <a:latin typeface="Constantia"/>
                <a:cs typeface="Constantia"/>
              </a:rPr>
              <a:t>Структура навчальної дисципліни</a:t>
            </a:r>
            <a:endParaRPr lang="uk-UA" sz="2800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9245EBF-EED5-4D66-8856-C1E1D021F2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98E40B20-AF43-4A3D-9919-22D4173DB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080937"/>
              </p:ext>
            </p:extLst>
          </p:nvPr>
        </p:nvGraphicFramePr>
        <p:xfrm>
          <a:off x="639307" y="884930"/>
          <a:ext cx="11217729" cy="4188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64381">
                  <a:extLst>
                    <a:ext uri="{9D8B030D-6E8A-4147-A177-3AD203B41FA5}">
                      <a16:colId xmlns:a16="http://schemas.microsoft.com/office/drawing/2014/main" val="2243037528"/>
                    </a:ext>
                  </a:extLst>
                </a:gridCol>
                <a:gridCol w="1385229">
                  <a:extLst>
                    <a:ext uri="{9D8B030D-6E8A-4147-A177-3AD203B41FA5}">
                      <a16:colId xmlns:a16="http://schemas.microsoft.com/office/drawing/2014/main" val="2522668824"/>
                    </a:ext>
                  </a:extLst>
                </a:gridCol>
                <a:gridCol w="1368119">
                  <a:extLst>
                    <a:ext uri="{9D8B030D-6E8A-4147-A177-3AD203B41FA5}">
                      <a16:colId xmlns:a16="http://schemas.microsoft.com/office/drawing/2014/main" val="1911157267"/>
                    </a:ext>
                  </a:extLst>
                </a:gridCol>
              </a:tblGrid>
              <a:tr h="255899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Змістовний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модуль 2.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сучасної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093459757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8. Наука як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соціальний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183254088"/>
                  </a:ext>
                </a:extLst>
              </a:tr>
              <a:tr h="5519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9.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традиції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революції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1589745269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10.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засади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сучасної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наукової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картини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світу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4171838464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11.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сучасного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етапу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894969099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12.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Філософське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осмислення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глобальних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проблем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сучасності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і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сучасна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вищої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освіти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3971632473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13. Філософські засади професійної діяльності науково-педагогічних працівників</a:t>
                      </a: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979397332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14.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економіки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сталого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розвитку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1464418919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 15.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безпеки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війни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миру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556462617"/>
                  </a:ext>
                </a:extLst>
              </a:tr>
              <a:tr h="1778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за змістовним модулем 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720127410"/>
                  </a:ext>
                </a:extLst>
              </a:tr>
              <a:tr h="1778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40" marR="65540" marT="0" marB="0" anchor="ctr"/>
                </a:tc>
                <a:extLst>
                  <a:ext uri="{0D108BD9-81ED-4DB2-BD59-A6C34878D82A}">
                    <a16:rowId xmlns:a16="http://schemas.microsoft.com/office/drawing/2014/main" val="2381561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48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146679" y="217853"/>
            <a:ext cx="528358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uk-UA" sz="3200" b="1" spc="-25" dirty="0">
                <a:solidFill>
                  <a:srgbClr val="17375E"/>
                </a:solidFill>
                <a:latin typeface="Constantia"/>
                <a:cs typeface="Constantia"/>
              </a:rPr>
              <a:t>Методи</a:t>
            </a:r>
            <a:r>
              <a:rPr lang="uk-UA" sz="3200" b="1" spc="-120" dirty="0">
                <a:solidFill>
                  <a:srgbClr val="17375E"/>
                </a:solidFill>
                <a:latin typeface="Constantia"/>
                <a:cs typeface="Constantia"/>
              </a:rPr>
              <a:t> </a:t>
            </a:r>
            <a:r>
              <a:rPr lang="uk-UA" sz="3200" b="1" spc="-5" dirty="0">
                <a:solidFill>
                  <a:srgbClr val="17375E"/>
                </a:solidFill>
                <a:latin typeface="Constantia"/>
                <a:cs typeface="Constantia"/>
              </a:rPr>
              <a:t>навчання</a:t>
            </a:r>
            <a:endParaRPr lang="uk-UA" sz="3200" dirty="0">
              <a:latin typeface="Constantia"/>
              <a:cs typeface="Constantia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63752A08-884C-201A-D96B-388BF5750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807232"/>
              </p:ext>
            </p:extLst>
          </p:nvPr>
        </p:nvGraphicFramePr>
        <p:xfrm>
          <a:off x="174171" y="947589"/>
          <a:ext cx="11843657" cy="316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0361">
                  <a:extLst>
                    <a:ext uri="{9D8B030D-6E8A-4147-A177-3AD203B41FA5}">
                      <a16:colId xmlns:a16="http://schemas.microsoft.com/office/drawing/2014/main" val="3166969652"/>
                    </a:ext>
                  </a:extLst>
                </a:gridCol>
                <a:gridCol w="6773296">
                  <a:extLst>
                    <a:ext uri="{9D8B030D-6E8A-4147-A177-3AD203B41FA5}">
                      <a16:colId xmlns:a16="http://schemas.microsoft.com/office/drawing/2014/main" val="2203348679"/>
                    </a:ext>
                  </a:extLst>
                </a:gridCol>
              </a:tblGrid>
              <a:tr h="108489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навчання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навчання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306995"/>
                  </a:ext>
                </a:extLst>
              </a:tr>
              <a:tr h="467680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РН02. Глибоко розуміти базові (фундаментальні) принципи та методи економічних наук, а також методологію наукових досліджень, створювати нові знання у сфері економіки з метою досягнення економічного та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соціального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умовах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глобалізації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частково-пошуковий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евристичний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дослідницький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дискусійний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метод;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/>
                </a:tc>
                <a:extLst>
                  <a:ext uri="{0D108BD9-81ED-4DB2-BD59-A6C34878D82A}">
                    <a16:rowId xmlns:a16="http://schemas.microsoft.com/office/drawing/2014/main" val="1072802035"/>
                  </a:ext>
                </a:extLst>
              </a:tr>
              <a:tr h="826872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РН08. Планувати і виконувати емпіричні та/або теоретичні дослідження у сфері економіки та з дотичних міждисциплінарних напрямів, критично аналізувати результати власних досліджень і результати інших дослідників у контексті усього комплексу сучасних знань щодо досліджуваної проблеми  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практичні (різні види вправ та завдань, виконання розрахунків, тестування, творчі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завдання, робота з документами та договорами);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пояснювально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-ілюстративний (передбачає пред’явлення готової інформації викладачем та її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засвоєння здобувачами вищої освіти);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репродуктивний, в основу якого покладено виконання різного роду за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авдань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зразком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дослідницький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метод;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/>
                </a:tc>
                <a:extLst>
                  <a:ext uri="{0D108BD9-81ED-4DB2-BD59-A6C34878D82A}">
                    <a16:rowId xmlns:a16="http://schemas.microsoft.com/office/drawing/2014/main" val="2113894636"/>
                  </a:ext>
                </a:extLst>
              </a:tr>
              <a:tr h="587411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РН09. Формулювати і перевіряти гіпотези; використовувати для обґрунтування висновків належні докази, зокрема, результати теоретичного аналізу, емпіричних досліджень і математичного та/або комп’ютерного моделювання, наявні літературні дані. 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інтерактивні методи навчання: світове кафе, оксфордські дебати, мозковий штурм, вікторини, бліц-опитування, </a:t>
                      </a: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квізи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нові форми роботи з інформацією: складання ментальних карт, </a:t>
                      </a: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відеооглядів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сторітелінг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скрайбінг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портфоліо, </a:t>
                      </a:r>
                      <a:r>
                        <a:rPr lang="uk-UA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скетчноутінг</a:t>
                      </a: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/>
                </a:tc>
                <a:extLst>
                  <a:ext uri="{0D108BD9-81ED-4DB2-BD59-A6C34878D82A}">
                    <a16:rowId xmlns:a16="http://schemas.microsoft.com/office/drawing/2014/main" val="3977105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2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185272" y="195034"/>
            <a:ext cx="528358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675"/>
              </a:spcBef>
            </a:pPr>
            <a:r>
              <a:rPr lang="uk-UA" sz="3200" b="1" spc="-25" dirty="0">
                <a:solidFill>
                  <a:srgbClr val="17375E"/>
                </a:solidFill>
                <a:latin typeface="Constantia"/>
                <a:cs typeface="Constantia"/>
              </a:rPr>
              <a:t>Методи</a:t>
            </a:r>
            <a:r>
              <a:rPr lang="uk-UA" sz="3200" b="1" spc="-120" dirty="0">
                <a:solidFill>
                  <a:srgbClr val="17375E"/>
                </a:solidFill>
                <a:latin typeface="Constantia"/>
                <a:cs typeface="Constantia"/>
              </a:rPr>
              <a:t> </a:t>
            </a:r>
            <a:r>
              <a:rPr lang="uk-UA" sz="3200" b="1" spc="-5" dirty="0">
                <a:solidFill>
                  <a:srgbClr val="17375E"/>
                </a:solidFill>
                <a:latin typeface="Constantia"/>
                <a:cs typeface="Constantia"/>
              </a:rPr>
              <a:t>контролю</a:t>
            </a:r>
            <a:endParaRPr lang="uk-UA" sz="3200" dirty="0">
              <a:latin typeface="Constantia"/>
              <a:cs typeface="Constantia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60A961A3-AB40-40F9-42FD-2BBAFAE53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58419"/>
              </p:ext>
            </p:extLst>
          </p:nvPr>
        </p:nvGraphicFramePr>
        <p:xfrm>
          <a:off x="209910" y="700301"/>
          <a:ext cx="11578138" cy="5330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27333">
                  <a:extLst>
                    <a:ext uri="{9D8B030D-6E8A-4147-A177-3AD203B41FA5}">
                      <a16:colId xmlns:a16="http://schemas.microsoft.com/office/drawing/2014/main" val="1088909365"/>
                    </a:ext>
                  </a:extLst>
                </a:gridCol>
                <a:gridCol w="5750805">
                  <a:extLst>
                    <a:ext uri="{9D8B030D-6E8A-4147-A177-3AD203B41FA5}">
                      <a16:colId xmlns:a16="http://schemas.microsoft.com/office/drawing/2014/main" val="1615184264"/>
                    </a:ext>
                  </a:extLst>
                </a:gridCol>
              </a:tblGrid>
              <a:tr h="103116"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навчання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40" marR="3414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контролю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40" marR="3414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21375"/>
                  </a:ext>
                </a:extLst>
              </a:tr>
              <a:tr h="660041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РН02. Глибоко розуміти базові (фундаментальні) принципи та методи економічних наук, а також методологію наукових досліджень, створювати нові знання у сфері економіки з метою досягнення економічного та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соціального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умовах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глобалізації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письмова контрольна робота (відповіді на запитання лекційного курсу, розв'язання філософських задач, написання есе);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виступ на практичних заняттях (з рефератом, презентацією, участь в дискусії);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виконання завдань самостійної роботи (в тому числі, у цифровому освітньому середовищі);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самоконтроль та самооцінка;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взаємоконтроль, рецензування відповідей інших здобувачів вищої освіти;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виконання модульної контрольної роботи;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захист індивідуального завдання;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екзамен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40" marR="34140" marT="0" marB="0" anchor="ctr"/>
                </a:tc>
                <a:extLst>
                  <a:ext uri="{0D108BD9-81ED-4DB2-BD59-A6C34878D82A}">
                    <a16:rowId xmlns:a16="http://schemas.microsoft.com/office/drawing/2014/main" val="3948964122"/>
                  </a:ext>
                </a:extLst>
              </a:tr>
              <a:tr h="672116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РН08. Планувати і виконувати емпіричні та/або теоретичні дослідження у сфері економіки та з дотичних міждисциплінарних напрямів, критично аналізувати результати власних досліджень і результати інших дослідників у контексті усього комплексу сучасних знань щодо досліджуваної проблеми  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 тому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 цифровому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освітньому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виступ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заняттях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(з рефератом,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презентацією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участь в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дискусії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робота в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самостійної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 тому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 цифровому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освітньому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поточне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тестування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 тому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 цифровому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освітньому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 fontAlgn="auto">
                        <a:lnSpc>
                          <a:spcPts val="18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взаємоконтроль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рецензування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здобувачів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вищої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40" marR="34140" marT="0" marB="0" anchor="ctr"/>
                </a:tc>
                <a:extLst>
                  <a:ext uri="{0D108BD9-81ED-4DB2-BD59-A6C34878D82A}">
                    <a16:rowId xmlns:a16="http://schemas.microsoft.com/office/drawing/2014/main" val="3377883579"/>
                  </a:ext>
                </a:extLst>
              </a:tr>
              <a:tr h="785916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0000"/>
                        </a:lnSpc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РН09. Формулювати і перевіряти гіпотези; використовувати для обґрунтування висновків належні докази, зокрема, результати теоретичного аналізу, емпіричних досліджень і математичного та/або комп’ютерного моделювання, наявні літературні дані. 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19" marR="35919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опитування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 тому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 цифровому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освітньому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робота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запитання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лекційного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курсу,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розв'язання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задач,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 тому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 цифровому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освітньому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виступ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заняттях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(з рефератом,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презентацією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участь в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дискусії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40" marR="34140" marT="0" marB="0" anchor="ctr"/>
                </a:tc>
                <a:extLst>
                  <a:ext uri="{0D108BD9-81ED-4DB2-BD59-A6C34878D82A}">
                    <a16:rowId xmlns:a16="http://schemas.microsoft.com/office/drawing/2014/main" val="995408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85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1050758" y="992126"/>
            <a:ext cx="100904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Constantia" pitchFamily="18" charset="0"/>
              </a:rPr>
              <a:t>В основу системи оцінювання навчальної дисципліни покладено поточний та модульний контроль результатів навчання і принцип накопичення зароблених здобувачем вищої освіти балів. </a:t>
            </a:r>
          </a:p>
          <a:p>
            <a:pPr algn="just"/>
            <a:r>
              <a:rPr lang="uk-UA" sz="2400" dirty="0">
                <a:latin typeface="Constantia" pitchFamily="18" charset="0"/>
              </a:rPr>
              <a:t>Поточний контроль – це оцінювання засвоєння здобувачем вищої освіти навчального матеріалу під час проведення аудиторних занять, при виконанні індивідуальної і самостійної роботи. </a:t>
            </a:r>
          </a:p>
          <a:p>
            <a:pPr algn="just"/>
            <a:r>
              <a:rPr lang="uk-UA" sz="2400" dirty="0">
                <a:latin typeface="Constantia" pitchFamily="18" charset="0"/>
              </a:rPr>
              <a:t>Контроль виконання самостійної роботи студентами здійснюється на практичних заняттях дисципліни.</a:t>
            </a:r>
          </a:p>
          <a:p>
            <a:pPr algn="just"/>
            <a:endParaRPr lang="uk-UA" sz="24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615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673768" y="379662"/>
            <a:ext cx="109086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Constantia" pitchFamily="18" charset="0"/>
              </a:rPr>
              <a:t>Підсумковий (семестровий) контроль: </a:t>
            </a:r>
          </a:p>
          <a:p>
            <a:pPr algn="just"/>
            <a:r>
              <a:rPr lang="uk-UA" sz="2200" dirty="0">
                <a:latin typeface="Constantia" pitchFamily="18" charset="0"/>
              </a:rPr>
              <a:t>1. Накопичення рейтингових балів в межах дисципліни проводиться в балах, які у підсумку переводяться у національну шкалу та шкалу ЄКТС. </a:t>
            </a:r>
          </a:p>
          <a:p>
            <a:pPr algn="just"/>
            <a:r>
              <a:rPr lang="uk-UA" sz="2200" dirty="0">
                <a:latin typeface="Constantia" pitchFamily="18" charset="0"/>
              </a:rPr>
              <a:t>2. Загальна кількість балів на останньому занятті з навчальної дисципліни оприлюднюється здобувачам вищої освіти та виставляється в відомість обліку успішності академічних груп. </a:t>
            </a:r>
          </a:p>
          <a:p>
            <a:pPr algn="just"/>
            <a:r>
              <a:rPr lang="uk-UA" sz="2200" dirty="0">
                <a:latin typeface="Constantia" pitchFamily="18" charset="0"/>
              </a:rPr>
              <a:t>3. У випадку погодження здобувача вищої освіти з оцінкою поточної успішності, вона вважається остаточною, враховується як результат семестрового контролю і вноситься у залікову книжку. </a:t>
            </a:r>
          </a:p>
          <a:p>
            <a:pPr algn="just"/>
            <a:r>
              <a:rPr lang="uk-UA" sz="2200" dirty="0">
                <a:latin typeface="Constantia" pitchFamily="18" charset="0"/>
              </a:rPr>
              <a:t>4. У разі незгоди здобувача вищої освіти з результатами поточної успішності, оцінка з дисципліни виставляється за результатами дистанційного складання заліку / екзамену. До тестування допускаються здобувачі, які отримали 50 і більше балів. </a:t>
            </a:r>
          </a:p>
          <a:p>
            <a:pPr algn="just"/>
            <a:r>
              <a:rPr lang="uk-UA" sz="2200" dirty="0">
                <a:latin typeface="Constantia" pitchFamily="18" charset="0"/>
              </a:rPr>
              <a:t>5. У разі, якщо студент отримав від 0 до 59 балів, то в відомість за національною шкалою виставляється оцінка “</a:t>
            </a:r>
            <a:r>
              <a:rPr lang="uk-UA" sz="2200" dirty="0" err="1">
                <a:latin typeface="Constantia" pitchFamily="18" charset="0"/>
              </a:rPr>
              <a:t>незараховано</a:t>
            </a:r>
            <a:r>
              <a:rPr lang="uk-UA" sz="2200" dirty="0">
                <a:latin typeface="Constantia" pitchFamily="18" charset="0"/>
              </a:rPr>
              <a:t>”/ “незадовільно” (“</a:t>
            </a:r>
            <a:r>
              <a:rPr lang="en-US" sz="2200" dirty="0">
                <a:latin typeface="Constantia" pitchFamily="18" charset="0"/>
              </a:rPr>
              <a:t>F” </a:t>
            </a:r>
            <a:r>
              <a:rPr lang="uk-UA" sz="2200" dirty="0">
                <a:latin typeface="Constantia" pitchFamily="18" charset="0"/>
              </a:rPr>
              <a:t>та “</a:t>
            </a:r>
            <a:r>
              <a:rPr lang="en-US" sz="2200" dirty="0">
                <a:latin typeface="Constantia" pitchFamily="18" charset="0"/>
              </a:rPr>
              <a:t>FX” </a:t>
            </a:r>
            <a:r>
              <a:rPr lang="uk-UA" sz="2200" dirty="0">
                <a:latin typeface="Constantia" pitchFamily="18" charset="0"/>
              </a:rPr>
              <a:t>відповідно до шкали ЄКТС).</a:t>
            </a:r>
          </a:p>
        </p:txBody>
      </p:sp>
    </p:spTree>
    <p:extLst>
      <p:ext uri="{BB962C8B-B14F-4D97-AF65-F5344CB8AC3E}">
        <p14:creationId xmlns:p14="http://schemas.microsoft.com/office/powerpoint/2010/main" val="1439475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1290</Words>
  <Application>Microsoft Office PowerPoint</Application>
  <PresentationFormat>Широкий екран</PresentationFormat>
  <Paragraphs>175</Paragraphs>
  <Slides>13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1" baseType="lpstr">
      <vt:lpstr>Aptos</vt:lpstr>
      <vt:lpstr>Arial</vt:lpstr>
      <vt:lpstr>Constantia</vt:lpstr>
      <vt:lpstr>Montserrat</vt:lpstr>
      <vt:lpstr>Montserrat ExtraBold</vt:lpstr>
      <vt:lpstr>Times New Roman</vt:lpstr>
      <vt:lpstr>Wingdings</vt:lpstr>
      <vt:lpstr>Тема Office</vt:lpstr>
      <vt:lpstr>ФІЛОСОФІЯ НАУКИ  </vt:lpstr>
      <vt:lpstr>Метою навчальної дисципліни є оволодіння здобувачами вищої освіти філософськими основами та методологією наукового пізнання, розуміння сутності та специфіки наукових досліджень, їх структуру, ідеали, норми й цінності.</vt:lpstr>
      <vt:lpstr>Презентація PowerPoint</vt:lpstr>
      <vt:lpstr>Структура навчальної дисципліни</vt:lpstr>
      <vt:lpstr>Структура навчальної дисципліни</vt:lpstr>
      <vt:lpstr>Методи навчання</vt:lpstr>
      <vt:lpstr>Методи контролю</vt:lpstr>
      <vt:lpstr>Презентація PowerPoint</vt:lpstr>
      <vt:lpstr>Презентація PowerPoint</vt:lpstr>
      <vt:lpstr>Розподіл балів</vt:lpstr>
      <vt:lpstr>Можливості неформальної освіти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Слюсар Вадим Миколайович</cp:lastModifiedBy>
  <cp:revision>38</cp:revision>
  <dcterms:created xsi:type="dcterms:W3CDTF">2023-01-12T09:20:21Z</dcterms:created>
  <dcterms:modified xsi:type="dcterms:W3CDTF">2024-04-11T21:56:48Z</dcterms:modified>
</cp:coreProperties>
</file>