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10972800"/>
  <p:notesSz cx="6888163" cy="10020300"/>
  <p:embeddedFontLst>
    <p:embeddedFont>
      <p:font typeface="Inter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672" cy="502320"/>
          </a:xfrm>
          <a:prstGeom prst="rect">
            <a:avLst/>
          </a:prstGeom>
        </p:spPr>
        <p:txBody>
          <a:bodyPr vert="horz" lIns="60387" tIns="30193" rIns="60387" bIns="30193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901499" y="0"/>
            <a:ext cx="2984671" cy="502320"/>
          </a:xfrm>
          <a:prstGeom prst="rect">
            <a:avLst/>
          </a:prstGeom>
        </p:spPr>
        <p:txBody>
          <a:bodyPr vert="horz" lIns="60387" tIns="30193" rIns="60387" bIns="30193" rtlCol="0"/>
          <a:lstStyle>
            <a:lvl1pPr algn="r">
              <a:defRPr sz="800"/>
            </a:lvl1pPr>
          </a:lstStyle>
          <a:p>
            <a:fld id="{70604A11-148A-4201-BAB7-BD128A1CE4DE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517980"/>
            <a:ext cx="2984672" cy="502320"/>
          </a:xfrm>
          <a:prstGeom prst="rect">
            <a:avLst/>
          </a:prstGeom>
        </p:spPr>
        <p:txBody>
          <a:bodyPr vert="horz" lIns="60387" tIns="30193" rIns="60387" bIns="30193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901499" y="9517980"/>
            <a:ext cx="2984671" cy="502320"/>
          </a:xfrm>
          <a:prstGeom prst="rect">
            <a:avLst/>
          </a:prstGeom>
        </p:spPr>
        <p:txBody>
          <a:bodyPr vert="horz" lIns="60387" tIns="30193" rIns="60387" bIns="30193" rtlCol="0" anchor="b"/>
          <a:lstStyle>
            <a:lvl1pPr algn="r">
              <a:defRPr sz="800"/>
            </a:lvl1pPr>
          </a:lstStyle>
          <a:p>
            <a:fld id="{A5545882-EF1C-4C43-88A8-CB3426D3111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018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15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387" tIns="30193" rIns="60387" bIns="3019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0387" tIns="30193" rIns="60387" bIns="30193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38800" y="3537228"/>
            <a:ext cx="8795657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6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РОЗВИТОК ПСИХОЛОГІЇ XIX СТОЛІТТЯ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536590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Запрошуємо до захоплюючої подорожі становленням психології як науки. Розглянемо ключові постаті, відкриття та теорії.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634686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Побачимо, як філософські роздуми перетворились на наукові експерименти, змінивши наше розуміння людської психіки назавжди.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5564"/>
            <a:ext cx="907470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Виникнення функціоналізму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3803452"/>
            <a:ext cx="2173724" cy="1324689"/>
          </a:xfrm>
          <a:prstGeom prst="roundRect">
            <a:avLst>
              <a:gd name="adj" fmla="val 7192"/>
            </a:avLst>
          </a:prstGeom>
          <a:solidFill>
            <a:srgbClr val="AEE4BD"/>
          </a:solidFill>
          <a:ln w="7620">
            <a:solidFill>
              <a:srgbClr val="94CAA3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4266486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403026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Потік свідомості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3194328" y="4538424"/>
            <a:ext cx="72580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Вільям Джеймс описав свідомість як безперервний потік думок.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5112901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AEE4BD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5241488"/>
            <a:ext cx="4347567" cy="1324689"/>
          </a:xfrm>
          <a:prstGeom prst="roundRect">
            <a:avLst>
              <a:gd name="adj" fmla="val 7192"/>
            </a:avLst>
          </a:prstGeom>
          <a:solidFill>
            <a:srgbClr val="5CC97B"/>
          </a:solidFill>
          <a:ln w="7620">
            <a:solidFill>
              <a:srgbClr val="42AF61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5704522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5468303"/>
            <a:ext cx="305442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Практична функція</a:t>
            </a:r>
            <a:endParaRPr lang="en-US" sz="2300" dirty="0"/>
          </a:p>
        </p:txBody>
      </p:sp>
      <p:sp>
        <p:nvSpPr>
          <p:cNvPr id="11" name="Text 7"/>
          <p:cNvSpPr/>
          <p:nvPr/>
        </p:nvSpPr>
        <p:spPr>
          <a:xfrm>
            <a:off x="5368171" y="5976461"/>
            <a:ext cx="733865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Свідомість розглядалась як інструмент адаптації до середовища.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65509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5CC97B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6679525"/>
            <a:ext cx="6521410" cy="1687592"/>
          </a:xfrm>
          <a:prstGeom prst="roundRect">
            <a:avLst>
              <a:gd name="adj" fmla="val 5645"/>
            </a:avLst>
          </a:prstGeom>
          <a:solidFill>
            <a:srgbClr val="1F7135"/>
          </a:solidFill>
          <a:ln w="7620">
            <a:solidFill>
              <a:srgbClr val="388A4E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7324011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6906339"/>
            <a:ext cx="395323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Еволюційна перспектива</a:t>
            </a:r>
            <a:endParaRPr lang="en-US" sz="2300" dirty="0"/>
          </a:p>
        </p:txBody>
      </p:sp>
      <p:sp>
        <p:nvSpPr>
          <p:cNvPr id="16" name="Text 11"/>
          <p:cNvSpPr/>
          <p:nvPr/>
        </p:nvSpPr>
        <p:spPr>
          <a:xfrm>
            <a:off x="7542014" y="7414498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Психічні процеси аналізувались з точки зору їхньої корисності.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6400" y="1349829"/>
            <a:ext cx="9144000" cy="2519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Джон Дьюї: </a:t>
            </a:r>
            <a:endParaRPr lang="uk-UA" sz="4650" b="1" dirty="0" smtClean="0">
              <a:solidFill>
                <a:srgbClr val="000000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l">
              <a:lnSpc>
                <a:spcPts val="5850"/>
              </a:lnSpc>
              <a:buNone/>
            </a:pPr>
            <a:r>
              <a:rPr lang="en-US" sz="4650" b="1" dirty="0" err="1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Освітня</a:t>
            </a:r>
            <a:r>
              <a:rPr lang="en-US" sz="46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 прикладна психологія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4209574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90373" y="4209574"/>
            <a:ext cx="370570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Рефлексивне мислення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790373" y="471773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Дьюї розширив поняття рефлексу до складних форм мислення. Він описав етапи вирішення проблемних ситуацій.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5670352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130534" y="567035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Психологія в освіті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7130534" y="617851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Впровадив психологічні принципи в педагогічну практику. Розвинув концепцію навчання через практичний досвід.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7131129"/>
            <a:ext cx="170021" cy="1233964"/>
          </a:xfrm>
          <a:prstGeom prst="roundRect">
            <a:avLst>
              <a:gd name="adj" fmla="val 5603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0815" y="7131129"/>
            <a:ext cx="392191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Прикладне застосування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7470815" y="763928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Сприяв виходу психології за межі лабораторії. Заохочував дослідження реальних життєвих проблем.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11811"/>
            <a:ext cx="10622280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Вплив еволюційної теорії Дарвіна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13588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509623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Біологічні основи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1587579" y="5604391"/>
            <a:ext cx="122490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Психіка розглядалась як продукт еволюційного розвитку. Поведінка аналізувалась з точки зору адаптивної цінності.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7050286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7010638"/>
            <a:ext cx="376499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Порівняльна психологія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1587579" y="7518797"/>
            <a:ext cx="122490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Дослідники почали систематично вивчати поведінку тварин. Вони шукали еволюційні корені людської психіки.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896469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7579" y="892504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Психічні здібності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1587579" y="9433203"/>
            <a:ext cx="122490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Інтелект і емоції набули еволюційного пояснення. Вчені досліджували спадковість психічних рис.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61783" y="748631"/>
            <a:ext cx="11532513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Формування асоціативної психології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725347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3725347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3725347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3725347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724733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Британські вчені Джон Стюарт Мілль та Олександр Бейн розвинули ідею про асоціації як фундаментальний принцип психічного життя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2"/>
          <p:cNvSpPr/>
          <p:nvPr/>
        </p:nvSpPr>
        <p:spPr>
          <a:xfrm>
            <a:off x="793790" y="822829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Вони вивчали закони, за якими ідеї пов'язуються між собою. Їхні роботи заклали основи теорій навчання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92335"/>
            <a:ext cx="1063656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Психопатологія і психіатрія XIX ст.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69022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52045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Медичний підхід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7028617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Психічні розлади почали розглядатись як хвороби. Створювались перші спеціалізовані лікарні для психічно хворих.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369022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6520577"/>
            <a:ext cx="307002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Дослідження істерії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54704" y="7028736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Жан-Мартен Шарко вивчав істерію науковими методами. Його демонстрації гіпнозу привернули увагу медичної спільноти.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369022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652045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Клінічний метод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715738" y="7028617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Розвивались методи спостереження й опису симптомів. Формувались перші систематичні класифікації психічних розладів.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12232"/>
            <a:ext cx="75564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Зигмунд Фрейд і початок психоаналізу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80190" y="2265998"/>
            <a:ext cx="7556421" cy="598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1856</a:t>
            </a:r>
            <a:endParaRPr lang="en-US" sz="4700" dirty="0"/>
          </a:p>
        </p:txBody>
      </p:sp>
      <p:sp>
        <p:nvSpPr>
          <p:cNvPr id="5" name="Text 2"/>
          <p:cNvSpPr/>
          <p:nvPr/>
        </p:nvSpPr>
        <p:spPr>
          <a:xfrm>
            <a:off x="8867537" y="3091577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Рік народження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280190" y="3498056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Зигмунд Фрейд народився в Австро-Угорщині.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280190" y="4423410"/>
            <a:ext cx="7556421" cy="598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1895</a:t>
            </a:r>
            <a:endParaRPr lang="en-US" sz="4700" dirty="0"/>
          </a:p>
        </p:txBody>
      </p:sp>
      <p:sp>
        <p:nvSpPr>
          <p:cNvPr id="8" name="Text 5"/>
          <p:cNvSpPr/>
          <p:nvPr/>
        </p:nvSpPr>
        <p:spPr>
          <a:xfrm>
            <a:off x="8867537" y="5248989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Публікація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280190" y="5655469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"Студії з істерії" - перша робота з психоаналізу.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280190" y="6580823"/>
            <a:ext cx="7556421" cy="598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4700" dirty="0"/>
          </a:p>
        </p:txBody>
      </p:sp>
      <p:sp>
        <p:nvSpPr>
          <p:cNvPr id="11" name="Text 8"/>
          <p:cNvSpPr/>
          <p:nvPr/>
        </p:nvSpPr>
        <p:spPr>
          <a:xfrm>
            <a:off x="8867537" y="7406402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Структура психіки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280190" y="7812881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Ід, Его та Супер-его - три компоненти особистості за Фрейдом.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6280190" y="8738235"/>
            <a:ext cx="7556421" cy="598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1900</a:t>
            </a:r>
            <a:endParaRPr lang="en-US" sz="4700" dirty="0"/>
          </a:p>
        </p:txBody>
      </p:sp>
      <p:sp>
        <p:nvSpPr>
          <p:cNvPr id="14" name="Text 11"/>
          <p:cNvSpPr/>
          <p:nvPr/>
        </p:nvSpPr>
        <p:spPr>
          <a:xfrm>
            <a:off x="8627983" y="9563814"/>
            <a:ext cx="286071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Тлумачення сновидінь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280190" y="9970294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Рік публікації знаменитої книги про підсвідоме.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40907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Соціальна і дитяча психологія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3369588"/>
            <a:ext cx="7556421" cy="4718447"/>
          </a:xfrm>
          <a:prstGeom prst="roundRect">
            <a:avLst>
              <a:gd name="adj" fmla="val 20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3377208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15457" y="3520916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Дослідник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032438" y="3520916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Внесок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545610" y="3520916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Період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87810" y="4027527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515457" y="4171236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Джеймс Марк Болдуін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032438" y="4171236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Стадії дитячого розвитку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1545610" y="4171236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1890-ті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7810" y="5040749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515457" y="518445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Вільям Джеймс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032438" y="5184458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соціального "Я"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1545610" y="518445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1880-ті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287810" y="6053971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15457" y="619767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Стенлі Холл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9032438" y="6197679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Вивчення підліткового віку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11545610" y="619767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1890-ті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6287810" y="7067193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515457" y="721090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Альфред Біне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9032438" y="7210901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Тести інтелекту для дітей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11545610" y="721090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1900-ті</a:t>
            </a:r>
            <a:endParaRPr lang="en-US" sz="1750" dirty="0"/>
          </a:p>
        </p:txBody>
      </p:sp>
      <p:sp>
        <p:nvSpPr>
          <p:cNvPr id="25" name="Text 22"/>
          <p:cNvSpPr/>
          <p:nvPr/>
        </p:nvSpPr>
        <p:spPr>
          <a:xfrm>
            <a:off x="6280190" y="834318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Зростав інтерес до розвитку дитини та соціальних впливів на особистість. Вчені почали систематично вивчати етапи психічного розвитку.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1504" y="1054417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Жіночий внесок: </a:t>
            </a:r>
            <a:endParaRPr lang="uk-UA" sz="4650" b="1" dirty="0" smtClean="0">
              <a:solidFill>
                <a:srgbClr val="000000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l">
              <a:lnSpc>
                <a:spcPts val="5850"/>
              </a:lnSpc>
              <a:buNone/>
            </a:pPr>
            <a:r>
              <a:rPr lang="en-US" sz="4650" b="1" dirty="0" err="1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Мері</a:t>
            </a:r>
            <a:r>
              <a:rPr lang="en-US" sz="4650" b="1" dirty="0" smtClean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Вітон Калкінс і Лета Холлінгворт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929170" y="4509016"/>
            <a:ext cx="321992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Дослідження пам'яті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5017175"/>
            <a:ext cx="435530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Калкінс розвинула метод парних асоціацій. Вона проводила новаторські експерименти з запам'ятовуванням.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463141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8938" y="4931093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91" y="5055037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1304" y="4509016"/>
            <a:ext cx="347543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Гендерні дослідження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9481304" y="5017175"/>
            <a:ext cx="435530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Холлінгворт спростувала міфи про інтелектуальну меншовартість жінок. Її роботи показали рівність розумових здібностей.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4631412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74368" y="4931093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220" y="5055037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81304" y="68089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Обдарованість</a:t>
            </a:r>
            <a:endParaRPr lang="en-US" sz="2300" dirty="0"/>
          </a:p>
        </p:txBody>
      </p:sp>
      <p:sp>
        <p:nvSpPr>
          <p:cNvPr id="14" name="Text 8"/>
          <p:cNvSpPr/>
          <p:nvPr/>
        </p:nvSpPr>
        <p:spPr>
          <a:xfrm>
            <a:off x="9481304" y="7317105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Холлінгворт вивчала особливості обдарованих дітей. Вона заклала основи психології обдарованості.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4631412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74368" y="741652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0220" y="7540466"/>
            <a:ext cx="255151" cy="3189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2157532" y="6808946"/>
            <a:ext cx="299156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Академічні бар'єри</a:t>
            </a:r>
            <a:endParaRPr lang="en-US" sz="2300" dirty="0"/>
          </a:p>
        </p:txBody>
      </p:sp>
      <p:sp>
        <p:nvSpPr>
          <p:cNvPr id="19" name="Text 11"/>
          <p:cNvSpPr/>
          <p:nvPr/>
        </p:nvSpPr>
        <p:spPr>
          <a:xfrm>
            <a:off x="793790" y="7317105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Жінки-психологи долали значні перешкоди. Їхнім досягненням часто не надавали належного визнання.</a:t>
            </a:r>
            <a:endParaRPr lang="en-US" sz="175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258" y="4631412"/>
            <a:ext cx="3651885" cy="365188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88938" y="741652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4791" y="7540466"/>
            <a:ext cx="255151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57049"/>
            <a:ext cx="1290875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Психологія в Російській імперії та Україні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43682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Іван Сеченов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96716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Опублікував "Рефлекси головного мозку" (1863). Заклав фізіологічні основи психології.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6259949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Розвинув теорію про об'єктивне вивчення психічних процесів. Вплинув на формування матеріалістичного напряму.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4368284"/>
            <a:ext cx="328064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Володимир Бехтєрєв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5332928" y="496716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Заснував Психоневрологічний інститут (1907). Розвинув об'єктивну психологію.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6259949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Вивчав рефлексологію та колективну психологію. Його роботи поєднували психологію і неврологію.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4368284"/>
            <a:ext cx="380797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Українські університети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9872067" y="496716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Університети Києва, Харкова, Одеси розвивали психологічну науку. Створювались кафедри та лабораторії.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662285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Формувалась власна наукова традиція з увагою до етнопсихології.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14932"/>
            <a:ext cx="1141452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Підсумки розвитку психології XIX ст.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55545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0347" y="5586413"/>
            <a:ext cx="357188" cy="446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530906" y="5554504"/>
            <a:ext cx="37771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Наукова трансформація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530906" y="6062663"/>
            <a:ext cx="56709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Психологія перетворилась із філософської дисципліни на емпіричну науку. Запроваджено експериментальні методи та кількісні вимірювання.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667" y="55545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224" y="5586413"/>
            <a:ext cx="357188" cy="44648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65783" y="5554504"/>
            <a:ext cx="369986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Формування напрямків</a:t>
            </a:r>
            <a:endParaRPr lang="en-US" sz="2300" dirty="0"/>
          </a:p>
        </p:txBody>
      </p:sp>
      <p:sp>
        <p:nvSpPr>
          <p:cNvPr id="11" name="Text 7"/>
          <p:cNvSpPr/>
          <p:nvPr/>
        </p:nvSpPr>
        <p:spPr>
          <a:xfrm>
            <a:off x="8165783" y="6062663"/>
            <a:ext cx="56709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Виникли структуралізм, функціоналізм, асоціанізм і психоаналіз. Закладено основи для психології XX століття.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793790" y="799623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47" y="8028146"/>
            <a:ext cx="357188" cy="44648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530906" y="7996237"/>
            <a:ext cx="311717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Інституціоналізація</a:t>
            </a:r>
            <a:endParaRPr lang="en-US" sz="2300" dirty="0"/>
          </a:p>
        </p:txBody>
      </p:sp>
      <p:sp>
        <p:nvSpPr>
          <p:cNvPr id="15" name="Text 10"/>
          <p:cNvSpPr/>
          <p:nvPr/>
        </p:nvSpPr>
        <p:spPr>
          <a:xfrm>
            <a:off x="1530906" y="8504396"/>
            <a:ext cx="56709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З'явились психологічні лабораторії, кафедри та журнали. Психологія набула офіційного академічного статусу.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7428667" y="799623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224" y="8028146"/>
            <a:ext cx="357188" cy="44648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165783" y="7996237"/>
            <a:ext cx="370129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Міжнародний характер</a:t>
            </a:r>
            <a:endParaRPr lang="en-US" sz="2300" dirty="0"/>
          </a:p>
        </p:txBody>
      </p:sp>
      <p:sp>
        <p:nvSpPr>
          <p:cNvPr id="19" name="Text 13"/>
          <p:cNvSpPr/>
          <p:nvPr/>
        </p:nvSpPr>
        <p:spPr>
          <a:xfrm>
            <a:off x="8165783" y="8504396"/>
            <a:ext cx="56709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Психологія розвивалась у різних країнах з національними особливостями. Формувалась міжнародна наукова спільнота.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601403"/>
            <a:ext cx="1244036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Вступ: Стан психології на початку XIX ст.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4912638"/>
            <a:ext cx="332470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Під крилом філософії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551152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 початку XIX століття психологія не існувала як окрема наука. Вона була розділом філософії.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644140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Дослідники зосереджувались на теоретичних міркуваннях про природу людської душі.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49126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Ключові питання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7599521" y="551152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Філософи дискутували про джерела людських знань та природу свідомості.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644140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Вивчали питання волі, емоцій та мислення через призму філософських учень.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78387"/>
            <a:ext cx="7556421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Вплив XIX століття на сучасну психологію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32748"/>
            <a:ext cx="963930" cy="17424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46922" y="3125510"/>
            <a:ext cx="320825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Методологічний спадок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046922" y="3557349"/>
            <a:ext cx="6303288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Експериментальні підходи XIX століття формують основу сучасних досліджень. Кількісні методи й емпіричне тестування гіпотез залишаються ключовими.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75227"/>
            <a:ext cx="963930" cy="174248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46922" y="4867989"/>
            <a:ext cx="2988826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Концептуальні основи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046922" y="5299829"/>
            <a:ext cx="6303288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Теорії свідомості, підсвідомого та рефлексів еволюціонували. Вони трансформувались у когнітивну нейронауку та психотерапію.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417707"/>
            <a:ext cx="963930" cy="14341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46922" y="6610469"/>
            <a:ext cx="3449479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Дисциплінарна структура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046922" y="7042309"/>
            <a:ext cx="630328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Поділ на спеціалізовані галузі почався у XIX столітті. Сьогодні існують десятки психологічних субдисциплін.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7851815"/>
            <a:ext cx="963930" cy="174248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46922" y="8044577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Дуалізм підходів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2046922" y="8476417"/>
            <a:ext cx="6303288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Напруга між природничо-науковим та гуманітарним підходами зберігається. Психологія продовжує балансувати між різними методологіями.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39089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Передумови емансипації психології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839908" y="432292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466" y="4354830"/>
            <a:ext cx="357188" cy="4464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685348" y="4322921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Біологічні відкриття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4685348" y="520315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Прогрес у фізіології нервової системи відкрив шлях до розуміння фізичних основ психіки.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3948232" y="432292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789" y="4354830"/>
            <a:ext cx="357188" cy="4464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671" y="4322921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Медичні спостереження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793671" y="5203150"/>
            <a:ext cx="2927747" cy="1814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Лікарі почали систематично вивчати зв'язок між мозковими травмами та психічними змінами.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839908" y="749962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466" y="7531537"/>
            <a:ext cx="357188" cy="4464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387810" y="7499628"/>
            <a:ext cx="322528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Пошук об'єктивності</a:t>
            </a:r>
            <a:endParaRPr lang="en-US" sz="2300" dirty="0"/>
          </a:p>
        </p:txBody>
      </p:sp>
      <p:sp>
        <p:nvSpPr>
          <p:cNvPr id="15" name="Text 9"/>
          <p:cNvSpPr/>
          <p:nvPr/>
        </p:nvSpPr>
        <p:spPr>
          <a:xfrm>
            <a:off x="793790" y="800778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Зростало прагнення застосувати науковий метод для вивчення психічних процесів.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640223"/>
            <a:ext cx="940486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Наукова революція та впливи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724644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697206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Еволюційна теорія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1020604" y="7480221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Дарвін змінив погляд на походження поведінки та психічних здібностей.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5724644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8171" y="6972062"/>
            <a:ext cx="389393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Фізіологічні дослідження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5368171" y="7852291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Гельмгольц вивчав швидкість нервового імпульсу та сприйняття.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24" y="5724644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6972062"/>
            <a:ext cx="389393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Експериментальний підхід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9715738" y="7852291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Вундт запровадив лабораторні методи у психологічні дослідження.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7265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Виникнення експериментальної психології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869412"/>
            <a:ext cx="2152055" cy="168759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732973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427767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Наукове визнання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5357217" y="4785836"/>
            <a:ext cx="50838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Психологія здобула статус незалежної науки.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5570101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204C8E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5613678"/>
            <a:ext cx="4304109" cy="168759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625816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6021943"/>
            <a:ext cx="404991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Лабораторні дослідження</a:t>
            </a:r>
            <a:endParaRPr lang="en-US" sz="2300" dirty="0"/>
          </a:p>
        </p:txBody>
      </p:sp>
      <p:sp>
        <p:nvSpPr>
          <p:cNvPr id="11" name="Text 5"/>
          <p:cNvSpPr/>
          <p:nvPr/>
        </p:nvSpPr>
        <p:spPr>
          <a:xfrm>
            <a:off x="6433304" y="6530102"/>
            <a:ext cx="47782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Вивчення реакцій, відчуттів та сприйняття.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7314367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5E98F1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7357943"/>
            <a:ext cx="6456164" cy="168759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800242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7584758"/>
            <a:ext cx="303228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Перша лабораторія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7509272" y="8092916"/>
            <a:ext cx="61005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Заснована Вільгельмом Вундтом у Лейпцигу 1879 року.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43921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Вільгельм Вундт і структуралізм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3672602"/>
            <a:ext cx="3664863" cy="3526512"/>
          </a:xfrm>
          <a:prstGeom prst="roundRect">
            <a:avLst>
              <a:gd name="adj" fmla="val 270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907036"/>
            <a:ext cx="319599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Батько сучасної психології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14624" y="4787265"/>
            <a:ext cx="319599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Вундт створив першу систематичну програму психологічних досліджень. Його лабораторія привабила студентів з усього світу.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672602"/>
            <a:ext cx="3664863" cy="3526512"/>
          </a:xfrm>
          <a:prstGeom prst="roundRect">
            <a:avLst>
              <a:gd name="adj" fmla="val 270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907036"/>
            <a:ext cx="319599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Елементи свідомості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406301" y="4787265"/>
            <a:ext cx="3195995" cy="1814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Структуралісти прагнули виявити основні компоненти психіки. Вони вивчали відчуття, образи та почуття.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7425928"/>
            <a:ext cx="7556421" cy="1702832"/>
          </a:xfrm>
          <a:prstGeom prst="roundRect">
            <a:avLst>
              <a:gd name="adj" fmla="val 559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7660362"/>
            <a:ext cx="298608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Метод інтроспекції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14624" y="8168521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Навчені спостерігачі описували власні психічні процеси. Вони повідомляли про суб'єктивний досвід під час експериментів.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56655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Впливи німецької філософії і науки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535341" y="2685336"/>
            <a:ext cx="30480" cy="743081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318039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7739A7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94048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5E208E"/>
          </a:solidFill>
          <a:ln w="7620">
            <a:solidFill>
              <a:srgbClr val="7739A7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747" y="2972395"/>
            <a:ext cx="357188" cy="4464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69411" y="291215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Іммануїл Кант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7669411" y="3420308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Розробив теорію пізнання, яка вплинула на розуміння сприйняття.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6760012" y="509480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7739A7"/>
          </a:solidFill>
          <a:ln/>
        </p:spPr>
      </p:sp>
      <p:sp>
        <p:nvSpPr>
          <p:cNvPr id="11" name="Shape 7"/>
          <p:cNvSpPr/>
          <p:nvPr/>
        </p:nvSpPr>
        <p:spPr>
          <a:xfrm>
            <a:off x="6280190" y="485489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5E208E"/>
          </a:solidFill>
          <a:ln w="7620">
            <a:solidFill>
              <a:srgbClr val="7739A7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747" y="4886801"/>
            <a:ext cx="357188" cy="44648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69411" y="482655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Йоганн Гербарт</a:t>
            </a:r>
            <a:endParaRPr lang="en-US" sz="2300" dirty="0"/>
          </a:p>
        </p:txBody>
      </p:sp>
      <p:sp>
        <p:nvSpPr>
          <p:cNvPr id="14" name="Text 9"/>
          <p:cNvSpPr/>
          <p:nvPr/>
        </p:nvSpPr>
        <p:spPr>
          <a:xfrm>
            <a:off x="7669411" y="5334714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Запропонував математичний підхід до вивчення психічних явищ.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760012" y="700920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7739A7"/>
          </a:solidFill>
          <a:ln/>
        </p:spPr>
      </p:sp>
      <p:sp>
        <p:nvSpPr>
          <p:cNvPr id="16" name="Shape 11"/>
          <p:cNvSpPr/>
          <p:nvPr/>
        </p:nvSpPr>
        <p:spPr>
          <a:xfrm>
            <a:off x="6280190" y="67692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5E208E"/>
          </a:solidFill>
          <a:ln w="7620">
            <a:solidFill>
              <a:srgbClr val="7739A7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747" y="6801207"/>
            <a:ext cx="357188" cy="44648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69411" y="674096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Густав Фехнер</a:t>
            </a:r>
            <a:endParaRPr lang="en-US" sz="2300" dirty="0"/>
          </a:p>
        </p:txBody>
      </p:sp>
      <p:sp>
        <p:nvSpPr>
          <p:cNvPr id="19" name="Text 13"/>
          <p:cNvSpPr/>
          <p:nvPr/>
        </p:nvSpPr>
        <p:spPr>
          <a:xfrm>
            <a:off x="7669411" y="7249120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Встановив математичне співвідношення між фізичним стимулом і відчуттям.</a:t>
            </a:r>
            <a:endParaRPr lang="en-US" sz="1750" dirty="0"/>
          </a:p>
        </p:txBody>
      </p:sp>
      <p:sp>
        <p:nvSpPr>
          <p:cNvPr id="20" name="Shape 14"/>
          <p:cNvSpPr/>
          <p:nvPr/>
        </p:nvSpPr>
        <p:spPr>
          <a:xfrm>
            <a:off x="6760012" y="8923615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7739A7"/>
          </a:solidFill>
          <a:ln/>
        </p:spPr>
      </p:sp>
      <p:sp>
        <p:nvSpPr>
          <p:cNvPr id="21" name="Shape 15"/>
          <p:cNvSpPr/>
          <p:nvPr/>
        </p:nvSpPr>
        <p:spPr>
          <a:xfrm>
            <a:off x="6280190" y="86837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5E208E"/>
          </a:solidFill>
          <a:ln w="7620">
            <a:solidFill>
              <a:srgbClr val="7739A7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6747" y="8715613"/>
            <a:ext cx="357188" cy="446484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669411" y="865536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Ернст Вебер</a:t>
            </a:r>
            <a:endParaRPr lang="en-US" sz="2300" dirty="0"/>
          </a:p>
        </p:txBody>
      </p:sp>
      <p:sp>
        <p:nvSpPr>
          <p:cNvPr id="24" name="Text 17"/>
          <p:cNvSpPr/>
          <p:nvPr/>
        </p:nvSpPr>
        <p:spPr>
          <a:xfrm>
            <a:off x="7669411" y="9163526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Відкрив поріг відчуттів і мінімальну помітну різницю в стимулах.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4968"/>
            <a:ext cx="785610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Розвиток психофізіології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715453" y="424207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Гельмгольц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75023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Досліджував сприйняття зору і слуху на фізіологічній основі.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380285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456592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406062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Сеченов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9937790" y="4568785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Вивчав рефлекторну діяльність головного мозку і "рефлекси головного мозку".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380285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4954429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6513195"/>
            <a:ext cx="314217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Дослідження нервів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9937790" y="7021354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Вимірювання швидкості нервового імпульсу розкрило механізми реакцій.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380285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718030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79408" y="6694646"/>
            <a:ext cx="371308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Клінічні спостереження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793790" y="720280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Мозкові травми допомогли локалізувати психічні функції.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380285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679180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191" y="603647"/>
            <a:ext cx="13094018" cy="1296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Герман Еббінгауз: Пам'ять як предмет дослідження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91" y="2295287"/>
            <a:ext cx="11784568" cy="600658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958114" y="8301871"/>
            <a:ext cx="197525" cy="197525"/>
          </a:xfrm>
          <a:prstGeom prst="roundRect">
            <a:avLst>
              <a:gd name="adj" fmla="val 9259"/>
            </a:avLst>
          </a:prstGeom>
          <a:solidFill>
            <a:srgbClr val="007EBD"/>
          </a:solidFill>
          <a:ln/>
        </p:spPr>
      </p:sp>
      <p:sp>
        <p:nvSpPr>
          <p:cNvPr id="5" name="Text 2"/>
          <p:cNvSpPr/>
          <p:nvPr/>
        </p:nvSpPr>
        <p:spPr>
          <a:xfrm>
            <a:off x="4216598" y="8301871"/>
            <a:ext cx="236767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Час після вивчення (дні)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736675" y="8301871"/>
            <a:ext cx="197525" cy="197525"/>
          </a:xfrm>
          <a:prstGeom prst="roundRect">
            <a:avLst>
              <a:gd name="adj" fmla="val 9259"/>
            </a:avLst>
          </a:prstGeom>
          <a:solidFill>
            <a:srgbClr val="BD3F00"/>
          </a:solidFill>
          <a:ln/>
        </p:spPr>
      </p:sp>
      <p:sp>
        <p:nvSpPr>
          <p:cNvPr id="7" name="Text 4"/>
          <p:cNvSpPr/>
          <p:nvPr/>
        </p:nvSpPr>
        <p:spPr>
          <a:xfrm>
            <a:off x="6995160" y="8301871"/>
            <a:ext cx="267462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Збереження інформації (%)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68191" y="9116735"/>
            <a:ext cx="13094018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Еббінгауз застосував експериментальний підхід до вивчення пам'яті. Він запам'ятовував беззмістовні склади та вимірював швидкість забування.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68191" y="9970889"/>
            <a:ext cx="13094018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Його відкриття показали, що пам'ять підкоряється математичним закономірностям. Найбільше забування відбувається в перші години.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1083</Words>
  <Application>Microsoft Office PowerPoint</Application>
  <PresentationFormat>Довільний</PresentationFormat>
  <Paragraphs>182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Petrona Bold</vt:lpstr>
      <vt:lpstr>Arial</vt:lpstr>
      <vt:lpstr>Inter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Kharytonov Nikita</cp:lastModifiedBy>
  <cp:revision>3</cp:revision>
  <cp:lastPrinted>2025-04-17T06:22:24Z</cp:lastPrinted>
  <dcterms:created xsi:type="dcterms:W3CDTF">2025-04-17T06:17:59Z</dcterms:created>
  <dcterms:modified xsi:type="dcterms:W3CDTF">2025-04-17T06:41:16Z</dcterms:modified>
</cp:coreProperties>
</file>