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1" r:id="rId6"/>
    <p:sldId id="263" r:id="rId7"/>
    <p:sldId id="265" r:id="rId8"/>
    <p:sldId id="267" r:id="rId9"/>
    <p:sldId id="269" r:id="rId10"/>
    <p:sldId id="271" r:id="rId11"/>
    <p:sldId id="273" r:id="rId12"/>
    <p:sldId id="274" r:id="rId13"/>
    <p:sldId id="276" r:id="rId14"/>
    <p:sldId id="278" r:id="rId15"/>
    <p:sldId id="280" r:id="rId16"/>
    <p:sldId id="282" r:id="rId17"/>
    <p:sldId id="285" r:id="rId18"/>
    <p:sldId id="286" r:id="rId19"/>
    <p:sldId id="288" r:id="rId20"/>
    <p:sldId id="289" r:id="rId21"/>
    <p:sldId id="291" r:id="rId22"/>
    <p:sldId id="293" r:id="rId23"/>
    <p:sldId id="296" r:id="rId24"/>
    <p:sldId id="298" r:id="rId25"/>
    <p:sldId id="299" r:id="rId26"/>
    <p:sldId id="300" r:id="rId27"/>
    <p:sldId id="302" r:id="rId28"/>
    <p:sldId id="303" r:id="rId29"/>
    <p:sldId id="304" r:id="rId30"/>
    <p:sldId id="306" r:id="rId31"/>
    <p:sldId id="307" r:id="rId32"/>
    <p:sldId id="30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66" autoAdjust="0"/>
    <p:restoredTop sz="94660"/>
  </p:normalViewPr>
  <p:slideViewPr>
    <p:cSldViewPr showGuides="1">
      <p:cViewPr varScale="1">
        <p:scale>
          <a:sx n="93" d="100"/>
          <a:sy n="93" d="100"/>
        </p:scale>
        <p:origin x="78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21442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Принципи та моделі корпоративного управління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42910" y="1571612"/>
            <a:ext cx="8072494" cy="4643470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-UA" sz="4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Нормативно-правове поле діяльності корпоративних підприємств</a:t>
            </a:r>
            <a:endParaRPr lang="ru-RU" sz="4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4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принципів корпоративного управління</a:t>
            </a:r>
            <a:endParaRPr lang="ru-RU" sz="4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4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принципів корпоративного управління ОЕСР</a:t>
            </a:r>
            <a:endParaRPr lang="ru-RU" sz="4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4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корпоративного управління України</a:t>
            </a:r>
            <a:endParaRPr lang="ru-RU" sz="4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4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 моделі корпоративного управління </a:t>
            </a:r>
            <a:endParaRPr lang="ru-RU" sz="4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uk-UA" sz="4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корпоративного управління в Україні</a:t>
            </a:r>
            <a:endParaRPr lang="ru-RU" sz="41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012" y="785794"/>
            <a:ext cx="8929718" cy="61001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300" b="1" dirty="0" smtClean="0"/>
              <a:t>Спостережна рада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Спостережна рада здійснює загальне керівництво діяльністю товариства, контроль за діяльністю виконавчого органу та захист прав усіх акціонерів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Статут товариства повинен чітко визначати компетенцію спостережної ради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Члени товариства повинні обиратися та відкликатися загальними зборами товариства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Члени товариства повинні відповідати вимогам для виконання своїх обов’язків та мати можливість присвятити роботі достатню кількість часу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З метою забезпечення незалежності до складу спостережної ради необхідно включати незалежних членів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Члени спостережної ради повинні мати доступ до повної, достовірної та своєчасної інформації для прийняття поінформованих рішень</a:t>
            </a:r>
            <a:endParaRPr lang="ru-RU" sz="2300" dirty="0" smtClean="0"/>
          </a:p>
          <a:p>
            <a:pPr lvl="0"/>
            <a:endParaRPr lang="ru-RU" sz="2300" dirty="0" smtClean="0"/>
          </a:p>
          <a:p>
            <a:endParaRPr lang="ru-RU" sz="2300" dirty="0" smtClean="0"/>
          </a:p>
          <a:p>
            <a:pPr>
              <a:buNone/>
            </a:pPr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300" b="1" dirty="0" smtClean="0"/>
              <a:t>Спостережна рада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Чергові засідання повинні проводитися так часто, як це необхідно для належного виконання нею своїх функцій, але не рідше одного разу на три місяці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Члени спостережної ради повинні виконувати свої обов’язки особисто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Залежно від кількісного складу та функцій спостережної ради, у складі ради доцільно формувати комітети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Спостережна рада за підсумками року повинна звітувати про свою діяльність та загальний стан товариства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Спостережна рада повинна забезпечувати проведення щорічної оцінки своєї діяльності в цілому та кожного члена окремо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Члени спостережної ради повинні отримувати справедливу винагороду та мати стимули для забезпечення успішної роботи товариства</a:t>
            </a:r>
            <a:endParaRPr lang="ru-RU" sz="2300" dirty="0" smtClean="0"/>
          </a:p>
          <a:p>
            <a:pPr algn="just"/>
            <a:endParaRPr lang="ru-RU" sz="2300" dirty="0" smtClean="0"/>
          </a:p>
          <a:p>
            <a:pPr>
              <a:buNone/>
            </a:pPr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41" y="785794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300" b="1" dirty="0" smtClean="0"/>
              <a:t>Виконавчий орган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Виконавчий орган здійснює керівництво поточною діяльністю товариства, він підзвітній спостережній раді та загальним зборам акціонерів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Розробляє та узгоджує зі спостережною радою проекти річного бюджету та стратегії товариства, самостійно розробляє та затверджує поточні плани та оперативні завдання та забезпечує їх реалізацію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Повинен забезпечувати відповідність діяльності товариства вимогам законодавства, рішенням загальних зборів акціонерів та спостережної ради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Рекомендується створювати колегіальний виконавчий орган, голова і члени якого обираються загальними зборами за рекомендацією спостережної ради</a:t>
            </a:r>
            <a:endParaRPr lang="ru-RU" sz="2300" dirty="0" smtClean="0"/>
          </a:p>
          <a:p>
            <a:pPr algn="just"/>
            <a:r>
              <a:rPr lang="uk-UA" sz="2300" dirty="0" smtClean="0"/>
              <a:t>Члени повинні відповідати вимогам для належного виконання своїх обов’язків</a:t>
            </a:r>
            <a:endParaRPr lang="ru-RU" sz="2300" dirty="0" smtClean="0"/>
          </a:p>
          <a:p>
            <a:pPr>
              <a:buNone/>
            </a:pPr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300" b="1" dirty="0" smtClean="0"/>
              <a:t>Виконавчий орган</a:t>
            </a:r>
            <a:endParaRPr lang="ru-RU" sz="2300" dirty="0" smtClean="0"/>
          </a:p>
          <a:p>
            <a:pPr lvl="0"/>
            <a:r>
              <a:rPr lang="uk-UA" sz="2000" dirty="0" smtClean="0"/>
              <a:t>Розмір та форма винагороди членів виконавчого органу визначається спостережною радою. Розмір повинен бути співвідносним з результатами діяльності товариства.</a:t>
            </a:r>
            <a:endParaRPr lang="ru-RU" sz="2000" dirty="0" smtClean="0"/>
          </a:p>
          <a:p>
            <a:pPr lvl="0"/>
            <a:r>
              <a:rPr lang="uk-UA" sz="2000" dirty="0" smtClean="0"/>
              <a:t>На вимогу спостережної ради, але не рідше одного разу на три місяці, виконавчий орган повинен надавати спостережній раді звіт про фінансово-господарський стан товариства та хід виконання намічених планів. Виконавчий орган повинен своєчасно надавати спостережній раді повну і достовірну інформацію, необхідну для виконання нею своїх обов’язків. За підсумками року виконавчий орган повинен звітувати перед загальними зборами про свою діяльність та загальний стан товариства</a:t>
            </a:r>
            <a:endParaRPr lang="ru-RU" sz="2000" dirty="0" smtClean="0"/>
          </a:p>
          <a:p>
            <a:pPr lvl="0"/>
            <a:r>
              <a:rPr lang="uk-UA" sz="2000" dirty="0" smtClean="0"/>
              <a:t>Оцінка діяльності виконавчого органу в цілому та окремих членів повинна здійснюватися спостережною радою на регулярній основі</a:t>
            </a:r>
            <a:endParaRPr lang="ru-RU" sz="2000" dirty="0" smtClean="0"/>
          </a:p>
          <a:p>
            <a:endParaRPr lang="ru-RU" sz="2000" dirty="0" smtClean="0"/>
          </a:p>
          <a:p>
            <a:pPr>
              <a:buNone/>
            </a:pPr>
            <a:endParaRPr lang="ru-RU" sz="23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5144562"/>
            <a:ext cx="8449810" cy="161582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7335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Розмір та форма винагороди членів виконавчого органу визначається спостережною радою. Розмір повинен бути співвідносним з результатами діяльності товариства.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17335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вимогу спостережної ради, але не рідше одного разу на три місяці, виконавчий орган повинен надавати спостережній раді звід про фінансово-господарський стан товариства та хід виконання намічених планів. Виконавчий орган повинен своєчасно надавати спостережній раді повну і достовірну інформацію, необхідну для виконання нею своїх обов’язків. За підсумками року виконавчий орган повинен звітувати перед загальними зборами про свою діяльність та загальний стан товариства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17335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Оцінка діяльності виконавчого органу в цілому та окремих членів повинна здійснюватися спостережною радою на регулярній основі</a:t>
            </a:r>
            <a:endParaRPr kumimoji="0" 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100" b="1" dirty="0" smtClean="0"/>
              <a:t>Лояльність та відповідальність</a:t>
            </a:r>
            <a:endParaRPr lang="ru-RU" sz="2100" dirty="0" smtClean="0"/>
          </a:p>
          <a:p>
            <a:pPr lvl="0"/>
            <a:r>
              <a:rPr lang="uk-UA" sz="2000" dirty="0" smtClean="0"/>
              <a:t>Посадові особи товариства повинні добросовісно та розумно діяти в найкращих інтересах товариства</a:t>
            </a:r>
            <a:endParaRPr lang="ru-RU" sz="2000" dirty="0" smtClean="0"/>
          </a:p>
          <a:p>
            <a:pPr lvl="0"/>
            <a:r>
              <a:rPr lang="uk-UA" sz="2000" dirty="0" smtClean="0"/>
              <a:t>Посадові особи органів товариства повинні розкривати інформацію про наявність у них конфлікту інтересів стосовно будь-якого рішення товариства.</a:t>
            </a:r>
            <a:endParaRPr lang="ru-RU" sz="2000" dirty="0" smtClean="0"/>
          </a:p>
          <a:p>
            <a:pPr lvl="0"/>
            <a:r>
              <a:rPr lang="uk-UA" sz="2000" dirty="0" smtClean="0"/>
              <a:t>Посадові особи органів товариства не повинні використовувати у власних інтересах ділові можливості товариства</a:t>
            </a:r>
            <a:endParaRPr lang="ru-RU" sz="2000" dirty="0" smtClean="0"/>
          </a:p>
          <a:p>
            <a:pPr lvl="0"/>
            <a:r>
              <a:rPr lang="uk-UA" sz="2000" dirty="0" smtClean="0"/>
              <a:t>Посадові особи не повинні брати участі у підприємствах, які конкурують з товариством і не повинні приймати участі в іншій підприємницькій діяльності</a:t>
            </a:r>
            <a:endParaRPr lang="ru-RU" sz="2000" dirty="0" smtClean="0"/>
          </a:p>
          <a:p>
            <a:pPr lvl="0"/>
            <a:r>
              <a:rPr lang="uk-UA" sz="2000" dirty="0" smtClean="0"/>
              <a:t>Рішення про надання позик посадовим особам товариства повинні прийматись спостережною радою, а інформація про такі угоди повинна розкриватись акціонерам</a:t>
            </a:r>
            <a:endParaRPr lang="ru-RU" sz="2000" dirty="0" smtClean="0"/>
          </a:p>
          <a:p>
            <a:pPr lvl="0"/>
            <a:r>
              <a:rPr lang="uk-UA" sz="2000" dirty="0" smtClean="0"/>
              <a:t>Посадові особи повинні відшкодовувати збитки, завдані товариству внаслідок невиконання або неналежного виконання свого обов’язку діяти добросовісно в найкращих інтересах товариства</a:t>
            </a:r>
            <a:endParaRPr lang="ru-RU" sz="2000" dirty="0" smtClean="0"/>
          </a:p>
          <a:p>
            <a:pPr marL="0" indent="0"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400" b="1" dirty="0" smtClean="0"/>
              <a:t>Розкриття інформації та прозорість</a:t>
            </a:r>
            <a:endParaRPr lang="ru-RU" sz="2400" dirty="0" smtClean="0"/>
          </a:p>
          <a:p>
            <a:pPr lvl="0" algn="just"/>
            <a:r>
              <a:rPr lang="uk-UA" sz="2400" dirty="0" smtClean="0"/>
              <a:t>Інформація, що розкривається, повинна бути повною та суттєвою</a:t>
            </a:r>
            <a:endParaRPr lang="ru-RU" sz="2400" dirty="0" smtClean="0"/>
          </a:p>
          <a:p>
            <a:pPr lvl="0" algn="just"/>
            <a:r>
              <a:rPr lang="uk-UA" sz="2400" dirty="0" smtClean="0"/>
              <a:t>Товариство повинно забезпечувати своєчасність розкриття інформації</a:t>
            </a:r>
            <a:endParaRPr lang="ru-RU" sz="2400" dirty="0" smtClean="0"/>
          </a:p>
          <a:p>
            <a:pPr lvl="0" algn="just"/>
            <a:r>
              <a:rPr lang="uk-UA" sz="2400" dirty="0" smtClean="0"/>
              <a:t>Товариство повинно забезпечити рівний доступ до інформації, включаючи її обсяг, зміст, форму та час надання </a:t>
            </a:r>
            <a:endParaRPr lang="ru-RU" sz="2400" dirty="0" smtClean="0"/>
          </a:p>
          <a:p>
            <a:pPr lvl="0" algn="just"/>
            <a:r>
              <a:rPr lang="uk-UA" sz="2400" dirty="0" smtClean="0"/>
              <a:t>Товариство повинно використовувати зручні для користувачів засоби поширення інформації, які забезпечують рівний, своєчасний та непов’язаний із значними витратами доступ до інформації</a:t>
            </a:r>
            <a:endParaRPr lang="ru-RU" sz="2400" dirty="0" smtClean="0"/>
          </a:p>
          <a:p>
            <a:pPr lvl="0" algn="just"/>
            <a:r>
              <a:rPr lang="uk-UA" sz="2400" dirty="0" smtClean="0"/>
              <a:t>Товариство повинно мати чітко визначену інформаційну політику, спрямовану на розкриття інформації шляхом її донесення до відома всіх заінтересованих у її отриманні осіб в обсязі, необхідному для прийняття зважених рішень</a:t>
            </a:r>
            <a:endParaRPr lang="ru-RU" sz="2400" dirty="0" smtClean="0"/>
          </a:p>
          <a:p>
            <a:pPr algn="just"/>
            <a:endParaRPr lang="ru-RU" sz="2100" dirty="0" smtClean="0"/>
          </a:p>
          <a:p>
            <a:pPr>
              <a:buNone/>
            </a:pPr>
            <a:endParaRPr lang="ru-RU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800" b="1" dirty="0" smtClean="0"/>
              <a:t>Контроль за фінансово-господарською діяльністю товариства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Повинен здійснюватися як через залучення незалежного зовнішнього аудитора, так і через внутрішні механізми контролю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Товариство повинно забезпечити проведення об’єктивного та професійного контролю за його фінансово-господарською діяльністю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Особи, що здійснюють контроль, повинні звітувати про результати своїх перевірок спостережній раді та загальним зборам акціонерів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73878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800" b="1" dirty="0" smtClean="0"/>
              <a:t>Зацікавлені особи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Товариство повинно забезпечити дотримання передбачених чинним законодавством прав та інтересів зацікавлених осіб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Товариство повинно забезпечити зацікавленим особам доступ до інформації про товариство, необхідної для ефективної співпраці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Товариство повинно сприяти активній участі працівників у процесі корпоративного управління та підвищенню їх зацікавленості в ефективній діяльності товариства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АУТСАЙДЕРСЬКА СИСТЕМА 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5643578"/>
          </a:xfrm>
        </p:spPr>
        <p:txBody>
          <a:bodyPr>
            <a:noAutofit/>
          </a:bodyPr>
          <a:lstStyle/>
          <a:p>
            <a:r>
              <a:rPr lang="uk-UA" sz="2800" dirty="0" smtClean="0"/>
              <a:t>характеризуються широкою акціонерною власністю, яка є досить поширеною, і тому вплив на прийняття рішень більшою мірою залежить від менеджерів,  різних форм перехоплювання контролю за корпорацією. </a:t>
            </a:r>
            <a:endParaRPr lang="uk-UA" sz="2800" dirty="0" smtClean="0"/>
          </a:p>
          <a:p>
            <a:r>
              <a:rPr lang="uk-UA" sz="2800" dirty="0" smtClean="0"/>
              <a:t>Аутсайдери – це лише акціонери підприємства.</a:t>
            </a:r>
            <a:endParaRPr lang="uk-UA" sz="2800" dirty="0" smtClean="0"/>
          </a:p>
          <a:p>
            <a:r>
              <a:rPr lang="uk-UA" sz="2800" dirty="0" smtClean="0"/>
              <a:t>Аутсайдерами можуть бути як юридичні, так і фізичні особи, і держава</a:t>
            </a:r>
            <a:endParaRPr lang="uk-UA" sz="2800" dirty="0" smtClean="0"/>
          </a:p>
          <a:p>
            <a:endParaRPr lang="uk-UA" sz="2800" dirty="0" smtClean="0"/>
          </a:p>
          <a:p>
            <a:r>
              <a:rPr lang="uk-UA" sz="2800" dirty="0" smtClean="0"/>
              <a:t>США і Велика Британія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ІНСАЙДЕРСЬКА СИСТЕМА 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/>
              <a:t>власність сконцентрована в руках декількох осіб, які володіють великими частинами корпоративного майна. </a:t>
            </a:r>
            <a:endParaRPr lang="uk-UA" sz="2800" dirty="0" smtClean="0"/>
          </a:p>
          <a:p>
            <a:pPr algn="just"/>
            <a:r>
              <a:rPr lang="uk-UA" sz="2800" dirty="0" smtClean="0"/>
              <a:t>значна частина функцій управління здійснюється юридичними або фізичними особами, а менеджмент здійснюється під їх прямим впливом. </a:t>
            </a:r>
            <a:endParaRPr lang="uk-UA" sz="2800" dirty="0" smtClean="0"/>
          </a:p>
          <a:p>
            <a:pPr algn="just"/>
            <a:r>
              <a:rPr lang="uk-UA" sz="2800" dirty="0" smtClean="0"/>
              <a:t>інсайдери є одночасно акціонерами і менеджерами таких корпорацій. </a:t>
            </a:r>
            <a:endParaRPr lang="uk-UA" sz="2800" dirty="0" smtClean="0"/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країни континентальної Європи і в Японії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ЗАКОНОДАВЧА БАЗА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57864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uk-UA" dirty="0" smtClean="0"/>
          </a:p>
          <a:p>
            <a:r>
              <a:rPr lang="uk-UA" dirty="0" smtClean="0"/>
              <a:t>«Про власність»</a:t>
            </a:r>
            <a:endParaRPr lang="uk-UA" dirty="0" smtClean="0"/>
          </a:p>
          <a:p>
            <a:r>
              <a:rPr lang="uk-UA" dirty="0" smtClean="0"/>
              <a:t>«Про цінні папери і фондову біржу»,</a:t>
            </a:r>
            <a:endParaRPr lang="ru-RU" dirty="0" smtClean="0"/>
          </a:p>
          <a:p>
            <a:r>
              <a:rPr lang="uk-UA" dirty="0" smtClean="0"/>
              <a:t>«Про господарські товариства»,</a:t>
            </a:r>
            <a:endParaRPr lang="ru-RU" dirty="0" smtClean="0"/>
          </a:p>
          <a:p>
            <a:r>
              <a:rPr lang="uk-UA" dirty="0" smtClean="0"/>
              <a:t>«Про державне регулювання ринку цінних паперів в Україні»,  </a:t>
            </a:r>
            <a:endParaRPr lang="uk-UA" dirty="0" smtClean="0"/>
          </a:p>
          <a:p>
            <a:r>
              <a:rPr lang="uk-UA" dirty="0" smtClean="0"/>
              <a:t>«Про інститути спільного інвестування (пайові та корпоративні інвестиційні фонди», </a:t>
            </a:r>
            <a:endParaRPr lang="uk-UA" dirty="0" smtClean="0"/>
          </a:p>
          <a:p>
            <a:r>
              <a:rPr lang="uk-UA" dirty="0" smtClean="0"/>
              <a:t>Цивільний і Господарський кодекси України, </a:t>
            </a:r>
            <a:endParaRPr lang="ru-RU" dirty="0" smtClean="0"/>
          </a:p>
          <a:p>
            <a:r>
              <a:rPr lang="uk-UA" dirty="0" smtClean="0"/>
              <a:t>«Про цінні папери та фондовий ринок», </a:t>
            </a:r>
            <a:endParaRPr lang="uk-UA" dirty="0" smtClean="0"/>
          </a:p>
          <a:p>
            <a:r>
              <a:rPr lang="uk-UA" dirty="0" smtClean="0"/>
              <a:t>«Про акціонерні товариства»,</a:t>
            </a:r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АНГЛО-АМЕРИКАНСЬКА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63" y="1214422"/>
            <a:ext cx="8929718" cy="5643578"/>
          </a:xfrm>
        </p:spPr>
        <p:txBody>
          <a:bodyPr>
            <a:noAutofit/>
          </a:bodyPr>
          <a:lstStyle/>
          <a:p>
            <a:pPr algn="just"/>
            <a:r>
              <a:rPr lang="uk-UA" sz="2000" dirty="0" smtClean="0"/>
              <a:t>Суб'єкти - Менеджери, директори й акціонери. </a:t>
            </a:r>
            <a:endParaRPr lang="uk-UA" sz="2000" dirty="0" smtClean="0"/>
          </a:p>
          <a:p>
            <a:pPr algn="just"/>
            <a:r>
              <a:rPr lang="uk-UA" sz="2000" dirty="0" smtClean="0"/>
              <a:t>Інвестори (акціонери) не несуть юридичної відповідальності за дії компанії, передають функції щодо управління менеджерам, які виступають їх агентами, і одержують плату за надавані послуги (агентські послуги). </a:t>
            </a:r>
            <a:endParaRPr lang="uk-UA" sz="2000" dirty="0" smtClean="0"/>
          </a:p>
          <a:p>
            <a:pPr algn="just"/>
            <a:r>
              <a:rPr lang="uk-UA" sz="2000" dirty="0" smtClean="0"/>
              <a:t>У структуру акціонерів англо-американської моделі корпоративного управління входять </a:t>
            </a:r>
            <a:r>
              <a:rPr lang="uk-UA" sz="2000" dirty="0" err="1" smtClean="0"/>
              <a:t>міноритарні</a:t>
            </a:r>
            <a:r>
              <a:rPr lang="uk-UA" sz="2000" dirty="0" smtClean="0"/>
              <a:t> акціонери, організації, персонал компанії. </a:t>
            </a:r>
            <a:endParaRPr lang="uk-UA" sz="2000" dirty="0" smtClean="0"/>
          </a:p>
          <a:p>
            <a:pPr algn="just"/>
            <a:r>
              <a:rPr lang="uk-UA" sz="2000" dirty="0" smtClean="0"/>
              <a:t>Акцент історично зміщується від індивідуальних (переважно дрібних) інвесторів до інституційних (представлених певними організаційними структурами з можливістю значних капітальних вкладень), а персонал як інвестор є перехідною ланкою.</a:t>
            </a:r>
            <a:endParaRPr lang="uk-UA" sz="2000" dirty="0" smtClean="0"/>
          </a:p>
          <a:p>
            <a:pPr algn="just"/>
            <a:r>
              <a:rPr lang="uk-UA" sz="2000" dirty="0" err="1" smtClean="0"/>
              <a:t>Однорівневий</a:t>
            </a:r>
            <a:r>
              <a:rPr lang="uk-UA" sz="2000" dirty="0" smtClean="0"/>
              <a:t> орган управління - Рада директорів включає «внутрішніх» (інсайдери) та «зовнішніх» (аутсайдери) інвесторів. Інсайдери в корпорації є виконавчими, а аутсайдери – </a:t>
            </a:r>
            <a:r>
              <a:rPr lang="uk-UA" sz="2000" dirty="0" err="1" smtClean="0"/>
              <a:t>невиконавчими</a:t>
            </a:r>
            <a:r>
              <a:rPr lang="uk-UA" sz="2000" dirty="0" smtClean="0"/>
              <a:t> директорами. Традиційно головою ради директорів і головним виконавчим директором є одна особа.</a:t>
            </a:r>
            <a:endParaRPr lang="uk-UA" sz="2000" dirty="0" smtClean="0"/>
          </a:p>
          <a:p>
            <a:pPr algn="just"/>
            <a:r>
              <a:rPr lang="uk-UA" sz="2000" dirty="0" smtClean="0"/>
              <a:t>Контроль над менеджментом компанії здійснюється на користь акціонерів шляхом продажу акціонерами акцій або через корпоративний ринок (злиття і поглинання).</a:t>
            </a:r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АНГЛО-АМЕРИКАНСЬКА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214422"/>
            <a:ext cx="914400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АНГЛО-АМЕРИКАНСЬКА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564357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400" b="1" dirty="0" smtClean="0"/>
              <a:t>ПОЗИТИВНІ РИСИ</a:t>
            </a:r>
            <a:endParaRPr lang="ru-RU" sz="2400" b="1" dirty="0" smtClean="0"/>
          </a:p>
          <a:p>
            <a:pPr lvl="0"/>
            <a:r>
              <a:rPr lang="uk-UA" sz="2400" dirty="0" smtClean="0"/>
              <a:t>широке представництво індивідуальних і незалежних акціонерів (аутсайдерів);</a:t>
            </a:r>
            <a:endParaRPr lang="ru-RU" sz="2400" dirty="0" smtClean="0"/>
          </a:p>
          <a:p>
            <a:pPr lvl="0"/>
            <a:r>
              <a:rPr lang="uk-UA" sz="2400" dirty="0" smtClean="0"/>
              <a:t>велика роль ринку фіктивного капіталу;</a:t>
            </a:r>
            <a:endParaRPr lang="ru-RU" sz="2400" dirty="0" smtClean="0"/>
          </a:p>
          <a:p>
            <a:pPr lvl="0"/>
            <a:r>
              <a:rPr lang="uk-UA" sz="2400" dirty="0" smtClean="0"/>
              <a:t>наявність інвестиційних і комерційних банків;</a:t>
            </a:r>
            <a:endParaRPr lang="ru-RU" sz="2400" dirty="0" smtClean="0"/>
          </a:p>
          <a:p>
            <a:pPr lvl="0"/>
            <a:r>
              <a:rPr lang="uk-UA" sz="2400" dirty="0" smtClean="0"/>
              <a:t>чітко розроблена законодавча база.</a:t>
            </a:r>
            <a:endParaRPr lang="ru-RU" sz="2400" dirty="0" smtClean="0"/>
          </a:p>
          <a:p>
            <a:pPr algn="ctr">
              <a:buNone/>
            </a:pPr>
            <a:r>
              <a:rPr lang="uk-UA" sz="2400" b="1" dirty="0" smtClean="0"/>
              <a:t>НЕГАТИВНІ РИСИ:</a:t>
            </a:r>
            <a:endParaRPr lang="ru-RU" sz="2400" b="1" dirty="0" smtClean="0"/>
          </a:p>
          <a:p>
            <a:pPr lvl="0"/>
            <a:r>
              <a:rPr lang="uk-UA" sz="2400" dirty="0" smtClean="0"/>
              <a:t>слабка участь банків в корпоративних відносинах;</a:t>
            </a:r>
            <a:endParaRPr lang="ru-RU" sz="2400" dirty="0" smtClean="0"/>
          </a:p>
          <a:p>
            <a:pPr lvl="0"/>
            <a:r>
              <a:rPr lang="uk-UA" sz="2400" dirty="0" smtClean="0"/>
              <a:t>суперечність між </a:t>
            </a:r>
            <a:r>
              <a:rPr lang="uk-UA" sz="2400" dirty="0" err="1" smtClean="0"/>
              <a:t>коротко-</a:t>
            </a:r>
            <a:r>
              <a:rPr lang="uk-UA" sz="2400" dirty="0" smtClean="0"/>
              <a:t> та довгостроковими інтересами інвесторів;</a:t>
            </a:r>
            <a:endParaRPr lang="ru-RU" sz="2400" dirty="0" smtClean="0"/>
          </a:p>
          <a:p>
            <a:pPr lvl="0"/>
            <a:r>
              <a:rPr lang="uk-UA" sz="2400" dirty="0" smtClean="0"/>
              <a:t>суперечність між різними групами інвесторів, у тому числі державними та іноземними.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НІМЕЦЬКА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14" y="1071546"/>
            <a:ext cx="8929718" cy="5643578"/>
          </a:xfrm>
        </p:spPr>
        <p:txBody>
          <a:bodyPr>
            <a:noAutofit/>
          </a:bodyPr>
          <a:lstStyle/>
          <a:p>
            <a:pPr algn="just"/>
            <a:r>
              <a:rPr lang="uk-UA" sz="2900" dirty="0" smtClean="0"/>
              <a:t>Ключовими учасниками німецької моделі корпоративного управління є банки і корпорації, які дуже часто виступають великими акціонерами.</a:t>
            </a:r>
            <a:endParaRPr lang="ru-RU" sz="2900" dirty="0" smtClean="0"/>
          </a:p>
          <a:p>
            <a:pPr algn="just"/>
            <a:r>
              <a:rPr lang="uk-UA" sz="2900" dirty="0" smtClean="0"/>
              <a:t>Дворівневе управління. Корпорації управляються наглядовою радою і правлінням. Перший відповідає за стратегію розвитку корпорації, а останній - за тактику (управління компанією щодня).</a:t>
            </a:r>
            <a:endParaRPr lang="ru-RU" sz="2900" dirty="0" smtClean="0"/>
          </a:p>
          <a:p>
            <a:pPr algn="just"/>
            <a:r>
              <a:rPr lang="uk-UA" sz="2900" dirty="0" smtClean="0"/>
              <a:t>Правління створюється виключно з представників компанії, а до складу наглядової ради входять представники персоналу й акціонерів (тобто афілійовані аутсайдери).</a:t>
            </a:r>
            <a:endParaRPr lang="ru-RU" sz="29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НІМЕЦЬКА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39938" name="Picture 2" descr="3564559_html_5d0dda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85786" y="1142983"/>
            <a:ext cx="7429552" cy="53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НІМЕЦЬКА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5971" y="1199535"/>
            <a:ext cx="8929718" cy="564357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300" b="1" dirty="0" smtClean="0"/>
              <a:t>ПОЗИТИВНІ РИСИ</a:t>
            </a:r>
            <a:endParaRPr lang="ru-RU" sz="2300" b="1" dirty="0" smtClean="0"/>
          </a:p>
          <a:p>
            <a:pPr lvl="0" algn="just"/>
            <a:r>
              <a:rPr lang="uk-UA" sz="2300" dirty="0" smtClean="0"/>
              <a:t>стимулювання дрібного бізнесу;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значна увага приділяється </a:t>
            </a:r>
            <a:r>
              <a:rPr lang="uk-UA" sz="2300" dirty="0" err="1" smtClean="0"/>
              <a:t>соцiальнiй</a:t>
            </a:r>
            <a:r>
              <a:rPr lang="uk-UA" sz="2300" dirty="0" smtClean="0"/>
              <a:t> спрямованості дії ринку;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існує розгалужена система соціальних виплат.</a:t>
            </a:r>
            <a:endParaRPr lang="ru-RU" sz="2300" dirty="0" smtClean="0"/>
          </a:p>
          <a:p>
            <a:pPr algn="ctr">
              <a:buNone/>
            </a:pPr>
            <a:r>
              <a:rPr lang="uk-UA" sz="2300" b="1" dirty="0" smtClean="0"/>
              <a:t>НЕГАТИВНІ РИСИ:</a:t>
            </a:r>
            <a:endParaRPr lang="ru-RU" sz="2300" b="1" dirty="0" smtClean="0"/>
          </a:p>
          <a:p>
            <a:pPr lvl="0" algn="just"/>
            <a:r>
              <a:rPr lang="uk-UA" sz="2300" dirty="0" smtClean="0"/>
              <a:t>акції корпорації зосереджені в руках значної кількості акціонерів, які є власниками великих часток корпоративного майна, і фактично повністю контролюють діяльність і доходи компанії;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низький рівень інформаційної прозорості акціонерних товариств, викликаний </a:t>
            </a:r>
            <a:r>
              <a:rPr lang="uk-UA" sz="2300" dirty="0" err="1" smtClean="0"/>
              <a:t>інсайдерською</a:t>
            </a:r>
            <a:r>
              <a:rPr lang="uk-UA" sz="2300" dirty="0" smtClean="0"/>
              <a:t> системою корпоративного управління;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правам дрібних акціонерів не приділяється відповідної уваги, що часто перешкоджає залученню іноземних інвестицій;</a:t>
            </a:r>
            <a:endParaRPr lang="ru-RU" sz="2300" dirty="0" smtClean="0"/>
          </a:p>
          <a:p>
            <a:pPr lvl="0" algn="just"/>
            <a:r>
              <a:rPr lang="uk-UA" sz="2300" dirty="0" smtClean="0"/>
              <a:t>механізми конкуренції незначні для стримування розвитку компанії.</a:t>
            </a:r>
            <a:endParaRPr lang="ru-RU" sz="2300" dirty="0" smtClean="0"/>
          </a:p>
          <a:p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ЯПОНСЬКА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88994"/>
            <a:ext cx="8929718" cy="5643578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/>
              <a:t>базується навколо головного банку і «</a:t>
            </a:r>
            <a:r>
              <a:rPr lang="uk-UA" sz="2800" dirty="0" err="1" smtClean="0"/>
              <a:t>кейрецу</a:t>
            </a:r>
            <a:r>
              <a:rPr lang="uk-UA" sz="2800" dirty="0" smtClean="0"/>
              <a:t>» (група взаємопов'язаних компаній). </a:t>
            </a:r>
            <a:endParaRPr lang="uk-UA" sz="2800" dirty="0" smtClean="0"/>
          </a:p>
          <a:p>
            <a:pPr algn="just"/>
            <a:r>
              <a:rPr lang="uk-UA" sz="2800" dirty="0" smtClean="0"/>
              <a:t>Банк надає своїм корпоративним клієнтам кредити і послуги з випуску цінних паперів, ведення розрахункових операцій і надає консалтингові послуги.</a:t>
            </a:r>
            <a:endParaRPr lang="ru-RU" sz="2800" dirty="0" smtClean="0"/>
          </a:p>
          <a:p>
            <a:pPr algn="just"/>
            <a:r>
              <a:rPr lang="uk-UA" sz="2800" dirty="0" smtClean="0"/>
              <a:t>Цей банк найчастіше є основним внутрішнім акціонером компанії, впливаючи на неї.</a:t>
            </a:r>
            <a:endParaRPr lang="uk-UA" sz="2800" dirty="0" smtClean="0"/>
          </a:p>
          <a:p>
            <a:pPr algn="just"/>
            <a:r>
              <a:rPr lang="uk-UA" sz="2800" dirty="0" smtClean="0"/>
              <a:t>Активна участь держави в діяльності корпорації</a:t>
            </a:r>
            <a:endParaRPr lang="ru-RU" sz="2800" dirty="0" smtClean="0"/>
          </a:p>
          <a:p>
            <a:pPr algn="just"/>
            <a:r>
              <a:rPr lang="uk-UA" sz="2800" dirty="0" smtClean="0"/>
              <a:t>орієнтована на соціальну єдність усіх учасників акціонерного товариства - на рівні окремої компанії, взаємопов'язаної групи компаній і товариства в цілому. </a:t>
            </a:r>
            <a:endParaRPr lang="ru-RU" sz="28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ЯПОНСЬКА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158" y="1142984"/>
            <a:ext cx="8572560" cy="567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ЯПОНСЬКА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37" y="1071546"/>
            <a:ext cx="8929718" cy="564357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200" b="1" dirty="0" smtClean="0"/>
              <a:t>ПОЗИТИВНІ РИСИ</a:t>
            </a:r>
            <a:endParaRPr lang="ru-RU" sz="2200" b="1" dirty="0" smtClean="0"/>
          </a:p>
          <a:p>
            <a:pPr lvl="0" algn="just"/>
            <a:r>
              <a:rPr lang="uk-UA" sz="2200" dirty="0" smtClean="0"/>
              <a:t>політика вирівнювання доходів;</a:t>
            </a:r>
            <a:endParaRPr lang="ru-RU" sz="2200" dirty="0" smtClean="0"/>
          </a:p>
          <a:p>
            <a:pPr lvl="0" algn="just"/>
            <a:r>
              <a:rPr lang="uk-UA" sz="2200" dirty="0" smtClean="0"/>
              <a:t>особлива політика робочої сили, ефективне використання національного менталітету;</a:t>
            </a:r>
            <a:endParaRPr lang="ru-RU" sz="2200" dirty="0" smtClean="0"/>
          </a:p>
          <a:p>
            <a:pPr lvl="0" algn="just"/>
            <a:r>
              <a:rPr lang="uk-UA" sz="2200" dirty="0" smtClean="0"/>
              <a:t>значні вкладення в людський капітал та технологію;</a:t>
            </a:r>
            <a:endParaRPr lang="ru-RU" sz="2200" dirty="0" smtClean="0"/>
          </a:p>
          <a:p>
            <a:pPr lvl="0" algn="just"/>
            <a:r>
              <a:rPr lang="uk-UA" sz="2200" dirty="0" smtClean="0"/>
              <a:t>ефективна </a:t>
            </a:r>
            <a:r>
              <a:rPr lang="uk-UA" sz="2200" dirty="0" err="1" smtClean="0"/>
              <a:t>адмiнiстративна</a:t>
            </a:r>
            <a:r>
              <a:rPr lang="uk-UA" sz="2200" dirty="0" smtClean="0"/>
              <a:t> система.</a:t>
            </a:r>
            <a:endParaRPr lang="ru-RU" sz="2200" dirty="0" smtClean="0"/>
          </a:p>
          <a:p>
            <a:pPr algn="ctr">
              <a:buNone/>
            </a:pPr>
            <a:r>
              <a:rPr lang="uk-UA" sz="2200" b="1" dirty="0" smtClean="0"/>
              <a:t>НЕГАТИВНІ РИСИ:</a:t>
            </a:r>
            <a:endParaRPr lang="ru-RU" sz="2200" b="1" dirty="0" smtClean="0"/>
          </a:p>
          <a:p>
            <a:pPr lvl="0" algn="just"/>
            <a:r>
              <a:rPr lang="uk-UA" sz="2200" dirty="0" smtClean="0"/>
              <a:t>тіснота взаємин банківського сектора і промисловості не дозволяє дати належну конкурентну оцінку інвестиційним проектам і, отже, перешкоджає промисловому розвитку;</a:t>
            </a:r>
            <a:endParaRPr lang="ru-RU" sz="2200" dirty="0" smtClean="0"/>
          </a:p>
          <a:p>
            <a:pPr lvl="0" algn="just"/>
            <a:r>
              <a:rPr lang="uk-UA" sz="2200" dirty="0" smtClean="0"/>
              <a:t>недостатня інформаційна прозорість про діяльність компанії, викликана </a:t>
            </a:r>
            <a:r>
              <a:rPr lang="uk-UA" sz="2200" dirty="0" err="1" smtClean="0"/>
              <a:t>інсайдеровською</a:t>
            </a:r>
            <a:r>
              <a:rPr lang="uk-UA" sz="2200" dirty="0" smtClean="0"/>
              <a:t> системою корпоративного управління;</a:t>
            </a:r>
            <a:endParaRPr lang="ru-RU" sz="2200" dirty="0" smtClean="0"/>
          </a:p>
          <a:p>
            <a:pPr lvl="0" algn="just"/>
            <a:r>
              <a:rPr lang="uk-UA" sz="2200" dirty="0" smtClean="0"/>
              <a:t>у зв'язку з наявністю ряду великих інвесторів, які контролюють діяльність корпорації, недостатньо уваги приділяється правам дрібних акціонерів і їх захисту.</a:t>
            </a:r>
            <a:endParaRPr lang="ru-RU" sz="2200" dirty="0" smtClean="0"/>
          </a:p>
          <a:p>
            <a:pPr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ЗМІШАНА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929718" cy="5143512"/>
          </a:xfrm>
        </p:spPr>
        <p:txBody>
          <a:bodyPr>
            <a:noAutofit/>
          </a:bodyPr>
          <a:lstStyle/>
          <a:p>
            <a:pPr algn="just"/>
            <a:r>
              <a:rPr lang="uk-UA" dirty="0" smtClean="0"/>
              <a:t>Відчутні </a:t>
            </a:r>
            <a:r>
              <a:rPr lang="uk-UA" dirty="0" err="1" smtClean="0"/>
              <a:t>аутсайдерські</a:t>
            </a:r>
            <a:r>
              <a:rPr lang="uk-UA" dirty="0" smtClean="0"/>
              <a:t> риси, пов'язані із наявністю величезної кількості дрібних власників корпоративних цінних паперів, які намагаються реалізувати свої права</a:t>
            </a:r>
            <a:endParaRPr lang="uk-UA" dirty="0" smtClean="0"/>
          </a:p>
          <a:p>
            <a:pPr algn="just"/>
            <a:r>
              <a:rPr lang="uk-UA" dirty="0" smtClean="0"/>
              <a:t>Облік широкого спектру історичних і культурних особливостей формування й еволюції інституційної структури корпоративного управління</a:t>
            </a:r>
            <a:endParaRPr lang="uk-UA" dirty="0" smtClean="0"/>
          </a:p>
          <a:p>
            <a:pPr algn="just"/>
            <a:r>
              <a:rPr lang="uk-UA" dirty="0" smtClean="0"/>
              <a:t>Велика роль держави у формуванні ефективної моделі корпоративного управління</a:t>
            </a: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5429264"/>
          </a:xfrm>
        </p:spPr>
        <p:txBody>
          <a:bodyPr>
            <a:normAutofit/>
          </a:bodyPr>
          <a:lstStyle/>
          <a:p>
            <a:r>
              <a:rPr lang="uk-UA" dirty="0" smtClean="0"/>
              <a:t>не є нормативно-правовим актом</a:t>
            </a:r>
            <a:endParaRPr lang="uk-UA" dirty="0" smtClean="0"/>
          </a:p>
          <a:p>
            <a:r>
              <a:rPr lang="uk-UA" dirty="0" smtClean="0"/>
              <a:t>етичні норми, правила поведінки ненормативного характеру у практиці корпоративного управління</a:t>
            </a:r>
            <a:endParaRPr lang="uk-UA" dirty="0" smtClean="0"/>
          </a:p>
          <a:p>
            <a:r>
              <a:rPr lang="uk-UA" dirty="0" smtClean="0"/>
              <a:t>мають рекомендаційний характер та розраховані на добровільне застосування</a:t>
            </a:r>
            <a:endParaRPr lang="uk-UA" dirty="0" smtClean="0"/>
          </a:p>
          <a:p>
            <a:r>
              <a:rPr lang="uk-UA" dirty="0" smtClean="0"/>
              <a:t>стимулом щодо їх дотримання товариствами є економічна доцільність та об'єктивно існуючі вимоги ринку щодо залучення інвестицій</a:t>
            </a:r>
            <a:endParaRPr lang="uk-UA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ЗМІШАНА МОДЕЛЬ</a:t>
            </a:r>
            <a:b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КОРПОРАТИВНОГО УПРАВЛІННЯ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0274" y="1071546"/>
            <a:ext cx="8929718" cy="5786454"/>
          </a:xfrm>
        </p:spPr>
        <p:txBody>
          <a:bodyPr>
            <a:noAutofit/>
          </a:bodyPr>
          <a:lstStyle/>
          <a:p>
            <a:pPr lvl="0" algn="just"/>
            <a:r>
              <a:rPr lang="uk-UA" sz="2800" dirty="0" smtClean="0"/>
              <a:t>Інвестори відіграють вирішальну роль в реструктуризації компаній, тому їм треба забезпечити ефективний і безпосередній контроль за вкладеними коштами.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Банки неспроможні виступати вагомими акціонерами, а також здійснювати	активний	контроль корпоративної діяльності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Законодавча база тільки формується</a:t>
            </a:r>
            <a:endParaRPr lang="ru-RU" sz="2800" dirty="0" smtClean="0"/>
          </a:p>
          <a:p>
            <a:pPr lvl="0" algn="just"/>
            <a:r>
              <a:rPr lang="uk-UA" sz="2800" dirty="0" smtClean="0"/>
              <a:t>Існує недовіра до акціонерної форми власності і пов'язана з цим неможливість залучення коштів вітчизняних та іноземних інвесторів</a:t>
            </a:r>
            <a:endParaRPr lang="ru-RU" sz="2800" dirty="0" smtClean="0"/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4000" dirty="0" smtClean="0"/>
          </a:p>
          <a:p>
            <a:endParaRPr lang="uk-UA" sz="4000" dirty="0"/>
          </a:p>
          <a:p>
            <a:pPr marL="0" indent="0" algn="ctr">
              <a:buNone/>
            </a:pPr>
            <a:r>
              <a:rPr lang="uk-UA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ДЯКУЮ ЗА  УВАГУ!</a:t>
            </a:r>
            <a:endParaRPr lang="ru-RU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ОЕСР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929718" cy="607220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200" b="1" dirty="0" smtClean="0"/>
              <a:t>І. Права акціонерів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Загальна стратегія.</a:t>
            </a:r>
            <a:r>
              <a:rPr lang="uk-UA" sz="2200" b="1" dirty="0" smtClean="0"/>
              <a:t> </a:t>
            </a:r>
            <a:r>
              <a:rPr lang="uk-UA" sz="2200" dirty="0" smtClean="0"/>
              <a:t>Головні стратегічні зміни в ключовій діяльності компанії не повинні відбуватись без попереднього схвалення таких змін акціонерами. </a:t>
            </a:r>
            <a:endParaRPr lang="uk-UA" sz="2200" dirty="0" smtClean="0"/>
          </a:p>
          <a:p>
            <a:pPr algn="just"/>
            <a:r>
              <a:rPr lang="uk-UA" sz="2200" b="1" i="1" dirty="0" smtClean="0"/>
              <a:t>Доступ до голосування.</a:t>
            </a:r>
            <a:r>
              <a:rPr lang="uk-UA" sz="2200" b="1" dirty="0" smtClean="0"/>
              <a:t> </a:t>
            </a:r>
            <a:r>
              <a:rPr lang="uk-UA" sz="2200" dirty="0" smtClean="0"/>
              <a:t>Право та можливість голосування під час загальних зборів акціонерів частково залежить від адекватності системи голосування. 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Розкриття результатів.</a:t>
            </a:r>
            <a:r>
              <a:rPr lang="uk-UA" sz="2200" b="1" dirty="0" smtClean="0"/>
              <a:t> </a:t>
            </a:r>
            <a:r>
              <a:rPr lang="uk-UA" sz="2200" dirty="0" smtClean="0"/>
              <a:t>Компанії повинні своєчасно оголошувати результати голосування з кожного рішення, що ухвалюється для забезпечення прозорості.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Нерівноправне голосування.</a:t>
            </a:r>
            <a:r>
              <a:rPr lang="uk-UA" sz="2200" b="1" dirty="0" smtClean="0"/>
              <a:t> </a:t>
            </a:r>
            <a:r>
              <a:rPr lang="uk-UA" sz="2200" dirty="0" smtClean="0"/>
              <a:t>Відхилення від стандарту «одна акція – один голос», який надає певним акціонерам повноваження, не </a:t>
            </a:r>
            <a:r>
              <a:rPr lang="uk-UA" sz="2200" dirty="0" err="1" smtClean="0"/>
              <a:t>співставні</a:t>
            </a:r>
            <a:r>
              <a:rPr lang="uk-UA" sz="2200" dirty="0" smtClean="0"/>
              <a:t> з їхньою часткою власності, є небажаним. Кожне таке відхилення необхідно обґрунтовувати і оприлюднювати.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Обов’язок щодо голосування.</a:t>
            </a:r>
            <a:r>
              <a:rPr lang="uk-UA" sz="2200" b="1" dirty="0" smtClean="0"/>
              <a:t> </a:t>
            </a:r>
            <a:r>
              <a:rPr lang="uk-UA" sz="2200" dirty="0" smtClean="0"/>
              <a:t>Інституціональні інвестори мають </a:t>
            </a:r>
            <a:r>
              <a:rPr lang="uk-UA" sz="2200" dirty="0" err="1" smtClean="0"/>
              <a:t>фідуціарний</a:t>
            </a:r>
            <a:r>
              <a:rPr lang="uk-UA" sz="2200" dirty="0" smtClean="0"/>
              <a:t> обов’язок голосувати за своїми акціями, якщо це не пов’язано із надмірними витратами і перешкодами.</a:t>
            </a:r>
            <a:endParaRPr lang="ru-RU" sz="2200" dirty="0" smtClean="0"/>
          </a:p>
          <a:p>
            <a:pPr algn="just"/>
            <a:endParaRPr lang="ru-RU" sz="2200" dirty="0" smtClean="0"/>
          </a:p>
          <a:p>
            <a:pPr algn="just"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ОЕСР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564357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800" b="1" dirty="0" smtClean="0"/>
              <a:t>ІІ. Однаково справедливе ставлення до акціонерів</a:t>
            </a:r>
            <a:endParaRPr lang="ru-RU" sz="2800" dirty="0" smtClean="0"/>
          </a:p>
          <a:p>
            <a:pPr algn="just"/>
            <a:r>
              <a:rPr lang="uk-UA" sz="2800" b="1" i="1" dirty="0" smtClean="0"/>
              <a:t>Одна акція – один голос.</a:t>
            </a:r>
            <a:r>
              <a:rPr lang="uk-UA" sz="2800" b="1" dirty="0" smtClean="0"/>
              <a:t> </a:t>
            </a:r>
            <a:r>
              <a:rPr lang="uk-UA" sz="2800" dirty="0" smtClean="0"/>
              <a:t>Довгострокове зростання національних ринків капіталу відбуватиметься найоптимальніше за умови їх переходу до принципу «одна акція – один голос». </a:t>
            </a:r>
            <a:endParaRPr lang="ru-RU" sz="2800" dirty="0" smtClean="0"/>
          </a:p>
          <a:p>
            <a:pPr algn="just"/>
            <a:r>
              <a:rPr lang="uk-UA" sz="2800" b="1" i="1" dirty="0" smtClean="0"/>
              <a:t>Захист.</a:t>
            </a:r>
            <a:r>
              <a:rPr lang="uk-UA" sz="2800" b="1" dirty="0" smtClean="0"/>
              <a:t> </a:t>
            </a:r>
            <a:r>
              <a:rPr lang="uk-UA" sz="2800" dirty="0" smtClean="0"/>
              <a:t>Спостережна рада повинна однаково справедливо ставитися до усіх акціонерів і повинна забезпечити захист прав </a:t>
            </a:r>
            <a:r>
              <a:rPr lang="uk-UA" sz="2800" dirty="0" smtClean="0"/>
              <a:t>усіх, </a:t>
            </a:r>
            <a:r>
              <a:rPr lang="uk-UA" sz="2800" dirty="0" smtClean="0"/>
              <a:t>включаючи «дрібних і іноземних акціонерів».</a:t>
            </a:r>
            <a:endParaRPr lang="ru-RU" sz="2800" dirty="0" smtClean="0"/>
          </a:p>
          <a:p>
            <a:endParaRPr lang="ru-RU" sz="2800" dirty="0" smtClean="0"/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ОЕСР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5007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500" b="1" dirty="0" smtClean="0"/>
              <a:t>ІІІ. Роль зацікавлених сторін у корпоративному управлінні.</a:t>
            </a:r>
            <a:endParaRPr lang="ru-RU" sz="2500" dirty="0" smtClean="0"/>
          </a:p>
          <a:p>
            <a:r>
              <a:rPr lang="uk-UA" sz="2500" b="1" i="1" dirty="0" smtClean="0"/>
              <a:t>Обов’язки членів спостережної ради.</a:t>
            </a:r>
            <a:r>
              <a:rPr lang="uk-UA" sz="2500" b="1" dirty="0" smtClean="0"/>
              <a:t> </a:t>
            </a:r>
            <a:r>
              <a:rPr lang="uk-UA" sz="2500" dirty="0" smtClean="0"/>
              <a:t>Спостережна рада повинна бути підзвітною акціонерам і відповідати за встановлення продуктивних відносин із іншими сторонами, зацікавленими в діяльності компаній. Це є одним з головних компонентів у створенні добробуту, робочих місць і забезпеченні фінансової стабільності компанії.</a:t>
            </a:r>
            <a:endParaRPr lang="ru-RU" sz="2500" dirty="0" smtClean="0"/>
          </a:p>
          <a:p>
            <a:r>
              <a:rPr lang="uk-UA" sz="2500" b="1" i="1" dirty="0" smtClean="0"/>
              <a:t>Участь зацікавлених сторін.</a:t>
            </a:r>
            <a:r>
              <a:rPr lang="uk-UA" sz="2500" b="1" dirty="0" smtClean="0"/>
              <a:t> </a:t>
            </a:r>
            <a:r>
              <a:rPr lang="uk-UA" sz="2500" dirty="0" smtClean="0"/>
              <a:t>Механізми покращення результатів діяльності сприяють участі працівників в управлінні і поєднують інтереси акціонерів та інших зацікавлених осіб. Це включає план володіння працівниками акціями компанії або інші програми участі в розподілі прибутку.</a:t>
            </a:r>
            <a:endParaRPr lang="ru-RU" sz="2500" dirty="0" smtClean="0"/>
          </a:p>
          <a:p>
            <a:endParaRPr lang="ru-RU" sz="2500" dirty="0" smtClean="0"/>
          </a:p>
          <a:p>
            <a:pPr>
              <a:buNone/>
            </a:pP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ОЕСР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929718" cy="55007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200" b="1" dirty="0" smtClean="0"/>
              <a:t>ІV. Розкриття інформації та прозорість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Мета.</a:t>
            </a:r>
            <a:r>
              <a:rPr lang="uk-UA" sz="2200" b="1" dirty="0" smtClean="0"/>
              <a:t> </a:t>
            </a:r>
            <a:r>
              <a:rPr lang="uk-UA" sz="2200" dirty="0" smtClean="0"/>
              <a:t>Компанії повинні розкривати точну, достатню і своєчасну інформацію для того, щоби надати можливість інвесторам ухвалювати поінформоване рішення.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Власність та права голосу.</a:t>
            </a:r>
            <a:r>
              <a:rPr lang="uk-UA" sz="2200" b="1" dirty="0" smtClean="0"/>
              <a:t> </a:t>
            </a:r>
            <a:r>
              <a:rPr lang="uk-UA" sz="2200" dirty="0" smtClean="0"/>
              <a:t>Необхідно надавати інформацію про власників значних пакетів акцій та інших осіб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Інформація про членів спостережної ради.</a:t>
            </a:r>
            <a:r>
              <a:rPr lang="uk-UA" sz="2200" b="1" dirty="0" smtClean="0"/>
              <a:t> </a:t>
            </a:r>
            <a:r>
              <a:rPr lang="uk-UA" sz="2200" dirty="0" smtClean="0"/>
              <a:t>Компанії повинні оприлюднювати суттєву достатню інформацію про членів спостережної влади.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Винагорода.</a:t>
            </a:r>
            <a:r>
              <a:rPr lang="uk-UA" sz="2200" b="1" dirty="0" smtClean="0"/>
              <a:t> </a:t>
            </a:r>
            <a:r>
              <a:rPr lang="uk-UA" sz="2200" dirty="0" smtClean="0"/>
              <a:t>Винагорода членів спостережної ради і ключових виконавчих посадових осіб повинна приводитись у відповідність до інтересів акціонерів, для чого - оприлюднюватись у річних звітах.</a:t>
            </a:r>
            <a:endParaRPr lang="ru-RU" sz="2200" dirty="0" smtClean="0"/>
          </a:p>
          <a:p>
            <a:pPr algn="just"/>
            <a:r>
              <a:rPr lang="uk-UA" sz="2200" b="1" i="1" dirty="0" smtClean="0"/>
              <a:t>Аудит.</a:t>
            </a:r>
            <a:r>
              <a:rPr lang="uk-UA" sz="2200" b="1" dirty="0" smtClean="0"/>
              <a:t> </a:t>
            </a:r>
            <a:r>
              <a:rPr lang="uk-UA" sz="2200" dirty="0" smtClean="0"/>
              <a:t>Проведення аудиту незалежними аудиторами, використання міжнародних стандартів </a:t>
            </a:r>
            <a:r>
              <a:rPr lang="uk-UA" sz="2200" dirty="0" err="1" smtClean="0"/>
              <a:t>бухобліку</a:t>
            </a:r>
            <a:r>
              <a:rPr lang="uk-UA" sz="2200" dirty="0" smtClean="0"/>
              <a:t> найвищого </a:t>
            </a:r>
            <a:r>
              <a:rPr lang="uk-UA" sz="2200" dirty="0" err="1" smtClean="0"/>
              <a:t>гатунку</a:t>
            </a:r>
            <a:r>
              <a:rPr lang="uk-UA" sz="2200" dirty="0" smtClean="0"/>
              <a:t>, розкриття інформації щодо оплати послуг аудиту.</a:t>
            </a:r>
            <a:endParaRPr lang="ru-RU" sz="2200" dirty="0" smtClean="0"/>
          </a:p>
          <a:p>
            <a:endParaRPr lang="ru-RU" sz="2200" dirty="0" smtClean="0"/>
          </a:p>
          <a:p>
            <a:pPr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ОЕСР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41" y="980728"/>
            <a:ext cx="8929718" cy="550070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500" b="1" dirty="0" smtClean="0"/>
              <a:t>V. Обов’язки спостережної ради</a:t>
            </a:r>
            <a:endParaRPr lang="ru-RU" sz="2500" dirty="0" smtClean="0"/>
          </a:p>
          <a:p>
            <a:pPr algn="just"/>
            <a:r>
              <a:rPr lang="uk-UA" sz="2500" b="1" i="1" dirty="0" smtClean="0"/>
              <a:t>Незалежні члени спостережної ради.</a:t>
            </a:r>
            <a:r>
              <a:rPr lang="uk-UA" sz="2500" b="1" dirty="0" smtClean="0"/>
              <a:t> </a:t>
            </a:r>
            <a:r>
              <a:rPr lang="uk-UA" sz="2500" dirty="0" smtClean="0"/>
              <a:t>Спостережна рада </a:t>
            </a:r>
            <a:r>
              <a:rPr lang="uk-UA" sz="2500" dirty="0" smtClean="0"/>
              <a:t>ухвалює </a:t>
            </a:r>
            <a:r>
              <a:rPr lang="uk-UA" sz="2500" dirty="0" smtClean="0"/>
              <a:t>судження з питань корпоративної діяльності незалежно від правління. Для цього спостережна рада є підзвітною всім акціонерам, у її складі повинно бути достатня кількість незалежних членів, що мають знання і досвід.</a:t>
            </a:r>
            <a:endParaRPr lang="ru-RU" sz="2500" dirty="0" smtClean="0"/>
          </a:p>
          <a:p>
            <a:pPr algn="just"/>
            <a:r>
              <a:rPr lang="uk-UA" sz="2500" b="1" i="1" dirty="0" smtClean="0"/>
              <a:t>Незалежні комітети.</a:t>
            </a:r>
            <a:r>
              <a:rPr lang="uk-UA" sz="2500" b="1" dirty="0" smtClean="0"/>
              <a:t> </a:t>
            </a:r>
            <a:r>
              <a:rPr lang="uk-UA" sz="2500" dirty="0" smtClean="0"/>
              <a:t>У сферах, де існує можливість потенційного конфлікту інтересів і доречним є незалежне бізнес – судження доцільно створювати комітети з незалежних членів спостережної ради з питань аудиту, визначення винагороди і висування кандидатів не ключові посади.</a:t>
            </a:r>
            <a:endParaRPr lang="ru-RU" sz="2500" dirty="0" smtClean="0"/>
          </a:p>
          <a:p>
            <a:endParaRPr lang="ru-RU" sz="2500" dirty="0" smtClean="0"/>
          </a:p>
          <a:p>
            <a:pPr>
              <a:buNone/>
            </a:pPr>
            <a:endParaRPr lang="ru-RU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ПРИНЦИПИ КОРПОРАТИВНОГО УПРАВЛІННЯ УКРАЇНИ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000" b="1" dirty="0" smtClean="0"/>
              <a:t>Права акціонерів</a:t>
            </a:r>
            <a:endParaRPr lang="ru-RU" sz="2000" dirty="0" smtClean="0"/>
          </a:p>
          <a:p>
            <a:pPr lvl="0" algn="just"/>
            <a:r>
              <a:rPr lang="uk-UA" sz="2000" dirty="0" smtClean="0"/>
              <a:t>Товариство повинно сприяти реалізації та забезпечувати захист прав та законних акціонерів</a:t>
            </a:r>
            <a:endParaRPr lang="ru-RU" sz="2000" dirty="0" smtClean="0"/>
          </a:p>
          <a:p>
            <a:pPr lvl="0" algn="just"/>
            <a:r>
              <a:rPr lang="uk-UA" sz="2000" dirty="0" smtClean="0"/>
              <a:t>Товариство повинно забезпечити рівне ставлення до всіх акціонерів</a:t>
            </a:r>
            <a:endParaRPr lang="ru-RU" sz="2000" dirty="0" smtClean="0"/>
          </a:p>
          <a:p>
            <a:pPr lvl="0" algn="just"/>
            <a:r>
              <a:rPr lang="uk-UA" sz="2000" dirty="0" smtClean="0"/>
              <a:t>Товариство повинно забезпечити іноземним акціонерам рівні можливості для реалізації своїх прав нарівні з іншими акціонерами</a:t>
            </a:r>
            <a:endParaRPr lang="ru-RU" sz="2000" dirty="0" smtClean="0"/>
          </a:p>
          <a:p>
            <a:pPr lvl="0" algn="just"/>
            <a:r>
              <a:rPr lang="uk-UA" sz="2000" dirty="0" smtClean="0"/>
              <a:t>У випадку здійснення додаткового випуску акцій, товариство повинно забезпечити рівне переважне право всіх акціонерів придбати додатково випущені акції у кількості, пропорційній їх існуючій частці у статутному фонді</a:t>
            </a:r>
            <a:endParaRPr lang="ru-RU" sz="2000" dirty="0" smtClean="0"/>
          </a:p>
          <a:p>
            <a:pPr lvl="0" algn="just"/>
            <a:r>
              <a:rPr lang="uk-UA" sz="2000" dirty="0" smtClean="0"/>
              <a:t>Номінальні утримувачі акцій, які беруть участь у загальних зборах від імені акціонерів на підставі належним чином оформленої довіреності, повинні звертатися до власників акцій стосовно отримання завдання на голосування щодо питань порядку денного і голосувати відповідно з отриманим завданням</a:t>
            </a:r>
            <a:endParaRPr lang="ru-RU" sz="2000" dirty="0" smtClean="0"/>
          </a:p>
          <a:p>
            <a:pPr lvl="0" algn="just"/>
            <a:r>
              <a:rPr lang="uk-UA" sz="2000" dirty="0" smtClean="0"/>
              <a:t>Товариство повинно розробити та запровадити необхідні внутрішні механізми з метою запобігання неправомірному використанню </a:t>
            </a:r>
            <a:r>
              <a:rPr lang="uk-UA" sz="2000" dirty="0" err="1" smtClean="0"/>
              <a:t>інсайдерської</a:t>
            </a:r>
            <a:r>
              <a:rPr lang="uk-UA" sz="2000" dirty="0" smtClean="0"/>
              <a:t> інформації посадовими особами товариства та іншими інсайдерами</a:t>
            </a:r>
            <a:endParaRPr lang="ru-RU" sz="2000" dirty="0" smtClean="0"/>
          </a:p>
          <a:p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17611</Words>
  <Application>WPS Presentation</Application>
  <PresentationFormat>Экран (4:3)</PresentationFormat>
  <Paragraphs>287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 Принципи та моделі корпоративного управління</vt:lpstr>
      <vt:lpstr>ЗАКОНОДАВЧА БАЗА</vt:lpstr>
      <vt:lpstr>ПРИНЦИПИ КОРПОРАТИВНОГО УПРАВЛІННЯ</vt:lpstr>
      <vt:lpstr>ПРИНЦИПИ КОРПОРАТИВНОГО УПРАВЛІННЯ ОЕСР</vt:lpstr>
      <vt:lpstr>ПРИНЦИПИ КОРПОРАТИВНОГО УПРАВЛІННЯ ОЕСР</vt:lpstr>
      <vt:lpstr>ПРИНЦИПИ КОРПОРАТИВНОГО УПРАВЛІННЯ ОЕСР</vt:lpstr>
      <vt:lpstr>ПРИНЦИПИ КОРПОРАТИВНОГО УПРАВЛІННЯ ОЕСР</vt:lpstr>
      <vt:lpstr>ПРИНЦИПИ КОРПОРАТИВНОГО УПРАВЛІННЯ ОЕСР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ПРИНЦИПИ КОРПОРАТИВНОГО УПРАВЛІННЯ УКРАЇНИ</vt:lpstr>
      <vt:lpstr>АУТСАЙДЕРСЬКА СИСТЕМА  КОРПОРАТИВНОГО УПРАВЛІННЯ</vt:lpstr>
      <vt:lpstr>ІНСАЙДЕРСЬКА СИСТЕМА  КОРПОРАТИВНОГО УПРАВЛІННЯ</vt:lpstr>
      <vt:lpstr>АНГЛО-АМЕРИКАНСЬКА МОДЕЛЬ КОРПОРАТИВНОГО УПРАВЛІННЯ</vt:lpstr>
      <vt:lpstr>АНГЛО-АМЕРИКАНСЬКА МОДЕЛЬ КОРПОРАТИВНОГО УПРАВЛІННЯ</vt:lpstr>
      <vt:lpstr>АНГЛО-АМЕРИКАНСЬКА МОДЕЛЬ КОРПОРАТИВНОГО УПРАВЛІННЯ</vt:lpstr>
      <vt:lpstr>НІМЕЦЬКА МОДЕЛЬ КОРПОРАТИВНОГО УПРАВЛІННЯ</vt:lpstr>
      <vt:lpstr>НІМЕЦЬКА МОДЕЛЬ КОРПОРАТИВНОГО УПРАВЛІННЯ</vt:lpstr>
      <vt:lpstr>НІМЕЦЬКА МОДЕЛЬ КОРПОРАТИВНОГО УПРАВЛІННЯ</vt:lpstr>
      <vt:lpstr>ЯПОНСЬКА МОДЕЛЬ КОРПОРАТИВНОГО УПРАВЛІННЯ</vt:lpstr>
      <vt:lpstr>ЯПОНСЬКА МОДЕЛЬ КОРПОРАТИВНОГО УПРАВЛІННЯ</vt:lpstr>
      <vt:lpstr>ЯПОНСЬКА МОДЕЛЬ КОРПОРАТИВНОГО УПРАВЛІННЯ</vt:lpstr>
      <vt:lpstr>ЗМІШАНА МОДЕЛЬ КОРПОРАТИВНОГО УПРАВЛІННЯ</vt:lpstr>
      <vt:lpstr>ЗМІШАНА МОДЕЛЬ КОРПОРАТИВНОГО УПРАВЛІННЯ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Принципи та моделі корпоративного управління</dc:title>
  <dc:creator>Пользователь</dc:creator>
  <cp:lastModifiedBy>Тетяна Біляк</cp:lastModifiedBy>
  <cp:revision>21</cp:revision>
  <dcterms:created xsi:type="dcterms:W3CDTF">2025-09-27T10:38:01Z</dcterms:created>
  <dcterms:modified xsi:type="dcterms:W3CDTF">2025-09-27T11:57:43Z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54BE2E93917F4E9294EBAA426ED48115_13</vt:lpwstr>
  </property>
  <property fmtid="{D5CDD505-2E9C-101B-9397-08002B2CF9AE}" pid="3" name="KSOProductBuildVer">
    <vt:lpwstr>1049-12.2.0.22549</vt:lpwstr>
  </property>
</Properties>
</file>