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348" r:id="rId3"/>
    <p:sldId id="349" r:id="rId4"/>
    <p:sldId id="356" r:id="rId5"/>
    <p:sldId id="350" r:id="rId6"/>
    <p:sldId id="353" r:id="rId7"/>
    <p:sldId id="384" r:id="rId8"/>
    <p:sldId id="385" r:id="rId9"/>
    <p:sldId id="371" r:id="rId10"/>
    <p:sldId id="372" r:id="rId11"/>
    <p:sldId id="373" r:id="rId12"/>
    <p:sldId id="374" r:id="rId13"/>
    <p:sldId id="375" r:id="rId14"/>
    <p:sldId id="376" r:id="rId15"/>
    <p:sldId id="352" r:id="rId16"/>
    <p:sldId id="370" r:id="rId17"/>
    <p:sldId id="351" r:id="rId18"/>
    <p:sldId id="377" r:id="rId19"/>
    <p:sldId id="378" r:id="rId20"/>
    <p:sldId id="379" r:id="rId21"/>
    <p:sldId id="358" r:id="rId22"/>
    <p:sldId id="357" r:id="rId23"/>
    <p:sldId id="360" r:id="rId24"/>
    <p:sldId id="361" r:id="rId25"/>
    <p:sldId id="359" r:id="rId26"/>
    <p:sldId id="362" r:id="rId27"/>
    <p:sldId id="363" r:id="rId28"/>
    <p:sldId id="364" r:id="rId29"/>
    <p:sldId id="365" r:id="rId30"/>
    <p:sldId id="366" r:id="rId31"/>
    <p:sldId id="367" r:id="rId32"/>
    <p:sldId id="368" r:id="rId33"/>
    <p:sldId id="369" r:id="rId34"/>
    <p:sldId id="380" r:id="rId35"/>
    <p:sldId id="381" r:id="rId36"/>
    <p:sldId id="389" r:id="rId37"/>
    <p:sldId id="382" r:id="rId38"/>
    <p:sldId id="388" r:id="rId39"/>
    <p:sldId id="386" r:id="rId40"/>
    <p:sldId id="387" r:id="rId41"/>
    <p:sldId id="383" r:id="rId42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307" y="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6E03-9A6F-4D5B-A053-1805D7046A71}" type="datetimeFigureOut">
              <a:rPr lang="uk-UA" smtClean="0"/>
              <a:pPr/>
              <a:t>07.10.2025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9988B-3ADB-4DFA-BFD6-68D705285BA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3564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6E03-9A6F-4D5B-A053-1805D7046A71}" type="datetimeFigureOut">
              <a:rPr lang="uk-UA" smtClean="0"/>
              <a:pPr/>
              <a:t>07.10.2025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9988B-3ADB-4DFA-BFD6-68D705285BA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9360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6E03-9A6F-4D5B-A053-1805D7046A71}" type="datetimeFigureOut">
              <a:rPr lang="uk-UA" smtClean="0"/>
              <a:pPr/>
              <a:t>07.10.2025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9988B-3ADB-4DFA-BFD6-68D705285BA4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72249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6E03-9A6F-4D5B-A053-1805D7046A71}" type="datetimeFigureOut">
              <a:rPr lang="uk-UA" smtClean="0"/>
              <a:pPr/>
              <a:t>07.10.2025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9988B-3ADB-4DFA-BFD6-68D705285BA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095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6E03-9A6F-4D5B-A053-1805D7046A71}" type="datetimeFigureOut">
              <a:rPr lang="uk-UA" smtClean="0"/>
              <a:pPr/>
              <a:t>07.10.2025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9988B-3ADB-4DFA-BFD6-68D705285BA4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9780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6E03-9A6F-4D5B-A053-1805D7046A71}" type="datetimeFigureOut">
              <a:rPr lang="uk-UA" smtClean="0"/>
              <a:pPr/>
              <a:t>07.10.2025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9988B-3ADB-4DFA-BFD6-68D705285BA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7808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6E03-9A6F-4D5B-A053-1805D7046A71}" type="datetimeFigureOut">
              <a:rPr lang="uk-UA" smtClean="0"/>
              <a:pPr/>
              <a:t>07.10.2025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9988B-3ADB-4DFA-BFD6-68D705285BA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16408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6E03-9A6F-4D5B-A053-1805D7046A71}" type="datetimeFigureOut">
              <a:rPr lang="uk-UA" smtClean="0"/>
              <a:pPr/>
              <a:t>07.10.2025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9988B-3ADB-4DFA-BFD6-68D705285BA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36903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6E03-9A6F-4D5B-A053-1805D7046A71}" type="datetimeFigureOut">
              <a:rPr lang="uk-UA" smtClean="0"/>
              <a:pPr/>
              <a:t>07.10.2025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9988B-3ADB-4DFA-BFD6-68D705285BA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80882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6E03-9A6F-4D5B-A053-1805D7046A71}" type="datetimeFigureOut">
              <a:rPr lang="uk-UA" smtClean="0"/>
              <a:pPr/>
              <a:t>07.10.2025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9988B-3ADB-4DFA-BFD6-68D705285BA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7267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6E03-9A6F-4D5B-A053-1805D7046A71}" type="datetimeFigureOut">
              <a:rPr lang="uk-UA" smtClean="0"/>
              <a:pPr/>
              <a:t>07.10.2025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9988B-3ADB-4DFA-BFD6-68D705285BA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96974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6E03-9A6F-4D5B-A053-1805D7046A71}" type="datetimeFigureOut">
              <a:rPr lang="uk-UA" smtClean="0"/>
              <a:pPr/>
              <a:t>07.10.2025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9988B-3ADB-4DFA-BFD6-68D705285BA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54226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6E03-9A6F-4D5B-A053-1805D7046A71}" type="datetimeFigureOut">
              <a:rPr lang="uk-UA" smtClean="0"/>
              <a:pPr/>
              <a:t>07.10.2025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9988B-3ADB-4DFA-BFD6-68D705285BA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92066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6E03-9A6F-4D5B-A053-1805D7046A71}" type="datetimeFigureOut">
              <a:rPr lang="uk-UA" smtClean="0"/>
              <a:pPr/>
              <a:t>07.10.2025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9988B-3ADB-4DFA-BFD6-68D705285BA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44319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6E03-9A6F-4D5B-A053-1805D7046A71}" type="datetimeFigureOut">
              <a:rPr lang="uk-UA" smtClean="0"/>
              <a:pPr/>
              <a:t>07.10.2025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9988B-3ADB-4DFA-BFD6-68D705285BA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98474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6E03-9A6F-4D5B-A053-1805D7046A71}" type="datetimeFigureOut">
              <a:rPr lang="uk-UA" smtClean="0"/>
              <a:pPr/>
              <a:t>07.10.2025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9988B-3ADB-4DFA-BFD6-68D705285BA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24706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BB6E03-9A6F-4D5B-A053-1805D7046A71}" type="datetimeFigureOut">
              <a:rPr lang="uk-UA" smtClean="0"/>
              <a:pPr/>
              <a:t>07.10.2025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3F9988B-3ADB-4DFA-BFD6-68D705285BA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12957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dasu.gov.ua/ua/plugins/userPages/3093" TargetMode="External"/><Relationship Id="rId2" Type="http://schemas.openxmlformats.org/officeDocument/2006/relationships/hyperlink" Target="https://dasu.gov.ua/ua/plugins/userPages/2785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ozorro.org/derzhkontrol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77863" y="1010193"/>
            <a:ext cx="8856835" cy="3685076"/>
          </a:xfrm>
        </p:spPr>
        <p:txBody>
          <a:bodyPr/>
          <a:lstStyle/>
          <a:p>
            <a:pPr algn="ctr"/>
            <a:br>
              <a:rPr lang="ru-RU" dirty="0">
                <a:solidFill>
                  <a:schemeClr val="tx1"/>
                </a:solidFill>
              </a:rPr>
            </a:br>
            <a:endParaRPr lang="uk-UA" sz="4400" dirty="0">
              <a:solidFill>
                <a:schemeClr val="tx1"/>
              </a:solidFill>
            </a:endParaRP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C8A89449-A721-61E8-E2C3-E0F45393B2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0152357"/>
              </p:ext>
            </p:extLst>
          </p:nvPr>
        </p:nvGraphicFramePr>
        <p:xfrm>
          <a:off x="677863" y="2036618"/>
          <a:ext cx="8596312" cy="216301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596312">
                  <a:extLst>
                    <a:ext uri="{9D8B030D-6E8A-4147-A177-3AD203B41FA5}">
                      <a16:colId xmlns:a16="http://schemas.microsoft.com/office/drawing/2014/main" val="2896671358"/>
                    </a:ext>
                  </a:extLst>
                </a:gridCol>
              </a:tblGrid>
              <a:tr h="2163018">
                <a:tc>
                  <a:txBody>
                    <a:bodyPr/>
                    <a:lstStyle/>
                    <a:p>
                      <a:pPr indent="-12065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uk-UA" sz="2800" dirty="0">
                          <a:effectLst/>
                        </a:rPr>
                        <a:t>Тема 6. Публічні закупівлі як об</a:t>
                      </a:r>
                      <a:r>
                        <a:rPr lang="ru-RU" sz="2800" dirty="0">
                          <a:effectLst/>
                        </a:rPr>
                        <a:t>’</a:t>
                      </a:r>
                      <a:r>
                        <a:rPr lang="uk-UA" sz="2800" dirty="0" err="1">
                          <a:effectLst/>
                        </a:rPr>
                        <a:t>єкт</a:t>
                      </a:r>
                      <a:r>
                        <a:rPr lang="uk-UA" sz="2800" dirty="0">
                          <a:effectLst/>
                        </a:rPr>
                        <a:t> державного фінансового аудиту</a:t>
                      </a:r>
                      <a:endParaRPr lang="uk-UA" sz="2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/>
                </a:tc>
                <a:extLst>
                  <a:ext uri="{0D108BD9-81ED-4DB2-BD59-A6C34878D82A}">
                    <a16:rowId xmlns:a16="http://schemas.microsoft.com/office/drawing/2014/main" val="26197948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9948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10980" y="796420"/>
            <a:ext cx="6029335" cy="4627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853023" y="572878"/>
            <a:ext cx="6245991" cy="4439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88974" y="936435"/>
            <a:ext cx="7656722" cy="482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9484" y="1311008"/>
            <a:ext cx="7943162" cy="47310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42256" y="1233889"/>
            <a:ext cx="6867525" cy="4691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038121" y="958468"/>
            <a:ext cx="5960126" cy="46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094706" y="1553378"/>
            <a:ext cx="5762625" cy="4319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91508" y="1179513"/>
            <a:ext cx="5905041" cy="4862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027104" y="1145754"/>
            <a:ext cx="6378766" cy="4560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23219" y="1410159"/>
            <a:ext cx="6705600" cy="3996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66031" y="1575412"/>
            <a:ext cx="7419975" cy="3849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346593" y="848300"/>
            <a:ext cx="5497417" cy="5193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938970" y="352540"/>
            <a:ext cx="5761820" cy="5689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02257" y="1013552"/>
            <a:ext cx="7147524" cy="4847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94619" y="1619481"/>
            <a:ext cx="71628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544896" y="1079653"/>
            <a:ext cx="4417763" cy="4864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73716" y="1399143"/>
            <a:ext cx="6995711" cy="4411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25417" y="1575412"/>
            <a:ext cx="7821976" cy="2559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64386" y="1322024"/>
            <a:ext cx="4869455" cy="4188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18519" y="1432194"/>
            <a:ext cx="5715000" cy="2192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61281" y="1465243"/>
            <a:ext cx="7229475" cy="4091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313542" y="1189822"/>
            <a:ext cx="6323682" cy="4292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916935" y="892366"/>
            <a:ext cx="5651653" cy="4924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754218" y="1013552"/>
            <a:ext cx="4594034" cy="4907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905762" y="1784734"/>
            <a:ext cx="6118480" cy="420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89894" y="1190625"/>
            <a:ext cx="6572250" cy="455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23231" y="1250156"/>
            <a:ext cx="6505575" cy="453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EA12FAF-7772-6960-9076-A9C2613686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0" i="0" dirty="0" err="1">
                <a:solidFill>
                  <a:srgbClr val="1D1D1B"/>
                </a:solidFill>
                <a:effectLst/>
                <a:latin typeface="ProbaPro"/>
              </a:rPr>
              <a:t>Захист</a:t>
            </a:r>
            <a:r>
              <a:rPr lang="ru-RU" b="0" i="0" dirty="0">
                <a:solidFill>
                  <a:srgbClr val="1D1D1B"/>
                </a:solidFill>
                <a:effectLst/>
                <a:latin typeface="ProbaPro"/>
              </a:rPr>
              <a:t> </a:t>
            </a:r>
            <a:r>
              <a:rPr lang="ru-RU" b="0" i="0" dirty="0" err="1">
                <a:solidFill>
                  <a:srgbClr val="1D1D1B"/>
                </a:solidFill>
                <a:effectLst/>
                <a:latin typeface="ProbaPro"/>
              </a:rPr>
              <a:t>даних</a:t>
            </a:r>
            <a:r>
              <a:rPr lang="ru-RU" b="0" i="0" dirty="0">
                <a:solidFill>
                  <a:srgbClr val="1D1D1B"/>
                </a:solidFill>
                <a:effectLst/>
                <a:latin typeface="ProbaPro"/>
              </a:rPr>
              <a:t> </a:t>
            </a:r>
            <a:r>
              <a:rPr lang="ru-RU" b="0" i="0" dirty="0" err="1">
                <a:solidFill>
                  <a:srgbClr val="1D1D1B"/>
                </a:solidFill>
                <a:effectLst/>
                <a:latin typeface="ProbaPro"/>
              </a:rPr>
              <a:t>від</a:t>
            </a:r>
            <a:r>
              <a:rPr lang="ru-RU" b="0" i="0" dirty="0">
                <a:solidFill>
                  <a:srgbClr val="1D1D1B"/>
                </a:solidFill>
                <a:effectLst/>
                <a:latin typeface="ProbaPro"/>
              </a:rPr>
              <a:t> ворога: Уряд на час </a:t>
            </a:r>
            <a:r>
              <a:rPr lang="ru-RU" b="0" i="0" dirty="0" err="1">
                <a:solidFill>
                  <a:srgbClr val="1D1D1B"/>
                </a:solidFill>
                <a:effectLst/>
                <a:latin typeface="ProbaPro"/>
              </a:rPr>
              <a:t>воєнного</a:t>
            </a:r>
            <a:r>
              <a:rPr lang="ru-RU" b="0" i="0" dirty="0">
                <a:solidFill>
                  <a:srgbClr val="1D1D1B"/>
                </a:solidFill>
                <a:effectLst/>
                <a:latin typeface="ProbaPro"/>
              </a:rPr>
              <a:t> стану дозволив не </a:t>
            </a:r>
            <a:r>
              <a:rPr lang="ru-RU" b="0" i="0" dirty="0" err="1">
                <a:solidFill>
                  <a:srgbClr val="1D1D1B"/>
                </a:solidFill>
                <a:effectLst/>
                <a:latin typeface="ProbaPro"/>
              </a:rPr>
              <a:t>публікувати</a:t>
            </a:r>
            <a:r>
              <a:rPr lang="ru-RU" b="0" i="0" dirty="0">
                <a:solidFill>
                  <a:srgbClr val="1D1D1B"/>
                </a:solidFill>
                <a:effectLst/>
                <a:latin typeface="ProbaPro"/>
              </a:rPr>
              <a:t> </a:t>
            </a:r>
            <a:r>
              <a:rPr lang="ru-RU" b="0" i="0" dirty="0" err="1">
                <a:solidFill>
                  <a:srgbClr val="1D1D1B"/>
                </a:solidFill>
                <a:effectLst/>
                <a:latin typeface="ProbaPro"/>
              </a:rPr>
              <a:t>інформацію</a:t>
            </a:r>
            <a:r>
              <a:rPr lang="ru-RU" b="0" i="0" dirty="0">
                <a:solidFill>
                  <a:srgbClr val="1D1D1B"/>
                </a:solidFill>
                <a:effectLst/>
                <a:latin typeface="ProbaPro"/>
              </a:rPr>
              <a:t> про </a:t>
            </a:r>
            <a:r>
              <a:rPr lang="ru-RU" b="0" i="0" dirty="0" err="1">
                <a:solidFill>
                  <a:srgbClr val="1D1D1B"/>
                </a:solidFill>
                <a:effectLst/>
                <a:latin typeface="ProbaPro"/>
              </a:rPr>
              <a:t>закупівлі</a:t>
            </a:r>
            <a:r>
              <a:rPr lang="ru-RU" b="0" i="0" dirty="0">
                <a:solidFill>
                  <a:srgbClr val="1D1D1B"/>
                </a:solidFill>
                <a:effectLst/>
                <a:latin typeface="ProbaPro"/>
              </a:rPr>
              <a:t> на потреби оборони, а також не </a:t>
            </a:r>
            <a:r>
              <a:rPr lang="ru-RU" b="0" i="0" dirty="0" err="1">
                <a:solidFill>
                  <a:srgbClr val="1D1D1B"/>
                </a:solidFill>
                <a:effectLst/>
                <a:latin typeface="ProbaPro"/>
              </a:rPr>
              <a:t>оголошувати</a:t>
            </a:r>
            <a:r>
              <a:rPr lang="ru-RU" b="0" i="0" dirty="0">
                <a:solidFill>
                  <a:srgbClr val="1D1D1B"/>
                </a:solidFill>
                <a:effectLst/>
                <a:latin typeface="ProbaPro"/>
              </a:rPr>
              <a:t> </a:t>
            </a:r>
            <a:r>
              <a:rPr lang="ru-RU" b="0" i="0" dirty="0" err="1">
                <a:solidFill>
                  <a:srgbClr val="1D1D1B"/>
                </a:solidFill>
                <a:effectLst/>
                <a:latin typeface="ProbaPro"/>
              </a:rPr>
              <a:t>розташування</a:t>
            </a:r>
            <a:r>
              <a:rPr lang="ru-RU" b="0" i="0" dirty="0">
                <a:solidFill>
                  <a:srgbClr val="1D1D1B"/>
                </a:solidFill>
                <a:effectLst/>
                <a:latin typeface="ProbaPro"/>
              </a:rPr>
              <a:t> </a:t>
            </a:r>
            <a:r>
              <a:rPr lang="ru-RU" b="0" i="0" dirty="0" err="1">
                <a:solidFill>
                  <a:srgbClr val="1D1D1B"/>
                </a:solidFill>
                <a:effectLst/>
                <a:latin typeface="ProbaPro"/>
              </a:rPr>
              <a:t>підприємств-постачальників</a:t>
            </a:r>
            <a:endParaRPr lang="ru-RU" b="0" i="0" dirty="0">
              <a:solidFill>
                <a:srgbClr val="1D1D1B"/>
              </a:solidFill>
              <a:effectLst/>
              <a:latin typeface="ProbaPro"/>
            </a:endParaRPr>
          </a:p>
          <a:p>
            <a:pPr algn="l" fontAlgn="base" latinLnBrk="0"/>
            <a:r>
              <a:rPr lang="uk-UA" b="0" i="0" dirty="0">
                <a:solidFill>
                  <a:srgbClr val="1D1D1B"/>
                </a:solidFill>
                <a:effectLst/>
                <a:latin typeface="ProbaPro"/>
              </a:rPr>
              <a:t>Уряд </a:t>
            </a:r>
            <a:r>
              <a:rPr lang="uk-UA" b="0" i="0" dirty="0" err="1">
                <a:solidFill>
                  <a:srgbClr val="1D1D1B"/>
                </a:solidFill>
                <a:effectLst/>
                <a:latin typeface="ProbaPro"/>
              </a:rPr>
              <a:t>вніс</a:t>
            </a:r>
            <a:r>
              <a:rPr lang="uk-UA" b="0" i="0" dirty="0">
                <a:solidFill>
                  <a:srgbClr val="1D1D1B"/>
                </a:solidFill>
                <a:effectLst/>
                <a:latin typeface="ProbaPro"/>
              </a:rPr>
              <a:t> зміни до правил проведення публічних </a:t>
            </a:r>
            <a:r>
              <a:rPr lang="uk-UA" b="0" i="0" dirty="0" err="1">
                <a:solidFill>
                  <a:srgbClr val="1D1D1B"/>
                </a:solidFill>
                <a:effectLst/>
                <a:latin typeface="ProbaPro"/>
              </a:rPr>
              <a:t>закупівель</a:t>
            </a:r>
            <a:r>
              <a:rPr lang="uk-UA" b="0" i="0" dirty="0">
                <a:solidFill>
                  <a:srgbClr val="1D1D1B"/>
                </a:solidFill>
                <a:effectLst/>
                <a:latin typeface="ProbaPro"/>
              </a:rPr>
              <a:t>: підвищили безпеку учасників торгів, зменшили можливості для зловживань замовників та розширили перелік підстав для </a:t>
            </a:r>
            <a:r>
              <a:rPr lang="uk-UA" b="0" i="0" dirty="0" err="1">
                <a:solidFill>
                  <a:srgbClr val="1D1D1B"/>
                </a:solidFill>
                <a:effectLst/>
                <a:latin typeface="ProbaPro"/>
              </a:rPr>
              <a:t>закупівель</a:t>
            </a:r>
            <a:r>
              <a:rPr lang="uk-UA" b="0" i="0" dirty="0">
                <a:solidFill>
                  <a:srgbClr val="1D1D1B"/>
                </a:solidFill>
                <a:effectLst/>
                <a:latin typeface="ProbaPro"/>
              </a:rPr>
              <a:t> без відкритих торгів. Відповідне рішення ухвалили на засідання 5 липня 2024 року.</a:t>
            </a:r>
          </a:p>
          <a:p>
            <a:pPr algn="l" fontAlgn="base" latinLnBrk="0"/>
            <a:r>
              <a:rPr lang="uk-UA" b="0" i="0" dirty="0">
                <a:solidFill>
                  <a:srgbClr val="1D1D1B"/>
                </a:solidFill>
                <a:effectLst/>
                <a:latin typeface="ProbaPro"/>
              </a:rPr>
              <a:t>Уряд розширив перелік підстав для </a:t>
            </a:r>
            <a:r>
              <a:rPr lang="uk-UA" b="0" i="0" dirty="0" err="1">
                <a:solidFill>
                  <a:srgbClr val="1D1D1B"/>
                </a:solidFill>
                <a:effectLst/>
                <a:latin typeface="ProbaPro"/>
              </a:rPr>
              <a:t>закупівель</a:t>
            </a:r>
            <a:r>
              <a:rPr lang="uk-UA" b="0" i="0" dirty="0">
                <a:solidFill>
                  <a:srgbClr val="1D1D1B"/>
                </a:solidFill>
                <a:effectLst/>
                <a:latin typeface="ProbaPro"/>
              </a:rPr>
              <a:t> без використання електронної системи </a:t>
            </a:r>
            <a:r>
              <a:rPr lang="uk-UA" b="0" i="0" dirty="0" err="1">
                <a:solidFill>
                  <a:srgbClr val="1D1D1B"/>
                </a:solidFill>
                <a:effectLst/>
                <a:latin typeface="ProbaPro"/>
              </a:rPr>
              <a:t>закупівель</a:t>
            </a:r>
            <a:r>
              <a:rPr lang="uk-UA" b="0" i="0" dirty="0">
                <a:solidFill>
                  <a:srgbClr val="1D1D1B"/>
                </a:solidFill>
                <a:effectLst/>
                <a:latin typeface="ProbaPro"/>
              </a:rPr>
              <a:t>. Відтепер закупівлі за нагальною потребою для ЗСУ, військових формувань, Вищих військових навчальних закладів, правоохоронних органів, ДСНС, а також закупівлі “Укрзалізниці”, які спрямовані на ремонти та відновлення техніки, зможуть відбуватись без застосування відкритих торгів або електронного каталогу.</a:t>
            </a:r>
          </a:p>
          <a:p>
            <a:pPr algn="l" fontAlgn="base" latinLnBrk="0"/>
            <a:r>
              <a:rPr lang="uk-UA" b="0" i="0" dirty="0">
                <a:solidFill>
                  <a:srgbClr val="1D1D1B"/>
                </a:solidFill>
                <a:effectLst/>
                <a:latin typeface="ProbaPro"/>
              </a:rPr>
              <a:t>Крім того, задля безпеки замовників, постачальників та виконавців, замовникам дозволили не вказувати населений пункт, де розташоване підприємство, а лише, наприклад, район чи область. Це ускладнить пошук його місцезнаходження для ворога.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89460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66093" y="1872867"/>
            <a:ext cx="7994851" cy="1178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818FCB5-92A8-4C59-5213-A7C3D5A4BF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uk-UA" b="0" i="0" dirty="0">
                <a:solidFill>
                  <a:srgbClr val="333333"/>
                </a:solidFill>
                <a:effectLst/>
                <a:latin typeface="Rubik, Roboto Condensed"/>
              </a:rPr>
              <a:t>3 жовтня 2024 року набули чинності зміни до Закону України «Про публічні закупівлі», спрямовані на забезпечення прозорості в будівництві. Ці зміни покликані підвищити контроль за використанням бюджетних коштів у сфері будівельних робіт та поточного ремонту. Нові вимоги стосуються обов’язкового оприлюднення цін на матеріальні ресурси та детальних кошторисів у договорах про закупівлі.</a:t>
            </a:r>
          </a:p>
          <a:p>
            <a:pPr algn="ctr"/>
            <a:r>
              <a:rPr lang="uk-UA" b="1" i="0" dirty="0">
                <a:solidFill>
                  <a:srgbClr val="333333"/>
                </a:solidFill>
                <a:effectLst/>
                <a:latin typeface="Rubik, Roboto Condensed"/>
              </a:rPr>
              <a:t>Закон, який вносить зміни</a:t>
            </a:r>
            <a:endParaRPr lang="uk-UA" b="0" i="0" dirty="0">
              <a:solidFill>
                <a:srgbClr val="333333"/>
              </a:solidFill>
              <a:effectLst/>
              <a:latin typeface="Rubik, Roboto Condensed"/>
            </a:endParaRPr>
          </a:p>
          <a:p>
            <a:pPr algn="l"/>
            <a:r>
              <a:rPr lang="uk-UA" b="0" i="0" dirty="0">
                <a:solidFill>
                  <a:srgbClr val="333333"/>
                </a:solidFill>
                <a:effectLst/>
                <a:latin typeface="Rubik, Roboto Condensed"/>
              </a:rPr>
              <a:t>Закон про внесення змін до Закону України "Про публічні закупівлі" щодо забезпечення оприлюднення замовниками в електронній системі </a:t>
            </a:r>
            <a:r>
              <a:rPr lang="uk-UA" b="0" i="0" dirty="0" err="1">
                <a:solidFill>
                  <a:srgbClr val="333333"/>
                </a:solidFill>
                <a:effectLst/>
                <a:latin typeface="Rubik, Roboto Condensed"/>
              </a:rPr>
              <a:t>закупівель</a:t>
            </a:r>
            <a:r>
              <a:rPr lang="uk-UA" b="0" i="0" dirty="0">
                <a:solidFill>
                  <a:srgbClr val="333333"/>
                </a:solidFill>
                <a:effectLst/>
                <a:latin typeface="Rubik, Roboto Condensed"/>
              </a:rPr>
              <a:t> інформації про ціни на матеріальні ресурси під час </a:t>
            </a:r>
            <a:r>
              <a:rPr lang="uk-UA" b="0" i="0" dirty="0" err="1">
                <a:solidFill>
                  <a:srgbClr val="333333"/>
                </a:solidFill>
                <a:effectLst/>
                <a:latin typeface="Rubik, Roboto Condensed"/>
              </a:rPr>
              <a:t>закупівель</a:t>
            </a:r>
            <a:r>
              <a:rPr lang="uk-UA" b="0" i="0" dirty="0">
                <a:solidFill>
                  <a:srgbClr val="333333"/>
                </a:solidFill>
                <a:effectLst/>
                <a:latin typeface="Rubik, Roboto Condensed"/>
              </a:rPr>
              <a:t> послуг з поточного ремонту та робіт з будівництва (прозоре будівництво)" № 3988-</a:t>
            </a:r>
            <a:r>
              <a:rPr lang="en-US" b="0" i="0" dirty="0">
                <a:solidFill>
                  <a:srgbClr val="333333"/>
                </a:solidFill>
                <a:effectLst/>
                <a:latin typeface="Rubik, Roboto Condensed"/>
              </a:rPr>
              <a:t>IX </a:t>
            </a:r>
            <a:r>
              <a:rPr lang="uk-UA" b="0" i="0" dirty="0">
                <a:solidFill>
                  <a:srgbClr val="333333"/>
                </a:solidFill>
                <a:effectLst/>
                <a:latin typeface="Rubik, Roboto Condensed"/>
              </a:rPr>
              <a:t>від 19.09.2024, далі – Закон.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8845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A7137354-4695-F553-9518-BE8F71962F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863" y="972589"/>
            <a:ext cx="8596312" cy="4502144"/>
          </a:xfrm>
        </p:spPr>
      </p:pic>
    </p:spTree>
    <p:extLst>
      <p:ext uri="{BB962C8B-B14F-4D97-AF65-F5344CB8AC3E}">
        <p14:creationId xmlns:p14="http://schemas.microsoft.com/office/powerpoint/2010/main" val="3738319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94631" y="1498294"/>
            <a:ext cx="6962775" cy="4088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24455E-58BE-BE30-78EA-27E4F1C9CB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947650"/>
            <a:ext cx="8596668" cy="982749"/>
          </a:xfrm>
        </p:spPr>
        <p:txBody>
          <a:bodyPr>
            <a:normAutofit fontScale="90000"/>
          </a:bodyPr>
          <a:lstStyle/>
          <a:p>
            <a:r>
              <a:rPr lang="uk-UA" dirty="0"/>
              <a:t>Зміни до законодавства «Про публічні закупівлі» (набули чинності 23 жовтня 2024) </a:t>
            </a:r>
            <a:br>
              <a:rPr lang="uk-UA" dirty="0"/>
            </a:br>
            <a:br>
              <a:rPr lang="uk-UA" dirty="0"/>
            </a:br>
            <a:br>
              <a:rPr lang="uk-UA" dirty="0"/>
            </a:br>
            <a:br>
              <a:rPr lang="uk-UA" dirty="0"/>
            </a:br>
            <a:r>
              <a:rPr lang="uk-UA" dirty="0"/>
              <a:t>Джерело: </a:t>
            </a:r>
            <a:r>
              <a:rPr lang="en-US" dirty="0"/>
              <a:t>https://dzplatforma.com.ua/article/837-zmini-do-zakonu-pro-publichni-zakupivli-2024</a:t>
            </a:r>
            <a:br>
              <a:rPr lang="en-US" dirty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00806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8998BE-414C-BB7A-E5F8-E908647D01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Відео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BB94DFD-57E4-F7E3-D46C-A42A70437C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https://dasu.gov.ua/ua/plugins/userPages/2785</a:t>
            </a:r>
            <a:endParaRPr lang="uk-UA" dirty="0"/>
          </a:p>
          <a:p>
            <a:r>
              <a:rPr lang="en-US" dirty="0">
                <a:hlinkClick r:id="rId3"/>
              </a:rPr>
              <a:t>https://dasu.gov.ua/ua/plugins/userPages/3093</a:t>
            </a:r>
            <a:endParaRPr lang="uk-UA" dirty="0"/>
          </a:p>
          <a:p>
            <a:r>
              <a:rPr lang="en-US" dirty="0">
                <a:hlinkClick r:id="rId4"/>
              </a:rPr>
              <a:t>https://dozorro.org/derzhkontrol</a:t>
            </a:r>
            <a:endParaRPr lang="uk-UA" dirty="0"/>
          </a:p>
          <a:p>
            <a:r>
              <a:rPr lang="en-US" dirty="0"/>
              <a:t>https://www.facebook.com/dozorro.org/videos/814322037330453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51686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434728" y="903384"/>
            <a:ext cx="4814371" cy="5012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8119430" y="2489812"/>
            <a:ext cx="2170323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err="1"/>
              <a:t>Зміни</a:t>
            </a:r>
            <a:r>
              <a:rPr lang="ru-RU" sz="1400" dirty="0"/>
              <a:t>, </a:t>
            </a:r>
            <a:r>
              <a:rPr lang="ru-RU" sz="1400" dirty="0" err="1"/>
              <a:t>які</a:t>
            </a:r>
            <a:r>
              <a:rPr lang="ru-RU" sz="1400" dirty="0"/>
              <a:t> </a:t>
            </a:r>
            <a:r>
              <a:rPr lang="ru-RU" sz="1400" dirty="0" err="1"/>
              <a:t>торкнулися</a:t>
            </a:r>
            <a:r>
              <a:rPr lang="ru-RU" sz="1400" dirty="0"/>
              <a:t> Закону </a:t>
            </a:r>
            <a:r>
              <a:rPr lang="ru-RU" sz="1400" dirty="0" err="1"/>
              <a:t>України</a:t>
            </a:r>
            <a:br>
              <a:rPr lang="ru-RU" sz="1400" dirty="0"/>
            </a:br>
            <a:r>
              <a:rPr lang="ru-RU" sz="1400" dirty="0"/>
              <a:t>"Про </a:t>
            </a:r>
            <a:r>
              <a:rPr lang="ru-RU" sz="1400" dirty="0" err="1"/>
              <a:t>основні</a:t>
            </a:r>
            <a:r>
              <a:rPr lang="ru-RU" sz="1400" dirty="0"/>
              <a:t> засади </a:t>
            </a:r>
            <a:r>
              <a:rPr lang="ru-RU" sz="1400" dirty="0" err="1"/>
              <a:t>здійснення</a:t>
            </a:r>
            <a:r>
              <a:rPr lang="ru-RU" sz="1400" dirty="0"/>
              <a:t> державного </a:t>
            </a:r>
            <a:r>
              <a:rPr lang="ru-RU" sz="1400" dirty="0" err="1"/>
              <a:t>фінансового</a:t>
            </a:r>
            <a:r>
              <a:rPr lang="ru-RU" sz="1400" dirty="0"/>
              <a:t> контролю"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313542" y="1134737"/>
            <a:ext cx="5552501" cy="4795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577CB3ED-943E-15F2-49A2-391FBC15AD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863" y="1604357"/>
            <a:ext cx="8596312" cy="3635554"/>
          </a:xfrm>
        </p:spPr>
      </p:pic>
    </p:spTree>
    <p:extLst>
      <p:ext uri="{BB962C8B-B14F-4D97-AF65-F5344CB8AC3E}">
        <p14:creationId xmlns:p14="http://schemas.microsoft.com/office/powerpoint/2010/main" val="2831816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DFDFB4BE-9FC5-1156-905A-40BF5FA0EA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863" y="1953491"/>
            <a:ext cx="8596312" cy="3295410"/>
          </a:xfrm>
        </p:spPr>
      </p:pic>
    </p:spTree>
    <p:extLst>
      <p:ext uri="{BB962C8B-B14F-4D97-AF65-F5344CB8AC3E}">
        <p14:creationId xmlns:p14="http://schemas.microsoft.com/office/powerpoint/2010/main" val="1472460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75594" y="1498294"/>
            <a:ext cx="6800850" cy="3040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722</TotalTime>
  <Words>388</Words>
  <Application>Microsoft Office PowerPoint</Application>
  <PresentationFormat>Широкоэкранный</PresentationFormat>
  <Paragraphs>16</Paragraphs>
  <Slides>41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8" baseType="lpstr">
      <vt:lpstr>Arial</vt:lpstr>
      <vt:lpstr>Calibri</vt:lpstr>
      <vt:lpstr>ProbaPro</vt:lpstr>
      <vt:lpstr>Rubik, Roboto Condensed</vt:lpstr>
      <vt:lpstr>Trebuchet MS</vt:lpstr>
      <vt:lpstr>Wingdings 3</vt:lpstr>
      <vt:lpstr>Грань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Зміни до законодавства «Про публічні закупівлі» (набули чинності 23 жовтня 2024)     Джерело: https://dzplatforma.com.ua/article/837-zmini-do-zakonu-pro-publichni-zakupivli-2024 </vt:lpstr>
      <vt:lpstr>Відео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3 Оцінювання результативності фінансово-господарської діяльності та системи мотивації</dc:title>
  <dc:creator>Прохорчук Наталія Олегівна</dc:creator>
  <cp:lastModifiedBy>Користувач</cp:lastModifiedBy>
  <cp:revision>74</cp:revision>
  <dcterms:created xsi:type="dcterms:W3CDTF">2022-09-21T08:48:38Z</dcterms:created>
  <dcterms:modified xsi:type="dcterms:W3CDTF">2025-10-07T19:21:48Z</dcterms:modified>
</cp:coreProperties>
</file>