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45" r:id="rId1"/>
  </p:sldMasterIdLst>
  <p:sldIdLst>
    <p:sldId id="256" r:id="rId2"/>
    <p:sldId id="257" r:id="rId3"/>
    <p:sldId id="281" r:id="rId4"/>
    <p:sldId id="282" r:id="rId5"/>
    <p:sldId id="283"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 id="301" r:id="rId24"/>
    <p:sldId id="302" r:id="rId25"/>
    <p:sldId id="303" r:id="rId26"/>
    <p:sldId id="304" r:id="rId27"/>
    <p:sldId id="305" r:id="rId28"/>
    <p:sldId id="306" r:id="rId29"/>
    <p:sldId id="307" r:id="rId30"/>
    <p:sldId id="308" r:id="rId31"/>
    <p:sldId id="309" r:id="rId32"/>
    <p:sldId id="310" r:id="rId33"/>
    <p:sldId id="311" r:id="rId34"/>
    <p:sldId id="312" r:id="rId35"/>
    <p:sldId id="313" r:id="rId36"/>
    <p:sldId id="314" r:id="rId37"/>
    <p:sldId id="315" r:id="rId38"/>
    <p:sldId id="316" r:id="rId39"/>
    <p:sldId id="317" r:id="rId40"/>
    <p:sldId id="318" r:id="rId41"/>
    <p:sldId id="320" r:id="rId42"/>
    <p:sldId id="321" r:id="rId43"/>
    <p:sldId id="322" r:id="rId44"/>
    <p:sldId id="323" r:id="rId45"/>
    <p:sldId id="333" r:id="rId46"/>
    <p:sldId id="324" r:id="rId47"/>
    <p:sldId id="325" r:id="rId48"/>
    <p:sldId id="319" r:id="rId49"/>
    <p:sldId id="331" r:id="rId50"/>
    <p:sldId id="326" r:id="rId51"/>
    <p:sldId id="327" r:id="rId52"/>
    <p:sldId id="328" r:id="rId53"/>
    <p:sldId id="329" r:id="rId54"/>
    <p:sldId id="330" r:id="rId55"/>
    <p:sldId id="334" r:id="rId56"/>
    <p:sldId id="332" r:id="rId57"/>
    <p:sldId id="335" r:id="rId58"/>
    <p:sldId id="336" r:id="rId59"/>
    <p:sldId id="337" r:id="rId60"/>
    <p:sldId id="338" r:id="rId61"/>
    <p:sldId id="339" r:id="rId62"/>
    <p:sldId id="340" r:id="rId63"/>
    <p:sldId id="341" r:id="rId64"/>
    <p:sldId id="342" r:id="rId65"/>
    <p:sldId id="343" r:id="rId66"/>
    <p:sldId id="344" r:id="rId67"/>
    <p:sldId id="345" r:id="rId68"/>
    <p:sldId id="346" r:id="rId69"/>
    <p:sldId id="347" r:id="rId70"/>
    <p:sldId id="348" r:id="rId71"/>
    <p:sldId id="349" r:id="rId72"/>
    <p:sldId id="350" r:id="rId73"/>
    <p:sldId id="351" r:id="rId74"/>
    <p:sldId id="352" r:id="rId75"/>
    <p:sldId id="353" r:id="rId76"/>
    <p:sldId id="354" r:id="rId77"/>
    <p:sldId id="355" r:id="rId78"/>
    <p:sldId id="356" r:id="rId79"/>
    <p:sldId id="357" r:id="rId80"/>
    <p:sldId id="280" r:id="rId8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59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presProps" Target="presProp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17.11.2022</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242083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17.11.2022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18314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17.11.2022</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86201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17.11.2022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535904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17.11.2022</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578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17.11.2022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708507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17.11.2022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516635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17.11.2022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648054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17.11.2022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69288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17.11.2022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28539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E965D8C-7ED7-4A25-9C0F-C455DEB3EB2E}" type="datetimeFigureOut">
              <a:rPr lang="ru-RU" smtClean="0"/>
              <a:t>17.11.2022</a:t>
            </a:fld>
            <a:endParaRPr lang="ru-RU"/>
          </a:p>
        </p:txBody>
      </p:sp>
      <p:sp>
        <p:nvSpPr>
          <p:cNvPr id="6" name="Footer Placeholder 5"/>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767169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E965D8C-7ED7-4A25-9C0F-C455DEB3EB2E}" type="datetimeFigureOut">
              <a:rPr lang="ru-RU" smtClean="0"/>
              <a:t>17.11.2022</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00459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E965D8C-7ED7-4A25-9C0F-C455DEB3EB2E}" type="datetimeFigureOut">
              <a:rPr lang="ru-RU" smtClean="0"/>
              <a:t>17.11.2022</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150236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965D8C-7ED7-4A25-9C0F-C455DEB3EB2E}" type="datetimeFigureOut">
              <a:rPr lang="ru-RU" smtClean="0"/>
              <a:t>17.11.2022</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05494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17.11.2022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1849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17.11.2022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565046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965D8C-7ED7-4A25-9C0F-C455DEB3EB2E}" type="datetimeFigureOut">
              <a:rPr lang="ru-RU" smtClean="0"/>
              <a:t>17.11.2022</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77FE0FA-6CDE-479B-BE72-2E9252A0E26F}" type="slidenum">
              <a:rPr lang="ru-RU" smtClean="0"/>
              <a:t>‹#›</a:t>
            </a:fld>
            <a:endParaRPr lang="ru-RU"/>
          </a:p>
        </p:txBody>
      </p:sp>
    </p:spTree>
    <p:extLst>
      <p:ext uri="{BB962C8B-B14F-4D97-AF65-F5344CB8AC3E}">
        <p14:creationId xmlns:p14="http://schemas.microsoft.com/office/powerpoint/2010/main" val="1799744780"/>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ctr"/>
            <a:r>
              <a:rPr lang="uk-UA" sz="3400" b="1" dirty="0" smtClean="0">
                <a:solidFill>
                  <a:srgbClr val="000000"/>
                </a:solidFill>
                <a:latin typeface="Times New Roman" panose="02020603050405020304" pitchFamily="18" charset="0"/>
                <a:cs typeface="Times New Roman" panose="02020603050405020304" pitchFamily="18" charset="0"/>
              </a:rPr>
              <a:t>Тема </a:t>
            </a:r>
            <a:r>
              <a:rPr lang="en-US" sz="3400" b="1" dirty="0" smtClean="0">
                <a:solidFill>
                  <a:srgbClr val="000000"/>
                </a:solidFill>
                <a:latin typeface="Times New Roman" panose="02020603050405020304" pitchFamily="18" charset="0"/>
                <a:cs typeface="Times New Roman" panose="02020603050405020304" pitchFamily="18" charset="0"/>
              </a:rPr>
              <a:t>8</a:t>
            </a:r>
            <a:r>
              <a:rPr lang="uk-UA" sz="3400" b="1" dirty="0" smtClean="0">
                <a:solidFill>
                  <a:srgbClr val="000000"/>
                </a:solidFill>
                <a:latin typeface="Times New Roman" panose="02020603050405020304" pitchFamily="18" charset="0"/>
                <a:cs typeface="Times New Roman" panose="02020603050405020304" pitchFamily="18" charset="0"/>
              </a:rPr>
              <a:t>. Операції банків з готівкою</a:t>
            </a:r>
          </a:p>
          <a:p>
            <a:pPr algn="just"/>
            <a:r>
              <a:rPr lang="uk-UA" sz="3400" dirty="0" smtClean="0">
                <a:solidFill>
                  <a:srgbClr val="000000"/>
                </a:solidFill>
                <a:latin typeface="Times New Roman" panose="02020603050405020304" pitchFamily="18" charset="0"/>
                <a:cs typeface="Times New Roman" panose="02020603050405020304" pitchFamily="18" charset="0"/>
              </a:rPr>
              <a:t>1. Загальні </a:t>
            </a:r>
            <a:r>
              <a:rPr lang="uk-UA" sz="3400" dirty="0">
                <a:solidFill>
                  <a:srgbClr val="000000"/>
                </a:solidFill>
                <a:latin typeface="Times New Roman" panose="02020603050405020304" pitchFamily="18" charset="0"/>
                <a:cs typeface="Times New Roman" panose="02020603050405020304" pitchFamily="18" charset="0"/>
              </a:rPr>
              <a:t>положення ведення касових операцій банками в Україні</a:t>
            </a:r>
          </a:p>
          <a:p>
            <a:pPr algn="just">
              <a:spcBef>
                <a:spcPts val="0"/>
              </a:spcBef>
            </a:pPr>
            <a:r>
              <a:rPr lang="uk-UA" sz="3400" dirty="0" smtClean="0">
                <a:solidFill>
                  <a:srgbClr val="000000"/>
                </a:solidFill>
                <a:latin typeface="Times New Roman" panose="02020603050405020304" pitchFamily="18" charset="0"/>
                <a:cs typeface="Times New Roman" panose="02020603050405020304" pitchFamily="18" charset="0"/>
              </a:rPr>
              <a:t>2. </a:t>
            </a:r>
            <a:r>
              <a:rPr lang="uk-UA" sz="3400" dirty="0">
                <a:solidFill>
                  <a:srgbClr val="000000"/>
                </a:solidFill>
                <a:latin typeface="Times New Roman" panose="02020603050405020304" pitchFamily="18" charset="0"/>
                <a:cs typeface="Times New Roman" panose="02020603050405020304" pitchFamily="18" charset="0"/>
              </a:rPr>
              <a:t>Порядок здавання та отримання банками підкріплень готівкою національної валюти через Національний банк</a:t>
            </a:r>
          </a:p>
          <a:p>
            <a:pPr algn="just">
              <a:spcBef>
                <a:spcPts val="0"/>
              </a:spcBef>
            </a:pPr>
            <a:r>
              <a:rPr lang="uk-UA" sz="3400" dirty="0" smtClean="0">
                <a:solidFill>
                  <a:srgbClr val="000000"/>
                </a:solidFill>
                <a:latin typeface="Times New Roman" panose="02020603050405020304" pitchFamily="18" charset="0"/>
                <a:cs typeface="Times New Roman" panose="02020603050405020304" pitchFamily="18" charset="0"/>
              </a:rPr>
              <a:t>3. </a:t>
            </a:r>
            <a:r>
              <a:rPr lang="uk-UA" sz="3400" dirty="0">
                <a:solidFill>
                  <a:srgbClr val="000000"/>
                </a:solidFill>
                <a:latin typeface="Times New Roman" panose="02020603050405020304" pitchFamily="18" charset="0"/>
                <a:cs typeface="Times New Roman" panose="02020603050405020304" pitchFamily="18" charset="0"/>
              </a:rPr>
              <a:t>Касові операції </a:t>
            </a:r>
            <a:r>
              <a:rPr lang="uk-UA" sz="3400" dirty="0" smtClean="0">
                <a:solidFill>
                  <a:srgbClr val="000000"/>
                </a:solidFill>
                <a:latin typeface="Times New Roman" panose="02020603050405020304" pitchFamily="18" charset="0"/>
                <a:cs typeface="Times New Roman" panose="02020603050405020304" pitchFamily="18" charset="0"/>
              </a:rPr>
              <a:t>банків </a:t>
            </a:r>
            <a:r>
              <a:rPr lang="uk-UA" sz="3400" dirty="0">
                <a:solidFill>
                  <a:srgbClr val="000000"/>
                </a:solidFill>
                <a:latin typeface="Times New Roman" panose="02020603050405020304" pitchFamily="18" charset="0"/>
                <a:cs typeface="Times New Roman" panose="02020603050405020304" pitchFamily="18" charset="0"/>
              </a:rPr>
              <a:t>із клієнтами</a:t>
            </a:r>
          </a:p>
          <a:p>
            <a:pPr algn="just">
              <a:spcBef>
                <a:spcPts val="0"/>
              </a:spcBef>
            </a:pPr>
            <a:r>
              <a:rPr lang="uk-UA" sz="3400" dirty="0" smtClean="0">
                <a:solidFill>
                  <a:srgbClr val="000000"/>
                </a:solidFill>
                <a:latin typeface="Times New Roman" panose="02020603050405020304" pitchFamily="18" charset="0"/>
                <a:cs typeface="Times New Roman" panose="02020603050405020304" pitchFamily="18" charset="0"/>
              </a:rPr>
              <a:t>4. </a:t>
            </a:r>
            <a:r>
              <a:rPr lang="uk-UA" sz="3400" dirty="0">
                <a:solidFill>
                  <a:srgbClr val="000000"/>
                </a:solidFill>
                <a:latin typeface="Times New Roman" panose="02020603050405020304" pitchFamily="18" charset="0"/>
                <a:cs typeface="Times New Roman" panose="02020603050405020304" pitchFamily="18" charset="0"/>
              </a:rPr>
              <a:t>Порядок вилучення з обігу та передавання для дослідження сумнівних банкнот (монет)</a:t>
            </a:r>
          </a:p>
          <a:p>
            <a:pPr algn="just">
              <a:spcBef>
                <a:spcPts val="0"/>
              </a:spcBef>
            </a:pPr>
            <a:r>
              <a:rPr lang="uk-UA" sz="3400" dirty="0" smtClean="0">
                <a:solidFill>
                  <a:srgbClr val="000000"/>
                </a:solidFill>
                <a:latin typeface="Times New Roman" panose="02020603050405020304" pitchFamily="18" charset="0"/>
                <a:cs typeface="Times New Roman" panose="02020603050405020304" pitchFamily="18" charset="0"/>
              </a:rPr>
              <a:t>5. Ведення касових операцій у національній валюті в Україні</a:t>
            </a:r>
            <a:endParaRPr lang="uk-UA" sz="34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7285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7) здавання готівки національної валюти, включаючи обов'язкове вивезення не придатних до обігу банкнот і монет, у такій послідовності: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до уповноважених банків/інших банків - на договірних умовах;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до НБУ - згідно з ЄДБО;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8) задоволення потреб своїх клієнтів у готівці насамперед за рахунок власних надходжень, перерозподілу готівки у власній мережі, а в разі її недостатності - придбання її в уповноважених банках, інших банках, інкасаторських компаніях, отримання готівки в НБУ відповідно до ЄДБО з дотриманням вимог Інструкції;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9) систематичний аналіз стану надходжень і видачі готівки в національній та іноземній валюті;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10) здійснення належної перевірки клієнта, уключаючи ідентифікацію та верифікацію клієнта/представника клієнта у випадках та в порядку, визначених законодавством України з питань запобігання та протидії легалізації (відмиванню) доходів, одержаних злочинним шляхом, фінансуванню тероризму та фінансуванню розповсюдження зброї масового знищення. Банк може використовувати е-паспорт/е-паспорт для виїзду за кордон клієнта/представника клієнта в порядку, визначеному нормативно-правовим актом НБУ з питань здійснення банками фінансового моніторингу;</a:t>
            </a:r>
          </a:p>
        </p:txBody>
      </p:sp>
    </p:spTree>
    <p:extLst>
      <p:ext uri="{BB962C8B-B14F-4D97-AF65-F5344CB8AC3E}">
        <p14:creationId xmlns:p14="http://schemas.microsoft.com/office/powerpoint/2010/main" val="24974954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10-1) отримання від клієнта документів щодо готівкових розрахунків з урахуванням ризик-орієнтованого підходу;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11) передавання банкнот для повторного випуску в обіг своїм філіям, відділенням або іншим банкам (філіям, відділенням) або інкасаторським компаніям, і оброблених лише автоматизованим способом із використанням обладнання для автоматизованого оброблення банкнот.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(філія, відділення) згідно із вимогами законодавства України та з урахуванням переліку касових операцій зобов'язаний </a:t>
            </a:r>
            <a:r>
              <a:rPr lang="uk-UA" sz="2200" i="1" dirty="0" smtClean="0">
                <a:solidFill>
                  <a:srgbClr val="000000"/>
                </a:solidFill>
                <a:latin typeface="Times New Roman" panose="02020603050405020304" pitchFamily="18" charset="0"/>
                <a:cs typeface="Times New Roman" panose="02020603050405020304" pitchFamily="18" charset="0"/>
              </a:rPr>
              <a:t>у Положенні про організацію роботи щодо здійснення касових операцій визначити порядок</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роботи операційної каси в операційний та післяопераційний час;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електронного документообігу за касовими операціями;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опису технології та механізму електронного документообігу, використання ЕП/електронної печатки, а також збереження банком інформації, процедуру надання за бажанням клієнта електронного касового документа/оригіналу паперового документа/копії на папері з електронного документа (на вимогу клієнта) з усіма реквізитами;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a:t>
            </a:r>
            <a:r>
              <a:rPr lang="uk-UA" sz="2200" dirty="0">
                <a:solidFill>
                  <a:srgbClr val="000000"/>
                </a:solidFill>
                <a:latin typeface="Times New Roman" panose="02020603050405020304" pitchFamily="18" charset="0"/>
                <a:cs typeface="Times New Roman" panose="02020603050405020304" pitchFamily="18" charset="0"/>
              </a:rPr>
              <a:t>) приймання, видачі, зберігання готівки та інших цінностей, ураховуючи застосування АТМ-систем</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86135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 внутрішнього переміщення готівки і цінностей між працівниками банку (філії, відділення);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 роботи каси перерахування, формування готівки для касового обслуговування власних клієнтів;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7) зведення залишків готівки та інших цінностей в операційній касі;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8) системи контролю за здійсненням касових операцій (у розрізі видів операцій, визначення переліку операцій, що підлягають додатковому контролю, операцій із установленим механізмом контролю з використанням відповідного програмного забезпечення);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9) визначення відповідальних працівників, яким надається право підписувати касові документи;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10) підкріплення готівкою власних філій (відділень) і приймання від них готівки;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11) визначення відповідальних осіб сховища (їх кількість та посади), організація їх роботи;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12) забезпечення схоронності готівки та інших цінностей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13) обліку та зберігання печаток (за наявності) і штампів, індикаторних пломб;</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06623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14) роботи з цінностями, що зберігаються у сховищі (пам'ятні та інвестиційні монети, сувенірна продукція, банківські метали, цінні папери та інші цінності, що мають вартість);</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15) проведення ревізії готівки та інших цінностей, що зберігаються в операційній касі (строки проведення та види ревізій, оформлення результатів ревізій) та порядок звіряння даних обліку з фактичними залишками готівки в платіжних пристроях (частота проведення та оформлення результатів звіряння);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16) роботи із застосуванням електронних платіжних засобів через операційну касу;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17) роботи з банкоматами, платіжними терміналами, ПТКС та іншими платіжними пристроями;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18) надання в оренду індивідуальних сейфів та зберігання в них цінностей клієнтів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19) роботи та застосування депозитної системи;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20) приймання від клієнтів/видачі клієнтам на відповідальне зберігання цінностей;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21) відкривання і закривання сховищ та сейфів, що використовуються як сховища, і сховищ для індивідуальних сейфів та здавання їх під охорону та прийняття з-під охорони, а також зберігання ключів (дублікатів ключів) від них та індивідуальних сейфів, металевих шаф, візків, призначених для зберігання готівки та інших цінностей;</a:t>
            </a:r>
          </a:p>
        </p:txBody>
      </p:sp>
    </p:spTree>
    <p:extLst>
      <p:ext uri="{BB962C8B-B14F-4D97-AF65-F5344CB8AC3E}">
        <p14:creationId xmlns:p14="http://schemas.microsoft.com/office/powerpoint/2010/main" val="24824987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22) обміну клієнтам не придатних до обігу та таких, що вилучаються з обігу, банкнот (монет) національної валюти на придатні, монет на банкноти, банкнот на монети, банкнот (монет) одних номіналів на банкноти (монети) інших номіналів;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23) вилучення з обігу сумнівних банкнот (монет) і надсилання їх на дослідження;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24) приймання інкасаторських сумок із готівковою виручкою;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25) управління якістю касових операцій з урахуванням стрес-сценаріїв;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26) опису форм звітів (статистичних та управлінських) про касові операції і періодичність подання їх органам управління банку (за потреби їх подання);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27) урегулювання спорів між банком (філією, відділенням) і клієнтом з питань касового обслуговування, уключаючи питання здійснення обміну фізичним та юридичним особам банкнот і монет, що вилучаються НБУ з обігу відповідно до вимог підпункту 2 пункту 11 розділу I  Інструкції;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28) організацію та порядок роботи пунктів дистанційного обслуговування, включаючи роботу з платіжними пристроями.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На рис. </a:t>
            </a:r>
            <a:r>
              <a:rPr lang="ru-RU" sz="2200" dirty="0" smtClean="0">
                <a:solidFill>
                  <a:srgbClr val="000000"/>
                </a:solidFill>
                <a:latin typeface="Times New Roman" panose="02020603050405020304" pitchFamily="18" charset="0"/>
                <a:cs typeface="Times New Roman" panose="02020603050405020304" pitchFamily="18" charset="0"/>
              </a:rPr>
              <a:t>3 </a:t>
            </a:r>
            <a:r>
              <a:rPr lang="ru-RU" sz="2200" dirty="0">
                <a:solidFill>
                  <a:srgbClr val="000000"/>
                </a:solidFill>
                <a:latin typeface="Times New Roman" panose="02020603050405020304" pitchFamily="18" charset="0"/>
                <a:cs typeface="Times New Roman" panose="02020603050405020304" pitchFamily="18" charset="0"/>
              </a:rPr>
              <a:t>показано </a:t>
            </a:r>
            <a:r>
              <a:rPr lang="ru-RU" sz="2200" dirty="0" err="1">
                <a:solidFill>
                  <a:srgbClr val="000000"/>
                </a:solidFill>
                <a:latin typeface="Times New Roman" panose="02020603050405020304" pitchFamily="18" charset="0"/>
                <a:cs typeface="Times New Roman" panose="02020603050405020304" pitchFamily="18" charset="0"/>
              </a:rPr>
              <a:t>взаємозв’язок</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між</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структурними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підрозділами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операційної</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каси</a:t>
            </a:r>
            <a:r>
              <a:rPr lang="ru-RU" sz="2200" dirty="0">
                <a:solidFill>
                  <a:srgbClr val="000000"/>
                </a:solidFill>
                <a:latin typeface="Times New Roman" panose="02020603050405020304" pitchFamily="18" charset="0"/>
                <a:cs typeface="Times New Roman" panose="02020603050405020304" pitchFamily="18" charset="0"/>
              </a:rPr>
              <a:t> банку.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39763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3.</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p>
        </p:txBody>
      </p:sp>
      <p:pic>
        <p:nvPicPr>
          <p:cNvPr id="2" name="Рисунок 1"/>
          <p:cNvPicPr>
            <a:picLocks noChangeAspect="1"/>
          </p:cNvPicPr>
          <p:nvPr/>
        </p:nvPicPr>
        <p:blipFill>
          <a:blip r:embed="rId2"/>
          <a:stretch>
            <a:fillRect/>
          </a:stretch>
        </p:blipFill>
        <p:spPr>
          <a:xfrm>
            <a:off x="2163315" y="561315"/>
            <a:ext cx="8633303" cy="5694629"/>
          </a:xfrm>
          <a:prstGeom prst="rect">
            <a:avLst/>
          </a:prstGeom>
        </p:spPr>
      </p:pic>
    </p:spTree>
    <p:extLst>
      <p:ext uri="{BB962C8B-B14F-4D97-AF65-F5344CB8AC3E}">
        <p14:creationId xmlns:p14="http://schemas.microsoft.com/office/powerpoint/2010/main" val="16454736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Банк зобов'язаний забезпечити зберігання готівки та інших цінностей лише у власних або орендованих сховищах свого банку. Протягом робочого часу готівка та інші цінності операційної каси банку зберігаються в сховищі, АТМ-системах та у сейфах, візках, металевих шафах, ящиках столів, що розташовані на робочих місцях працівників банку.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Сховище – це спеціально </a:t>
            </a:r>
            <a:r>
              <a:rPr lang="uk-UA" sz="2200" dirty="0">
                <a:solidFill>
                  <a:srgbClr val="000000"/>
                </a:solidFill>
                <a:latin typeface="Times New Roman" panose="02020603050405020304" pitchFamily="18" charset="0"/>
                <a:cs typeface="Times New Roman" panose="02020603050405020304" pitchFamily="18" charset="0"/>
              </a:rPr>
              <a:t>обладнане приміщення </a:t>
            </a:r>
            <a:r>
              <a:rPr lang="uk-UA" sz="2200" dirty="0" smtClean="0">
                <a:solidFill>
                  <a:srgbClr val="000000"/>
                </a:solidFill>
                <a:latin typeface="Times New Roman" panose="02020603050405020304" pitchFamily="18" charset="0"/>
                <a:cs typeface="Times New Roman" panose="02020603050405020304" pitchFamily="18" charset="0"/>
              </a:rPr>
              <a:t>банку, </a:t>
            </a:r>
            <a:r>
              <a:rPr lang="uk-UA" sz="2200" dirty="0">
                <a:solidFill>
                  <a:srgbClr val="000000"/>
                </a:solidFill>
                <a:latin typeface="Times New Roman" panose="02020603050405020304" pitchFamily="18" charset="0"/>
                <a:cs typeface="Times New Roman" panose="02020603050405020304" pitchFamily="18" charset="0"/>
              </a:rPr>
              <a:t>сейф, депозитна система та АТМ-сейфи, що використовуються для зберігання готівки та інших цінностей, технічний стан </a:t>
            </a:r>
            <a:r>
              <a:rPr lang="uk-UA" sz="2200" dirty="0" smtClean="0">
                <a:solidFill>
                  <a:srgbClr val="000000"/>
                </a:solidFill>
                <a:latin typeface="Times New Roman" panose="02020603050405020304" pitchFamily="18" charset="0"/>
                <a:cs typeface="Times New Roman" panose="02020603050405020304" pitchFamily="18" charset="0"/>
              </a:rPr>
              <a:t>яких </a:t>
            </a:r>
            <a:r>
              <a:rPr lang="uk-UA" sz="2200" dirty="0">
                <a:solidFill>
                  <a:srgbClr val="000000"/>
                </a:solidFill>
                <a:latin typeface="Times New Roman" panose="02020603050405020304" pitchFamily="18" charset="0"/>
                <a:cs typeface="Times New Roman" panose="02020603050405020304" pitchFamily="18" charset="0"/>
              </a:rPr>
              <a:t>відповідає Правилам з організації захисту приміщень банків в </a:t>
            </a:r>
            <a:r>
              <a:rPr lang="uk-UA" sz="2200" dirty="0" smtClean="0">
                <a:solidFill>
                  <a:srgbClr val="000000"/>
                </a:solidFill>
                <a:latin typeface="Times New Roman" panose="02020603050405020304" pitchFamily="18" charset="0"/>
                <a:cs typeface="Times New Roman" panose="02020603050405020304" pitchFamily="18" charset="0"/>
              </a:rPr>
              <a:t>Україні.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a:t>
            </a:r>
            <a:r>
              <a:rPr lang="uk-UA" sz="2200" dirty="0" smtClean="0">
                <a:solidFill>
                  <a:srgbClr val="000000"/>
                </a:solidFill>
                <a:latin typeface="Times New Roman" panose="02020603050405020304" pitchFamily="18" charset="0"/>
                <a:cs typeface="Times New Roman" panose="02020603050405020304" pitchFamily="18" charset="0"/>
              </a:rPr>
              <a:t>допускає </a:t>
            </a:r>
            <a:r>
              <a:rPr lang="uk-UA" sz="2200" dirty="0">
                <a:solidFill>
                  <a:srgbClr val="000000"/>
                </a:solidFill>
                <a:latin typeface="Times New Roman" panose="02020603050405020304" pitchFamily="18" charset="0"/>
                <a:cs typeface="Times New Roman" panose="02020603050405020304" pitchFamily="18" charset="0"/>
              </a:rPr>
              <a:t>до роботи з готівкою та цінностями працівників, які склали залік щодо знання </a:t>
            </a:r>
            <a:r>
              <a:rPr lang="uk-UA" sz="2200" dirty="0" smtClean="0">
                <a:solidFill>
                  <a:srgbClr val="000000"/>
                </a:solidFill>
                <a:latin typeface="Times New Roman" panose="02020603050405020304" pitchFamily="18" charset="0"/>
                <a:cs typeface="Times New Roman" panose="02020603050405020304" pitchFamily="18" charset="0"/>
              </a:rPr>
              <a:t>вимог </a:t>
            </a:r>
            <a:r>
              <a:rPr lang="uk-UA" sz="2200" dirty="0">
                <a:solidFill>
                  <a:srgbClr val="000000"/>
                </a:solidFill>
                <a:latin typeface="Times New Roman" panose="02020603050405020304" pitchFamily="18" charset="0"/>
                <a:cs typeface="Times New Roman" panose="02020603050405020304" pitchFamily="18" charset="0"/>
              </a:rPr>
              <a:t>Інструкції, Правил № 134 та Положення про організацію роботи щодо здійснення касових операцій у межах тих питань, що належать до їх функціональних обов'язків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Банк наказом призначає відповідальних осіб сховища </a:t>
            </a:r>
            <a:r>
              <a:rPr lang="uk-UA" sz="2200" dirty="0">
                <a:solidFill>
                  <a:srgbClr val="000000"/>
                </a:solidFill>
                <a:latin typeface="Times New Roman" panose="02020603050405020304" pitchFamily="18" charset="0"/>
                <a:cs typeface="Times New Roman" panose="02020603050405020304" pitchFamily="18" charset="0"/>
              </a:rPr>
              <a:t>(у складі не менше двох осіб), на яких покладаються обов'язки щодо зберігання цінностей у сховищі, </a:t>
            </a:r>
            <a:r>
              <a:rPr lang="uk-UA" sz="2200" dirty="0" err="1">
                <a:solidFill>
                  <a:srgbClr val="000000"/>
                </a:solidFill>
                <a:latin typeface="Times New Roman" panose="02020603050405020304" pitchFamily="18" charset="0"/>
                <a:cs typeface="Times New Roman" panose="02020603050405020304" pitchFamily="18" charset="0"/>
              </a:rPr>
              <a:t>передсховищі</a:t>
            </a:r>
            <a:r>
              <a:rPr lang="uk-UA" sz="2200" dirty="0">
                <a:solidFill>
                  <a:srgbClr val="000000"/>
                </a:solidFill>
                <a:latin typeface="Times New Roman" panose="02020603050405020304" pitchFamily="18" charset="0"/>
                <a:cs typeface="Times New Roman" panose="02020603050405020304" pitchFamily="18" charset="0"/>
              </a:rPr>
              <a:t> та/або сейфах, що використовуються як сховища, та виконання операцій з ними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Банк </a:t>
            </a:r>
            <a:r>
              <a:rPr lang="ru-RU" sz="2200" dirty="0" err="1">
                <a:solidFill>
                  <a:srgbClr val="000000"/>
                </a:solidFill>
                <a:latin typeface="Times New Roman" panose="02020603050405020304" pitchFamily="18" charset="0"/>
                <a:cs typeface="Times New Roman" panose="02020603050405020304" pitchFamily="18" charset="0"/>
              </a:rPr>
              <a:t>має</a:t>
            </a:r>
            <a:r>
              <a:rPr lang="ru-RU" sz="2200" dirty="0">
                <a:solidFill>
                  <a:srgbClr val="000000"/>
                </a:solidFill>
                <a:latin typeface="Times New Roman" panose="02020603050405020304" pitchFamily="18" charset="0"/>
                <a:cs typeface="Times New Roman" panose="02020603050405020304" pitchFamily="18" charset="0"/>
              </a:rPr>
              <a:t> право </a:t>
            </a:r>
            <a:r>
              <a:rPr lang="ru-RU" sz="2200" dirty="0" err="1">
                <a:solidFill>
                  <a:srgbClr val="000000"/>
                </a:solidFill>
                <a:latin typeface="Times New Roman" panose="02020603050405020304" pitchFamily="18" charset="0"/>
                <a:cs typeface="Times New Roman" panose="02020603050405020304" pitchFamily="18" charset="0"/>
              </a:rPr>
              <a:t>призначати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відповідальною</a:t>
            </a:r>
            <a:r>
              <a:rPr lang="ru-RU" sz="2200" dirty="0">
                <a:solidFill>
                  <a:srgbClr val="000000"/>
                </a:solidFill>
                <a:latin typeface="Times New Roman" panose="02020603050405020304" pitchFamily="18" charset="0"/>
                <a:cs typeface="Times New Roman" panose="02020603050405020304" pitchFamily="18" charset="0"/>
              </a:rPr>
              <a:t> особою </a:t>
            </a:r>
            <a:r>
              <a:rPr lang="ru-RU" sz="2200" dirty="0" err="1">
                <a:solidFill>
                  <a:srgbClr val="000000"/>
                </a:solidFill>
                <a:latin typeface="Times New Roman" panose="02020603050405020304" pitchFamily="18" charset="0"/>
                <a:cs typeface="Times New Roman" panose="02020603050405020304" pitchFamily="18" charset="0"/>
              </a:rPr>
              <a:t>сховища</a:t>
            </a:r>
            <a:r>
              <a:rPr lang="ru-RU" sz="2200" dirty="0">
                <a:solidFill>
                  <a:srgbClr val="000000"/>
                </a:solidFill>
                <a:latin typeface="Times New Roman" panose="02020603050405020304" pitchFamily="18" charset="0"/>
                <a:cs typeface="Times New Roman" panose="02020603050405020304" pitchFamily="18" charset="0"/>
              </a:rPr>
              <a:t> одного </a:t>
            </a:r>
            <a:r>
              <a:rPr lang="ru-RU" sz="2200" dirty="0" err="1">
                <a:solidFill>
                  <a:srgbClr val="000000"/>
                </a:solidFill>
                <a:latin typeface="Times New Roman" panose="02020603050405020304" pitchFamily="18" charset="0"/>
                <a:cs typeface="Times New Roman" panose="02020603050405020304" pitchFamily="18" charset="0"/>
              </a:rPr>
              <a:t>працівника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якщо</a:t>
            </a:r>
            <a:r>
              <a:rPr lang="ru-RU" sz="2200" dirty="0">
                <a:solidFill>
                  <a:srgbClr val="000000"/>
                </a:solidFill>
                <a:latin typeface="Times New Roman" panose="02020603050405020304" pitchFamily="18" charset="0"/>
                <a:cs typeface="Times New Roman" panose="02020603050405020304" pitchFamily="18" charset="0"/>
              </a:rPr>
              <a:t> сума </a:t>
            </a:r>
            <a:r>
              <a:rPr lang="ru-RU" sz="2200" dirty="0" err="1">
                <a:solidFill>
                  <a:srgbClr val="000000"/>
                </a:solidFill>
                <a:latin typeface="Times New Roman" panose="02020603050405020304" pitchFamily="18" charset="0"/>
                <a:cs typeface="Times New Roman" panose="02020603050405020304" pitchFamily="18" charset="0"/>
              </a:rPr>
              <a:t>залишків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цінностей</a:t>
            </a:r>
            <a:r>
              <a:rPr lang="ru-RU" sz="2200" dirty="0">
                <a:solidFill>
                  <a:srgbClr val="000000"/>
                </a:solidFill>
                <a:latin typeface="Times New Roman" panose="02020603050405020304" pitchFamily="18" charset="0"/>
                <a:cs typeface="Times New Roman" panose="02020603050405020304" pitchFamily="18" charset="0"/>
              </a:rPr>
              <a:t> не </a:t>
            </a:r>
            <a:r>
              <a:rPr lang="ru-RU" sz="2200" dirty="0" err="1">
                <a:solidFill>
                  <a:srgbClr val="000000"/>
                </a:solidFill>
                <a:latin typeface="Times New Roman" panose="02020603050405020304" pitchFamily="18" charset="0"/>
                <a:cs typeface="Times New Roman" panose="02020603050405020304" pitchFamily="18" charset="0"/>
              </a:rPr>
              <a:t>перевищує</a:t>
            </a:r>
            <a:r>
              <a:rPr lang="ru-RU" sz="2200" dirty="0">
                <a:solidFill>
                  <a:srgbClr val="000000"/>
                </a:solidFill>
                <a:latin typeface="Times New Roman" panose="02020603050405020304" pitchFamily="18" charset="0"/>
                <a:cs typeface="Times New Roman" panose="02020603050405020304" pitchFamily="18" charset="0"/>
              </a:rPr>
              <a:t> 20 </a:t>
            </a:r>
            <a:r>
              <a:rPr lang="ru-RU" sz="2200" dirty="0" err="1">
                <a:solidFill>
                  <a:srgbClr val="000000"/>
                </a:solidFill>
                <a:latin typeface="Times New Roman" panose="02020603050405020304" pitchFamily="18" charset="0"/>
                <a:cs typeface="Times New Roman" panose="02020603050405020304" pitchFamily="18" charset="0"/>
              </a:rPr>
              <a:t>мінімальних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заробітних</a:t>
            </a:r>
            <a:r>
              <a:rPr lang="ru-RU" sz="2200" dirty="0">
                <a:solidFill>
                  <a:srgbClr val="000000"/>
                </a:solidFill>
                <a:latin typeface="Times New Roman" panose="02020603050405020304" pitchFamily="18" charset="0"/>
                <a:cs typeface="Times New Roman" panose="02020603050405020304" pitchFamily="18" charset="0"/>
              </a:rPr>
              <a:t> плат </a:t>
            </a:r>
            <a:r>
              <a:rPr lang="ru-RU" sz="2200" dirty="0" err="1">
                <a:solidFill>
                  <a:srgbClr val="000000"/>
                </a:solidFill>
                <a:latin typeface="Times New Roman" panose="02020603050405020304" pitchFamily="18" charset="0"/>
                <a:cs typeface="Times New Roman" panose="02020603050405020304" pitchFamily="18" charset="0"/>
              </a:rPr>
              <a:t>протягом</a:t>
            </a:r>
            <a:r>
              <a:rPr lang="ru-RU" sz="2200" dirty="0">
                <a:solidFill>
                  <a:srgbClr val="000000"/>
                </a:solidFill>
                <a:latin typeface="Times New Roman" panose="02020603050405020304" pitchFamily="18" charset="0"/>
                <a:cs typeface="Times New Roman" panose="02020603050405020304" pitchFamily="18" charset="0"/>
              </a:rPr>
              <a:t> шести </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77647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місяців.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має право самостійно визначати кількість відповідальних осіб сховища за умови обов'язкового укладення банком зі страховою компанією договору страхування цінностей, що зберігаються в сховищі/</a:t>
            </a:r>
            <a:r>
              <a:rPr lang="uk-UA" sz="2200" dirty="0" err="1" smtClean="0">
                <a:solidFill>
                  <a:srgbClr val="000000"/>
                </a:solidFill>
                <a:latin typeface="Times New Roman" panose="02020603050405020304" pitchFamily="18" charset="0"/>
                <a:cs typeface="Times New Roman" panose="02020603050405020304" pitchFamily="18" charset="0"/>
              </a:rPr>
              <a:t>передсховищі</a:t>
            </a:r>
            <a:r>
              <a:rPr lang="uk-UA" sz="2200" dirty="0" smtClean="0">
                <a:solidFill>
                  <a:srgbClr val="000000"/>
                </a:solidFill>
                <a:latin typeface="Times New Roman" panose="02020603050405020304" pitchFamily="18" charset="0"/>
                <a:cs typeface="Times New Roman" panose="02020603050405020304" pitchFamily="18" charset="0"/>
              </a:rPr>
              <a:t>/сейфі банку (філії, відділення), якщо сума залишків цінностей не перевищує 100 мінімальних заробітних плат протягом шести місяців.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Стаж роботи в банківській системі працівників, які входять до складу відповідальних осіб сховища банку або філії, становить не менше ніж один рік, а відділень банку - не менше ніж три місяці.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(філія, відділення) зобов'язаний </a:t>
            </a:r>
            <a:r>
              <a:rPr lang="uk-UA" sz="2200" i="1" dirty="0">
                <a:solidFill>
                  <a:srgbClr val="000000"/>
                </a:solidFill>
                <a:latin typeface="Times New Roman" panose="02020603050405020304" pitchFamily="18" charset="0"/>
                <a:cs typeface="Times New Roman" panose="02020603050405020304" pitchFamily="18" charset="0"/>
              </a:rPr>
              <a:t>розмістити в доступному для огляду клієнтами місці таку інформацію:</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режим роботи операційної каси з касового обслуговування клієнтів протягом операційного часу та в післяопераційний час;</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перелік операцій з клієнтами, які здійснює операційна каса в операційний та післяопераційний час</a:t>
            </a:r>
            <a:r>
              <a:rPr lang="uk-UA"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3951598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зразки заповнення реквізитів касових документів [крім касових документів, які заповнюються банком із застосуванням технічних засобів або системи автоматизації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витяг з наказу (розпорядження) про встановлення тарифів за касове обслуговування фізичних осіб, юридичних осіб у національній та іноземній валюті;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 матеріали (плакати/буклети) з описами банкнот (монет) національної валюти, що перебувають в обігу, уводяться в обіг та/або вилучаються з обігу;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 повідомлення про те, якщо готівка не була перерахована клієнтом у приміщенні банку під контролем працівника банку, то претензії від клієнта щодо відшкодування банком недостачі не приймаються [повідомлення розміщується на видному місці в операційній касі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7) перелік номіналів банкнот гривні, на приймання та видачу яких налаштовані платіжні пристрої (або на монітор платіжного пристрою);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8) інформаційні матеріали про визначення платіжних ознак та обміну банкнот, розмінних та обігових монет національної валюти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9) повідомлення про права осіб з інвалідністю та осіб, яким відповідно до законодавства</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19063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України надано право на позачергове обслуговування;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10) контактна інформація банку, за якою клієнт мав би можливість ознайомитися про час касового обслуговування та консультацію про надання банківських послуг.</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ct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2. Порядок здавання та отримання банками підкріплень готівкою національної валюти через Національний банк</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НБУ здійснює касове обслуговування банку незалежно від його (її, його) місцезнаходження на підставі ЄДБО. НБУ укладає ЄДБО з банком (філією банку, яка має окремий код банку), який (яка) на підставі банківської ліцензії має виключне право надавати банківські послуги та відомості про якого (яку) унесені до Державного реєстру банків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НБУ здійснює видачу банкам готівки з оборотних кас за умови надходження до НБУ відповідних сум із кореспондентських рахунків банків.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отримує в Національному банку готівку лише в упаковці НБУ.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6165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1. Загальні положення ведення касових операцій банками в Україні</a:t>
            </a:r>
          </a:p>
          <a:p>
            <a:pPr algn="ctr">
              <a:spcBef>
                <a:spcPts val="0"/>
              </a:spcBef>
            </a:pPr>
            <a:endParaRPr lang="uk-UA" sz="2400" b="1"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Касові операції </a:t>
            </a:r>
            <a:r>
              <a:rPr lang="uk-UA" sz="2200" dirty="0" smtClean="0">
                <a:solidFill>
                  <a:srgbClr val="000000"/>
                </a:solidFill>
                <a:latin typeface="Times New Roman" panose="02020603050405020304" pitchFamily="18" charset="0"/>
                <a:cs typeface="Times New Roman" panose="02020603050405020304" pitchFamily="18" charset="0"/>
              </a:rPr>
              <a:t>- платіжні операції, операції банку з обміну не придатних до обігу банкнот (монет) та вилучених з обігу на придатні до обігу банкноти (монети), банкнот на монети, монет на банкноти, банкнот (монет) одного номіналу на банкноти (монети) іншого номіналу, вилучення з обігу сумнівних банкнот (монет), валютно-обмінні операції та операції з банківськими металами, з пам'ятними та інвестиційними монетами, сувенірною та супутньою продукцією, а також операції з приймання на інкасо банкнот іноземної валюти та </a:t>
            </a:r>
            <a:r>
              <a:rPr lang="uk-UA" sz="2200" dirty="0" err="1" smtClean="0">
                <a:solidFill>
                  <a:srgbClr val="000000"/>
                </a:solidFill>
                <a:latin typeface="Times New Roman" panose="02020603050405020304" pitchFamily="18" charset="0"/>
                <a:cs typeface="Times New Roman" panose="02020603050405020304" pitchFamily="18" charset="0"/>
              </a:rPr>
              <a:t>чеків</a:t>
            </a:r>
            <a:r>
              <a:rPr lang="uk-UA" sz="2200" dirty="0" smtClean="0">
                <a:solidFill>
                  <a:srgbClr val="000000"/>
                </a:solidFill>
                <a:latin typeface="Times New Roman" panose="02020603050405020304" pitchFamily="18" charset="0"/>
                <a:cs typeface="Times New Roman" panose="02020603050405020304" pitchFamily="18" charset="0"/>
              </a:rPr>
              <a:t> в іноземній валюті, інших цінностей, які обліковуються на балансових та позабалансових рахунках.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Інструкція «про порядок організації касової роботи банками та проведення платіжних операцій надавачами платіжних послуг в </a:t>
            </a:r>
            <a:r>
              <a:rPr lang="uk-UA" sz="2200" dirty="0">
                <a:solidFill>
                  <a:srgbClr val="000000"/>
                </a:solidFill>
                <a:latin typeface="Times New Roman" panose="02020603050405020304" pitchFamily="18" charset="0"/>
                <a:cs typeface="Times New Roman" panose="02020603050405020304" pitchFamily="18" charset="0"/>
              </a:rPr>
              <a:t>Україні» </a:t>
            </a:r>
            <a:r>
              <a:rPr lang="uk-UA" sz="2200" dirty="0" smtClean="0">
                <a:solidFill>
                  <a:srgbClr val="000000"/>
                </a:solidFill>
                <a:latin typeface="Times New Roman" panose="02020603050405020304" pitchFamily="18" charset="0"/>
                <a:cs typeface="Times New Roman" panose="02020603050405020304" pitchFamily="18" charset="0"/>
              </a:rPr>
              <a:t> регулює:</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приймання через касу банку (філії, відділення) готівки національної та іноземної валюти від клієнтів для зарахування на власні рахунки та рахунки юридичних і фізичних осіб або на рахунок банку (філії, відділення);</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48457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Уповноважена</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особа банку </a:t>
            </a:r>
            <a:r>
              <a:rPr lang="ru-RU" sz="2200" dirty="0" err="1" smtClean="0">
                <a:solidFill>
                  <a:srgbClr val="000000"/>
                </a:solidFill>
                <a:latin typeface="Times New Roman" panose="02020603050405020304" pitchFamily="18" charset="0"/>
                <a:cs typeface="Times New Roman" panose="02020603050405020304" pitchFamily="18" charset="0"/>
              </a:rPr>
              <a:t>отримує</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готівку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після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дослідження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сумнівних</a:t>
            </a:r>
            <a:r>
              <a:rPr lang="ru-RU" sz="2200" dirty="0">
                <a:solidFill>
                  <a:srgbClr val="000000"/>
                </a:solidFill>
                <a:latin typeface="Times New Roman" panose="02020603050405020304" pitchFamily="18" charset="0"/>
                <a:cs typeface="Times New Roman" panose="02020603050405020304" pitchFamily="18" charset="0"/>
              </a:rPr>
              <a:t> банкнот та за результатами </a:t>
            </a:r>
            <a:r>
              <a:rPr lang="ru-RU" sz="2200" dirty="0" err="1">
                <a:solidFill>
                  <a:srgbClr val="000000"/>
                </a:solidFill>
                <a:latin typeface="Times New Roman" panose="02020603050405020304" pitchFamily="18" charset="0"/>
                <a:cs typeface="Times New Roman" panose="02020603050405020304" pitchFamily="18" charset="0"/>
              </a:rPr>
              <a:t>досліджень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безпосередньо</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видаткової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каси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НБУ </a:t>
            </a:r>
            <a:r>
              <a:rPr lang="ru-RU" sz="2200" dirty="0">
                <a:solidFill>
                  <a:srgbClr val="000000"/>
                </a:solidFill>
                <a:latin typeface="Times New Roman" panose="02020603050405020304" pitchFamily="18" charset="0"/>
                <a:cs typeface="Times New Roman" panose="02020603050405020304" pitchFamily="18" charset="0"/>
              </a:rPr>
              <a:t>за </a:t>
            </a:r>
            <a:r>
              <a:rPr lang="ru-RU" sz="2200" dirty="0" err="1">
                <a:solidFill>
                  <a:srgbClr val="000000"/>
                </a:solidFill>
                <a:latin typeface="Times New Roman" panose="02020603050405020304" pitchFamily="18" charset="0"/>
                <a:cs typeface="Times New Roman" panose="02020603050405020304" pitchFamily="18" charset="0"/>
              </a:rPr>
              <a:t>видатковим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касовим</a:t>
            </a:r>
            <a:r>
              <a:rPr lang="ru-RU" sz="2200" dirty="0">
                <a:solidFill>
                  <a:srgbClr val="000000"/>
                </a:solidFill>
                <a:latin typeface="Times New Roman" panose="02020603050405020304" pitchFamily="18" charset="0"/>
                <a:cs typeface="Times New Roman" panose="02020603050405020304" pitchFamily="18" charset="0"/>
              </a:rPr>
              <a:t> ордером на </a:t>
            </a:r>
            <a:r>
              <a:rPr lang="ru-RU" sz="2200" dirty="0" err="1">
                <a:solidFill>
                  <a:srgbClr val="000000"/>
                </a:solidFill>
                <a:latin typeface="Times New Roman" panose="02020603050405020304" pitchFamily="18" charset="0"/>
                <a:cs typeface="Times New Roman" panose="02020603050405020304" pitchFamily="18" charset="0"/>
              </a:rPr>
              <a:t>підставі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довіреності</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отримання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готівки</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інших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цінностей</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підписаної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керівником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головним</a:t>
            </a:r>
            <a:r>
              <a:rPr lang="ru-RU" sz="2200" dirty="0">
                <a:solidFill>
                  <a:srgbClr val="000000"/>
                </a:solidFill>
                <a:latin typeface="Times New Roman" panose="02020603050405020304" pitchFamily="18" charset="0"/>
                <a:cs typeface="Times New Roman" panose="02020603050405020304" pitchFamily="18" charset="0"/>
              </a:rPr>
              <a:t> бухгалтером банку (</a:t>
            </a:r>
            <a:r>
              <a:rPr lang="ru-RU" sz="2200" dirty="0" err="1">
                <a:solidFill>
                  <a:srgbClr val="000000"/>
                </a:solidFill>
                <a:latin typeface="Times New Roman" panose="02020603050405020304" pitchFamily="18" charset="0"/>
                <a:cs typeface="Times New Roman" panose="02020603050405020304" pitchFamily="18" charset="0"/>
              </a:rPr>
              <a:t>філії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їх</a:t>
            </a:r>
            <a:r>
              <a:rPr lang="ru-RU" sz="2200" dirty="0">
                <a:solidFill>
                  <a:srgbClr val="000000"/>
                </a:solidFill>
                <a:latin typeface="Times New Roman" panose="02020603050405020304" pitchFamily="18" charset="0"/>
                <a:cs typeface="Times New Roman" panose="02020603050405020304" pitchFamily="18" charset="0"/>
              </a:rPr>
              <a:t> заступниками </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уповноваженою</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керівником</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банку </a:t>
            </a:r>
            <a:r>
              <a:rPr lang="ru-RU" sz="2200" dirty="0" smtClean="0">
                <a:solidFill>
                  <a:srgbClr val="000000"/>
                </a:solidFill>
                <a:latin typeface="Times New Roman" panose="02020603050405020304" pitchFamily="18" charset="0"/>
                <a:cs typeface="Times New Roman" panose="02020603050405020304" pitchFamily="18" charset="0"/>
              </a:rPr>
              <a:t>особою </a:t>
            </a:r>
            <a:r>
              <a:rPr lang="ru-RU" sz="2200" dirty="0" err="1">
                <a:solidFill>
                  <a:srgbClr val="000000"/>
                </a:solidFill>
                <a:latin typeface="Times New Roman" panose="02020603050405020304" pitchFamily="18" charset="0"/>
                <a:cs typeface="Times New Roman" panose="02020603050405020304" pitchFamily="18" charset="0"/>
              </a:rPr>
              <a:t>відділення</a:t>
            </a:r>
            <a:r>
              <a:rPr lang="ru-RU" sz="2200" dirty="0">
                <a:solidFill>
                  <a:srgbClr val="000000"/>
                </a:solidFill>
                <a:latin typeface="Times New Roman" panose="02020603050405020304" pitchFamily="18" charset="0"/>
                <a:cs typeface="Times New Roman" panose="02020603050405020304" pitchFamily="18" charset="0"/>
              </a:rPr>
              <a:t>. Строк </a:t>
            </a:r>
            <a:r>
              <a:rPr lang="ru-RU" sz="2200" dirty="0" err="1">
                <a:solidFill>
                  <a:srgbClr val="000000"/>
                </a:solidFill>
                <a:latin typeface="Times New Roman" panose="02020603050405020304" pitchFamily="18" charset="0"/>
                <a:cs typeface="Times New Roman" panose="02020603050405020304" pitchFamily="18" charset="0"/>
              </a:rPr>
              <a:t>дії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довіреності</a:t>
            </a:r>
            <a:r>
              <a:rPr lang="ru-RU" sz="2200" dirty="0">
                <a:solidFill>
                  <a:srgbClr val="000000"/>
                </a:solidFill>
                <a:latin typeface="Times New Roman" panose="02020603050405020304" pitchFamily="18" charset="0"/>
                <a:cs typeface="Times New Roman" panose="02020603050405020304" pitchFamily="18" charset="0"/>
              </a:rPr>
              <a:t> не повинен </a:t>
            </a:r>
            <a:r>
              <a:rPr lang="ru-RU" sz="2200" dirty="0" err="1">
                <a:solidFill>
                  <a:srgbClr val="000000"/>
                </a:solidFill>
                <a:latin typeface="Times New Roman" panose="02020603050405020304" pitchFamily="18" charset="0"/>
                <a:cs typeface="Times New Roman" panose="02020603050405020304" pitchFamily="18" charset="0"/>
              </a:rPr>
              <a:t>перевищувати</a:t>
            </a:r>
            <a:r>
              <a:rPr lang="ru-RU" sz="2200" dirty="0">
                <a:solidFill>
                  <a:srgbClr val="000000"/>
                </a:solidFill>
                <a:latin typeface="Times New Roman" panose="02020603050405020304" pitchFamily="18" charset="0"/>
                <a:cs typeface="Times New Roman" panose="02020603050405020304" pitchFamily="18" charset="0"/>
              </a:rPr>
              <a:t> 10 </a:t>
            </a:r>
            <a:r>
              <a:rPr lang="ru-RU" sz="2200" dirty="0" err="1">
                <a:solidFill>
                  <a:srgbClr val="000000"/>
                </a:solidFill>
                <a:latin typeface="Times New Roman" panose="02020603050405020304" pitchFamily="18" charset="0"/>
                <a:cs typeface="Times New Roman" panose="02020603050405020304" pitchFamily="18" charset="0"/>
              </a:rPr>
              <a:t>календарних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днів</a:t>
            </a:r>
            <a:r>
              <a:rPr lang="ru-RU" sz="2200" dirty="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визначає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внутрішнім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положенням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осіб</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щодо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підписання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довіреності</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отримання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готівки</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інших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цінностей</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Банк </a:t>
            </a:r>
            <a:r>
              <a:rPr lang="uk-UA" sz="2200" dirty="0">
                <a:solidFill>
                  <a:srgbClr val="000000"/>
                </a:solidFill>
                <a:latin typeface="Times New Roman" panose="02020603050405020304" pitchFamily="18" charset="0"/>
                <a:cs typeface="Times New Roman" panose="02020603050405020304" pitchFamily="18" charset="0"/>
              </a:rPr>
              <a:t>в разі виявлення під час перерахування готівки недостач, надлишків або сумнівних чи неплатіжних банкнот (монет) складає акт про </a:t>
            </a:r>
            <a:r>
              <a:rPr lang="uk-UA" sz="2200" dirty="0" smtClean="0">
                <a:solidFill>
                  <a:srgbClr val="000000"/>
                </a:solidFill>
                <a:latin typeface="Times New Roman" panose="02020603050405020304" pitchFamily="18" charset="0"/>
                <a:cs typeface="Times New Roman" panose="02020603050405020304" pitchFamily="18" charset="0"/>
              </a:rPr>
              <a:t>розбіжності. НБУ </a:t>
            </a:r>
            <a:r>
              <a:rPr lang="uk-UA" sz="2200" dirty="0">
                <a:solidFill>
                  <a:srgbClr val="000000"/>
                </a:solidFill>
                <a:latin typeface="Times New Roman" panose="02020603050405020304" pitchFamily="18" charset="0"/>
                <a:cs typeface="Times New Roman" panose="02020603050405020304" pitchFamily="18" charset="0"/>
              </a:rPr>
              <a:t>приймає до розгляду акти про розбіжності, затверджені керівником </a:t>
            </a:r>
            <a:r>
              <a:rPr lang="uk-UA" sz="2200" dirty="0" smtClean="0">
                <a:solidFill>
                  <a:srgbClr val="000000"/>
                </a:solidFill>
                <a:latin typeface="Times New Roman" panose="02020603050405020304" pitchFamily="18" charset="0"/>
                <a:cs typeface="Times New Roman" panose="02020603050405020304" pitchFamily="18" charset="0"/>
              </a:rPr>
              <a:t>банку, </a:t>
            </a:r>
            <a:r>
              <a:rPr lang="uk-UA" sz="2200" dirty="0">
                <a:solidFill>
                  <a:srgbClr val="000000"/>
                </a:solidFill>
                <a:latin typeface="Times New Roman" panose="02020603050405020304" pitchFamily="18" charset="0"/>
                <a:cs typeface="Times New Roman" panose="02020603050405020304" pitchFamily="18" charset="0"/>
              </a:rPr>
              <a:t>у разі встановлення недостачі банкнот (монет) в упаковці </a:t>
            </a:r>
            <a:r>
              <a:rPr lang="uk-UA" sz="2200" dirty="0" smtClean="0">
                <a:solidFill>
                  <a:srgbClr val="000000"/>
                </a:solidFill>
                <a:latin typeface="Times New Roman" panose="02020603050405020304" pitchFamily="18" charset="0"/>
                <a:cs typeface="Times New Roman" panose="02020603050405020304" pitchFamily="18" charset="0"/>
              </a:rPr>
              <a:t>НБУ </a:t>
            </a:r>
            <a:r>
              <a:rPr lang="uk-UA" sz="2200" dirty="0">
                <a:solidFill>
                  <a:srgbClr val="000000"/>
                </a:solidFill>
                <a:latin typeface="Times New Roman" panose="02020603050405020304" pitchFamily="18" charset="0"/>
                <a:cs typeface="Times New Roman" panose="02020603050405020304" pitchFamily="18" charset="0"/>
              </a:rPr>
              <a:t>від тих </a:t>
            </a:r>
            <a:r>
              <a:rPr lang="uk-UA" sz="2200" dirty="0" smtClean="0">
                <a:solidFill>
                  <a:srgbClr val="000000"/>
                </a:solidFill>
                <a:latin typeface="Times New Roman" panose="02020603050405020304" pitchFamily="18" charset="0"/>
                <a:cs typeface="Times New Roman" panose="02020603050405020304" pitchFamily="18" charset="0"/>
              </a:rPr>
              <a:t>банків, </a:t>
            </a:r>
            <a:r>
              <a:rPr lang="uk-UA" sz="2200" dirty="0">
                <a:solidFill>
                  <a:srgbClr val="000000"/>
                </a:solidFill>
                <a:latin typeface="Times New Roman" panose="02020603050405020304" pitchFamily="18" charset="0"/>
                <a:cs typeface="Times New Roman" panose="02020603050405020304" pitchFamily="18" charset="0"/>
              </a:rPr>
              <a:t>яким було видано підкріплення готівкою через інкасаторів.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a:t>
            </a:r>
            <a:r>
              <a:rPr lang="uk-UA" sz="2200" dirty="0" smtClean="0">
                <a:solidFill>
                  <a:srgbClr val="000000"/>
                </a:solidFill>
                <a:latin typeface="Times New Roman" panose="02020603050405020304" pitchFamily="18" charset="0"/>
                <a:cs typeface="Times New Roman" panose="02020603050405020304" pitchFamily="18" charset="0"/>
              </a:rPr>
              <a:t>зобов'язаний </a:t>
            </a:r>
            <a:r>
              <a:rPr lang="uk-UA" sz="2200" dirty="0">
                <a:solidFill>
                  <a:srgbClr val="000000"/>
                </a:solidFill>
                <a:latin typeface="Times New Roman" panose="02020603050405020304" pitchFamily="18" charset="0"/>
                <a:cs typeface="Times New Roman" panose="02020603050405020304" pitchFamily="18" charset="0"/>
              </a:rPr>
              <a:t>здійснювати вивезення придатної та не придатної до обігу готівки до </a:t>
            </a:r>
            <a:r>
              <a:rPr lang="uk-UA" sz="2200" dirty="0" smtClean="0">
                <a:solidFill>
                  <a:srgbClr val="000000"/>
                </a:solidFill>
                <a:latin typeface="Times New Roman" panose="02020603050405020304" pitchFamily="18" charset="0"/>
                <a:cs typeface="Times New Roman" panose="02020603050405020304" pitchFamily="18" charset="0"/>
              </a:rPr>
              <a:t>НБУ </a:t>
            </a:r>
            <a:r>
              <a:rPr lang="uk-UA" sz="2200" dirty="0">
                <a:solidFill>
                  <a:srgbClr val="000000"/>
                </a:solidFill>
                <a:latin typeface="Times New Roman" panose="02020603050405020304" pitchFamily="18" charset="0"/>
                <a:cs typeface="Times New Roman" panose="02020603050405020304" pitchFamily="18" charset="0"/>
              </a:rPr>
              <a:t>лише в упаковці свого </a:t>
            </a:r>
            <a:r>
              <a:rPr lang="uk-UA" sz="2200" dirty="0" smtClean="0">
                <a:solidFill>
                  <a:srgbClr val="000000"/>
                </a:solidFill>
                <a:latin typeface="Times New Roman" panose="02020603050405020304" pitchFamily="18" charset="0"/>
                <a:cs typeface="Times New Roman" panose="02020603050405020304" pitchFamily="18" charset="0"/>
              </a:rPr>
              <a:t>банку.</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Банк </a:t>
            </a:r>
            <a:r>
              <a:rPr lang="ru-RU" sz="2200" dirty="0" err="1">
                <a:solidFill>
                  <a:srgbClr val="000000"/>
                </a:solidFill>
                <a:latin typeface="Times New Roman" panose="02020603050405020304" pitchFamily="18" charset="0"/>
                <a:cs typeface="Times New Roman" panose="02020603050405020304" pitchFamily="18" charset="0"/>
              </a:rPr>
              <a:t>здає</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прибуткової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каси</a:t>
            </a:r>
            <a:r>
              <a:rPr lang="ru-RU" sz="2200" dirty="0">
                <a:solidFill>
                  <a:srgbClr val="000000"/>
                </a:solidFill>
                <a:latin typeface="Times New Roman" panose="02020603050405020304" pitchFamily="18" charset="0"/>
                <a:cs typeface="Times New Roman" panose="02020603050405020304" pitchFamily="18" charset="0"/>
              </a:rPr>
              <a:t> НБУ </a:t>
            </a:r>
            <a:r>
              <a:rPr lang="ru-RU" sz="2200" dirty="0" err="1">
                <a:solidFill>
                  <a:srgbClr val="000000"/>
                </a:solidFill>
                <a:latin typeface="Times New Roman" panose="02020603050405020304" pitchFamily="18" charset="0"/>
                <a:cs typeface="Times New Roman" panose="02020603050405020304" pitchFamily="18" charset="0"/>
              </a:rPr>
              <a:t>придатну</a:t>
            </a:r>
            <a:r>
              <a:rPr lang="ru-RU" sz="2200" dirty="0">
                <a:solidFill>
                  <a:srgbClr val="000000"/>
                </a:solidFill>
                <a:latin typeface="Times New Roman" panose="02020603050405020304" pitchFamily="18" charset="0"/>
                <a:cs typeface="Times New Roman" panose="02020603050405020304" pitchFamily="18" charset="0"/>
              </a:rPr>
              <a:t> та не </a:t>
            </a:r>
            <a:r>
              <a:rPr lang="ru-RU" sz="2200" dirty="0" err="1">
                <a:solidFill>
                  <a:srgbClr val="000000"/>
                </a:solidFill>
                <a:latin typeface="Times New Roman" panose="02020603050405020304" pitchFamily="18" charset="0"/>
                <a:cs typeface="Times New Roman" panose="02020603050405020304" pitchFamily="18" charset="0"/>
              </a:rPr>
              <a:t>придатну</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обігу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готівку</a:t>
            </a:r>
            <a:r>
              <a:rPr lang="ru-RU" sz="2200" dirty="0">
                <a:solidFill>
                  <a:srgbClr val="000000"/>
                </a:solidFill>
                <a:latin typeface="Times New Roman" panose="02020603050405020304" pitchFamily="18" charset="0"/>
                <a:cs typeface="Times New Roman" panose="02020603050405020304" pitchFamily="18" charset="0"/>
              </a:rPr>
              <a:t> через </a:t>
            </a:r>
            <a:r>
              <a:rPr lang="ru-RU" sz="2200" dirty="0" err="1">
                <a:solidFill>
                  <a:srgbClr val="000000"/>
                </a:solidFill>
                <a:latin typeface="Times New Roman" panose="02020603050405020304" pitchFamily="18" charset="0"/>
                <a:cs typeface="Times New Roman" panose="02020603050405020304" pitchFamily="18" charset="0"/>
              </a:rPr>
              <a:t>уповноважених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осіб</a:t>
            </a:r>
            <a:r>
              <a:rPr lang="ru-RU" sz="2200" dirty="0">
                <a:solidFill>
                  <a:srgbClr val="000000"/>
                </a:solidFill>
                <a:latin typeface="Times New Roman" panose="02020603050405020304" pitchFamily="18" charset="0"/>
                <a:cs typeface="Times New Roman" panose="02020603050405020304" pitchFamily="18" charset="0"/>
              </a:rPr>
              <a:t>, а через </a:t>
            </a:r>
            <a:r>
              <a:rPr lang="ru-RU" sz="2200" dirty="0" err="1">
                <a:solidFill>
                  <a:srgbClr val="000000"/>
                </a:solidFill>
                <a:latin typeface="Times New Roman" panose="02020603050405020304" pitchFamily="18" charset="0"/>
                <a:cs typeface="Times New Roman" panose="02020603050405020304" pitchFamily="18" charset="0"/>
              </a:rPr>
              <a:t>інкасаторів</a:t>
            </a:r>
            <a:r>
              <a:rPr lang="ru-RU" sz="2200" dirty="0">
                <a:solidFill>
                  <a:srgbClr val="000000"/>
                </a:solidFill>
                <a:latin typeface="Times New Roman" panose="02020603050405020304" pitchFamily="18" charset="0"/>
                <a:cs typeface="Times New Roman" panose="02020603050405020304" pitchFamily="18" charset="0"/>
              </a:rPr>
              <a:t> - до </a:t>
            </a:r>
            <a:r>
              <a:rPr lang="ru-RU" sz="2200" dirty="0" err="1">
                <a:solidFill>
                  <a:srgbClr val="000000"/>
                </a:solidFill>
                <a:latin typeface="Times New Roman" panose="02020603050405020304" pitchFamily="18" charset="0"/>
                <a:cs typeface="Times New Roman" panose="02020603050405020304" pitchFamily="18" charset="0"/>
              </a:rPr>
              <a:t>приміщення</a:t>
            </a:r>
            <a:r>
              <a:rPr lang="ru-RU" sz="2200" dirty="0">
                <a:solidFill>
                  <a:srgbClr val="000000"/>
                </a:solidFill>
                <a:latin typeface="Times New Roman" panose="02020603050405020304" pitchFamily="18" charset="0"/>
                <a:cs typeface="Times New Roman" panose="02020603050405020304" pitchFamily="18" charset="0"/>
              </a:rPr>
              <a:t> для </a:t>
            </a:r>
            <a:r>
              <a:rPr lang="ru-RU" sz="2200" dirty="0" err="1" smtClean="0">
                <a:solidFill>
                  <a:srgbClr val="000000"/>
                </a:solidFill>
                <a:latin typeface="Times New Roman" panose="02020603050405020304" pitchFamily="18" charset="0"/>
                <a:cs typeface="Times New Roman" panose="02020603050405020304" pitchFamily="18" charset="0"/>
              </a:rPr>
              <a:t>приймання-передавання</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41441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готівки. Банк здає банкноти повними пачками, а банкноти номіналами 200, 500 та 1000 грн і неповними пачками (по одній за кожним номіналом і зразком) без поаркушного перерахування. Банк здає значно зношені банкноти, а також банкноти, що вилучаються з обігу, як повними, так і неповними пачками (по одній за кожним номіналом і зразком) та через прибуткову касу неповними корінцями з поаркушним перерахуванням.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здає до НБУ пачки банкнот із корінців, сформованих тільки одним касиром/однією бригадою за однією датою. Банк здає монети повними мішечками, а зношені - або вилучені з обігу - неповними мішечками (по одному за кожним номіналом).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Банк має право самостійно передавати готівку своїм філіям</a:t>
            </a:r>
            <a:r>
              <a:rPr lang="uk-UA" sz="2200" dirty="0" smtClean="0">
                <a:solidFill>
                  <a:srgbClr val="000000"/>
                </a:solidFill>
                <a:latin typeface="Times New Roman" panose="02020603050405020304" pitchFamily="18" charset="0"/>
                <a:cs typeface="Times New Roman" panose="02020603050405020304" pitchFamily="18" charset="0"/>
              </a:rPr>
              <a:t>, відділенням або іншим банкам незалежно від їх місця розташування на території України. Передавання готівки між банками та інкасаторськими компаніями здійснюється відповідно до укладених між ними договорів, у яких визначається відповідальність за виявлення недостач (неплатіжних, підроблених) банкнот (монет).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видає готівку банку-отримувачу за прибутково-видатковим касовим ордером та довіреністю (через уповноважену особу) або за описом цінностей у національній валюті України, що перевозяться (опис цінностей), прибутково-видатковим касовим ордером та дорученням на перевезення цінностей (через інкасаторів).</a:t>
            </a:r>
          </a:p>
        </p:txBody>
      </p:sp>
    </p:spTree>
    <p:extLst>
      <p:ext uri="{BB962C8B-B14F-4D97-AF65-F5344CB8AC3E}">
        <p14:creationId xmlns:p14="http://schemas.microsoft.com/office/powerpoint/2010/main" val="41150578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Перевезення готівки між банками різних юридичних осіб здійснюється виключно підрозділом інкасації банку, юридичної особи, яка надає банкам послуги з інкасації згідно з отриманою від НБУ ліцензією.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Відділення банків, які не мають самостійного балансу, мають право передавати готівку філіям та відділенням свого банку, іншим банкам, їх філіям лише з дозволу банку, на балансі якого (якої) вони обліковуються.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Договори про передавання відділеннями готівки укладаються між банками - юридичними особами в порядку, передбаченому законодавством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Розрахунки за готівку відділень, які не мають самостійного балансу, здійснюють банки, на балансі яких вони обліковуються.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інкасаторська компанія в разі передавання готівки національної валюти іншим банкам, інкасаторським компаніям не пізніше наступного робочого дня надсилає НБУ повідомлення в розрізі регіонів щодо передавання готівки банком, що передає готівку, та банком, що її одержує, засобами програмного комплексу АРМ "Автоматизація оброблення заявок банків на видачу готівки, вивезення її надлишків і не придатних до обігу банкнот і монет" або, як виняток, засобами електронного зв'язку (за погодженням з Національним банком).</a:t>
            </a:r>
          </a:p>
        </p:txBody>
      </p:sp>
    </p:spTree>
    <p:extLst>
      <p:ext uri="{BB962C8B-B14F-4D97-AF65-F5344CB8AC3E}">
        <p14:creationId xmlns:p14="http://schemas.microsoft.com/office/powerpoint/2010/main" val="18598821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У повідомленні зазначається: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дата видачі готівки, найменування банку/інкасаторської компанії, що передав/передала готівку, код регіону, сума готівки, що зазначена у прибутково-видаткових касових ордерах, складених за описами цінностей, квитанціях/чеках ПТКС та </a:t>
            </a:r>
            <a:r>
              <a:rPr lang="uk-UA" sz="2200" dirty="0" err="1" smtClean="0">
                <a:solidFill>
                  <a:srgbClr val="000000"/>
                </a:solidFill>
                <a:latin typeface="Times New Roman" panose="02020603050405020304" pitchFamily="18" charset="0"/>
                <a:cs typeface="Times New Roman" panose="02020603050405020304" pitchFamily="18" charset="0"/>
              </a:rPr>
              <a:t>банкоматів</a:t>
            </a:r>
            <a:r>
              <a:rPr lang="uk-UA" sz="2200" dirty="0" smtClean="0">
                <a:solidFill>
                  <a:srgbClr val="000000"/>
                </a:solidFill>
                <a:latin typeface="Times New Roman" panose="02020603050405020304" pitchFamily="18" charset="0"/>
                <a:cs typeface="Times New Roman" panose="02020603050405020304" pitchFamily="18" charset="0"/>
              </a:rPr>
              <a:t>, та найменування банку-отримувача (інкасаторської компанії) з кодом регіону - у разі передавання готівки;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дата отримання готівки, найменування банку/інкасаторської компанії, що одержав/одержала готівку, код регіону, сума готівки, що зазначена у прибутково-видаткових касових ордерах, складених за описами цінностей, квитанціях/чеках ПТКС та </a:t>
            </a:r>
            <a:r>
              <a:rPr lang="uk-UA" sz="2200" dirty="0" err="1" smtClean="0">
                <a:solidFill>
                  <a:srgbClr val="000000"/>
                </a:solidFill>
                <a:latin typeface="Times New Roman" panose="02020603050405020304" pitchFamily="18" charset="0"/>
                <a:cs typeface="Times New Roman" panose="02020603050405020304" pitchFamily="18" charset="0"/>
              </a:rPr>
              <a:t>банкоматів</a:t>
            </a:r>
            <a:r>
              <a:rPr lang="uk-UA" sz="2200" dirty="0" smtClean="0">
                <a:solidFill>
                  <a:srgbClr val="000000"/>
                </a:solidFill>
                <a:latin typeface="Times New Roman" panose="02020603050405020304" pitchFamily="18" charset="0"/>
                <a:cs typeface="Times New Roman" panose="02020603050405020304" pitchFamily="18" charset="0"/>
              </a:rPr>
              <a:t>, найменування банку/інкасаторської компанії, що відправив/відправила готівку, дата видачі готівки з кодом регіону та дані сум надлишків/недостач готівки за фактом їх виявлення - у разі отримання готівки.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Банк здійснює оброблення банкнот </a:t>
            </a:r>
            <a:r>
              <a:rPr lang="uk-UA" sz="2200" dirty="0" smtClean="0">
                <a:solidFill>
                  <a:srgbClr val="000000"/>
                </a:solidFill>
                <a:latin typeface="Times New Roman" panose="02020603050405020304" pitchFamily="18" charset="0"/>
                <a:cs typeface="Times New Roman" panose="02020603050405020304" pitchFamily="18" charset="0"/>
              </a:rPr>
              <a:t>і монет ручним способом з використанням технічних засобів для роботи з готівкою або автоматизованим способом з використанням обладнання для автоматизованого оброблення банкнот і має право повторно випускати банкноти в обіг, якщо вони перевірені на відповідність захисним ознакам, що властиві цим банкнотам, та визначені як придатні до обігу відповідно до встановлених критеріїв якості.</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95623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Оброблення готівки – комплекс операцій, що включає визначення справжності та </a:t>
            </a:r>
            <a:r>
              <a:rPr lang="uk-UA" sz="2200" dirty="0" err="1" smtClean="0">
                <a:solidFill>
                  <a:srgbClr val="000000"/>
                </a:solidFill>
                <a:latin typeface="Times New Roman" panose="02020603050405020304" pitchFamily="18" charset="0"/>
                <a:cs typeface="Times New Roman" panose="02020603050405020304" pitchFamily="18" charset="0"/>
              </a:rPr>
              <a:t>платіжності</a:t>
            </a:r>
            <a:r>
              <a:rPr lang="uk-UA" sz="2200" dirty="0" smtClean="0">
                <a:solidFill>
                  <a:srgbClr val="000000"/>
                </a:solidFill>
                <a:latin typeface="Times New Roman" panose="02020603050405020304" pitchFamily="18" charset="0"/>
                <a:cs typeface="Times New Roman" panose="02020603050405020304" pitchFamily="18" charset="0"/>
              </a:rPr>
              <a:t> банкнот (монет), сортування, перераховування, формування та пакування відповідно до вимог нормативно-правових актів.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Оброблення банкнот, які за критеріями якості належать до категорії значно зношених банкнот, здійснюється виключно ручним способом з використанням приладів (детекторів) для контролю за справжністю банкнот, що забезпечують збільшення зображень, візуалізацію ультрафіолетового та інфрачервоного захисту та магнітний контроль.</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(має право повторно випускати банкноти в обіг через мережу АТМ лише після їх оброблення автоматизованим способом з використанням обладнання для автоматизованого оброблення банкнот.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Відділи (управління) грошового обігу в регіоні (Центральне сховище) приймають від банку готівку національної валюти за умови дотримання таких вимог:</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 банкноти (монети) мають бути розсортовані за номіналами, кожен номінал – на придатні до обігу, зношені, значно зношені та з дефектами виробника, а банкноти також відповідно до їх зразка;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розсортовані за номіналами і зразком банкноти формуються лицьовим боком догори в</a:t>
            </a:r>
          </a:p>
        </p:txBody>
      </p:sp>
    </p:spTree>
    <p:extLst>
      <p:ext uri="{BB962C8B-B14F-4D97-AF65-F5344CB8AC3E}">
        <p14:creationId xmlns:p14="http://schemas.microsoft.com/office/powerpoint/2010/main" val="37592421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одному напрямку та пакуються окремо;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надірвані та розірвані (розрізані) на дві частини банкноти мають бути склеєні прозорими клейкою полімерною або за допомогою клею паперовою стрічкою завширшки не більше ніж 10 мм у такий спосіб, щоб це не призводило до склеювання сусідніх банкнот у корінці. Склеювати розірвані на дві частини банкноти потрібно впритул без накладання однієї частини на іншу.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До значно зношених відсортовуються і пакуються окремо такі банкноти: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що не викликають сумніву щодо їх справжності, але пошкоджені</a:t>
            </a:r>
            <a:r>
              <a:rPr lang="uk-UA" sz="2200" dirty="0" smtClean="0">
                <a:solidFill>
                  <a:srgbClr val="000000"/>
                </a:solidFill>
                <a:latin typeface="Times New Roman" panose="02020603050405020304" pitchFamily="18" charset="0"/>
                <a:cs typeface="Times New Roman" panose="02020603050405020304" pitchFamily="18" charset="0"/>
              </a:rPr>
              <a:t>, розірвані </a:t>
            </a:r>
            <a:r>
              <a:rPr lang="uk-UA" sz="2200" dirty="0">
                <a:solidFill>
                  <a:srgbClr val="000000"/>
                </a:solidFill>
                <a:latin typeface="Times New Roman" panose="02020603050405020304" pitchFamily="18" charset="0"/>
                <a:cs typeface="Times New Roman" panose="02020603050405020304" pitchFamily="18" charset="0"/>
              </a:rPr>
              <a:t>(розрізані) та склеєні в установлений вище спосіб, у тому </a:t>
            </a:r>
            <a:r>
              <a:rPr lang="uk-UA" sz="2200" dirty="0" smtClean="0">
                <a:solidFill>
                  <a:srgbClr val="000000"/>
                </a:solidFill>
                <a:latin typeface="Times New Roman" panose="02020603050405020304" pitchFamily="18" charset="0"/>
                <a:cs typeface="Times New Roman" panose="02020603050405020304" pitchFamily="18" charset="0"/>
              </a:rPr>
              <a:t>числі банкноти </a:t>
            </a:r>
            <a:r>
              <a:rPr lang="uk-UA" sz="2200" dirty="0">
                <a:solidFill>
                  <a:srgbClr val="000000"/>
                </a:solidFill>
                <a:latin typeface="Times New Roman" panose="02020603050405020304" pitchFamily="18" charset="0"/>
                <a:cs typeface="Times New Roman" panose="02020603050405020304" pitchFamily="18" charset="0"/>
              </a:rPr>
              <a:t>з утраченими частинами (якщо залишилося не менше ніж 55</a:t>
            </a:r>
            <a:r>
              <a:rPr lang="uk-UA" sz="2200" dirty="0" smtClean="0">
                <a:solidFill>
                  <a:srgbClr val="000000"/>
                </a:solidFill>
                <a:latin typeface="Times New Roman" panose="02020603050405020304" pitchFamily="18" charset="0"/>
                <a:cs typeface="Times New Roman" panose="02020603050405020304" pitchFamily="18" charset="0"/>
              </a:rPr>
              <a:t>% початкової </a:t>
            </a:r>
            <a:r>
              <a:rPr lang="uk-UA" sz="2200" dirty="0">
                <a:solidFill>
                  <a:srgbClr val="000000"/>
                </a:solidFill>
                <a:latin typeface="Times New Roman" panose="02020603050405020304" pitchFamily="18" charset="0"/>
                <a:cs typeface="Times New Roman" panose="02020603050405020304" pitchFamily="18" charset="0"/>
              </a:rPr>
              <a:t>площі банкноти);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які склеєні з порушенням установлених вимог, що перешкоджає </a:t>
            </a:r>
            <a:r>
              <a:rPr lang="uk-UA" sz="2200" dirty="0" smtClean="0">
                <a:solidFill>
                  <a:srgbClr val="000000"/>
                </a:solidFill>
                <a:latin typeface="Times New Roman" panose="02020603050405020304" pitchFamily="18" charset="0"/>
                <a:cs typeface="Times New Roman" panose="02020603050405020304" pitchFamily="18" charset="0"/>
              </a:rPr>
              <a:t>їх обробленню </a:t>
            </a:r>
            <a:r>
              <a:rPr lang="uk-UA" sz="2200" dirty="0">
                <a:solidFill>
                  <a:srgbClr val="000000"/>
                </a:solidFill>
                <a:latin typeface="Times New Roman" panose="02020603050405020304" pitchFamily="18" charset="0"/>
                <a:cs typeface="Times New Roman" panose="02020603050405020304" pitchFamily="18" charset="0"/>
              </a:rPr>
              <a:t>на автоматизованих системах оброблення банкнот;</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прийняті від правоохоронних органів, оброблені спеціальними </a:t>
            </a:r>
            <a:r>
              <a:rPr lang="uk-UA" sz="2200" dirty="0" smtClean="0">
                <a:solidFill>
                  <a:srgbClr val="000000"/>
                </a:solidFill>
                <a:latin typeface="Times New Roman" panose="02020603050405020304" pitchFamily="18" charset="0"/>
                <a:cs typeface="Times New Roman" panose="02020603050405020304" pitchFamily="18" charset="0"/>
              </a:rPr>
              <a:t>хімічними реактивами </a:t>
            </a:r>
            <a:r>
              <a:rPr lang="uk-UA" sz="2200" dirty="0">
                <a:solidFill>
                  <a:srgbClr val="000000"/>
                </a:solidFill>
                <a:latin typeface="Times New Roman" panose="02020603050405020304" pitchFamily="18" charset="0"/>
                <a:cs typeface="Times New Roman" panose="02020603050405020304" pitchFamily="18" charset="0"/>
              </a:rPr>
              <a:t>під час проведення слідчо-оперативних заходів (для </a:t>
            </a:r>
            <a:r>
              <a:rPr lang="uk-UA" sz="2200" dirty="0" smtClean="0">
                <a:solidFill>
                  <a:srgbClr val="000000"/>
                </a:solidFill>
                <a:latin typeface="Times New Roman" panose="02020603050405020304" pitchFamily="18" charset="0"/>
                <a:cs typeface="Times New Roman" panose="02020603050405020304" pitchFamily="18" charset="0"/>
              </a:rPr>
              <a:t>уникнення забруднення </a:t>
            </a:r>
            <a:r>
              <a:rPr lang="uk-UA" sz="2200" dirty="0">
                <a:solidFill>
                  <a:srgbClr val="000000"/>
                </a:solidFill>
                <a:latin typeface="Times New Roman" panose="02020603050405020304" pitchFamily="18" charset="0"/>
                <a:cs typeface="Times New Roman" panose="02020603050405020304" pitchFamily="18" charset="0"/>
              </a:rPr>
              <a:t>перерахування таких банкнот доцільно здійснювати в </a:t>
            </a:r>
            <a:r>
              <a:rPr lang="uk-UA" sz="2200" dirty="0" smtClean="0">
                <a:solidFill>
                  <a:srgbClr val="000000"/>
                </a:solidFill>
                <a:latin typeface="Times New Roman" panose="02020603050405020304" pitchFamily="18" charset="0"/>
                <a:cs typeface="Times New Roman" panose="02020603050405020304" pitchFamily="18" charset="0"/>
              </a:rPr>
              <a:t>захисних латексних </a:t>
            </a:r>
            <a:r>
              <a:rPr lang="uk-UA" sz="2200" dirty="0">
                <a:solidFill>
                  <a:srgbClr val="000000"/>
                </a:solidFill>
                <a:latin typeface="Times New Roman" panose="02020603050405020304" pitchFamily="18" charset="0"/>
                <a:cs typeface="Times New Roman" panose="02020603050405020304" pitchFamily="18" charset="0"/>
              </a:rPr>
              <a:t>рукавичках або за допомогою пінцета).</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38386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Невідсортовані банкноти, що приймаються від банків, відповідно до укладених договорів мають бути розсортовані за номіналом без сортування на придатні та зношені, за винятком значно зношених.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Під час пакування готівки, яка передається банком до відділів (управлінь) грошового обігу в регіоні, а також у відділах (управліннях) грошового обігу в регіоні, Центральному сховищі та </a:t>
            </a:r>
            <a:r>
              <a:rPr lang="uk-UA" sz="2200" dirty="0" err="1" smtClean="0">
                <a:solidFill>
                  <a:srgbClr val="000000"/>
                </a:solidFill>
                <a:latin typeface="Times New Roman" panose="02020603050405020304" pitchFamily="18" charset="0"/>
                <a:cs typeface="Times New Roman" panose="02020603050405020304" pitchFamily="18" charset="0"/>
              </a:rPr>
              <a:t>Банкнотно</a:t>
            </a:r>
            <a:r>
              <a:rPr lang="uk-UA" sz="2200" dirty="0" smtClean="0">
                <a:solidFill>
                  <a:srgbClr val="000000"/>
                </a:solidFill>
                <a:latin typeface="Times New Roman" panose="02020603050405020304" pitchFamily="18" charset="0"/>
                <a:cs typeface="Times New Roman" panose="02020603050405020304" pitchFamily="18" charset="0"/>
              </a:rPr>
              <a:t>-монетному дворі застосовуються такі види пакування.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Кожні 100 аркушів банкнот, відсортованих за критеріями якості, одного номіналу й зразка формуються в корінець банкнот та пакуються хрестоподібно або поперечно бандероллю або з використанням бандерольних </a:t>
            </a:r>
            <a:r>
              <a:rPr lang="uk-UA" sz="2200" dirty="0" err="1" smtClean="0">
                <a:solidFill>
                  <a:srgbClr val="000000"/>
                </a:solidFill>
                <a:latin typeface="Times New Roman" panose="02020603050405020304" pitchFamily="18" charset="0"/>
                <a:cs typeface="Times New Roman" panose="02020603050405020304" pitchFamily="18" charset="0"/>
              </a:rPr>
              <a:t>кілець</a:t>
            </a:r>
            <a:r>
              <a:rPr lang="uk-UA" sz="2200" dirty="0" smtClean="0">
                <a:solidFill>
                  <a:srgbClr val="000000"/>
                </a:solidFill>
                <a:latin typeface="Times New Roman" panose="02020603050405020304" pitchFamily="18" charset="0"/>
                <a:cs typeface="Times New Roman" panose="02020603050405020304" pitchFamily="18" charset="0"/>
              </a:rPr>
              <a:t> з відповідними кольоровими смугами. Поперечне </a:t>
            </a:r>
            <a:r>
              <a:rPr lang="uk-UA" sz="2200" dirty="0" err="1" smtClean="0">
                <a:solidFill>
                  <a:srgbClr val="000000"/>
                </a:solidFill>
                <a:latin typeface="Times New Roman" panose="02020603050405020304" pitchFamily="18" charset="0"/>
                <a:cs typeface="Times New Roman" panose="02020603050405020304" pitchFamily="18" charset="0"/>
              </a:rPr>
              <a:t>обандеролювання</a:t>
            </a:r>
            <a:r>
              <a:rPr lang="uk-UA" sz="2200" dirty="0" smtClean="0">
                <a:solidFill>
                  <a:srgbClr val="000000"/>
                </a:solidFill>
                <a:latin typeface="Times New Roman" panose="02020603050405020304" pitchFamily="18" charset="0"/>
                <a:cs typeface="Times New Roman" panose="02020603050405020304" pitchFamily="18" charset="0"/>
              </a:rPr>
              <a:t> потрібно здійснювати таким чином, щоб кінці бандеролей не потрапляли між банкнот корінця та не насувалися на його торець. Склеювання банкнот з бандероллю не допускається.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Корінець банкнот – 100 (сто) банкнот одного номіналу, які упаковані бандероллю.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Бандероль – паперова стрічка (кільце) з установленими характеристиками, яка (яке) використовується для пакування корінців банкнот або пачки (в упаковці </a:t>
            </a:r>
            <a:r>
              <a:rPr lang="uk-UA" sz="2200" dirty="0" err="1" smtClean="0">
                <a:solidFill>
                  <a:srgbClr val="000000"/>
                </a:solidFill>
                <a:latin typeface="Times New Roman" panose="02020603050405020304" pitchFamily="18" charset="0"/>
                <a:cs typeface="Times New Roman" panose="02020603050405020304" pitchFamily="18" charset="0"/>
              </a:rPr>
              <a:t>Банкнотно</a:t>
            </a:r>
            <a:r>
              <a:rPr lang="uk-UA" sz="2200" dirty="0" smtClean="0">
                <a:solidFill>
                  <a:srgbClr val="000000"/>
                </a:solidFill>
                <a:latin typeface="Times New Roman" panose="02020603050405020304" pitchFamily="18" charset="0"/>
                <a:cs typeface="Times New Roman" panose="02020603050405020304" pitchFamily="18" charset="0"/>
              </a:rPr>
              <a:t>-монетного двору).</a:t>
            </a:r>
          </a:p>
        </p:txBody>
      </p:sp>
    </p:spTree>
    <p:extLst>
      <p:ext uri="{BB962C8B-B14F-4D97-AF65-F5344CB8AC3E}">
        <p14:creationId xmlns:p14="http://schemas.microsoft.com/office/powerpoint/2010/main" val="36822142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На бандеролі корінця банкнот мають бути такі реквізити: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найменування банку, код банку або номер за електронною поштою;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номінал;</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кількість банкнот;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сума;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дата формування (ДД/ММ або МММ/місяць цифрами або скорочено літерами/РРРР);</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підпис та іменний штамп (код) працівника, який здійснював оброблення банкнот, а в разі колективної (бригадної) матеріальної відповідальності – відбиток штампа із зазначенням коду бригади.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Кожні 10 корінців банкнот формуються в пачку по 1000 аркушів одного номіналу і зразка, яка споряджається верхньою та нижньою накладками з картону.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Пачка банкнот – 1 000 банкнот одного номіналу і зразка, що складається з 10 корінців банкнот по 100 банкнот (менше 10 корінців - неповна пачка).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має право отримувати підкріплення банкнотами від відділу (управління) грошового обігу в регіоні/Центрального сховища, здавати придатні та не придатні до обігу, невідсортовані банкноти в касетах на умовах, передбачених договором про касове обслуговування.</a:t>
            </a:r>
          </a:p>
        </p:txBody>
      </p:sp>
    </p:spTree>
    <p:extLst>
      <p:ext uri="{BB962C8B-B14F-4D97-AF65-F5344CB8AC3E}">
        <p14:creationId xmlns:p14="http://schemas.microsoft.com/office/powerpoint/2010/main" val="21320183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3. Касові операції банків із клієнтами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Перелік і загальні вимоги до оформлення касових документів наведено на рис. 4.</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940492" y="1394234"/>
            <a:ext cx="8350246" cy="4861711"/>
          </a:xfrm>
          <a:prstGeom prst="rect">
            <a:avLst/>
          </a:prstGeom>
        </p:spPr>
      </p:pic>
    </p:spTree>
    <p:extLst>
      <p:ext uri="{BB962C8B-B14F-4D97-AF65-F5344CB8AC3E}">
        <p14:creationId xmlns:p14="http://schemas.microsoft.com/office/powerpoint/2010/main" val="12476546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Бланки касових документів виготовляються з урахуванням їх зразків друкарським способом або з використанням комп’ютерної техніки з відображенням обов’язкових реквізитів, передбачених Інструкцією, крім грошових </a:t>
            </a:r>
            <a:r>
              <a:rPr lang="uk-UA" sz="2200" dirty="0" err="1" smtClean="0">
                <a:solidFill>
                  <a:srgbClr val="000000"/>
                </a:solidFill>
                <a:latin typeface="Times New Roman" panose="02020603050405020304" pitchFamily="18" charset="0"/>
                <a:cs typeface="Times New Roman" panose="02020603050405020304" pitchFamily="18" charset="0"/>
              </a:rPr>
              <a:t>чеків</a:t>
            </a:r>
            <a:r>
              <a:rPr lang="uk-UA" sz="2200" dirty="0" smtClean="0">
                <a:solidFill>
                  <a:srgbClr val="000000"/>
                </a:solidFill>
                <a:latin typeface="Times New Roman" panose="02020603050405020304" pitchFamily="18" charset="0"/>
                <a:cs typeface="Times New Roman" panose="02020603050405020304" pitchFamily="18" charset="0"/>
              </a:rPr>
              <a:t>, які виготовляються лише друкарським способом.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Зразки касових документів, які застосовуються під час приймання переказу готівки та виплати її суми отримувачу готівкою, визначаються відповідною платіжною системою.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Форми касових документів, що формуються із застосуванням платіжних пристроїв, установлюються банком з врахуванням обов’язкових реквізитів, встановлених 	Інструкцією, та технічних можливостей платіжного пристрою.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Касові документи мають містити такі обов’язкові реквізити: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найменування банку, який здійснює касову операцію;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дату здійснення операції;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зазначення платника та отримувача;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суму касової операції;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призначення платежу;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власноручні підписи або ЕП платника (отримувача) та власноручні підписи або ЕЦП працівників банку, уповноважених здійснювати касову операцію.</a:t>
            </a:r>
          </a:p>
        </p:txBody>
      </p:sp>
    </p:spTree>
    <p:extLst>
      <p:ext uri="{BB962C8B-B14F-4D97-AF65-F5344CB8AC3E}">
        <p14:creationId xmlns:p14="http://schemas.microsoft.com/office/powerpoint/2010/main" val="31897913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видача готівки національної та іноземної валюти клієнтам з їх рахунків через касу банку (філії, відділення);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приймання від фізичних та юридичних осіб готівки національної та іноземної валюти для переказу і виплати отримувачу суми переказу в готівковій формі через операційну касу банку (філії, відділення);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отримання банком (філією, відділенням), інкасаторською компанією у </a:t>
            </a:r>
            <a:r>
              <a:rPr lang="uk-UA" sz="2200" dirty="0" smtClean="0">
                <a:solidFill>
                  <a:srgbClr val="000000"/>
                </a:solidFill>
                <a:latin typeface="Times New Roman" panose="02020603050405020304" pitchFamily="18" charset="0"/>
                <a:cs typeface="Times New Roman" panose="02020603050405020304" pitchFamily="18" charset="0"/>
              </a:rPr>
              <a:t>НБУ </a:t>
            </a:r>
            <a:r>
              <a:rPr lang="uk-UA" sz="2200" dirty="0">
                <a:solidFill>
                  <a:srgbClr val="000000"/>
                </a:solidFill>
                <a:latin typeface="Times New Roman" panose="02020603050405020304" pitchFamily="18" charset="0"/>
                <a:cs typeface="Times New Roman" panose="02020603050405020304" pitchFamily="18" charset="0"/>
              </a:rPr>
              <a:t>готівки, здавання придатної та не придатної до обігу готівки;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 вилучення з обігу сумнівних банкнот (монет) та надсилання їх на дослідження до </a:t>
            </a:r>
            <a:r>
              <a:rPr lang="uk-UA" sz="2200" dirty="0" smtClean="0">
                <a:solidFill>
                  <a:srgbClr val="000000"/>
                </a:solidFill>
                <a:latin typeface="Times New Roman" panose="02020603050405020304" pitchFamily="18" charset="0"/>
                <a:cs typeface="Times New Roman" panose="02020603050405020304" pitchFamily="18" charset="0"/>
              </a:rPr>
              <a:t>НБУ;</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6) обмін клієнтам не придатних до обігу та вилучених з обігу банкнот (монет) національної валюти на придатні, монет на банкноти, банкнот на монети, банкнот (монет) одних номіналів на банкноти (монети) інших номіналів;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7) оброблення готівки;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8) прийняття на інкасо банкнот іноземних держав та іменних </a:t>
            </a:r>
            <a:r>
              <a:rPr lang="uk-UA" sz="2200" dirty="0" err="1">
                <a:solidFill>
                  <a:srgbClr val="000000"/>
                </a:solidFill>
                <a:latin typeface="Times New Roman" panose="02020603050405020304" pitchFamily="18" charset="0"/>
                <a:cs typeface="Times New Roman" panose="02020603050405020304" pitchFamily="18" charset="0"/>
              </a:rPr>
              <a:t>чеків</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8-1) переміщення/передавання між банками, приймання/видачі банками банківських металів в операційних касах.</a:t>
            </a:r>
          </a:p>
        </p:txBody>
      </p:sp>
    </p:spTree>
    <p:extLst>
      <p:ext uri="{BB962C8B-B14F-4D97-AF65-F5344CB8AC3E}">
        <p14:creationId xmlns:p14="http://schemas.microsoft.com/office/powerpoint/2010/main" val="29797878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До обов’язкових реквізитів касових документів, які оформляються для зарахування суми готівки на відповідні рахунки, крім зазначених вище, також належать номер рахунку отримувача та найменування і код банку отримувача.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грошових чеках, заявах на видачу готівки, на підставі яких видається клієнтам готівка, незалежно від суми мають зазначатися дані паспорта громадянина України – отримувача (або іншого документа, що посвідчує особу), найменування документа, серія (за наявності), номер і дата його видачі, найменування установи, що його видала, дату видачі та орган, що його видав.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прибуткових, видаткових та прибутково-видаткових касових ордерах на приймання та видачу готівки працівникам банку зазначаються прізвище, ім’я, по батькові отримувача, найменування та номер документа (посвідчення, перепустки).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Крім обов’язкових, касові документи можуть містити й додаткові реквізити, потрібні для здійснення окремих касових операцій, визначених банком.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Клієнт заповнює касові документи від руки чи за допомогою технічних засобів або банк за згодою клієнта заповнює касові документи із застосуванням технічних засобів або системи автоматизації банку (САБ).</a:t>
            </a:r>
          </a:p>
        </p:txBody>
      </p:sp>
    </p:spTree>
    <p:extLst>
      <p:ext uri="{BB962C8B-B14F-4D97-AF65-F5344CB8AC3E}">
        <p14:creationId xmlns:p14="http://schemas.microsoft.com/office/powerpoint/2010/main" val="267893476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Правильність заповнення банком реквізитів касового документа із застосуванням технічних засобів або САБ клієнт засвідчує своїм власноручним підписом або ЕП.</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вимогу клієнта надається така кількість примірників паперових касових документів, крім грошового чека, яка потрібна для учасників розрахунків, або касовий електронний документ.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Проведення ідентифікації і верифікації клієнтів (представників клієнтів), які здійснюють касові операції без відкриття рахунку, здійснюється відповідно до законодавства України про запобігання та протидію легалізації (відмиванню) доходів, одержаних злочинним шляхом, фінансуванню тероризму та фінансуванню розповсюдження зброї масового знищення.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Грошові чеки дійсні протягом 10 календарних днів із дня їх виписки, не враховуючи день виписки. Грошовий чек має містити підписи (підпис) уповноважених осіб (особи) клієнта згідно з карткою зразків підписів. Відбиток печатки клієнта на грошовому чеку не є обов’язковим. Використання факсиміле не допускається.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Прибутково-видаткові касові ордери застосовуються для оформлення операцій з приймання та видачі готівки відділом (управлінням) грошового обігу в регіоні</a:t>
            </a:r>
            <a:r>
              <a:rPr lang="uk-UA" sz="2200" dirty="0">
                <a:solidFill>
                  <a:srgbClr val="000000"/>
                </a:solidFill>
                <a:latin typeface="Times New Roman" panose="02020603050405020304" pitchFamily="18" charset="0"/>
                <a:cs typeface="Times New Roman" panose="02020603050405020304" pitchFamily="18" charset="0"/>
              </a:rPr>
              <a:t>, банкам</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070212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за </a:t>
            </a:r>
            <a:r>
              <a:rPr lang="uk-UA" sz="2200" dirty="0">
                <a:solidFill>
                  <a:srgbClr val="000000"/>
                </a:solidFill>
                <a:latin typeface="Times New Roman" panose="02020603050405020304" pitchFamily="18" charset="0"/>
                <a:cs typeface="Times New Roman" panose="02020603050405020304" pitchFamily="18" charset="0"/>
              </a:rPr>
              <a:t>описом цінностей, а також видачі підкріплень власним </a:t>
            </a:r>
            <a:r>
              <a:rPr lang="uk-UA" sz="2200" dirty="0" smtClean="0">
                <a:solidFill>
                  <a:srgbClr val="000000"/>
                </a:solidFill>
                <a:latin typeface="Times New Roman" panose="02020603050405020304" pitchFamily="18" charset="0"/>
                <a:cs typeface="Times New Roman" panose="02020603050405020304" pitchFamily="18" charset="0"/>
              </a:rPr>
              <a:t>філіям (</a:t>
            </a:r>
            <a:r>
              <a:rPr lang="uk-UA" sz="2200" dirty="0">
                <a:solidFill>
                  <a:srgbClr val="000000"/>
                </a:solidFill>
                <a:latin typeface="Times New Roman" panose="02020603050405020304" pitchFamily="18" charset="0"/>
                <a:cs typeface="Times New Roman" panose="02020603050405020304" pitchFamily="18" charset="0"/>
              </a:rPr>
              <a:t>в опломбованих інкасаторських сумках з проставленням додаткових реквізитів</a:t>
            </a:r>
            <a:r>
              <a:rPr lang="uk-UA" sz="2200" dirty="0" smtClean="0">
                <a:solidFill>
                  <a:srgbClr val="000000"/>
                </a:solidFill>
                <a:latin typeface="Times New Roman" panose="02020603050405020304" pitchFamily="18" charset="0"/>
                <a:cs typeface="Times New Roman" panose="02020603050405020304" pitchFamily="18" charset="0"/>
              </a:rPr>
              <a:t>, що </a:t>
            </a:r>
            <a:r>
              <a:rPr lang="uk-UA" sz="2200" dirty="0">
                <a:solidFill>
                  <a:srgbClr val="000000"/>
                </a:solidFill>
                <a:latin typeface="Times New Roman" panose="02020603050405020304" pitchFamily="18" charset="0"/>
                <a:cs typeface="Times New Roman" panose="02020603050405020304" pitchFamily="18" charset="0"/>
              </a:rPr>
              <a:t>передбачені в Інструкції</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За операціями видачі або внесення готівки клієнтами через банкомати </a:t>
            </a:r>
            <a:r>
              <a:rPr lang="uk-UA" sz="2200" dirty="0" smtClean="0">
                <a:solidFill>
                  <a:srgbClr val="000000"/>
                </a:solidFill>
                <a:latin typeface="Times New Roman" panose="02020603050405020304" pitchFamily="18" charset="0"/>
                <a:cs typeface="Times New Roman" panose="02020603050405020304" pitchFamily="18" charset="0"/>
              </a:rPr>
              <a:t>та ПТКС </a:t>
            </a:r>
            <a:r>
              <a:rPr lang="uk-UA" sz="2200" dirty="0">
                <a:solidFill>
                  <a:srgbClr val="000000"/>
                </a:solidFill>
                <a:latin typeface="Times New Roman" panose="02020603050405020304" pitchFamily="18" charset="0"/>
                <a:cs typeface="Times New Roman" panose="02020603050405020304" pitchFamily="18" charset="0"/>
              </a:rPr>
              <a:t>прибутково-видаткові касові ордери роздруковуються за потреби.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a:t>
            </a:r>
            <a:r>
              <a:rPr lang="uk-UA" sz="2200" dirty="0">
                <a:solidFill>
                  <a:srgbClr val="000000"/>
                </a:solidFill>
                <a:latin typeface="Times New Roman" panose="02020603050405020304" pitchFamily="18" charset="0"/>
                <a:cs typeface="Times New Roman" panose="02020603050405020304" pitchFamily="18" charset="0"/>
              </a:rPr>
              <a:t>приймає платежі готівкою за рахунками на сплату платежів (</a:t>
            </a:r>
            <a:r>
              <a:rPr lang="uk-UA" sz="2200" dirty="0" smtClean="0">
                <a:solidFill>
                  <a:srgbClr val="000000"/>
                </a:solidFill>
                <a:latin typeface="Times New Roman" panose="02020603050405020304" pitchFamily="18" charset="0"/>
                <a:cs typeface="Times New Roman" panose="02020603050405020304" pitchFamily="18" charset="0"/>
              </a:rPr>
              <a:t>квартплата та </a:t>
            </a:r>
            <a:r>
              <a:rPr lang="uk-UA" sz="2200" dirty="0">
                <a:solidFill>
                  <a:srgbClr val="000000"/>
                </a:solidFill>
                <a:latin typeface="Times New Roman" panose="02020603050405020304" pitchFamily="18" charset="0"/>
                <a:cs typeface="Times New Roman" panose="02020603050405020304" pitchFamily="18" charset="0"/>
              </a:rPr>
              <a:t>комунальні послуги, телефонний зв’язок, кабельне телебачення</a:t>
            </a:r>
            <a:r>
              <a:rPr lang="uk-UA" sz="2200" dirty="0" smtClean="0">
                <a:solidFill>
                  <a:srgbClr val="000000"/>
                </a:solidFill>
                <a:latin typeface="Times New Roman" panose="02020603050405020304" pitchFamily="18" charset="0"/>
                <a:cs typeface="Times New Roman" panose="02020603050405020304" pitchFamily="18" charset="0"/>
              </a:rPr>
              <a:t>, електроенергія</a:t>
            </a:r>
            <a:r>
              <a:rPr lang="uk-UA" sz="2200" dirty="0">
                <a:solidFill>
                  <a:srgbClr val="000000"/>
                </a:solidFill>
                <a:latin typeface="Times New Roman" panose="02020603050405020304" pitchFamily="18" charset="0"/>
                <a:cs typeface="Times New Roman" panose="02020603050405020304" pitchFamily="18" charset="0"/>
              </a:rPr>
              <a:t>, газ інше), які формуються юридичною особою – </a:t>
            </a:r>
            <a:r>
              <a:rPr lang="uk-UA" sz="2200" dirty="0" smtClean="0">
                <a:solidFill>
                  <a:srgbClr val="000000"/>
                </a:solidFill>
                <a:latin typeface="Times New Roman" panose="02020603050405020304" pitchFamily="18" charset="0"/>
                <a:cs typeface="Times New Roman" panose="02020603050405020304" pitchFamily="18" charset="0"/>
              </a:rPr>
              <a:t>отримувачем платежів</a:t>
            </a:r>
            <a:r>
              <a:rPr lang="uk-UA" sz="2200" dirty="0">
                <a:solidFill>
                  <a:srgbClr val="000000"/>
                </a:solidFill>
                <a:latin typeface="Times New Roman" panose="02020603050405020304" pitchFamily="18" charset="0"/>
                <a:cs typeface="Times New Roman" panose="02020603050405020304" pitchFamily="18" charset="0"/>
              </a:rPr>
              <a:t>. Такий документ має містити всі обов’язкові реквізити.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Усі </a:t>
            </a:r>
            <a:r>
              <a:rPr lang="uk-UA" sz="2200" dirty="0">
                <a:solidFill>
                  <a:srgbClr val="000000"/>
                </a:solidFill>
                <a:latin typeface="Times New Roman" panose="02020603050405020304" pitchFamily="18" charset="0"/>
                <a:cs typeface="Times New Roman" panose="02020603050405020304" pitchFamily="18" charset="0"/>
              </a:rPr>
              <a:t>операції з приймання платежів готівкою за рахунками на сплату </a:t>
            </a:r>
            <a:r>
              <a:rPr lang="uk-UA" sz="2200" dirty="0" smtClean="0">
                <a:solidFill>
                  <a:srgbClr val="000000"/>
                </a:solidFill>
                <a:latin typeface="Times New Roman" panose="02020603050405020304" pitchFamily="18" charset="0"/>
                <a:cs typeface="Times New Roman" panose="02020603050405020304" pitchFamily="18" charset="0"/>
              </a:rPr>
              <a:t>платежів банк </a:t>
            </a:r>
            <a:r>
              <a:rPr lang="uk-UA" sz="2200" dirty="0">
                <a:solidFill>
                  <a:srgbClr val="000000"/>
                </a:solidFill>
                <a:latin typeface="Times New Roman" panose="02020603050405020304" pitchFamily="18" charset="0"/>
                <a:cs typeface="Times New Roman" panose="02020603050405020304" pitchFamily="18" charset="0"/>
              </a:rPr>
              <a:t>зобов’язаний фіксувати в протоколі САБ або реєстрі у формі, яка </a:t>
            </a:r>
            <a:r>
              <a:rPr lang="uk-UA" sz="2200" dirty="0" smtClean="0">
                <a:solidFill>
                  <a:srgbClr val="000000"/>
                </a:solidFill>
                <a:latin typeface="Times New Roman" panose="02020603050405020304" pitchFamily="18" charset="0"/>
                <a:cs typeface="Times New Roman" panose="02020603050405020304" pitchFamily="18" charset="0"/>
              </a:rPr>
              <a:t>не допускає </a:t>
            </a:r>
            <a:r>
              <a:rPr lang="uk-UA" sz="2200" dirty="0">
                <a:solidFill>
                  <a:srgbClr val="000000"/>
                </a:solidFill>
                <a:latin typeface="Times New Roman" panose="02020603050405020304" pitchFamily="18" charset="0"/>
                <a:cs typeface="Times New Roman" panose="02020603050405020304" pitchFamily="18" charset="0"/>
              </a:rPr>
              <a:t>зміни його змісту, що підтверджує виконання зазначених </a:t>
            </a:r>
            <a:r>
              <a:rPr lang="uk-UA" sz="2200" dirty="0" smtClean="0">
                <a:solidFill>
                  <a:srgbClr val="000000"/>
                </a:solidFill>
                <a:latin typeface="Times New Roman" panose="02020603050405020304" pitchFamily="18" charset="0"/>
                <a:cs typeface="Times New Roman" panose="02020603050405020304" pitchFamily="18" charset="0"/>
              </a:rPr>
              <a:t>касових операцій</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a:t>
            </a:r>
            <a:r>
              <a:rPr lang="uk-UA" sz="2200" dirty="0">
                <a:solidFill>
                  <a:srgbClr val="000000"/>
                </a:solidFill>
                <a:latin typeface="Times New Roman" panose="02020603050405020304" pitchFamily="18" charset="0"/>
                <a:cs typeface="Times New Roman" panose="02020603050405020304" pitchFamily="18" charset="0"/>
              </a:rPr>
              <a:t>разі здійснення касових операцій протягом операційного часу банк </a:t>
            </a:r>
            <a:r>
              <a:rPr lang="uk-UA" sz="2200" dirty="0" smtClean="0">
                <a:solidFill>
                  <a:srgbClr val="000000"/>
                </a:solidFill>
                <a:latin typeface="Times New Roman" panose="02020603050405020304" pitchFamily="18" charset="0"/>
                <a:cs typeface="Times New Roman" panose="02020603050405020304" pitchFamily="18" charset="0"/>
              </a:rPr>
              <a:t>на касових </a:t>
            </a:r>
            <a:r>
              <a:rPr lang="uk-UA" sz="2200" dirty="0">
                <a:solidFill>
                  <a:srgbClr val="000000"/>
                </a:solidFill>
                <a:latin typeface="Times New Roman" panose="02020603050405020304" pitchFamily="18" charset="0"/>
                <a:cs typeface="Times New Roman" panose="02020603050405020304" pitchFamily="18" charset="0"/>
              </a:rPr>
              <a:t>документах проставляє поточну дату здійснення касової операції, а </a:t>
            </a:r>
            <a:r>
              <a:rPr lang="uk-UA" sz="2200" dirty="0" smtClean="0">
                <a:solidFill>
                  <a:srgbClr val="000000"/>
                </a:solidFill>
                <a:latin typeface="Times New Roman" panose="02020603050405020304" pitchFamily="18" charset="0"/>
                <a:cs typeface="Times New Roman" panose="02020603050405020304" pitchFamily="18" charset="0"/>
              </a:rPr>
              <a:t>в післяопераційний </a:t>
            </a:r>
            <a:r>
              <a:rPr lang="uk-UA" sz="2200" dirty="0">
                <a:solidFill>
                  <a:srgbClr val="000000"/>
                </a:solidFill>
                <a:latin typeface="Times New Roman" panose="02020603050405020304" pitchFamily="18" charset="0"/>
                <a:cs typeface="Times New Roman" panose="02020603050405020304" pitchFamily="18" charset="0"/>
              </a:rPr>
              <a:t>час - поточну дату і час приймання документів або напис </a:t>
            </a:r>
            <a:r>
              <a:rPr lang="uk-UA" sz="2200" dirty="0" smtClean="0">
                <a:solidFill>
                  <a:srgbClr val="000000"/>
                </a:solidFill>
                <a:latin typeface="Times New Roman" panose="02020603050405020304" pitchFamily="18" charset="0"/>
                <a:cs typeface="Times New Roman" panose="02020603050405020304" pitchFamily="18" charset="0"/>
              </a:rPr>
              <a:t>чи штамп </a:t>
            </a:r>
            <a:r>
              <a:rPr lang="uk-UA" sz="2200" dirty="0">
                <a:solidFill>
                  <a:srgbClr val="000000"/>
                </a:solidFill>
                <a:latin typeface="Times New Roman" panose="02020603050405020304" pitchFamily="18" charset="0"/>
                <a:cs typeface="Times New Roman" panose="02020603050405020304" pitchFamily="18" charset="0"/>
              </a:rPr>
              <a:t>«вечірня» або «післяопераційний час».</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845220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Післяопераційний час – частина робочого дня банку після закінчення операційного часу, включаючи роботу у вихідні та святкові дні, протягом якої здійснюються касові операції з їх відображенням у бухгалтерському обліку не пізніше наступного операційного дня.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Виконані протягом операційного часу касові операції відображаються в бухгалтерському обліку в цей самий операційний день, а в післяопераційний час – не пізніше наступного операційного дня.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Банку забороняється під час здійснення касових операцій виправляти в касових документах такі реквізити: номери рахунків, (за винятком зміни номера рахунку на грошових чеках у зв’язку з реорганізацією банку), найменування клієнта, суми, призначення платежу, прізвища, імені, по батькові отримувача (платника).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Якщо прибутковий документ не заповнено або заповнено з порушенням вимог, що встановлені Інструкцією, або якщо сума наявних коштів менша, ніж сума платежу, то клієнт додає потрібну суму готівки або операція не виконується, а документ і готівка повертаються платнику. Порядок анулювання касової операції визначається внутрішнім положенням банку.</a:t>
            </a:r>
          </a:p>
        </p:txBody>
      </p:sp>
    </p:spTree>
    <p:extLst>
      <p:ext uri="{BB962C8B-B14F-4D97-AF65-F5344CB8AC3E}">
        <p14:creationId xmlns:p14="http://schemas.microsoft.com/office/powerpoint/2010/main" val="35767831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Клієнт має право зазначити в заяві на переказ готівки дату валютування, яка не може перевищувати 10 календарних днів після складання касового документа (день складання не враховується). Якщо дата валютування перевищує 10 календарних днів, то банк не приймає касовий документ до виконання.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Виплату отримувачам сум переказів готівкою банк здійснює, починаючи з визначеної дати валютування. Якщо дата валютування припадає на неробочий день, то банк здійснює виплату переказу, починаючи з першого робочого дня, наступного за днем, який визначено датою валютування.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 настання дати валютування клієнт може відкликати кошти, у зв’язку з чим подає відповідному банку лист (для юридичних осіб) або заяву (для фізичних осіб) про відкликання коштів.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Якщо отримувач переказу протягом тридцяти робочих днів з дати валютування не отримав суму переказу, то банк отримувача зобов’язаний протягом трьох робочих днів повернути суму переказу банку платника.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операціями з видачі готівки або приймання її для зарахування на відповідний рахунок із застосуванням платіжних пристроїв формується та надається відповідний </a:t>
            </a:r>
          </a:p>
        </p:txBody>
      </p:sp>
    </p:spTree>
    <p:extLst>
      <p:ext uri="{BB962C8B-B14F-4D97-AF65-F5344CB8AC3E}">
        <p14:creationId xmlns:p14="http://schemas.microsoft.com/office/powerpoint/2010/main" val="313750723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касовий</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документ (</a:t>
            </a:r>
            <a:r>
              <a:rPr lang="ru-RU" sz="2200" dirty="0" err="1">
                <a:solidFill>
                  <a:srgbClr val="000000"/>
                </a:solidFill>
                <a:latin typeface="Times New Roman" panose="02020603050405020304" pitchFamily="18" charset="0"/>
                <a:cs typeface="Times New Roman" panose="02020603050405020304" pitchFamily="18" charset="0"/>
              </a:rPr>
              <a:t>квитанція</a:t>
            </a:r>
            <a:r>
              <a:rPr lang="ru-RU" sz="2200" dirty="0">
                <a:solidFill>
                  <a:srgbClr val="000000"/>
                </a:solidFill>
                <a:latin typeface="Times New Roman" panose="02020603050405020304" pitchFamily="18" charset="0"/>
                <a:cs typeface="Times New Roman" panose="02020603050405020304" pitchFamily="18" charset="0"/>
              </a:rPr>
              <a:t>, чек банкомата, </a:t>
            </a:r>
            <a:r>
              <a:rPr lang="ru-RU" sz="2200" dirty="0" err="1">
                <a:solidFill>
                  <a:srgbClr val="000000"/>
                </a:solidFill>
                <a:latin typeface="Times New Roman" panose="02020603050405020304" pitchFamily="18" charset="0"/>
                <a:cs typeface="Times New Roman" panose="02020603050405020304" pitchFamily="18" charset="0"/>
              </a:rPr>
              <a:t>сліп</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у </a:t>
            </a:r>
            <a:r>
              <a:rPr lang="ru-RU" sz="2200" dirty="0" err="1" smtClean="0">
                <a:solidFill>
                  <a:srgbClr val="000000"/>
                </a:solidFill>
                <a:latin typeface="Times New Roman" panose="02020603050405020304" pitchFamily="18" charset="0"/>
                <a:cs typeface="Times New Roman" panose="02020603050405020304" pitchFamily="18" charset="0"/>
              </a:rPr>
              <a:t>вигляді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паперового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електронного</a:t>
            </a:r>
            <a:r>
              <a:rPr lang="ru-RU" sz="2200" dirty="0">
                <a:solidFill>
                  <a:srgbClr val="000000"/>
                </a:solidFill>
                <a:latin typeface="Times New Roman" panose="02020603050405020304" pitchFamily="18" charset="0"/>
                <a:cs typeface="Times New Roman" panose="02020603050405020304" pitchFamily="18" charset="0"/>
              </a:rPr>
              <a:t> документа </a:t>
            </a:r>
            <a:r>
              <a:rPr lang="ru-RU" sz="2200" dirty="0" err="1">
                <a:solidFill>
                  <a:srgbClr val="000000"/>
                </a:solidFill>
                <a:latin typeface="Times New Roman" panose="02020603050405020304" pitchFamily="18" charset="0"/>
                <a:cs typeface="Times New Roman" panose="02020603050405020304" pitchFamily="18" charset="0"/>
              </a:rPr>
              <a:t>відповідно</a:t>
            </a:r>
            <a:r>
              <a:rPr lang="ru-RU" sz="2200" dirty="0">
                <a:solidFill>
                  <a:srgbClr val="000000"/>
                </a:solidFill>
                <a:latin typeface="Times New Roman" panose="02020603050405020304" pitchFamily="18" charset="0"/>
                <a:cs typeface="Times New Roman" panose="02020603050405020304" pitchFamily="18" charset="0"/>
              </a:rPr>
              <a:t> до умов договору. </a:t>
            </a:r>
            <a:r>
              <a:rPr lang="ru-RU" sz="2200" dirty="0" smtClean="0">
                <a:solidFill>
                  <a:srgbClr val="000000"/>
                </a:solidFill>
                <a:latin typeface="Times New Roman" panose="02020603050405020304" pitchFamily="18" charset="0"/>
                <a:cs typeface="Times New Roman" panose="02020603050405020304" pitchFamily="18" charset="0"/>
              </a:rPr>
              <a:t>За </a:t>
            </a:r>
            <a:r>
              <a:rPr lang="ru-RU" sz="2200" dirty="0" err="1" smtClean="0">
                <a:solidFill>
                  <a:srgbClr val="000000"/>
                </a:solidFill>
                <a:latin typeface="Times New Roman" panose="02020603050405020304" pitchFamily="18" charset="0"/>
                <a:cs typeface="Times New Roman" panose="02020603050405020304" pitchFamily="18" charset="0"/>
              </a:rPr>
              <a:t>операціями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з </a:t>
            </a:r>
            <a:r>
              <a:rPr lang="ru-RU" sz="2200" dirty="0" err="1">
                <a:solidFill>
                  <a:srgbClr val="000000"/>
                </a:solidFill>
                <a:latin typeface="Times New Roman" panose="02020603050405020304" pitchFamily="18" charset="0"/>
                <a:cs typeface="Times New Roman" panose="02020603050405020304" pitchFamily="18" charset="0"/>
              </a:rPr>
              <a:t>видачі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готівки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із</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застосуванням</a:t>
            </a:r>
            <a:r>
              <a:rPr lang="ru-RU" sz="2200" dirty="0">
                <a:solidFill>
                  <a:srgbClr val="000000"/>
                </a:solidFill>
                <a:latin typeface="Times New Roman" panose="02020603050405020304" pitchFamily="18" charset="0"/>
                <a:cs typeface="Times New Roman" panose="02020603050405020304" pitchFamily="18" charset="0"/>
              </a:rPr>
              <a:t> банкомата </a:t>
            </a:r>
            <a:r>
              <a:rPr lang="ru-RU" sz="2200" dirty="0" err="1">
                <a:solidFill>
                  <a:srgbClr val="000000"/>
                </a:solidFill>
                <a:latin typeface="Times New Roman" panose="02020603050405020304" pitchFamily="18" charset="0"/>
                <a:cs typeface="Times New Roman" panose="02020603050405020304" pitchFamily="18" charset="0"/>
              </a:rPr>
              <a:t>формується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і </a:t>
            </a:r>
            <a:r>
              <a:rPr lang="ru-RU" sz="2200" dirty="0" err="1" smtClean="0">
                <a:solidFill>
                  <a:srgbClr val="000000"/>
                </a:solidFill>
                <a:latin typeface="Times New Roman" panose="02020603050405020304" pitchFamily="18" charset="0"/>
                <a:cs typeface="Times New Roman" panose="02020603050405020304" pitchFamily="18" charset="0"/>
              </a:rPr>
              <a:t>роздруковується</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чек банкомата на </a:t>
            </a:r>
            <a:r>
              <a:rPr lang="ru-RU" sz="2200" dirty="0" err="1">
                <a:solidFill>
                  <a:srgbClr val="000000"/>
                </a:solidFill>
                <a:latin typeface="Times New Roman" panose="02020603050405020304" pitchFamily="18" charset="0"/>
                <a:cs typeface="Times New Roman" panose="02020603050405020304" pitchFamily="18" charset="0"/>
              </a:rPr>
              <a:t>вимогу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клієнта</a:t>
            </a:r>
            <a:r>
              <a:rPr lang="ru-RU" sz="2200" dirty="0" smtClean="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має</a:t>
            </a:r>
            <a:r>
              <a:rPr lang="ru-RU" sz="2200" dirty="0">
                <a:solidFill>
                  <a:srgbClr val="000000"/>
                </a:solidFill>
                <a:latin typeface="Times New Roman" panose="02020603050405020304" pitchFamily="18" charset="0"/>
                <a:cs typeface="Times New Roman" panose="02020603050405020304" pitchFamily="18" charset="0"/>
              </a:rPr>
              <a:t> право </a:t>
            </a:r>
            <a:r>
              <a:rPr lang="ru-RU" sz="2200" dirty="0" err="1">
                <a:solidFill>
                  <a:srgbClr val="000000"/>
                </a:solidFill>
                <a:latin typeface="Times New Roman" panose="02020603050405020304" pitchFamily="18" charset="0"/>
                <a:cs typeface="Times New Roman" panose="02020603050405020304" pitchFamily="18" charset="0"/>
              </a:rPr>
              <a:t>налаштовувати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термінали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самообслуговування</a:t>
            </a:r>
            <a:r>
              <a:rPr lang="ru-RU" sz="2200" dirty="0">
                <a:solidFill>
                  <a:srgbClr val="000000"/>
                </a:solidFill>
                <a:latin typeface="Times New Roman" panose="02020603050405020304" pitchFamily="18" charset="0"/>
                <a:cs typeface="Times New Roman" panose="02020603050405020304" pitchFamily="18" charset="0"/>
              </a:rPr>
              <a:t> таким чином</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щоб</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клієнт</a:t>
            </a:r>
            <a:r>
              <a:rPr lang="ru-RU" sz="2200" dirty="0">
                <a:solidFill>
                  <a:srgbClr val="000000"/>
                </a:solidFill>
                <a:latin typeface="Times New Roman" panose="02020603050405020304" pitchFamily="18" charset="0"/>
                <a:cs typeface="Times New Roman" panose="02020603050405020304" pitchFamily="18" charset="0"/>
              </a:rPr>
              <a:t> перед </a:t>
            </a:r>
            <a:r>
              <a:rPr lang="ru-RU" sz="2200" dirty="0" err="1">
                <a:solidFill>
                  <a:srgbClr val="000000"/>
                </a:solidFill>
                <a:latin typeface="Times New Roman" panose="02020603050405020304" pitchFamily="18" charset="0"/>
                <a:cs typeface="Times New Roman" panose="02020603050405020304" pitchFamily="18" charset="0"/>
              </a:rPr>
              <a:t>здійсненням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касової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мав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змогу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обирати</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smtClean="0">
                <a:solidFill>
                  <a:srgbClr val="000000"/>
                </a:solidFill>
                <a:latin typeface="Times New Roman" panose="02020603050405020304" pitchFamily="18" charset="0"/>
                <a:cs typeface="Times New Roman" panose="02020603050405020304" pitchFamily="18" charset="0"/>
              </a:rPr>
              <a:t>екрані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термінала</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шляхи </a:t>
            </a:r>
            <a:r>
              <a:rPr lang="ru-RU" sz="2200" dirty="0" err="1">
                <a:solidFill>
                  <a:srgbClr val="000000"/>
                </a:solidFill>
                <a:latin typeface="Times New Roman" panose="02020603050405020304" pitchFamily="18" charset="0"/>
                <a:cs typeface="Times New Roman" panose="02020603050405020304" pitchFamily="18" charset="0"/>
              </a:rPr>
              <a:t>отримання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квитанції</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електронному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вигляді</a:t>
            </a:r>
            <a:r>
              <a:rPr lang="ru-RU" sz="2200" dirty="0">
                <a:solidFill>
                  <a:srgbClr val="000000"/>
                </a:solidFill>
                <a:latin typeface="Times New Roman" panose="02020603050405020304" pitchFamily="18" charset="0"/>
                <a:cs typeface="Times New Roman" panose="02020603050405020304" pitchFamily="18" charset="0"/>
              </a:rPr>
              <a:t>, яка </a:t>
            </a:r>
            <a:r>
              <a:rPr lang="ru-RU" sz="2200" dirty="0" smtClean="0">
                <a:solidFill>
                  <a:srgbClr val="000000"/>
                </a:solidFill>
                <a:latin typeface="Times New Roman" panose="02020603050405020304" pitchFamily="18" charset="0"/>
                <a:cs typeface="Times New Roman" panose="02020603050405020304" pitchFamily="18" charset="0"/>
              </a:rPr>
              <a:t>є </a:t>
            </a:r>
            <a:r>
              <a:rPr lang="ru-RU" sz="2200" dirty="0" err="1" smtClean="0">
                <a:solidFill>
                  <a:srgbClr val="000000"/>
                </a:solidFill>
                <a:latin typeface="Times New Roman" panose="02020603050405020304" pitchFamily="18" charset="0"/>
                <a:cs typeface="Times New Roman" panose="02020603050405020304" pitchFamily="18" charset="0"/>
              </a:rPr>
              <a:t>підтвердженням</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касової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зокрема</a:t>
            </a:r>
            <a:r>
              <a:rPr lang="ru-RU" sz="2200" dirty="0">
                <a:solidFill>
                  <a:srgbClr val="000000"/>
                </a:solidFill>
                <a:latin typeface="Times New Roman" panose="02020603050405020304" pitchFamily="18" charset="0"/>
                <a:cs typeface="Times New Roman" panose="02020603050405020304" pitchFamily="18" charset="0"/>
              </a:rPr>
              <a:t>, смс-</a:t>
            </a:r>
            <a:r>
              <a:rPr lang="ru-RU" sz="2200" dirty="0" err="1">
                <a:solidFill>
                  <a:srgbClr val="000000"/>
                </a:solidFill>
                <a:latin typeface="Times New Roman" panose="02020603050405020304" pitchFamily="18" charset="0"/>
                <a:cs typeface="Times New Roman" panose="02020603050405020304" pitchFamily="18" charset="0"/>
              </a:rPr>
              <a:t>повідомлення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електронна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пошта</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клієнта</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інші</a:t>
            </a:r>
            <a:r>
              <a:rPr lang="ru-RU" sz="2200" dirty="0">
                <a:solidFill>
                  <a:srgbClr val="000000"/>
                </a:solidFill>
                <a:latin typeface="Times New Roman" panose="02020603050405020304" pitchFamily="18" charset="0"/>
                <a:cs typeface="Times New Roman" panose="02020603050405020304" pitchFamily="18" charset="0"/>
              </a:rPr>
              <a:t> шляхи </a:t>
            </a:r>
            <a:r>
              <a:rPr lang="ru-RU" sz="2200" dirty="0" err="1">
                <a:solidFill>
                  <a:srgbClr val="000000"/>
                </a:solidFill>
                <a:latin typeface="Times New Roman" panose="02020603050405020304" pitchFamily="18" charset="0"/>
                <a:cs typeface="Times New Roman" panose="02020603050405020304" pitchFamily="18" charset="0"/>
              </a:rPr>
              <a:t>дистанційного</a:t>
            </a:r>
            <a:r>
              <a:rPr lang="ru-RU" sz="2200" dirty="0">
                <a:solidFill>
                  <a:srgbClr val="000000"/>
                </a:solidFill>
                <a:latin typeface="Times New Roman" panose="02020603050405020304" pitchFamily="18" charset="0"/>
                <a:cs typeface="Times New Roman" panose="02020603050405020304" pitchFamily="18" charset="0"/>
              </a:rPr>
              <a:t> каналу </a:t>
            </a:r>
            <a:r>
              <a:rPr lang="ru-RU" sz="2200" dirty="0" err="1">
                <a:solidFill>
                  <a:srgbClr val="000000"/>
                </a:solidFill>
                <a:latin typeface="Times New Roman" panose="02020603050405020304" pitchFamily="18" charset="0"/>
                <a:cs typeface="Times New Roman" panose="02020603050405020304" pitchFamily="18" charset="0"/>
              </a:rPr>
              <a:t>обслуговування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передбачені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технологією</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налаштування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термінала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самообслуговування</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smtClean="0">
                <a:solidFill>
                  <a:srgbClr val="000000"/>
                </a:solidFill>
                <a:latin typeface="Times New Roman" panose="02020603050405020304" pitchFamily="18" charset="0"/>
                <a:cs typeface="Times New Roman" panose="02020603050405020304" pitchFamily="18" charset="0"/>
              </a:rPr>
              <a:t>внутрішніми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інструкціями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банку.</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оформляє</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підсумками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касових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виконаних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із</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застосуванням</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платіжних</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пристроїв</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загальну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їх</a:t>
            </a:r>
            <a:r>
              <a:rPr lang="ru-RU" sz="2200" dirty="0">
                <a:solidFill>
                  <a:srgbClr val="000000"/>
                </a:solidFill>
                <a:latin typeface="Times New Roman" panose="02020603050405020304" pitchFamily="18" charset="0"/>
                <a:cs typeface="Times New Roman" panose="02020603050405020304" pitchFamily="18" charset="0"/>
              </a:rPr>
              <a:t> суму за видами платежу </a:t>
            </a:r>
            <a:r>
              <a:rPr lang="ru-RU" sz="2200" dirty="0" err="1" smtClean="0">
                <a:solidFill>
                  <a:srgbClr val="000000"/>
                </a:solidFill>
                <a:latin typeface="Times New Roman" panose="02020603050405020304" pitchFamily="18" charset="0"/>
                <a:cs typeface="Times New Roman" panose="02020603050405020304" pitchFamily="18" charset="0"/>
              </a:rPr>
              <a:t>прибутково-видатковий</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касовий</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ордер для </a:t>
            </a:r>
            <a:r>
              <a:rPr lang="ru-RU" sz="2200" dirty="0" err="1">
                <a:solidFill>
                  <a:srgbClr val="000000"/>
                </a:solidFill>
                <a:latin typeface="Times New Roman" panose="02020603050405020304" pitchFamily="18" charset="0"/>
                <a:cs typeface="Times New Roman" panose="02020603050405020304" pitchFamily="18" charset="0"/>
              </a:rPr>
              <a:t>відображення</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бухгалтерському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обліку</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Реквізити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касових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документів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формуються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із</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застосуванням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платіжних</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пристроїв</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за результатами </a:t>
            </a:r>
            <a:r>
              <a:rPr lang="ru-RU" sz="2200" dirty="0" err="1">
                <a:solidFill>
                  <a:srgbClr val="000000"/>
                </a:solidFill>
                <a:latin typeface="Times New Roman" panose="02020603050405020304" pitchFamily="18" charset="0"/>
                <a:cs typeface="Times New Roman" panose="02020603050405020304" pitchFamily="18" charset="0"/>
              </a:rPr>
              <a:t>касових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заповнюються</a:t>
            </a:r>
            <a:r>
              <a:rPr lang="ru-RU" sz="2200" dirty="0">
                <a:solidFill>
                  <a:srgbClr val="000000"/>
                </a:solidFill>
                <a:latin typeface="Times New Roman" panose="02020603050405020304" pitchFamily="18" charset="0"/>
                <a:cs typeface="Times New Roman" panose="02020603050405020304" pitchFamily="18" charset="0"/>
              </a:rPr>
              <a:t> як </a:t>
            </a:r>
            <a:r>
              <a:rPr lang="ru-RU" sz="2200" dirty="0" err="1">
                <a:solidFill>
                  <a:srgbClr val="000000"/>
                </a:solidFill>
                <a:latin typeface="Times New Roman" panose="02020603050405020304" pitchFamily="18" charset="0"/>
                <a:cs typeface="Times New Roman" panose="02020603050405020304" pitchFamily="18" charset="0"/>
              </a:rPr>
              <a:t>клієнтами</a:t>
            </a:r>
            <a:r>
              <a:rPr lang="ru-RU" sz="2200" dirty="0">
                <a:solidFill>
                  <a:srgbClr val="000000"/>
                </a:solidFill>
                <a:latin typeface="Times New Roman" panose="02020603050405020304" pitchFamily="18" charset="0"/>
                <a:cs typeface="Times New Roman" panose="02020603050405020304" pitchFamily="18" charset="0"/>
              </a:rPr>
              <a:t>, так і </a:t>
            </a:r>
            <a:r>
              <a:rPr lang="ru-RU" sz="2200" dirty="0" smtClean="0">
                <a:solidFill>
                  <a:srgbClr val="000000"/>
                </a:solidFill>
                <a:latin typeface="Times New Roman" panose="02020603050405020304" pitchFamily="18" charset="0"/>
                <a:cs typeface="Times New Roman" panose="02020603050405020304" pitchFamily="18" charset="0"/>
              </a:rPr>
              <a:t>в автоматичному </a:t>
            </a:r>
            <a:r>
              <a:rPr lang="ru-RU" sz="2200" dirty="0" err="1">
                <a:solidFill>
                  <a:srgbClr val="000000"/>
                </a:solidFill>
                <a:latin typeface="Times New Roman" panose="02020603050405020304" pitchFamily="18" charset="0"/>
                <a:cs typeface="Times New Roman" panose="02020603050405020304" pitchFamily="18" charset="0"/>
              </a:rPr>
              <a:t>режимі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платіжного</a:t>
            </a:r>
            <a:r>
              <a:rPr lang="ru-RU" sz="2200" dirty="0">
                <a:solidFill>
                  <a:srgbClr val="000000"/>
                </a:solidFill>
                <a:latin typeface="Times New Roman" panose="02020603050405020304" pitchFamily="18" charset="0"/>
                <a:cs typeface="Times New Roman" panose="02020603050405020304" pitchFamily="18" charset="0"/>
              </a:rPr>
              <a:t> пристрою, </a:t>
            </a:r>
            <a:r>
              <a:rPr lang="ru-RU" sz="2200" dirty="0" err="1">
                <a:solidFill>
                  <a:srgbClr val="000000"/>
                </a:solidFill>
                <a:latin typeface="Times New Roman" panose="02020603050405020304" pitchFamily="18" charset="0"/>
                <a:cs typeface="Times New Roman" panose="02020603050405020304" pitchFamily="18" charset="0"/>
              </a:rPr>
              <a:t>які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використовують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бази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даних</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автоматизованої</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системи</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Банк приймає від клієнта готівку </a:t>
            </a:r>
            <a:r>
              <a:rPr lang="uk-UA" sz="2200" dirty="0">
                <a:solidFill>
                  <a:srgbClr val="000000"/>
                </a:solidFill>
                <a:latin typeface="Times New Roman" panose="02020603050405020304" pitchFamily="18" charset="0"/>
                <a:cs typeface="Times New Roman" panose="02020603050405020304" pitchFamily="18" charset="0"/>
              </a:rPr>
              <a:t>для здійснення її переказу через </a:t>
            </a:r>
            <a:r>
              <a:rPr lang="uk-UA" sz="2200" dirty="0" smtClean="0">
                <a:solidFill>
                  <a:srgbClr val="000000"/>
                </a:solidFill>
                <a:latin typeface="Times New Roman" panose="02020603050405020304" pitchFamily="18" charset="0"/>
                <a:cs typeface="Times New Roman" panose="02020603050405020304" pitchFamily="18" charset="0"/>
              </a:rPr>
              <a:t>операційну касу і</a:t>
            </a:r>
          </a:p>
        </p:txBody>
      </p:sp>
    </p:spTree>
    <p:extLst>
      <p:ext uri="{BB962C8B-B14F-4D97-AF65-F5344CB8AC3E}">
        <p14:creationId xmlns:p14="http://schemas.microsoft.com/office/powerpoint/2010/main" val="95940883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платіжні пристрої.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здійснює приймання від клієнта готівки національної валюти через операційну касу за такими прибутковими касовими документами: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заявою на переказ готівки – від юридичних осіб для зарахування на власні поточні рахунки, від фізичних осіб – на поточні, вкладні (депозитні) рахунки, а також від юридичних та фізичних осіб – на рахунки банку, у тому числі на погашення кредиту, інших юридичних або фізичних осіб, які відкриті в цьому самому банку або в іншому банку, та переказ без відкриття рахунку;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рахунками на сплату платежів – від фізичних осіб на користь юридичних осіб;</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прибутковим касовим ордером – від працівників та клієнтів банку за внутрішньобанківськими операціями;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документами, установленими відповідною платіжною системою, – від фізичних і юридичних осіб для відправлення переказу та виплати його отримувачу готівкою в національній валюті.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здійснює приймання готівки іноземної валюти від клієнтів за такими прибутковими касовими документами:</a:t>
            </a:r>
          </a:p>
        </p:txBody>
      </p:sp>
    </p:spTree>
    <p:extLst>
      <p:ext uri="{BB962C8B-B14F-4D97-AF65-F5344CB8AC3E}">
        <p14:creationId xmlns:p14="http://schemas.microsoft.com/office/powerpoint/2010/main" val="22501741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заявою на переказ готівки – від юридичних осіб - резидентів, фізичних осіб - підприємців та представництв-нерезидентів для зарахування на власні поточні рахунки; від уповноваженого представника нерезидента – суб’єкта господарювання для зарахування на розподільчий рахунок в іноземній валюті, відкритий цим банком резиденту – суб’єкту господарювання; від фізичних осіб – на поточні, вкладні (депозитні) рахунки погашення кредиту та переказ без відкриття рахунку;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прибутковим касовим ордером – від працівників та клієнтів банку за внутрішньобанківськими операціями;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документами, установленими відповідною платіжною системою, – від фізичних осіб на відправлення переказу, який приймається в готівковій формі.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перевіряє в прибуткових касових документах: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повноту заповнення реквізитів;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наявність і тотожність власноручних підписів відповідальних працівників банку із зразками підписів (у разі прийняття заяви на переказ готівки у вигляді паперового документа через відповідальних працівників);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наявність ЕЦП відповідальних працівників банку, їх відповідність вимогам до ЕЦП, </a:t>
            </a:r>
          </a:p>
        </p:txBody>
      </p:sp>
    </p:spTree>
    <p:extLst>
      <p:ext uri="{BB962C8B-B14F-4D97-AF65-F5344CB8AC3E}">
        <p14:creationId xmlns:p14="http://schemas.microsoft.com/office/powerpoint/2010/main" val="412659631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err="1">
                <a:solidFill>
                  <a:srgbClr val="000000"/>
                </a:solidFill>
                <a:latin typeface="Times New Roman" panose="02020603050405020304" pitchFamily="18" charset="0"/>
                <a:cs typeface="Times New Roman" panose="02020603050405020304" pitchFamily="18" charset="0"/>
              </a:rPr>
              <a:t>прирівняного</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власноручного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підпису</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здійснює приймання платежів від клієнтів із застосуванням САБ.</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a:t>
            </a:r>
            <a:r>
              <a:rPr lang="uk-UA" sz="2200" dirty="0">
                <a:solidFill>
                  <a:srgbClr val="000000"/>
                </a:solidFill>
                <a:latin typeface="Times New Roman" panose="02020603050405020304" pitchFamily="18" charset="0"/>
                <a:cs typeface="Times New Roman" panose="02020603050405020304" pitchFamily="18" charset="0"/>
              </a:rPr>
              <a:t>згодою банку-отримувача та банку-ініціатора отримувачу переказу </a:t>
            </a:r>
            <a:r>
              <a:rPr lang="uk-UA" sz="2200" dirty="0" smtClean="0">
                <a:solidFill>
                  <a:srgbClr val="000000"/>
                </a:solidFill>
                <a:latin typeface="Times New Roman" panose="02020603050405020304" pitchFamily="18" charset="0"/>
                <a:cs typeface="Times New Roman" panose="02020603050405020304" pitchFamily="18" charset="0"/>
              </a:rPr>
              <a:t>може бути </a:t>
            </a:r>
            <a:r>
              <a:rPr lang="uk-UA" sz="2200" dirty="0">
                <a:solidFill>
                  <a:srgbClr val="000000"/>
                </a:solidFill>
                <a:latin typeface="Times New Roman" panose="02020603050405020304" pitchFamily="18" charset="0"/>
                <a:cs typeface="Times New Roman" panose="02020603050405020304" pitchFamily="18" charset="0"/>
              </a:rPr>
              <a:t>надіслане повідомлення про надходження на його ім’я переказу в порядку</a:t>
            </a:r>
            <a:r>
              <a:rPr lang="uk-UA" sz="2200" dirty="0" smtClean="0">
                <a:solidFill>
                  <a:srgbClr val="000000"/>
                </a:solidFill>
                <a:latin typeface="Times New Roman" panose="02020603050405020304" pitchFamily="18" charset="0"/>
                <a:cs typeface="Times New Roman" panose="02020603050405020304" pitchFamily="18" charset="0"/>
              </a:rPr>
              <a:t>, встановленому </a:t>
            </a:r>
            <a:r>
              <a:rPr lang="uk-UA" sz="2200" dirty="0">
                <a:solidFill>
                  <a:srgbClr val="000000"/>
                </a:solidFill>
                <a:latin typeface="Times New Roman" panose="02020603050405020304" pitchFamily="18" charset="0"/>
                <a:cs typeface="Times New Roman" panose="02020603050405020304" pitchFamily="18" charset="0"/>
              </a:rPr>
              <a:t>банком отримувача.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a:t>
            </a:r>
            <a:r>
              <a:rPr lang="uk-UA" sz="2200" dirty="0">
                <a:solidFill>
                  <a:srgbClr val="000000"/>
                </a:solidFill>
                <a:latin typeface="Times New Roman" panose="02020603050405020304" pitchFamily="18" charset="0"/>
                <a:cs typeface="Times New Roman" panose="02020603050405020304" pitchFamily="18" charset="0"/>
              </a:rPr>
              <a:t>приймає від клієнтів готівку в операційну касу так:</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банкноти шляхом суцільного поаркушного перерахування;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монети – за кружками.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a:t>
            </a:r>
            <a:r>
              <a:rPr lang="uk-UA" sz="2200" dirty="0">
                <a:solidFill>
                  <a:srgbClr val="000000"/>
                </a:solidFill>
                <a:latin typeface="Times New Roman" panose="02020603050405020304" pitchFamily="18" charset="0"/>
                <a:cs typeface="Times New Roman" panose="02020603050405020304" pitchFamily="18" charset="0"/>
              </a:rPr>
              <a:t>купує у фізичної особи після виконання переказу, який приймається </a:t>
            </a:r>
            <a:r>
              <a:rPr lang="uk-UA" sz="2200" dirty="0" smtClean="0">
                <a:solidFill>
                  <a:srgbClr val="000000"/>
                </a:solidFill>
                <a:latin typeface="Times New Roman" panose="02020603050405020304" pitchFamily="18" charset="0"/>
                <a:cs typeface="Times New Roman" panose="02020603050405020304" pitchFamily="18" charset="0"/>
              </a:rPr>
              <a:t>в готівковій </a:t>
            </a:r>
            <a:r>
              <a:rPr lang="uk-UA" sz="2200" dirty="0">
                <a:solidFill>
                  <a:srgbClr val="000000"/>
                </a:solidFill>
                <a:latin typeface="Times New Roman" panose="02020603050405020304" pitchFamily="18" charset="0"/>
                <a:cs typeface="Times New Roman" panose="02020603050405020304" pitchFamily="18" charset="0"/>
              </a:rPr>
              <a:t>формі, залишок суми в іноземній валюті, якщо він менший, </a:t>
            </a:r>
            <a:r>
              <a:rPr lang="uk-UA" sz="2200" dirty="0" smtClean="0">
                <a:solidFill>
                  <a:srgbClr val="000000"/>
                </a:solidFill>
                <a:latin typeface="Times New Roman" panose="02020603050405020304" pitchFamily="18" charset="0"/>
                <a:cs typeface="Times New Roman" panose="02020603050405020304" pitchFamily="18" charset="0"/>
              </a:rPr>
              <a:t>ніж номінальна </a:t>
            </a:r>
            <a:r>
              <a:rPr lang="uk-UA" sz="2200" dirty="0">
                <a:solidFill>
                  <a:srgbClr val="000000"/>
                </a:solidFill>
                <a:latin typeface="Times New Roman" panose="02020603050405020304" pitchFamily="18" charset="0"/>
                <a:cs typeface="Times New Roman" panose="02020603050405020304" pitchFamily="18" charset="0"/>
              </a:rPr>
              <a:t>вартість мінімальної банкноти, що перебуває в обігу, за гривні </a:t>
            </a:r>
            <a:r>
              <a:rPr lang="uk-UA" sz="2200" dirty="0" smtClean="0">
                <a:solidFill>
                  <a:srgbClr val="000000"/>
                </a:solidFill>
                <a:latin typeface="Times New Roman" panose="02020603050405020304" pitchFamily="18" charset="0"/>
                <a:cs typeface="Times New Roman" panose="02020603050405020304" pitchFamily="18" charset="0"/>
              </a:rPr>
              <a:t>за курсом</a:t>
            </a:r>
            <a:r>
              <a:rPr lang="uk-UA" sz="2200" dirty="0">
                <a:solidFill>
                  <a:srgbClr val="000000"/>
                </a:solidFill>
                <a:latin typeface="Times New Roman" panose="02020603050405020304" pitchFamily="18" charset="0"/>
                <a:cs typeface="Times New Roman" panose="02020603050405020304" pitchFamily="18" charset="0"/>
              </a:rPr>
              <a:t>, установленим банком на час здійснення касової операції.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зобов’язаний надати клієнту після завершення приймання готівки квитанцію (другий примірник прибуткового касового ордера) або інший документ, що є підтвердженням про внесення готівки у відповідній платіжній системі у вигляді паперового або електронного документа відповідно до законодавства, умов договору </a:t>
            </a:r>
          </a:p>
        </p:txBody>
      </p:sp>
    </p:spTree>
    <p:extLst>
      <p:ext uri="{BB962C8B-B14F-4D97-AF65-F5344CB8AC3E}">
        <p14:creationId xmlns:p14="http://schemas.microsoft.com/office/powerpoint/2010/main" val="163627108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 згідно з внутрішньобанківськими правилами, правилами платіжної системи). Квитанція або інший документ, що є підтвердженням про внесення готівки у відповідній платіжній системі, має містити найменування банку, який здійснив касову операцію, дату здійснення касової операції (у разі здійснення касової операції в післяопераційний час – час виконання операції або напис чи штамп «вечірня» чи «післяопераційний час»), а також підпис працівника банку, який прийняв готівку, відбиток печатки (штампа) або електронний підпис працівника банку, засвідчений електронним підписом САБ.</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Банк приймає від клієнта плату за банківські послуги за окремим касовим документом (прибутковий касовий ордер або заява на переказ готівки), оформленим банком у вигляді паперового або електронного документа відповідно до вимог Інструкції та внутрішніх правил (інструкцій)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після закінчення касового обслуговування клієнтів підраховує суми за касовими документами, за якими проведені касові операції, і звіряє їх та залишок готівки в операційній касі з даними бухгалтерського обліку.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Банк зобов’язаний видавати з каси банку клієнтам</a:t>
            </a:r>
            <a:r>
              <a:rPr lang="uk-UA" sz="2200" dirty="0" smtClean="0">
                <a:solidFill>
                  <a:srgbClr val="000000"/>
                </a:solidFill>
                <a:latin typeface="Times New Roman" panose="02020603050405020304" pitchFamily="18" charset="0"/>
                <a:cs typeface="Times New Roman" panose="02020603050405020304" pitchFamily="18" charset="0"/>
              </a:rPr>
              <a:t> тільки придатні до обігу банкноти (монети).</a:t>
            </a:r>
          </a:p>
        </p:txBody>
      </p:sp>
    </p:spTree>
    <p:extLst>
      <p:ext uri="{BB962C8B-B14F-4D97-AF65-F5344CB8AC3E}">
        <p14:creationId xmlns:p14="http://schemas.microsoft.com/office/powerpoint/2010/main" val="26815570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Банк (філія, відділення) зобов'язаний: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здійснювати касове обслуговування клієнтів на підставі договірних відносин через касу банку. Якщо касове обслуговування клієнтів здійснюється з використанням удосконаленого ЕП, удосконаленої електронної печатки чи простого ЕП, то договір повинен містити умови та порядок (процедуру) визнання учасниками електронної взаємодії електронних документів із використанням відповідного удосконаленого ЕП/удосконаленої електронної печатки банку/простого ЕП. Договір має також містити умови щодо розподілу ризиків збитків, що можуть бути заподіяні банку (філії, відділенню), клієнту і третім особам у разі використання простого ЕП, удосконаленого ЕП або удосконаленої електронної печатки відповідно;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забезпечувати оброблення готівки в операційній касі;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забезпечувати контроль за </a:t>
            </a:r>
            <a:r>
              <a:rPr lang="uk-UA" sz="2200" dirty="0" err="1" smtClean="0">
                <a:solidFill>
                  <a:srgbClr val="000000"/>
                </a:solidFill>
                <a:latin typeface="Times New Roman" panose="02020603050405020304" pitchFamily="18" charset="0"/>
                <a:cs typeface="Times New Roman" panose="02020603050405020304" pitchFamily="18" charset="0"/>
              </a:rPr>
              <a:t>платіжністю</a:t>
            </a:r>
            <a:r>
              <a:rPr lang="uk-UA" sz="2200" dirty="0" smtClean="0">
                <a:solidFill>
                  <a:srgbClr val="000000"/>
                </a:solidFill>
                <a:latin typeface="Times New Roman" panose="02020603050405020304" pitchFamily="18" charset="0"/>
                <a:cs typeface="Times New Roman" panose="02020603050405020304" pitchFamily="18" charset="0"/>
              </a:rPr>
              <a:t> і справжністю банкнот (монет) під час приймання та оброблення готівки з використанням відповідного обладнання (приладів);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визначати </a:t>
            </a:r>
            <a:r>
              <a:rPr lang="uk-UA" sz="2200" dirty="0" err="1" smtClean="0">
                <a:solidFill>
                  <a:srgbClr val="000000"/>
                </a:solidFill>
                <a:latin typeface="Times New Roman" panose="02020603050405020304" pitchFamily="18" charset="0"/>
                <a:cs typeface="Times New Roman" panose="02020603050405020304" pitchFamily="18" charset="0"/>
              </a:rPr>
              <a:t>платіжність</a:t>
            </a:r>
            <a:r>
              <a:rPr lang="uk-UA" sz="2200" dirty="0" smtClean="0">
                <a:solidFill>
                  <a:srgbClr val="000000"/>
                </a:solidFill>
                <a:latin typeface="Times New Roman" panose="02020603050405020304" pitchFamily="18" charset="0"/>
                <a:cs typeface="Times New Roman" panose="02020603050405020304" pitchFamily="18" charset="0"/>
              </a:rPr>
              <a:t> банкнот (монет) відповідно до вимог Правил № 134 та з використанням довідкової інформації, що надається НБУ, банками-емітентами або іншими уповноваженими установами;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72809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Банк видає з операційної каси готівку національної валюти за такими видатковими касовими документами: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за грошовим </a:t>
            </a:r>
            <a:r>
              <a:rPr lang="uk-UA" sz="2200" dirty="0" err="1" smtClean="0">
                <a:solidFill>
                  <a:srgbClr val="000000"/>
                </a:solidFill>
                <a:latin typeface="Times New Roman" panose="02020603050405020304" pitchFamily="18" charset="0"/>
                <a:cs typeface="Times New Roman" panose="02020603050405020304" pitchFamily="18" charset="0"/>
              </a:rPr>
              <a:t>чеком</a:t>
            </a:r>
            <a:r>
              <a:rPr lang="uk-UA" sz="2200" dirty="0" smtClean="0">
                <a:solidFill>
                  <a:srgbClr val="000000"/>
                </a:solidFill>
                <a:latin typeface="Times New Roman" panose="02020603050405020304" pitchFamily="18" charset="0"/>
                <a:cs typeface="Times New Roman" panose="02020603050405020304" pitchFamily="18" charset="0"/>
              </a:rPr>
              <a:t> (або заявою на видачу готівки) – юридичним особам, їх відокремленим підрозділам, а також фізичним особам-підприємцям. У разі використання заяви на видачу готівки необхідно представлення довіреності на кожну заяву на видачу готівки або одноразово на здійснення таких операцій: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юридичною особою на уповноважену особу, якщо вона не внесена в картку із зразками підписів як особа з правом першого або другого підпису;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фізичною особою-підприємцем у разі надання повноважень іншій особі;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за заявою на видачу готівки – фізичним особам з поточних, вкладних (депозитних) рахунків та фізичним і юридичним особам переказ без відкриття рахунку (з представленням юридичною особою довіреності на уповноважену особу), за операціями з клієнтами (видача кредиту, відшкодування сумнівних банкнот, які за результатами дослідження визнані справжніми, тощо);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за документом на отримання переказу готівкою в національній валюті, установленим відповідною платіжною системою, – фізичним і юридичним особам (з представленням</a:t>
            </a:r>
          </a:p>
        </p:txBody>
      </p:sp>
    </p:spTree>
    <p:extLst>
      <p:ext uri="{BB962C8B-B14F-4D97-AF65-F5344CB8AC3E}">
        <p14:creationId xmlns:p14="http://schemas.microsoft.com/office/powerpoint/2010/main" val="336549379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юридичною особою довіреності на уповноважену особу);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за видатковим касовим ордером – працівникам банку за внутрішньобанківськими операціями.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здійснює видачу з операційної каси готівки іноземної валюти за </a:t>
            </a:r>
            <a:r>
              <a:rPr lang="uk-UA" sz="2200" dirty="0" smtClean="0">
                <a:solidFill>
                  <a:srgbClr val="000000"/>
                </a:solidFill>
                <a:latin typeface="Times New Roman" panose="02020603050405020304" pitchFamily="18" charset="0"/>
                <a:cs typeface="Times New Roman" panose="02020603050405020304" pitchFamily="18" charset="0"/>
              </a:rPr>
              <a:t>такими видатковими </a:t>
            </a:r>
            <a:r>
              <a:rPr lang="uk-UA" sz="2200" dirty="0">
                <a:solidFill>
                  <a:srgbClr val="000000"/>
                </a:solidFill>
                <a:latin typeface="Times New Roman" panose="02020603050405020304" pitchFamily="18" charset="0"/>
                <a:cs typeface="Times New Roman" panose="02020603050405020304" pitchFamily="18" charset="0"/>
              </a:rPr>
              <a:t>касовими документами: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за заявою на видачу готівки – юридичним особам, їх </a:t>
            </a:r>
            <a:r>
              <a:rPr lang="uk-UA" sz="2200" dirty="0" smtClean="0">
                <a:solidFill>
                  <a:srgbClr val="000000"/>
                </a:solidFill>
                <a:latin typeface="Times New Roman" panose="02020603050405020304" pitchFamily="18" charset="0"/>
                <a:cs typeface="Times New Roman" panose="02020603050405020304" pitchFamily="18" charset="0"/>
              </a:rPr>
              <a:t>відокремленим підрозділам</a:t>
            </a:r>
            <a:r>
              <a:rPr lang="uk-UA" sz="2200" dirty="0">
                <a:solidFill>
                  <a:srgbClr val="000000"/>
                </a:solidFill>
                <a:latin typeface="Times New Roman" panose="02020603050405020304" pitchFamily="18" charset="0"/>
                <a:cs typeface="Times New Roman" panose="02020603050405020304" pitchFamily="18" charset="0"/>
              </a:rPr>
              <a:t>, а також фізичним особам - підприємцям з їх поточних рахунків </a:t>
            </a:r>
            <a:r>
              <a:rPr lang="uk-UA" sz="2200" dirty="0" smtClean="0">
                <a:solidFill>
                  <a:srgbClr val="000000"/>
                </a:solidFill>
                <a:latin typeface="Times New Roman" panose="02020603050405020304" pitchFamily="18" charset="0"/>
                <a:cs typeface="Times New Roman" panose="02020603050405020304" pitchFamily="18" charset="0"/>
              </a:rPr>
              <a:t>на цілі</a:t>
            </a:r>
            <a:r>
              <a:rPr lang="uk-UA" sz="2200" dirty="0">
                <a:solidFill>
                  <a:srgbClr val="000000"/>
                </a:solidFill>
                <a:latin typeface="Times New Roman" panose="02020603050405020304" pitchFamily="18" charset="0"/>
                <a:cs typeface="Times New Roman" panose="02020603050405020304" pitchFamily="18" charset="0"/>
              </a:rPr>
              <a:t>, передбачені нормативно-правовими актами; фізичним особам з їх поточних, вкладних (депозитних) рахунків та переказу без відкриття рахунку, а також </a:t>
            </a:r>
            <a:r>
              <a:rPr lang="uk-UA" sz="2200" dirty="0" smtClean="0">
                <a:solidFill>
                  <a:srgbClr val="000000"/>
                </a:solidFill>
                <a:latin typeface="Times New Roman" panose="02020603050405020304" pitchFamily="18" charset="0"/>
                <a:cs typeface="Times New Roman" panose="02020603050405020304" pitchFamily="18" charset="0"/>
              </a:rPr>
              <a:t>за операціями </a:t>
            </a:r>
            <a:r>
              <a:rPr lang="uk-UA" sz="2200" dirty="0">
                <a:solidFill>
                  <a:srgbClr val="000000"/>
                </a:solidFill>
                <a:latin typeface="Times New Roman" panose="02020603050405020304" pitchFamily="18" charset="0"/>
                <a:cs typeface="Times New Roman" panose="02020603050405020304" pitchFamily="18" charset="0"/>
              </a:rPr>
              <a:t>з відшкодування банкнот іноземної валюти, прийнятих на інкасо;</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за видатковим касовим ордером – працівникам банку за </a:t>
            </a:r>
            <a:r>
              <a:rPr lang="uk-UA" sz="2200" dirty="0" smtClean="0">
                <a:solidFill>
                  <a:srgbClr val="000000"/>
                </a:solidFill>
                <a:latin typeface="Times New Roman" panose="02020603050405020304" pitchFamily="18" charset="0"/>
                <a:cs typeface="Times New Roman" panose="02020603050405020304" pitchFamily="18" charset="0"/>
              </a:rPr>
              <a:t>внутрішньобанківськими </a:t>
            </a:r>
            <a:r>
              <a:rPr lang="uk-UA" sz="2200" dirty="0">
                <a:solidFill>
                  <a:srgbClr val="000000"/>
                </a:solidFill>
                <a:latin typeface="Times New Roman" panose="02020603050405020304" pitchFamily="18" charset="0"/>
                <a:cs typeface="Times New Roman" panose="02020603050405020304" pitchFamily="18" charset="0"/>
              </a:rPr>
              <a:t>операціями;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за документами на отримання переказу в готівковій формі</a:t>
            </a:r>
            <a:r>
              <a:rPr lang="uk-UA" sz="2200" dirty="0" smtClean="0">
                <a:solidFill>
                  <a:srgbClr val="000000"/>
                </a:solidFill>
                <a:latin typeface="Times New Roman" panose="02020603050405020304" pitchFamily="18" charset="0"/>
                <a:cs typeface="Times New Roman" panose="02020603050405020304" pitchFamily="18" charset="0"/>
              </a:rPr>
              <a:t>, установленими </a:t>
            </a:r>
            <a:r>
              <a:rPr lang="uk-UA" sz="2200" dirty="0">
                <a:solidFill>
                  <a:srgbClr val="000000"/>
                </a:solidFill>
                <a:latin typeface="Times New Roman" panose="02020603050405020304" pitchFamily="18" charset="0"/>
                <a:cs typeface="Times New Roman" panose="02020603050405020304" pitchFamily="18" charset="0"/>
              </a:rPr>
              <a:t>відповідною платіжною системою, – фізичним особам.</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Банк перед </a:t>
            </a:r>
            <a:r>
              <a:rPr lang="uk-UA" sz="2200" dirty="0" err="1">
                <a:solidFill>
                  <a:srgbClr val="000000"/>
                </a:solidFill>
                <a:latin typeface="Times New Roman" panose="02020603050405020304" pitchFamily="18" charset="0"/>
                <a:cs typeface="Times New Roman" panose="02020603050405020304" pitchFamily="18" charset="0"/>
              </a:rPr>
              <a:t>видачею</a:t>
            </a:r>
            <a:r>
              <a:rPr lang="uk-UA" sz="2200" dirty="0">
                <a:solidFill>
                  <a:srgbClr val="000000"/>
                </a:solidFill>
                <a:latin typeface="Times New Roman" panose="02020603050405020304" pitchFamily="18" charset="0"/>
                <a:cs typeface="Times New Roman" panose="02020603050405020304" pitchFamily="18" charset="0"/>
              </a:rPr>
              <a:t> готівки у видаткових касових документах (заява </a:t>
            </a:r>
            <a:r>
              <a:rPr lang="uk-UA" sz="2200" dirty="0" smtClean="0">
                <a:solidFill>
                  <a:srgbClr val="000000"/>
                </a:solidFill>
                <a:latin typeface="Times New Roman" panose="02020603050405020304" pitchFamily="18" charset="0"/>
                <a:cs typeface="Times New Roman" panose="02020603050405020304" pitchFamily="18" charset="0"/>
              </a:rPr>
              <a:t>на видачу </a:t>
            </a:r>
            <a:r>
              <a:rPr lang="uk-UA" sz="2200" dirty="0">
                <a:solidFill>
                  <a:srgbClr val="000000"/>
                </a:solidFill>
                <a:latin typeface="Times New Roman" panose="02020603050405020304" pitchFamily="18" charset="0"/>
                <a:cs typeface="Times New Roman" panose="02020603050405020304" pitchFamily="18" charset="0"/>
              </a:rPr>
              <a:t>готівки, видатковий касовий ордер, грошовий чек) перевіряє:</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повноту заповнення реквізитів на документі;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наявність власноручних підписів відповідальних осіб банку, яким надано право</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381026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підпису касових документів, і тотожність їх зразкам або наявність ЕЦП відповідальних осіб банку, їх відповідність вимогам до ЕЦП, прирівняного до власноручного підпису;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належність пред’явленого паспорта громадянина України (або іншого документа, що посвідчує особу) отримувачу, відповідність даних паспорта громадянина України (або іншого документа, що посвідчує особу) тим даним, що зазначені в касовому документі;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відповідність оформлення довіреності на отримання готівки вимогам законодавства України – у разі отримання готівки за довіреністю;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 наявність власноручного підпису або ЕП отримувача.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Якщо клієнт отримує готівку за кількома видатковими касовими документами з різних рахунків, то готівка видається за кожним таким документом окремо.</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у разі звернення до банку отримувача переказу з вимогою про </a:t>
            </a:r>
            <a:r>
              <a:rPr lang="uk-UA" sz="2200" dirty="0" smtClean="0">
                <a:solidFill>
                  <a:srgbClr val="000000"/>
                </a:solidFill>
                <a:latin typeface="Times New Roman" panose="02020603050405020304" pitchFamily="18" charset="0"/>
                <a:cs typeface="Times New Roman" panose="02020603050405020304" pitchFamily="18" charset="0"/>
              </a:rPr>
              <a:t>виплату суми </a:t>
            </a:r>
            <a:r>
              <a:rPr lang="uk-UA" sz="2200" dirty="0">
                <a:solidFill>
                  <a:srgbClr val="000000"/>
                </a:solidFill>
                <a:latin typeface="Times New Roman" panose="02020603050405020304" pitchFamily="18" charset="0"/>
                <a:cs typeface="Times New Roman" panose="02020603050405020304" pitchFamily="18" charset="0"/>
              </a:rPr>
              <a:t>переказу готівкою перевіряє наявність інформації про надходження </a:t>
            </a:r>
            <a:r>
              <a:rPr lang="uk-UA" sz="2200" dirty="0" smtClean="0">
                <a:solidFill>
                  <a:srgbClr val="000000"/>
                </a:solidFill>
                <a:latin typeface="Times New Roman" panose="02020603050405020304" pitchFamily="18" charset="0"/>
                <a:cs typeface="Times New Roman" panose="02020603050405020304" pitchFamily="18" charset="0"/>
              </a:rPr>
              <a:t>такого переказу</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Клієнт </a:t>
            </a:r>
            <a:r>
              <a:rPr lang="uk-UA" sz="2200" dirty="0">
                <a:solidFill>
                  <a:srgbClr val="000000"/>
                </a:solidFill>
                <a:latin typeface="Times New Roman" panose="02020603050405020304" pitchFamily="18" charset="0"/>
                <a:cs typeface="Times New Roman" panose="02020603050405020304" pitchFamily="18" charset="0"/>
              </a:rPr>
              <a:t>видану з операційної каси готівку, не відходячи від неї, </a:t>
            </a:r>
            <a:r>
              <a:rPr lang="uk-UA" sz="2200" dirty="0" smtClean="0">
                <a:solidFill>
                  <a:srgbClr val="000000"/>
                </a:solidFill>
                <a:latin typeface="Times New Roman" panose="02020603050405020304" pitchFamily="18" charset="0"/>
                <a:cs typeface="Times New Roman" panose="02020603050405020304" pitchFamily="18" charset="0"/>
              </a:rPr>
              <a:t>має перевірити</a:t>
            </a:r>
            <a:r>
              <a:rPr lang="uk-UA" sz="2200" dirty="0">
                <a:solidFill>
                  <a:srgbClr val="000000"/>
                </a:solidFill>
                <a:latin typeface="Times New Roman" panose="02020603050405020304" pitchFamily="18" charset="0"/>
                <a:cs typeface="Times New Roman" panose="02020603050405020304" pitchFamily="18" charset="0"/>
              </a:rPr>
              <a:t>: банкноти – за пачками та корінцями, монети – за </a:t>
            </a:r>
            <a:r>
              <a:rPr lang="uk-UA" sz="2200" dirty="0" smtClean="0">
                <a:solidFill>
                  <a:srgbClr val="000000"/>
                </a:solidFill>
                <a:latin typeface="Times New Roman" panose="02020603050405020304" pitchFamily="18" charset="0"/>
                <a:cs typeface="Times New Roman" panose="02020603050405020304" pitchFamily="18" charset="0"/>
              </a:rPr>
              <a:t>мішечками (</a:t>
            </a:r>
            <a:r>
              <a:rPr lang="uk-UA" sz="2200" dirty="0">
                <a:solidFill>
                  <a:srgbClr val="000000"/>
                </a:solidFill>
                <a:latin typeface="Times New Roman" panose="02020603050405020304" pitchFamily="18" charset="0"/>
                <a:cs typeface="Times New Roman" panose="02020603050405020304" pitchFamily="18" charset="0"/>
              </a:rPr>
              <a:t>блоками), пакетами і роликами, а окремі банкноти (монети) </a:t>
            </a:r>
            <a:r>
              <a:rPr lang="uk-UA" sz="2200" dirty="0" smtClean="0">
                <a:solidFill>
                  <a:srgbClr val="000000"/>
                </a:solidFill>
                <a:latin typeface="Times New Roman" panose="02020603050405020304" pitchFamily="18" charset="0"/>
                <a:cs typeface="Times New Roman" panose="02020603050405020304" pitchFamily="18" charset="0"/>
              </a:rPr>
              <a:t>перерахувати поаркушно </a:t>
            </a:r>
            <a:r>
              <a:rPr lang="uk-UA" sz="2200" dirty="0">
                <a:solidFill>
                  <a:srgbClr val="000000"/>
                </a:solidFill>
                <a:latin typeface="Times New Roman" panose="02020603050405020304" pitchFamily="18" charset="0"/>
                <a:cs typeface="Times New Roman" panose="02020603050405020304" pitchFamily="18" charset="0"/>
              </a:rPr>
              <a:t>(за кружками).</a:t>
            </a:r>
          </a:p>
        </p:txBody>
      </p:sp>
    </p:spTree>
    <p:extLst>
      <p:ext uri="{BB962C8B-B14F-4D97-AF65-F5344CB8AC3E}">
        <p14:creationId xmlns:p14="http://schemas.microsoft.com/office/powerpoint/2010/main" val="124724454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Банк зобов’язаний надати у вигляді паперового або електронного документа клієнту після завершення видачі готівки один примірник видаткового касового документа (заява на видачу готівки, видатковий касовий ордер та ін.) відповідно до законодавства, умов договору та згідно з внутрішньобанківськими правилами, правилами платіжної системи. Видатковий касовий документ у вигляді паперового документа, крім реквізитів, передбачених Інструкцією, має містити відбиток печатки (штампа) банку. На електронний документ, який має ЕЦП уповноваженого працівника банку, електронна печатка може не накладатися.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Якщо отримувач готівки виявив бажання перерахувати в приміщенні банку банкноти в повних пачках поаркушно, а монети в повних мішечках за кружками, то в такому разі перерахування готівки здійснюється у відведеному для цього приміщенні під контролем працівника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Працівник банку під час здійснення візуального контролю за перерахуванням готівки стежить за тим, щоб верхня і нижня накладки (етикетка), бандеролі з корінців банкнот, упаковка пачки, а також ярлики і обв’язка з пломбою від мішечка, упаковка блока, пакета, роликів з монетами зберігалися до закінчення перерахування.</a:t>
            </a:r>
          </a:p>
        </p:txBody>
      </p:sp>
    </p:spTree>
    <p:extLst>
      <p:ext uri="{BB962C8B-B14F-4D97-AF65-F5344CB8AC3E}">
        <p14:creationId xmlns:p14="http://schemas.microsoft.com/office/powerpoint/2010/main" val="161074960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Банк у разі виявлення клієнтом під час перерахування готівки недостач або надлишків банкнот (монет) у пачках, окремих корінцях або мішечках (блоках, пакетах, роликах) уживає заходів щодо перевірки готівки і в разі підтвердження розбіжностей складає акт про розбіжності у двох примірниках, що засвідчується підписами осіб, які були присутні під час перерахування, та затверджується його керівником.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виявлену клієнтом під час перерахування готівки суму недостачі відшкодовує отримувачу готівки (юридичній або фізичній особі) з операційної каси, а її надлишок приймає до операційної каси відповідно до оформленого </a:t>
            </a:r>
            <a:r>
              <a:rPr lang="uk-UA" sz="2200" dirty="0" err="1" smtClean="0">
                <a:solidFill>
                  <a:srgbClr val="000000"/>
                </a:solidFill>
                <a:latin typeface="Times New Roman" panose="02020603050405020304" pitchFamily="18" charset="0"/>
                <a:cs typeface="Times New Roman" panose="02020603050405020304" pitchFamily="18" charset="0"/>
              </a:rPr>
              <a:t>акта</a:t>
            </a:r>
            <a:r>
              <a:rPr lang="uk-UA" sz="2200" dirty="0" smtClean="0">
                <a:solidFill>
                  <a:srgbClr val="000000"/>
                </a:solidFill>
                <a:latin typeface="Times New Roman" panose="02020603050405020304" pitchFamily="18" charset="0"/>
                <a:cs typeface="Times New Roman" panose="02020603050405020304" pitchFamily="18" charset="0"/>
              </a:rPr>
              <a:t> про розбіжності.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Якщо готівка не була перерахована клієнтом у приміщенні банку під контролем працівника банку, то претензії від клієнта щодо відшкодування недостачі не приймаються. Про це на видному місці в операційній касі розміщується відповідне оголошення.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після закінчення касового обслуговування клієнтів підраховує суми за касовими документами, за якими проведені касові операції, і звіряє їх та залишок готівки в операційній касі з даними бухгалтерського обліку.</a:t>
            </a:r>
          </a:p>
          <a:p>
            <a:pPr algn="just">
              <a:spcBef>
                <a:spcPts val="0"/>
              </a:spcBef>
            </a:pPr>
            <a:endParaRPr lang="uk-UA" sz="2200" i="1"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054629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ru-RU" sz="2400" b="1" dirty="0" smtClean="0">
                <a:solidFill>
                  <a:srgbClr val="000000"/>
                </a:solidFill>
                <a:latin typeface="Times New Roman" panose="02020603050405020304" pitchFamily="18" charset="0"/>
                <a:cs typeface="Times New Roman" panose="02020603050405020304" pitchFamily="18" charset="0"/>
              </a:rPr>
              <a:t>4</a:t>
            </a:r>
            <a:r>
              <a:rPr lang="uk-UA" sz="2400" b="1" dirty="0" smtClean="0">
                <a:solidFill>
                  <a:srgbClr val="000000"/>
                </a:solidFill>
                <a:latin typeface="Times New Roman" panose="02020603050405020304" pitchFamily="18" charset="0"/>
                <a:cs typeface="Times New Roman" panose="02020603050405020304" pitchFamily="18" charset="0"/>
              </a:rPr>
              <a:t>. Порядок вилучення з обігу та передавання для дослідження сумнівних банкнот (монет)</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у разі виявлення під час приймання, видачі, оброблення готівки </a:t>
            </a:r>
            <a:r>
              <a:rPr lang="uk-UA" sz="2200" i="1" dirty="0" smtClean="0">
                <a:solidFill>
                  <a:srgbClr val="000000"/>
                </a:solidFill>
                <a:latin typeface="Times New Roman" panose="02020603050405020304" pitchFamily="18" charset="0"/>
                <a:cs typeface="Times New Roman" panose="02020603050405020304" pitchFamily="18" charset="0"/>
              </a:rPr>
              <a:t>сумнівних щодо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справжності та </a:t>
            </a:r>
            <a:r>
              <a:rPr lang="uk-UA" sz="2200" dirty="0" err="1" smtClean="0">
                <a:solidFill>
                  <a:srgbClr val="000000"/>
                </a:solidFill>
                <a:latin typeface="Times New Roman" panose="02020603050405020304" pitchFamily="18" charset="0"/>
                <a:cs typeface="Times New Roman" panose="02020603050405020304" pitchFamily="18" charset="0"/>
              </a:rPr>
              <a:t>платіжності</a:t>
            </a:r>
            <a:r>
              <a:rPr lang="uk-UA" sz="2200" dirty="0" smtClean="0">
                <a:solidFill>
                  <a:srgbClr val="000000"/>
                </a:solidFill>
                <a:latin typeface="Times New Roman" panose="02020603050405020304" pitchFamily="18" charset="0"/>
                <a:cs typeface="Times New Roman" panose="02020603050405020304" pitchFamily="18" charset="0"/>
              </a:rPr>
              <a:t> банкнот (монет), у тому числі навмисно пошкоджених з метою вчинення кримінального правопорушення, пошкоджених під час надзвичайного режиму банкнот національної валюти, а також сумнівних щодо справжності банкнот іноземної валюти зобов’язаний вилучити їх з оформленням довідки про вилучення (прийняття) банкнот (монет) для дослідження у трьох примірниках.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Сумнівні банкноти (монети) – банкноти (монети), справжність або </a:t>
            </a:r>
            <a:r>
              <a:rPr lang="uk-UA" sz="2200" dirty="0" err="1" smtClean="0">
                <a:solidFill>
                  <a:srgbClr val="000000"/>
                </a:solidFill>
                <a:latin typeface="Times New Roman" panose="02020603050405020304" pitchFamily="18" charset="0"/>
                <a:cs typeface="Times New Roman" panose="02020603050405020304" pitchFamily="18" charset="0"/>
              </a:rPr>
              <a:t>платіжність</a:t>
            </a:r>
            <a:r>
              <a:rPr lang="uk-UA" sz="2200" dirty="0" smtClean="0">
                <a:solidFill>
                  <a:srgbClr val="000000"/>
                </a:solidFill>
                <a:latin typeface="Times New Roman" panose="02020603050405020304" pitchFamily="18" charset="0"/>
                <a:cs typeface="Times New Roman" panose="02020603050405020304" pitchFamily="18" charset="0"/>
              </a:rPr>
              <a:t> яких викликає сумнів, а також ті, що мають ознаки підроблення, до проведення їх дослідження та складання експертом (фахівцем) НБУ відповідного </a:t>
            </a:r>
            <a:r>
              <a:rPr lang="uk-UA" sz="2200" dirty="0" err="1" smtClean="0">
                <a:solidFill>
                  <a:srgbClr val="000000"/>
                </a:solidFill>
                <a:latin typeface="Times New Roman" panose="02020603050405020304" pitchFamily="18" charset="0"/>
                <a:cs typeface="Times New Roman" panose="02020603050405020304" pitchFamily="18" charset="0"/>
              </a:rPr>
              <a:t>акта</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Банку забороняється видавати клієнтам, а також повертати чи тимчасово передавати виявлені в них сумнівні щодо справжності та </a:t>
            </a:r>
            <a:r>
              <a:rPr lang="uk-UA" sz="2200" dirty="0" err="1" smtClean="0">
                <a:solidFill>
                  <a:srgbClr val="000000"/>
                </a:solidFill>
                <a:latin typeface="Times New Roman" panose="02020603050405020304" pitchFamily="18" charset="0"/>
                <a:cs typeface="Times New Roman" panose="02020603050405020304" pitchFamily="18" charset="0"/>
              </a:rPr>
              <a:t>платіжності</a:t>
            </a:r>
            <a:r>
              <a:rPr lang="uk-UA" sz="2200" dirty="0" smtClean="0">
                <a:solidFill>
                  <a:srgbClr val="000000"/>
                </a:solidFill>
                <a:latin typeface="Times New Roman" panose="02020603050405020304" pitchFamily="18" charset="0"/>
                <a:cs typeface="Times New Roman" panose="02020603050405020304" pitchFamily="18" charset="0"/>
              </a:rPr>
              <a:t> банкноти (монети), у тому числі навмисно пошкоджені з метою вчинення кримінального правопорушення, пошкоджені під час надзвичайного режиму банкноти національної валюти, а також сумнівні щодо</a:t>
            </a:r>
          </a:p>
        </p:txBody>
      </p:sp>
    </p:spTree>
    <p:extLst>
      <p:ext uri="{BB962C8B-B14F-4D97-AF65-F5344CB8AC3E}">
        <p14:creationId xmlns:p14="http://schemas.microsoft.com/office/powerpoint/2010/main" val="366380602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справжності банкноти іноземної </a:t>
            </a:r>
            <a:r>
              <a:rPr lang="uk-UA" sz="2200" dirty="0" smtClean="0">
                <a:solidFill>
                  <a:srgbClr val="000000"/>
                </a:solidFill>
                <a:latin typeface="Times New Roman" panose="02020603050405020304" pitchFamily="18" charset="0"/>
                <a:cs typeface="Times New Roman" panose="02020603050405020304" pitchFamily="18" charset="0"/>
              </a:rPr>
              <a:t>валюти.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Банк </a:t>
            </a:r>
            <a:r>
              <a:rPr lang="uk-UA" sz="2200" dirty="0">
                <a:solidFill>
                  <a:srgbClr val="000000"/>
                </a:solidFill>
                <a:latin typeface="Times New Roman" panose="02020603050405020304" pitchFamily="18" charset="0"/>
                <a:cs typeface="Times New Roman" panose="02020603050405020304" pitchFamily="18" charset="0"/>
              </a:rPr>
              <a:t>у разі виявлення в однієї фізичної або юридичної особи двох або </a:t>
            </a:r>
            <a:r>
              <a:rPr lang="uk-UA" sz="2200" dirty="0" smtClean="0">
                <a:solidFill>
                  <a:srgbClr val="000000"/>
                </a:solidFill>
                <a:latin typeface="Times New Roman" panose="02020603050405020304" pitchFamily="18" charset="0"/>
                <a:cs typeface="Times New Roman" panose="02020603050405020304" pitchFamily="18" charset="0"/>
              </a:rPr>
              <a:t>більше банкнот </a:t>
            </a:r>
            <a:r>
              <a:rPr lang="uk-UA" sz="2200" dirty="0">
                <a:solidFill>
                  <a:srgbClr val="000000"/>
                </a:solidFill>
                <a:latin typeface="Times New Roman" panose="02020603050405020304" pitchFamily="18" charset="0"/>
                <a:cs typeface="Times New Roman" panose="02020603050405020304" pitchFamily="18" charset="0"/>
              </a:rPr>
              <a:t>національної та/або іноземної валюти з однаковими </a:t>
            </a:r>
            <a:r>
              <a:rPr lang="uk-UA" sz="2200" dirty="0" smtClean="0">
                <a:solidFill>
                  <a:srgbClr val="000000"/>
                </a:solidFill>
                <a:latin typeface="Times New Roman" panose="02020603050405020304" pitchFamily="18" charset="0"/>
                <a:cs typeface="Times New Roman" panose="02020603050405020304" pitchFamily="18" charset="0"/>
              </a:rPr>
              <a:t>ознаками підроблення</a:t>
            </a:r>
            <a:r>
              <a:rPr lang="uk-UA" sz="2200" dirty="0">
                <a:solidFill>
                  <a:srgbClr val="000000"/>
                </a:solidFill>
                <a:latin typeface="Times New Roman" panose="02020603050405020304" pitchFamily="18" charset="0"/>
                <a:cs typeface="Times New Roman" panose="02020603050405020304" pitchFamily="18" charset="0"/>
              </a:rPr>
              <a:t>; навмисно пошкоджених з метою вчинення </a:t>
            </a:r>
            <a:r>
              <a:rPr lang="uk-UA" sz="2200" dirty="0" smtClean="0">
                <a:solidFill>
                  <a:srgbClr val="000000"/>
                </a:solidFill>
                <a:latin typeface="Times New Roman" panose="02020603050405020304" pitchFamily="18" charset="0"/>
                <a:cs typeface="Times New Roman" panose="02020603050405020304" pitchFamily="18" charset="0"/>
              </a:rPr>
              <a:t>кримінального правопорушення </a:t>
            </a:r>
            <a:r>
              <a:rPr lang="uk-UA" sz="2200" dirty="0">
                <a:solidFill>
                  <a:srgbClr val="000000"/>
                </a:solidFill>
                <a:latin typeface="Times New Roman" panose="02020603050405020304" pitchFamily="18" charset="0"/>
                <a:cs typeface="Times New Roman" panose="02020603050405020304" pitchFamily="18" charset="0"/>
              </a:rPr>
              <a:t>банкнот національної валюти; пошкоджених під час надзвичайного режиму банкнот національної валюти, зобов’язаний негайно засобами телекомунікаційного зв’язку та не пізніше наступного робочого дня письмово, з поданням копії документа про вилучення, повідомити підрозділ</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Національної поліції України за місцем знаходження банку.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Такі банкноти передаються уповноваженому представнику Національної поліції України за актом, який є підставою для зарахування або списання банкнот з відповідних рахунків. Про передавання банкнот Національній поліції України повідомляється клієнту банку (фізичній або юридичній особі) та Департаменту грошового обігу НБУ із зазначенням номіналів банкнот, їх реквізитів та кількості.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У разі неприбуття представника Національної поліції України протягом доби банкноти оформляються в установленому порядку як сумнівні для проведення досліджень</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119727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має також приймати для проведення досліджень сумнівні </a:t>
            </a:r>
            <a:r>
              <a:rPr lang="uk-UA" sz="2200" dirty="0" smtClean="0">
                <a:solidFill>
                  <a:srgbClr val="000000"/>
                </a:solidFill>
                <a:latin typeface="Times New Roman" panose="02020603050405020304" pitchFamily="18" charset="0"/>
                <a:cs typeface="Times New Roman" panose="02020603050405020304" pitchFamily="18" charset="0"/>
              </a:rPr>
              <a:t>банкноти (</a:t>
            </a:r>
            <a:r>
              <a:rPr lang="uk-UA" sz="2200" dirty="0">
                <a:solidFill>
                  <a:srgbClr val="000000"/>
                </a:solidFill>
                <a:latin typeface="Times New Roman" panose="02020603050405020304" pitchFamily="18" charset="0"/>
                <a:cs typeface="Times New Roman" panose="02020603050405020304" pitchFamily="18" charset="0"/>
              </a:rPr>
              <a:t>монети) національної валюти та сумнівні банкноти іноземної валюти, </a:t>
            </a:r>
            <a:r>
              <a:rPr lang="uk-UA" sz="2200" dirty="0" smtClean="0">
                <a:solidFill>
                  <a:srgbClr val="000000"/>
                </a:solidFill>
                <a:latin typeface="Times New Roman" panose="02020603050405020304" pitchFamily="18" charset="0"/>
                <a:cs typeface="Times New Roman" panose="02020603050405020304" pitchFamily="18" charset="0"/>
              </a:rPr>
              <a:t>які пред’являються </a:t>
            </a:r>
            <a:r>
              <a:rPr lang="uk-UA" sz="2200" dirty="0">
                <a:solidFill>
                  <a:srgbClr val="000000"/>
                </a:solidFill>
                <a:latin typeface="Times New Roman" panose="02020603050405020304" pitchFamily="18" charset="0"/>
                <a:cs typeface="Times New Roman" panose="02020603050405020304" pitchFamily="18" charset="0"/>
              </a:rPr>
              <a:t>тільки з метою отримання висновку установи </a:t>
            </a:r>
            <a:r>
              <a:rPr lang="uk-UA" sz="2200" dirty="0" smtClean="0">
                <a:solidFill>
                  <a:srgbClr val="000000"/>
                </a:solidFill>
                <a:latin typeface="Times New Roman" panose="02020603050405020304" pitchFamily="18" charset="0"/>
                <a:cs typeface="Times New Roman" panose="02020603050405020304" pitchFamily="18" charset="0"/>
              </a:rPr>
              <a:t>НБУ. </a:t>
            </a:r>
            <a:r>
              <a:rPr lang="uk-UA" sz="2200" dirty="0">
                <a:solidFill>
                  <a:srgbClr val="000000"/>
                </a:solidFill>
                <a:latin typeface="Times New Roman" panose="02020603050405020304" pitchFamily="18" charset="0"/>
                <a:cs typeface="Times New Roman" panose="02020603050405020304" pitchFamily="18" charset="0"/>
              </a:rPr>
              <a:t>Фізичні та юридичні особи, які пред’являють такі банкноти (монети) </a:t>
            </a:r>
            <a:r>
              <a:rPr lang="uk-UA" sz="2200" dirty="0" smtClean="0">
                <a:solidFill>
                  <a:srgbClr val="000000"/>
                </a:solidFill>
                <a:latin typeface="Times New Roman" panose="02020603050405020304" pitchFamily="18" charset="0"/>
                <a:cs typeface="Times New Roman" panose="02020603050405020304" pitchFamily="18" charset="0"/>
              </a:rPr>
              <a:t>до банку</a:t>
            </a:r>
            <a:r>
              <a:rPr lang="uk-UA" sz="2200" dirty="0">
                <a:solidFill>
                  <a:srgbClr val="000000"/>
                </a:solidFill>
                <a:latin typeface="Times New Roman" panose="02020603050405020304" pitchFamily="18" charset="0"/>
                <a:cs typeface="Times New Roman" panose="02020603050405020304" pitchFamily="18" charset="0"/>
              </a:rPr>
              <a:t>, заповнюють заяву. На підставі заяви оформляється довідка про вилучення (прийняття) банкнот (монет) для дослідження у трьох примірниках.</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один примірник довідки про вилучення (прийняття) банкнот (монет) для дослідження та в разі потреби інші документи (заява пред’явника, акт про пошкодження готівки) разом із сумнівними банкнотами (монетами) передає для дослідження.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Відділи (управління) грошового обігу в регіоні (Центральне сховище) та Департамент грошового обігу (установи) здійснюють дослідження сумнівних щодо справжності та </a:t>
            </a:r>
            <a:r>
              <a:rPr lang="uk-UA" sz="2200" dirty="0" err="1">
                <a:solidFill>
                  <a:srgbClr val="000000"/>
                </a:solidFill>
                <a:latin typeface="Times New Roman" panose="02020603050405020304" pitchFamily="18" charset="0"/>
                <a:cs typeface="Times New Roman" panose="02020603050405020304" pitchFamily="18" charset="0"/>
              </a:rPr>
              <a:t>платіжності</a:t>
            </a:r>
            <a:r>
              <a:rPr lang="uk-UA" sz="2200" dirty="0">
                <a:solidFill>
                  <a:srgbClr val="000000"/>
                </a:solidFill>
                <a:latin typeface="Times New Roman" panose="02020603050405020304" pitchFamily="18" charset="0"/>
                <a:cs typeface="Times New Roman" panose="02020603050405020304" pitchFamily="18" charset="0"/>
              </a:rPr>
              <a:t> банкнот (монет), у тому числі навмисно пошкоджених з метою вчинення кримінального правопорушення, пошкоджених під час надзвичайного режиму банкнот національної валюти.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передає сумнівні банкноти (монети) до відділів (управління) грошового обігу в регіоні (Центрального сховища), де безпосередньо здійснюється його </a:t>
            </a:r>
            <a:r>
              <a:rPr lang="uk-UA" sz="2200" dirty="0" smtClean="0">
                <a:solidFill>
                  <a:srgbClr val="000000"/>
                </a:solidFill>
                <a:latin typeface="Times New Roman" panose="02020603050405020304" pitchFamily="18" charset="0"/>
                <a:cs typeface="Times New Roman" panose="02020603050405020304" pitchFamily="18" charset="0"/>
              </a:rPr>
              <a:t>касове</a:t>
            </a:r>
          </a:p>
        </p:txBody>
      </p:sp>
    </p:spTree>
    <p:extLst>
      <p:ext uri="{BB962C8B-B14F-4D97-AF65-F5344CB8AC3E}">
        <p14:creationId xmlns:p14="http://schemas.microsoft.com/office/powerpoint/2010/main" val="18022165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обслуговування або його філій (відділень</a:t>
            </a:r>
            <a:r>
              <a:rPr lang="uk-UA" sz="2200" dirty="0" smtClean="0">
                <a:solidFill>
                  <a:srgbClr val="000000"/>
                </a:solidFill>
                <a:latin typeface="Times New Roman" panose="02020603050405020304" pitchFamily="18" charset="0"/>
                <a:cs typeface="Times New Roman" panose="02020603050405020304" pitchFamily="18" charset="0"/>
              </a:rPr>
              <a:t>). Якщо останні не мають змоги прийняти відповідне рішення, то передають їх до управління грошового обігу по м. Києву і Київській області Департаменту грошового обігу для дослідження фахівцями управління організації виготовлення і захисту грошей Департаменту грошового обігу</a:t>
            </a:r>
            <a:r>
              <a:rPr lang="uk-UA" sz="2200" dirty="0">
                <a:solidFill>
                  <a:srgbClr val="000000"/>
                </a:solidFill>
                <a:latin typeface="Times New Roman" panose="02020603050405020304" pitchFamily="18" charset="0"/>
                <a:cs typeface="Times New Roman" panose="02020603050405020304" pitchFamily="18" charset="0"/>
              </a:rPr>
              <a:t>. Управління організації виготовлення і захисту грошей Департаменту грошового обігу проводить дослідження сумнівних щодо справжності банкнот іноземної валюти. Банк передає такі банкноти безпосередньо до управління грошового обігу по м. Києву і Київській області Департаменту грошового обігу.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передає для проведення досліджень банкнот (монет) не пізніше, ніж на 20 робочий день після їх вилучення з обігу: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сумнівні щодо справжності та </a:t>
            </a:r>
            <a:r>
              <a:rPr lang="uk-UA" sz="2200" dirty="0" err="1">
                <a:solidFill>
                  <a:srgbClr val="000000"/>
                </a:solidFill>
                <a:latin typeface="Times New Roman" panose="02020603050405020304" pitchFamily="18" charset="0"/>
                <a:cs typeface="Times New Roman" panose="02020603050405020304" pitchFamily="18" charset="0"/>
              </a:rPr>
              <a:t>платіжності</a:t>
            </a:r>
            <a:r>
              <a:rPr lang="uk-UA" sz="2200" dirty="0">
                <a:solidFill>
                  <a:srgbClr val="000000"/>
                </a:solidFill>
                <a:latin typeface="Times New Roman" panose="02020603050405020304" pitchFamily="18" charset="0"/>
                <a:cs typeface="Times New Roman" panose="02020603050405020304" pitchFamily="18" charset="0"/>
              </a:rPr>
              <a:t> банкноти (монети), у тому числі навмисно пошкоджені з метою вчинення кримінального правопорушення, пошкоджені під час надзвичайного режиму банкнот національної валюти, до відділів (управління) грошового обігу в регіоні (Центрального сховища), де безпосередньо здійснюється його касове обслуговування або його філій (відділень</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235582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2) сумнівні щодо справжності банкноти іноземної валюти до управління грошового обігу по м. Києву і Київській області Департаменту грошового обігу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a:t>
            </a:r>
            <a:r>
              <a:rPr lang="uk-UA" sz="2200" dirty="0">
                <a:solidFill>
                  <a:srgbClr val="000000"/>
                </a:solidFill>
                <a:latin typeface="Times New Roman" panose="02020603050405020304" pitchFamily="18" charset="0"/>
                <a:cs typeface="Times New Roman" panose="02020603050405020304" pitchFamily="18" charset="0"/>
              </a:rPr>
              <a:t>складає перед відправленням для дослідження сумнівних </a:t>
            </a:r>
            <a:r>
              <a:rPr lang="uk-UA" sz="2200" dirty="0" smtClean="0">
                <a:solidFill>
                  <a:srgbClr val="000000"/>
                </a:solidFill>
                <a:latin typeface="Times New Roman" panose="02020603050405020304" pitchFamily="18" charset="0"/>
                <a:cs typeface="Times New Roman" panose="02020603050405020304" pitchFamily="18" charset="0"/>
              </a:rPr>
              <a:t>щодо справжності </a:t>
            </a:r>
            <a:r>
              <a:rPr lang="uk-UA" sz="2200" dirty="0">
                <a:solidFill>
                  <a:srgbClr val="000000"/>
                </a:solidFill>
                <a:latin typeface="Times New Roman" panose="02020603050405020304" pitchFamily="18" charset="0"/>
                <a:cs typeface="Times New Roman" panose="02020603050405020304" pitchFamily="18" charset="0"/>
              </a:rPr>
              <a:t>та </a:t>
            </a:r>
            <a:r>
              <a:rPr lang="uk-UA" sz="2200" dirty="0" err="1">
                <a:solidFill>
                  <a:srgbClr val="000000"/>
                </a:solidFill>
                <a:latin typeface="Times New Roman" panose="02020603050405020304" pitchFamily="18" charset="0"/>
                <a:cs typeface="Times New Roman" panose="02020603050405020304" pitchFamily="18" charset="0"/>
              </a:rPr>
              <a:t>платіжності</a:t>
            </a:r>
            <a:r>
              <a:rPr lang="uk-UA" sz="2200" dirty="0">
                <a:solidFill>
                  <a:srgbClr val="000000"/>
                </a:solidFill>
                <a:latin typeface="Times New Roman" panose="02020603050405020304" pitchFamily="18" charset="0"/>
                <a:cs typeface="Times New Roman" panose="02020603050405020304" pitchFamily="18" charset="0"/>
              </a:rPr>
              <a:t> банкнот (монет), у тому числі навмисно </a:t>
            </a:r>
            <a:r>
              <a:rPr lang="uk-UA" sz="2200" dirty="0" smtClean="0">
                <a:solidFill>
                  <a:srgbClr val="000000"/>
                </a:solidFill>
                <a:latin typeface="Times New Roman" panose="02020603050405020304" pitchFamily="18" charset="0"/>
                <a:cs typeface="Times New Roman" panose="02020603050405020304" pitchFamily="18" charset="0"/>
              </a:rPr>
              <a:t>пошкоджених з </a:t>
            </a:r>
            <a:r>
              <a:rPr lang="uk-UA" sz="2200" dirty="0">
                <a:solidFill>
                  <a:srgbClr val="000000"/>
                </a:solidFill>
                <a:latin typeface="Times New Roman" panose="02020603050405020304" pitchFamily="18" charset="0"/>
                <a:cs typeface="Times New Roman" panose="02020603050405020304" pitchFamily="18" charset="0"/>
              </a:rPr>
              <a:t>метою вчинення кримінального правопорушення, пошкоджених під </a:t>
            </a:r>
            <a:r>
              <a:rPr lang="uk-UA" sz="2200" dirty="0" smtClean="0">
                <a:solidFill>
                  <a:srgbClr val="000000"/>
                </a:solidFill>
                <a:latin typeface="Times New Roman" panose="02020603050405020304" pitchFamily="18" charset="0"/>
                <a:cs typeface="Times New Roman" panose="02020603050405020304" pitchFamily="18" charset="0"/>
              </a:rPr>
              <a:t>час надзвичайного </a:t>
            </a:r>
            <a:r>
              <a:rPr lang="uk-UA" sz="2200" dirty="0">
                <a:solidFill>
                  <a:srgbClr val="000000"/>
                </a:solidFill>
                <a:latin typeface="Times New Roman" panose="02020603050405020304" pitchFamily="18" charset="0"/>
                <a:cs typeface="Times New Roman" panose="02020603050405020304" pitchFamily="18" charset="0"/>
              </a:rPr>
              <a:t>режиму банкнот національної валюти, а також сумнівних </a:t>
            </a:r>
            <a:r>
              <a:rPr lang="uk-UA" sz="2200" dirty="0" smtClean="0">
                <a:solidFill>
                  <a:srgbClr val="000000"/>
                </a:solidFill>
                <a:latin typeface="Times New Roman" panose="02020603050405020304" pitchFamily="18" charset="0"/>
                <a:cs typeface="Times New Roman" panose="02020603050405020304" pitchFamily="18" charset="0"/>
              </a:rPr>
              <a:t>щодо справжності </a:t>
            </a:r>
            <a:r>
              <a:rPr lang="uk-UA" sz="2200" dirty="0">
                <a:solidFill>
                  <a:srgbClr val="000000"/>
                </a:solidFill>
                <a:latin typeface="Times New Roman" panose="02020603050405020304" pitchFamily="18" charset="0"/>
                <a:cs typeface="Times New Roman" panose="02020603050405020304" pitchFamily="18" charset="0"/>
              </a:rPr>
              <a:t>банкнот іноземної валюти опис у чотирьох примірниках</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Описи для дослідження сумнівних щодо справжності та </a:t>
            </a:r>
            <a:r>
              <a:rPr lang="uk-UA" sz="2200" dirty="0" err="1">
                <a:solidFill>
                  <a:srgbClr val="000000"/>
                </a:solidFill>
                <a:latin typeface="Times New Roman" panose="02020603050405020304" pitchFamily="18" charset="0"/>
                <a:cs typeface="Times New Roman" panose="02020603050405020304" pitchFamily="18" charset="0"/>
              </a:rPr>
              <a:t>платіжності</a:t>
            </a:r>
            <a:r>
              <a:rPr lang="uk-UA" sz="2200" dirty="0">
                <a:solidFill>
                  <a:srgbClr val="000000"/>
                </a:solidFill>
                <a:latin typeface="Times New Roman" panose="02020603050405020304" pitchFamily="18" charset="0"/>
                <a:cs typeface="Times New Roman" panose="02020603050405020304" pitchFamily="18" charset="0"/>
              </a:rPr>
              <a:t> банкнот (монет) та описи для банкнот, пошкоджених під час надзвичайного режиму, складаються окремо.</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Установи проводять безкоштовно дослідження сумнівних щодо справжності та </a:t>
            </a:r>
            <a:r>
              <a:rPr lang="uk-UA" sz="2200" dirty="0" err="1">
                <a:solidFill>
                  <a:srgbClr val="000000"/>
                </a:solidFill>
                <a:latin typeface="Times New Roman" panose="02020603050405020304" pitchFamily="18" charset="0"/>
                <a:cs typeface="Times New Roman" panose="02020603050405020304" pitchFamily="18" charset="0"/>
              </a:rPr>
              <a:t>платіжності</a:t>
            </a:r>
            <a:r>
              <a:rPr lang="uk-UA" sz="2200" dirty="0">
                <a:solidFill>
                  <a:srgbClr val="000000"/>
                </a:solidFill>
                <a:latin typeface="Times New Roman" panose="02020603050405020304" pitchFamily="18" charset="0"/>
                <a:cs typeface="Times New Roman" panose="02020603050405020304" pitchFamily="18" charset="0"/>
              </a:rPr>
              <a:t> банкнот (монет) національної валюти, у тому числі навмисно пошкоджених із метою вчинення кримінального правопорушення банкнот національної валюти, а також сумнівних щодо справжності банкнот іноземної валюти протягом п’яти робочих днів починаючи з наступного дня після їх отримання експертами.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У разі надходження групи сумнівних щодо справжності та </a:t>
            </a:r>
            <a:r>
              <a:rPr lang="uk-UA" sz="2200" dirty="0" err="1">
                <a:solidFill>
                  <a:srgbClr val="000000"/>
                </a:solidFill>
                <a:latin typeface="Times New Roman" panose="02020603050405020304" pitchFamily="18" charset="0"/>
                <a:cs typeface="Times New Roman" panose="02020603050405020304" pitchFamily="18" charset="0"/>
              </a:rPr>
              <a:t>платіжності</a:t>
            </a:r>
            <a:r>
              <a:rPr lang="uk-UA" sz="2200" dirty="0">
                <a:solidFill>
                  <a:srgbClr val="000000"/>
                </a:solidFill>
                <a:latin typeface="Times New Roman" panose="02020603050405020304" pitchFamily="18" charset="0"/>
                <a:cs typeface="Times New Roman" panose="02020603050405020304" pitchFamily="18" charset="0"/>
              </a:rPr>
              <a:t> банкнот (монет) національної валюти, у тому числі навмисно пошкоджених із метою вчинення </a:t>
            </a:r>
          </a:p>
        </p:txBody>
      </p:sp>
    </p:spTree>
    <p:extLst>
      <p:ext uri="{BB962C8B-B14F-4D97-AF65-F5344CB8AC3E}">
        <p14:creationId xmlns:p14="http://schemas.microsoft.com/office/powerpoint/2010/main" val="1559695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 здійснювати операції лише з тими видами і номіналами банкнот іноземної валюти, які перебувають в обігу в країнах-емітентах або підлягають обміну в порядку, установленому банком-емітентом.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організовує роботу операційної каси (рис. 1) з касового обслуговування клієнтів протягом операційного часу та в після операційний час відповідно до внутрішніх положень або інструкцій банку.</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ctr">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1. Структура операційної каси банку</a:t>
            </a:r>
          </a:p>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174417" y="2598345"/>
            <a:ext cx="7882395" cy="3023857"/>
          </a:xfrm>
          <a:prstGeom prst="rect">
            <a:avLst/>
          </a:prstGeom>
        </p:spPr>
      </p:pic>
    </p:spTree>
    <p:extLst>
      <p:ext uri="{BB962C8B-B14F-4D97-AF65-F5344CB8AC3E}">
        <p14:creationId xmlns:p14="http://schemas.microsoft.com/office/powerpoint/2010/main" val="110486194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кримінального правопорушення банкнот національної валюти, а також у разі потреби проведення додаткового дослідження іншими підрозділами НБУ проведення дослідження продовжується та залежить від стану та кількості цих банкнот, але загальний строк не може перевищувати 60 робочих днів.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разі надходження на дослідження групи банкнот національної валюти, пошкоджених під час надзвичайного режиму, строк проведення дослідження залежить від стану та кількості цих банкнот, але не може перевищувати 120 робочих днів</a:t>
            </a:r>
            <a:r>
              <a:rPr lang="uk-UA" sz="2200" dirty="0">
                <a:solidFill>
                  <a:srgbClr val="000000"/>
                </a:solidFill>
                <a:latin typeface="Times New Roman" panose="02020603050405020304" pitchFamily="18" charset="0"/>
                <a:cs typeface="Times New Roman" panose="02020603050405020304" pitchFamily="18" charset="0"/>
              </a:rPr>
              <a:t>. У разі надходження на дослідження групи сумнівних банкнот іноземної валюти, строк проведення дослідження залежить від кількості цих банкнот, але не може перевищувати 30 робочих днів.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Установи за результатами досліджень сумнівних банкнот (монет) оформляють акт про дослідження сумнівних банкнот (монет).</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що вилучив сумнівні щодо справжності та </a:t>
            </a:r>
            <a:r>
              <a:rPr lang="uk-UA" sz="2200" dirty="0" err="1">
                <a:solidFill>
                  <a:srgbClr val="000000"/>
                </a:solidFill>
                <a:latin typeface="Times New Roman" panose="02020603050405020304" pitchFamily="18" charset="0"/>
                <a:cs typeface="Times New Roman" panose="02020603050405020304" pitchFamily="18" charset="0"/>
              </a:rPr>
              <a:t>платіжності</a:t>
            </a:r>
            <a:r>
              <a:rPr lang="uk-UA" sz="2200" dirty="0">
                <a:solidFill>
                  <a:srgbClr val="000000"/>
                </a:solidFill>
                <a:latin typeface="Times New Roman" panose="02020603050405020304" pitchFamily="18" charset="0"/>
                <a:cs typeface="Times New Roman" panose="02020603050405020304" pitchFamily="18" charset="0"/>
              </a:rPr>
              <a:t> банкноти (монети), у тому числі навмисно пошкоджені з метою вчинення кримінального правопорушення, пошкоджені під час надзвичайного режиму банкноти національної валюти, а також сумнівні щодо справжності банкноти іноземної валюти або прийняв їх для </a:t>
            </a:r>
            <a:r>
              <a:rPr lang="uk-UA" sz="2200" dirty="0" smtClean="0">
                <a:solidFill>
                  <a:srgbClr val="000000"/>
                </a:solidFill>
                <a:latin typeface="Times New Roman" panose="02020603050405020304" pitchFamily="18" charset="0"/>
                <a:cs typeface="Times New Roman" panose="02020603050405020304" pitchFamily="18" charset="0"/>
              </a:rPr>
              <a:t>дослідження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717494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від фізичних та юридичних осіб за заявою, зобов’язаний на підставі результатів досліджень:</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списати підроблені банкноти (монети) національної та іноземної валюти і неплатіжні, навмисно пошкоджені з метою вчинення кримінального правопорушення, пошкоджені під час надзвичайного режиму банкноти національної валюти з відповідних позабалансових рахунків. Пошкоджені під час надзвичайного режиму банкноти національної валюти зараховуються на окремий аналітичний рахунок;</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проінформувати пред’явників про результати досліджень та за їх бажанням ознайомити під підпис з актом про дослідження сумнівних банкнот (монет);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повністю відшкодувати пред’явникам суму банкнот (монет) національної валюти, визначених за результатами дослідження платіжними;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протягом 30 робочих днів із дня отримання банком електронного повідомлення вжити заходів для отримання в управлінні грошового обігу по м. Києву і Київській області Департаменту грошового обігу справжні банкноти іноземної валюти (незалежно від ступеня їх зношеності) на підставі довіреності на отримання готівки та інших цінностей;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 повернути пред’явникам справжні банкноти іноземної валюти або за їх бажанням </a:t>
            </a:r>
          </a:p>
        </p:txBody>
      </p:sp>
    </p:spTree>
    <p:extLst>
      <p:ext uri="{BB962C8B-B14F-4D97-AF65-F5344CB8AC3E}">
        <p14:creationId xmlns:p14="http://schemas.microsoft.com/office/powerpoint/2010/main" val="31203013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прийняти </a:t>
            </a:r>
            <a:r>
              <a:rPr lang="uk-UA" sz="2200" dirty="0">
                <a:solidFill>
                  <a:srgbClr val="000000"/>
                </a:solidFill>
                <a:latin typeface="Times New Roman" panose="02020603050405020304" pitchFamily="18" charset="0"/>
                <a:cs typeface="Times New Roman" panose="02020603050405020304" pitchFamily="18" charset="0"/>
              </a:rPr>
              <a:t>для здійснення касових операцій;</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6) за вимогою пред’явника повернути неплатіжні банкноти (монети</a:t>
            </a:r>
            <a:r>
              <a:rPr lang="uk-UA" sz="2200" dirty="0" smtClean="0">
                <a:solidFill>
                  <a:srgbClr val="000000"/>
                </a:solidFill>
                <a:latin typeface="Times New Roman" panose="02020603050405020304" pitchFamily="18" charset="0"/>
                <a:cs typeface="Times New Roman" panose="02020603050405020304" pitchFamily="18" charset="0"/>
              </a:rPr>
              <a:t>) національної </a:t>
            </a:r>
            <a:r>
              <a:rPr lang="uk-UA" sz="2200" dirty="0">
                <a:solidFill>
                  <a:srgbClr val="000000"/>
                </a:solidFill>
                <a:latin typeface="Times New Roman" panose="02020603050405020304" pitchFamily="18" charset="0"/>
                <a:cs typeface="Times New Roman" panose="02020603050405020304" pitchFamily="18" charset="0"/>
              </a:rPr>
              <a:t>валюти протягом шести місяців із дня їх прийняття для дослідження.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Після закінчення цього строку неплатіжні банкноти (монети) утилізуються встановленим порядком з оформленням відповідного </a:t>
            </a:r>
            <a:r>
              <a:rPr lang="uk-UA" sz="2200" dirty="0" err="1" smtClean="0">
                <a:solidFill>
                  <a:srgbClr val="000000"/>
                </a:solidFill>
                <a:latin typeface="Times New Roman" panose="02020603050405020304" pitchFamily="18" charset="0"/>
                <a:cs typeface="Times New Roman" panose="02020603050405020304" pitchFamily="18" charset="0"/>
              </a:rPr>
              <a:t>акта</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Платіжні ознаки банкнот, розмінних та обігових монет національної валюти України та критерії, за якими вони можуть використовуватися фізичними особами, юридичними особами, у тому числі банками, під час приймання, оброблення та видачі банкнот (монет) за всіма видами платежів, а також для зарахування на рахунки, вклади, акредитиви, для переказів та обміну, визначають Правила визначення платіжних ознак та обміну банкнот, розмінних та обігових монет національної валюти України, затверджені постановою Правління НБУ від 23.10.2013 року № 422.</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Платіжні банкноти (монети) поділяються на придатні до обігу та не придатні до обігу.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Не придатні до обігу банкноти (монети) поділяються на: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зношені банкноти (монети);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значно зношені банкноти;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299431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банкноти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монети</a:t>
            </a:r>
            <a:r>
              <a:rPr lang="ru-RU" sz="2200" dirty="0">
                <a:solidFill>
                  <a:srgbClr val="000000"/>
                </a:solidFill>
                <a:latin typeface="Times New Roman" panose="02020603050405020304" pitchFamily="18" charset="0"/>
                <a:cs typeface="Times New Roman" panose="02020603050405020304" pitchFamily="18" charset="0"/>
              </a:rPr>
              <a:t>) з дефектами </a:t>
            </a:r>
            <a:r>
              <a:rPr lang="ru-RU" sz="2200" dirty="0" err="1">
                <a:solidFill>
                  <a:srgbClr val="000000"/>
                </a:solidFill>
                <a:latin typeface="Times New Roman" panose="02020603050405020304" pitchFamily="18" charset="0"/>
                <a:cs typeface="Times New Roman" panose="02020603050405020304" pitchFamily="18" charset="0"/>
              </a:rPr>
              <a:t>виробника</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Зношені </a:t>
            </a:r>
            <a:r>
              <a:rPr lang="uk-UA" sz="2200" i="1" dirty="0">
                <a:solidFill>
                  <a:srgbClr val="000000"/>
                </a:solidFill>
                <a:latin typeface="Times New Roman" panose="02020603050405020304" pitchFamily="18" charset="0"/>
                <a:cs typeface="Times New Roman" panose="02020603050405020304" pitchFamily="18" charset="0"/>
              </a:rPr>
              <a:t>банкноти – банкноти, які мають одну або більше з таких </a:t>
            </a:r>
            <a:r>
              <a:rPr lang="uk-UA" sz="2200" i="1" dirty="0" smtClean="0">
                <a:solidFill>
                  <a:srgbClr val="000000"/>
                </a:solidFill>
                <a:latin typeface="Times New Roman" panose="02020603050405020304" pitchFamily="18" charset="0"/>
                <a:cs typeface="Times New Roman" panose="02020603050405020304" pitchFamily="18" charset="0"/>
              </a:rPr>
              <a:t>ознак зношення </a:t>
            </a:r>
            <a:r>
              <a:rPr lang="uk-UA" sz="2200" i="1" dirty="0">
                <a:solidFill>
                  <a:srgbClr val="000000"/>
                </a:solidFill>
                <a:latin typeface="Times New Roman" panose="02020603050405020304" pitchFamily="18" charset="0"/>
                <a:cs typeface="Times New Roman" panose="02020603050405020304" pitchFamily="18" charset="0"/>
              </a:rPr>
              <a:t>або пошкодження</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потертості, часткову втрату фарби на зображеннях, розпушення паперу</a:t>
            </a:r>
            <a:r>
              <a:rPr lang="uk-UA" sz="2200" dirty="0" smtClean="0">
                <a:solidFill>
                  <a:srgbClr val="000000"/>
                </a:solidFill>
                <a:latin typeface="Times New Roman" panose="02020603050405020304" pitchFamily="18" charset="0"/>
                <a:cs typeface="Times New Roman" panose="02020603050405020304" pitchFamily="18" charset="0"/>
              </a:rPr>
              <a:t>, втрату </a:t>
            </a:r>
            <a:r>
              <a:rPr lang="uk-UA" sz="2200" dirty="0">
                <a:solidFill>
                  <a:srgbClr val="000000"/>
                </a:solidFill>
                <a:latin typeface="Times New Roman" panose="02020603050405020304" pitchFamily="18" charset="0"/>
                <a:cs typeface="Times New Roman" panose="02020603050405020304" pitchFamily="18" charset="0"/>
              </a:rPr>
              <a:t>папером жорсткості;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загальне </a:t>
            </a:r>
            <a:r>
              <a:rPr lang="uk-UA" sz="2200" dirty="0">
                <a:solidFill>
                  <a:srgbClr val="000000"/>
                </a:solidFill>
                <a:latin typeface="Times New Roman" panose="02020603050405020304" pitchFamily="18" charset="0"/>
                <a:cs typeface="Times New Roman" panose="02020603050405020304" pitchFamily="18" charset="0"/>
              </a:rPr>
              <a:t>або локальні забруднення, плями та написи, площа кожного </a:t>
            </a:r>
            <a:r>
              <a:rPr lang="uk-UA" sz="2200" dirty="0" smtClean="0">
                <a:solidFill>
                  <a:srgbClr val="000000"/>
                </a:solidFill>
                <a:latin typeface="Times New Roman" panose="02020603050405020304" pitchFamily="18" charset="0"/>
                <a:cs typeface="Times New Roman" panose="02020603050405020304" pitchFamily="18" charset="0"/>
              </a:rPr>
              <a:t>з яких </a:t>
            </a:r>
            <a:r>
              <a:rPr lang="uk-UA" sz="2200" dirty="0">
                <a:solidFill>
                  <a:srgbClr val="000000"/>
                </a:solidFill>
                <a:latin typeface="Times New Roman" panose="02020603050405020304" pitchFamily="18" charset="0"/>
                <a:cs typeface="Times New Roman" panose="02020603050405020304" pitchFamily="18" charset="0"/>
              </a:rPr>
              <a:t>менше або дорівнює 400 мм-</a:t>
            </a:r>
            <a:r>
              <a:rPr lang="uk-UA" sz="1400" dirty="0">
                <a:solidFill>
                  <a:srgbClr val="000000"/>
                </a:solidFill>
                <a:latin typeface="Times New Roman" panose="02020603050405020304" pitchFamily="18" charset="0"/>
                <a:cs typeface="Times New Roman" panose="02020603050405020304" pitchFamily="18" charset="0"/>
              </a:rPr>
              <a:t>2</a:t>
            </a:r>
            <a:r>
              <a:rPr lang="uk-UA" sz="2200" dirty="0">
                <a:solidFill>
                  <a:srgbClr val="000000"/>
                </a:solidFill>
                <a:latin typeface="Times New Roman" panose="02020603050405020304" pitchFamily="18" charset="0"/>
                <a:cs typeface="Times New Roman" panose="02020603050405020304" pitchFamily="18" charset="0"/>
              </a:rPr>
              <a:t>, колір яких контрастує з </a:t>
            </a:r>
            <a:r>
              <a:rPr lang="uk-UA" sz="2200" dirty="0" smtClean="0">
                <a:solidFill>
                  <a:srgbClr val="000000"/>
                </a:solidFill>
                <a:latin typeface="Times New Roman" panose="02020603050405020304" pitchFamily="18" charset="0"/>
                <a:cs typeface="Times New Roman" panose="02020603050405020304" pitchFamily="18" charset="0"/>
              </a:rPr>
              <a:t>кольором навколишнього </a:t>
            </a:r>
            <a:r>
              <a:rPr lang="uk-UA" sz="2200" dirty="0">
                <a:solidFill>
                  <a:srgbClr val="000000"/>
                </a:solidFill>
                <a:latin typeface="Times New Roman" panose="02020603050405020304" pitchFamily="18" charset="0"/>
                <a:cs typeface="Times New Roman" panose="02020603050405020304" pitchFamily="18" charset="0"/>
              </a:rPr>
              <a:t>зображення або навколишньої </a:t>
            </a:r>
            <a:r>
              <a:rPr lang="uk-UA" sz="2200" dirty="0" err="1">
                <a:solidFill>
                  <a:srgbClr val="000000"/>
                </a:solidFill>
                <a:latin typeface="Times New Roman" panose="02020603050405020304" pitchFamily="18" charset="0"/>
                <a:cs typeface="Times New Roman" panose="02020603050405020304" pitchFamily="18" charset="0"/>
              </a:rPr>
              <a:t>незадрукованої</a:t>
            </a:r>
            <a:r>
              <a:rPr lang="uk-UA" sz="2200" dirty="0">
                <a:solidFill>
                  <a:srgbClr val="000000"/>
                </a:solidFill>
                <a:latin typeface="Times New Roman" panose="02020603050405020304" pitchFamily="18" charset="0"/>
                <a:cs typeface="Times New Roman" panose="02020603050405020304" pitchFamily="18" charset="0"/>
              </a:rPr>
              <a:t> ділянки банкноти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відбитки штампів, площа кожного з яких менше або дорівнює 400 мм-2, уключаючи видимі в ультрафіолетових променях, крім штампів про погашення;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надриви або надрізи довжиною кожний понад 5 мм, у тому числі склеєні прозорою клейкою полімерною або за допомогою клею паперовою стрічкою завширшки не більше ніж 10 мм у спосіб, який би не призводив до склеювання сусідніх банкнот у корінці;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отвори та проколи, відірвані краї або кути, площа кожного з яких більша ніж 10 мм-</a:t>
            </a:r>
            <a:r>
              <a:rPr lang="uk-UA" sz="1400" dirty="0">
                <a:solidFill>
                  <a:srgbClr val="000000"/>
                </a:solidFill>
                <a:latin typeface="Times New Roman" panose="02020603050405020304" pitchFamily="18" charset="0"/>
                <a:cs typeface="Times New Roman" panose="02020603050405020304" pitchFamily="18" charset="0"/>
              </a:rPr>
              <a:t>2.</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010229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Банкноти (монети) з дефектами виробника – банкноти (монети) з </a:t>
            </a:r>
            <a:r>
              <a:rPr lang="uk-UA" sz="2200" dirty="0" smtClean="0">
                <a:solidFill>
                  <a:srgbClr val="000000"/>
                </a:solidFill>
                <a:latin typeface="Times New Roman" panose="02020603050405020304" pitchFamily="18" charset="0"/>
                <a:cs typeface="Times New Roman" panose="02020603050405020304" pitchFamily="18" charset="0"/>
              </a:rPr>
              <a:t>будь-якими </a:t>
            </a:r>
            <a:r>
              <a:rPr lang="uk-UA" sz="2200" dirty="0">
                <a:solidFill>
                  <a:srgbClr val="000000"/>
                </a:solidFill>
                <a:latin typeface="Times New Roman" panose="02020603050405020304" pitchFamily="18" charset="0"/>
                <a:cs typeface="Times New Roman" panose="02020603050405020304" pitchFamily="18" charset="0"/>
              </a:rPr>
              <a:t>відхиленнями від зразка, допущеними під час виготовлення (на </a:t>
            </a:r>
            <a:r>
              <a:rPr lang="uk-UA" sz="2200" dirty="0" smtClean="0">
                <a:solidFill>
                  <a:srgbClr val="000000"/>
                </a:solidFill>
                <a:latin typeface="Times New Roman" panose="02020603050405020304" pitchFamily="18" charset="0"/>
                <a:cs typeface="Times New Roman" panose="02020603050405020304" pitchFamily="18" charset="0"/>
              </a:rPr>
              <a:t>банкнотах немає </a:t>
            </a:r>
            <a:r>
              <a:rPr lang="uk-UA" sz="2200" dirty="0">
                <a:solidFill>
                  <a:srgbClr val="000000"/>
                </a:solidFill>
                <a:latin typeface="Times New Roman" panose="02020603050405020304" pitchFamily="18" charset="0"/>
                <a:cs typeface="Times New Roman" panose="02020603050405020304" pitchFamily="18" charset="0"/>
              </a:rPr>
              <a:t>графічних </a:t>
            </a:r>
            <a:r>
              <a:rPr lang="uk-UA" sz="2200" dirty="0" smtClean="0">
                <a:solidFill>
                  <a:srgbClr val="000000"/>
                </a:solidFill>
                <a:latin typeface="Times New Roman" panose="02020603050405020304" pitchFamily="18" charset="0"/>
                <a:cs typeface="Times New Roman" panose="02020603050405020304" pitchFamily="18" charset="0"/>
              </a:rPr>
              <a:t>зображень</a:t>
            </a:r>
            <a:r>
              <a:rPr lang="uk-UA" sz="2200" dirty="0">
                <a:solidFill>
                  <a:srgbClr val="000000"/>
                </a:solidFill>
                <a:latin typeface="Times New Roman" panose="02020603050405020304" pitchFamily="18" charset="0"/>
                <a:cs typeface="Times New Roman" panose="02020603050405020304" pitchFamily="18" charset="0"/>
              </a:rPr>
              <a:t>, однієї або кількох фарб, номерів, немає </a:t>
            </a:r>
            <a:r>
              <a:rPr lang="uk-UA" sz="2200" dirty="0" smtClean="0">
                <a:solidFill>
                  <a:srgbClr val="000000"/>
                </a:solidFill>
                <a:latin typeface="Times New Roman" panose="02020603050405020304" pitchFamily="18" charset="0"/>
                <a:cs typeface="Times New Roman" panose="02020603050405020304" pitchFamily="18" charset="0"/>
              </a:rPr>
              <a:t>або неправильно </a:t>
            </a:r>
            <a:r>
              <a:rPr lang="uk-UA" sz="2200" dirty="0">
                <a:solidFill>
                  <a:srgbClr val="000000"/>
                </a:solidFill>
                <a:latin typeface="Times New Roman" panose="02020603050405020304" pitchFamily="18" charset="0"/>
                <a:cs typeface="Times New Roman" panose="02020603050405020304" pitchFamily="18" charset="0"/>
              </a:rPr>
              <a:t>розміщені водяний знак або захисна стрічка, </a:t>
            </a:r>
            <a:r>
              <a:rPr lang="uk-UA" sz="2200" dirty="0" smtClean="0">
                <a:solidFill>
                  <a:srgbClr val="000000"/>
                </a:solidFill>
                <a:latin typeface="Times New Roman" panose="02020603050405020304" pitchFamily="18" charset="0"/>
                <a:cs typeface="Times New Roman" panose="02020603050405020304" pitchFamily="18" charset="0"/>
              </a:rPr>
              <a:t>невідповідність водяного </a:t>
            </a:r>
            <a:r>
              <a:rPr lang="uk-UA" sz="2200" dirty="0" err="1">
                <a:solidFill>
                  <a:srgbClr val="000000"/>
                </a:solidFill>
                <a:latin typeface="Times New Roman" panose="02020603050405020304" pitchFamily="18" charset="0"/>
                <a:cs typeface="Times New Roman" panose="02020603050405020304" pitchFamily="18" charset="0"/>
              </a:rPr>
              <a:t>знака</a:t>
            </a:r>
            <a:r>
              <a:rPr lang="uk-UA" sz="2200" dirty="0">
                <a:solidFill>
                  <a:srgbClr val="000000"/>
                </a:solidFill>
                <a:latin typeface="Times New Roman" panose="02020603050405020304" pitchFamily="18" charset="0"/>
                <a:cs typeface="Times New Roman" panose="02020603050405020304" pitchFamily="18" charset="0"/>
              </a:rPr>
              <a:t> або захисної стрічки номіналу тощо; на монетах – тріщини</a:t>
            </a:r>
            <a:r>
              <a:rPr lang="uk-UA" sz="2200" dirty="0" smtClean="0">
                <a:solidFill>
                  <a:srgbClr val="000000"/>
                </a:solidFill>
                <a:latin typeface="Times New Roman" panose="02020603050405020304" pitchFamily="18" charset="0"/>
                <a:cs typeface="Times New Roman" panose="02020603050405020304" pitchFamily="18" charset="0"/>
              </a:rPr>
              <a:t>, відколи</a:t>
            </a:r>
            <a:r>
              <a:rPr lang="uk-UA" sz="2200" dirty="0">
                <a:solidFill>
                  <a:srgbClr val="000000"/>
                </a:solidFill>
                <a:latin typeface="Times New Roman" panose="02020603050405020304" pitchFamily="18" charset="0"/>
                <a:cs typeface="Times New Roman" panose="02020603050405020304" pitchFamily="18" charset="0"/>
              </a:rPr>
              <a:t>, зміщення зображення, перевернуте зображення реверсу щодо аверсу</a:t>
            </a:r>
            <a:r>
              <a:rPr lang="uk-UA" sz="2200" dirty="0" smtClean="0">
                <a:solidFill>
                  <a:srgbClr val="000000"/>
                </a:solidFill>
                <a:latin typeface="Times New Roman" panose="02020603050405020304" pitchFamily="18" charset="0"/>
                <a:cs typeface="Times New Roman" panose="02020603050405020304" pitchFamily="18" charset="0"/>
              </a:rPr>
              <a:t>, інші </a:t>
            </a:r>
            <a:r>
              <a:rPr lang="uk-UA" sz="2200" dirty="0">
                <a:solidFill>
                  <a:srgbClr val="000000"/>
                </a:solidFill>
                <a:latin typeface="Times New Roman" panose="02020603050405020304" pitchFamily="18" charset="0"/>
                <a:cs typeface="Times New Roman" panose="02020603050405020304" pitchFamily="18" charset="0"/>
              </a:rPr>
              <a:t>дефекти виготовлення та ін.), які помилково випущені в обіг, але не </a:t>
            </a:r>
            <a:r>
              <a:rPr lang="uk-UA" sz="2200" dirty="0" smtClean="0">
                <a:solidFill>
                  <a:srgbClr val="000000"/>
                </a:solidFill>
                <a:latin typeface="Times New Roman" panose="02020603050405020304" pitchFamily="18" charset="0"/>
                <a:cs typeface="Times New Roman" panose="02020603050405020304" pitchFamily="18" charset="0"/>
              </a:rPr>
              <a:t>втратили платіжних </a:t>
            </a:r>
            <a:r>
              <a:rPr lang="uk-UA" sz="2200" dirty="0">
                <a:solidFill>
                  <a:srgbClr val="000000"/>
                </a:solidFill>
                <a:latin typeface="Times New Roman" panose="02020603050405020304" pitchFamily="18" charset="0"/>
                <a:cs typeface="Times New Roman" panose="02020603050405020304" pitchFamily="18" charset="0"/>
              </a:rPr>
              <a:t>ознак за ступенем зношення.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Операції </a:t>
            </a:r>
            <a:r>
              <a:rPr lang="uk-UA" sz="2200" dirty="0">
                <a:solidFill>
                  <a:srgbClr val="000000"/>
                </a:solidFill>
                <a:latin typeface="Times New Roman" panose="02020603050405020304" pitchFamily="18" charset="0"/>
                <a:cs typeface="Times New Roman" panose="02020603050405020304" pitchFamily="18" charset="0"/>
              </a:rPr>
              <a:t>з приймання на інкасо банкнот іноземних держав здійснюються </a:t>
            </a:r>
            <a:r>
              <a:rPr lang="uk-UA" sz="2200" dirty="0" smtClean="0">
                <a:solidFill>
                  <a:srgbClr val="000000"/>
                </a:solidFill>
                <a:latin typeface="Times New Roman" panose="02020603050405020304" pitchFamily="18" charset="0"/>
                <a:cs typeface="Times New Roman" panose="02020603050405020304" pitchFamily="18" charset="0"/>
              </a:rPr>
              <a:t>в порядку</a:t>
            </a:r>
            <a:r>
              <a:rPr lang="uk-UA" sz="2200" dirty="0">
                <a:solidFill>
                  <a:srgbClr val="000000"/>
                </a:solidFill>
                <a:latin typeface="Times New Roman" panose="02020603050405020304" pitchFamily="18" charset="0"/>
                <a:cs typeface="Times New Roman" panose="02020603050405020304" pitchFamily="18" charset="0"/>
              </a:rPr>
              <a:t>, передбаченому для операцій із приймання іменних </a:t>
            </a:r>
            <a:r>
              <a:rPr lang="uk-UA" sz="2200" dirty="0" err="1">
                <a:solidFill>
                  <a:srgbClr val="000000"/>
                </a:solidFill>
                <a:latin typeface="Times New Roman" panose="02020603050405020304" pitchFamily="18" charset="0"/>
                <a:cs typeface="Times New Roman" panose="02020603050405020304" pitchFamily="18" charset="0"/>
              </a:rPr>
              <a:t>чеків</a:t>
            </a:r>
            <a:r>
              <a:rPr lang="uk-UA" sz="2200" dirty="0">
                <a:solidFill>
                  <a:srgbClr val="000000"/>
                </a:solidFill>
                <a:latin typeface="Times New Roman" panose="02020603050405020304" pitchFamily="18" charset="0"/>
                <a:cs typeface="Times New Roman" panose="02020603050405020304" pitchFamily="18" charset="0"/>
              </a:rPr>
              <a:t> на інкасо </a:t>
            </a:r>
            <a:r>
              <a:rPr lang="uk-UA" sz="2200" dirty="0" smtClean="0">
                <a:solidFill>
                  <a:srgbClr val="000000"/>
                </a:solidFill>
                <a:latin typeface="Times New Roman" panose="02020603050405020304" pitchFamily="18" charset="0"/>
                <a:cs typeface="Times New Roman" panose="02020603050405020304" pitchFamily="18" charset="0"/>
              </a:rPr>
              <a:t>в Положенні </a:t>
            </a:r>
            <a:r>
              <a:rPr lang="uk-UA" sz="2200" dirty="0">
                <a:solidFill>
                  <a:srgbClr val="000000"/>
                </a:solidFill>
                <a:latin typeface="Times New Roman" panose="02020603050405020304" pitchFamily="18" charset="0"/>
                <a:cs typeface="Times New Roman" panose="02020603050405020304" pitchFamily="18" charset="0"/>
              </a:rPr>
              <a:t>про </a:t>
            </a:r>
            <a:r>
              <a:rPr lang="uk-UA" sz="2200" dirty="0" smtClean="0">
                <a:solidFill>
                  <a:srgbClr val="000000"/>
                </a:solidFill>
                <a:latin typeface="Times New Roman" panose="02020603050405020304" pitchFamily="18" charset="0"/>
                <a:cs typeface="Times New Roman" panose="02020603050405020304" pitchFamily="18" charset="0"/>
              </a:rPr>
              <a:t>порядок здійснення операцій з чеками в іноземній валюті на території України</a:t>
            </a:r>
            <a:r>
              <a:rPr lang="uk-UA" sz="2200" dirty="0">
                <a:solidFill>
                  <a:srgbClr val="000000"/>
                </a:solidFill>
                <a:latin typeface="Times New Roman" panose="02020603050405020304" pitchFamily="18" charset="0"/>
                <a:cs typeface="Times New Roman" panose="02020603050405020304" pitchFamily="18" charset="0"/>
              </a:rPr>
              <a:t>, затвердженого постановою Правління НБУ від 29.12.2000 року № 520. Ці операції здійснюються з оформленням квитанції та реєстру приймання на інкасо банкнот іноземних держав.</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463391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5. Ведення касових операцій у національній валюті в Україні</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Готівкові </a:t>
            </a:r>
            <a:r>
              <a:rPr lang="uk-UA" sz="2200" dirty="0">
                <a:solidFill>
                  <a:srgbClr val="000000"/>
                </a:solidFill>
                <a:latin typeface="Times New Roman" panose="02020603050405020304" pitchFamily="18" charset="0"/>
                <a:cs typeface="Times New Roman" panose="02020603050405020304" pitchFamily="18" charset="0"/>
              </a:rPr>
              <a:t>розрахунки – платежі готівкою суб’єктів господарювання </a:t>
            </a:r>
            <a:r>
              <a:rPr lang="uk-UA" sz="2200" dirty="0" smtClean="0">
                <a:solidFill>
                  <a:srgbClr val="000000"/>
                </a:solidFill>
                <a:latin typeface="Times New Roman" panose="02020603050405020304" pitchFamily="18" charset="0"/>
                <a:cs typeface="Times New Roman" panose="02020603050405020304" pitchFamily="18" charset="0"/>
              </a:rPr>
              <a:t>і фізичних </a:t>
            </a:r>
            <a:r>
              <a:rPr lang="uk-UA" sz="2200" dirty="0">
                <a:solidFill>
                  <a:srgbClr val="000000"/>
                </a:solidFill>
                <a:latin typeface="Times New Roman" panose="02020603050405020304" pitchFamily="18" charset="0"/>
                <a:cs typeface="Times New Roman" panose="02020603050405020304" pitchFamily="18" charset="0"/>
              </a:rPr>
              <a:t>осіб за реалізовану продукцію (товари, виконані роботи, </a:t>
            </a:r>
            <a:r>
              <a:rPr lang="uk-UA" sz="2200" dirty="0" smtClean="0">
                <a:solidFill>
                  <a:srgbClr val="000000"/>
                </a:solidFill>
                <a:latin typeface="Times New Roman" panose="02020603050405020304" pitchFamily="18" charset="0"/>
                <a:cs typeface="Times New Roman" panose="02020603050405020304" pitchFamily="18" charset="0"/>
              </a:rPr>
              <a:t>надані послуги</a:t>
            </a:r>
            <a:r>
              <a:rPr lang="uk-UA" sz="2200" dirty="0">
                <a:solidFill>
                  <a:srgbClr val="000000"/>
                </a:solidFill>
                <a:latin typeface="Times New Roman" panose="02020603050405020304" pitchFamily="18" charset="0"/>
                <a:cs typeface="Times New Roman" panose="02020603050405020304" pitchFamily="18" charset="0"/>
              </a:rPr>
              <a:t>), а також за операціями, які безпосередньо не пов’язані з </a:t>
            </a:r>
            <a:r>
              <a:rPr lang="uk-UA" sz="2200" dirty="0" smtClean="0">
                <a:solidFill>
                  <a:srgbClr val="000000"/>
                </a:solidFill>
                <a:latin typeface="Times New Roman" panose="02020603050405020304" pitchFamily="18" charset="0"/>
                <a:cs typeface="Times New Roman" panose="02020603050405020304" pitchFamily="18" charset="0"/>
              </a:rPr>
              <a:t>реалізацією продукції </a:t>
            </a:r>
            <a:r>
              <a:rPr lang="uk-UA" sz="2200" dirty="0">
                <a:solidFill>
                  <a:srgbClr val="000000"/>
                </a:solidFill>
                <a:latin typeface="Times New Roman" panose="02020603050405020304" pitchFamily="18" charset="0"/>
                <a:cs typeface="Times New Roman" panose="02020603050405020304" pitchFamily="18" charset="0"/>
              </a:rPr>
              <a:t>(товарів, робіт, послуг) та іншого майна.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Вимоги </a:t>
            </a:r>
            <a:r>
              <a:rPr lang="uk-UA" sz="2200" dirty="0">
                <a:solidFill>
                  <a:srgbClr val="000000"/>
                </a:solidFill>
                <a:latin typeface="Times New Roman" panose="02020603050405020304" pitchFamily="18" charset="0"/>
                <a:cs typeface="Times New Roman" panose="02020603050405020304" pitchFamily="18" charset="0"/>
              </a:rPr>
              <a:t>до організації готівкових розрахунків: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Суб’єкти господарювання, які відкрили поточні рахунки в банках </a:t>
            </a:r>
            <a:r>
              <a:rPr lang="uk-UA" sz="2200" dirty="0" smtClean="0">
                <a:solidFill>
                  <a:srgbClr val="000000"/>
                </a:solidFill>
                <a:latin typeface="Times New Roman" panose="02020603050405020304" pitchFamily="18" charset="0"/>
                <a:cs typeface="Times New Roman" panose="02020603050405020304" pitchFamily="18" charset="0"/>
              </a:rPr>
              <a:t>і зберігають </a:t>
            </a:r>
            <a:r>
              <a:rPr lang="uk-UA" sz="2200" dirty="0">
                <a:solidFill>
                  <a:srgbClr val="000000"/>
                </a:solidFill>
                <a:latin typeface="Times New Roman" panose="02020603050405020304" pitchFamily="18" charset="0"/>
                <a:cs typeface="Times New Roman" panose="02020603050405020304" pitchFamily="18" charset="0"/>
              </a:rPr>
              <a:t>на цих рахунках свої кошти, здійснюють розрахунки за </a:t>
            </a:r>
            <a:r>
              <a:rPr lang="uk-UA" sz="2200" dirty="0" smtClean="0">
                <a:solidFill>
                  <a:srgbClr val="000000"/>
                </a:solidFill>
                <a:latin typeface="Times New Roman" panose="02020603050405020304" pitchFamily="18" charset="0"/>
                <a:cs typeface="Times New Roman" panose="02020603050405020304" pitchFamily="18" charset="0"/>
              </a:rPr>
              <a:t>своїми грошовими </a:t>
            </a:r>
            <a:r>
              <a:rPr lang="uk-UA" sz="2200" dirty="0">
                <a:solidFill>
                  <a:srgbClr val="000000"/>
                </a:solidFill>
                <a:latin typeface="Times New Roman" panose="02020603050405020304" pitchFamily="18" charset="0"/>
                <a:cs typeface="Times New Roman" panose="02020603050405020304" pitchFamily="18" charset="0"/>
              </a:rPr>
              <a:t>зобов’язаннями, що виникають у господарських відносинах, </a:t>
            </a:r>
            <a:r>
              <a:rPr lang="uk-UA" sz="2200" dirty="0" smtClean="0">
                <a:solidFill>
                  <a:srgbClr val="000000"/>
                </a:solidFill>
                <a:latin typeface="Times New Roman" panose="02020603050405020304" pitchFamily="18" charset="0"/>
                <a:cs typeface="Times New Roman" panose="02020603050405020304" pitchFamily="18" charset="0"/>
              </a:rPr>
              <a:t>у безготівковій </a:t>
            </a:r>
            <a:r>
              <a:rPr lang="uk-UA" sz="2200" dirty="0">
                <a:solidFill>
                  <a:srgbClr val="000000"/>
                </a:solidFill>
                <a:latin typeface="Times New Roman" panose="02020603050405020304" pitchFamily="18" charset="0"/>
                <a:cs typeface="Times New Roman" panose="02020603050405020304" pitchFamily="18" charset="0"/>
              </a:rPr>
              <a:t>формі, а також у готівковій формі з дотриманням обмежень та </a:t>
            </a:r>
            <a:r>
              <a:rPr lang="uk-UA" sz="2200" dirty="0" smtClean="0">
                <a:solidFill>
                  <a:srgbClr val="000000"/>
                </a:solidFill>
                <a:latin typeface="Times New Roman" panose="02020603050405020304" pitchFamily="18" charset="0"/>
                <a:cs typeface="Times New Roman" panose="02020603050405020304" pitchFamily="18" charset="0"/>
              </a:rPr>
              <a:t>в порядку</a:t>
            </a:r>
            <a:r>
              <a:rPr lang="uk-UA" sz="2200" dirty="0">
                <a:solidFill>
                  <a:srgbClr val="000000"/>
                </a:solidFill>
                <a:latin typeface="Times New Roman" panose="02020603050405020304" pitchFamily="18" charset="0"/>
                <a:cs typeface="Times New Roman" panose="02020603050405020304" pitchFamily="18" charset="0"/>
              </a:rPr>
              <a:t>, встановленому законодавством України.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Суб’єкти господарювання здійснюють розрахунки готівкою між собою і </a:t>
            </a:r>
            <a:r>
              <a:rPr lang="uk-UA" sz="2200" dirty="0" smtClean="0">
                <a:solidFill>
                  <a:srgbClr val="000000"/>
                </a:solidFill>
                <a:latin typeface="Times New Roman" panose="02020603050405020304" pitchFamily="18" charset="0"/>
                <a:cs typeface="Times New Roman" panose="02020603050405020304" pitchFamily="18" charset="0"/>
              </a:rPr>
              <a:t>з фізичними </a:t>
            </a:r>
            <a:r>
              <a:rPr lang="uk-UA" sz="2200" dirty="0">
                <a:solidFill>
                  <a:srgbClr val="000000"/>
                </a:solidFill>
                <a:latin typeface="Times New Roman" panose="02020603050405020304" pitchFamily="18" charset="0"/>
                <a:cs typeface="Times New Roman" panose="02020603050405020304" pitchFamily="18" charset="0"/>
              </a:rPr>
              <a:t>особами через касу як коштами, одержаними як готівкова виручка, </a:t>
            </a:r>
            <a:r>
              <a:rPr lang="uk-UA" sz="2200" dirty="0" smtClean="0">
                <a:solidFill>
                  <a:srgbClr val="000000"/>
                </a:solidFill>
                <a:latin typeface="Times New Roman" panose="02020603050405020304" pitchFamily="18" charset="0"/>
                <a:cs typeface="Times New Roman" panose="02020603050405020304" pitchFamily="18" charset="0"/>
              </a:rPr>
              <a:t>так і </a:t>
            </a:r>
            <a:r>
              <a:rPr lang="uk-UA" sz="2200" dirty="0">
                <a:solidFill>
                  <a:srgbClr val="000000"/>
                </a:solidFill>
                <a:latin typeface="Times New Roman" panose="02020603050405020304" pitchFamily="18" charset="0"/>
                <a:cs typeface="Times New Roman" panose="02020603050405020304" pitchFamily="18" charset="0"/>
              </a:rPr>
              <a:t>коштами, одержаними з банків. Зазначені розрахунки проводяться </a:t>
            </a:r>
            <a:r>
              <a:rPr lang="uk-UA" sz="2200" dirty="0" smtClean="0">
                <a:solidFill>
                  <a:srgbClr val="000000"/>
                </a:solidFill>
                <a:latin typeface="Times New Roman" panose="02020603050405020304" pitchFamily="18" charset="0"/>
                <a:cs typeface="Times New Roman" panose="02020603050405020304" pitchFamily="18" charset="0"/>
              </a:rPr>
              <a:t>також шляхом </a:t>
            </a:r>
            <a:r>
              <a:rPr lang="uk-UA" sz="2200" dirty="0">
                <a:solidFill>
                  <a:srgbClr val="000000"/>
                </a:solidFill>
                <a:latin typeface="Times New Roman" panose="02020603050405020304" pitchFamily="18" charset="0"/>
                <a:cs typeface="Times New Roman" panose="02020603050405020304" pitchFamily="18" charset="0"/>
              </a:rPr>
              <a:t>переказу готівки для сплати відповідних платежів.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Суб’єкти </a:t>
            </a:r>
            <a:r>
              <a:rPr lang="uk-UA" sz="2200" dirty="0">
                <a:solidFill>
                  <a:srgbClr val="000000"/>
                </a:solidFill>
                <a:latin typeface="Times New Roman" panose="02020603050405020304" pitchFamily="18" charset="0"/>
                <a:cs typeface="Times New Roman" panose="02020603050405020304" pitchFamily="18" charset="0"/>
              </a:rPr>
              <a:t>господарювання здійснюють облік операцій з готівкою </a:t>
            </a:r>
            <a:r>
              <a:rPr lang="uk-UA" sz="2200" dirty="0" smtClean="0">
                <a:solidFill>
                  <a:srgbClr val="000000"/>
                </a:solidFill>
                <a:latin typeface="Times New Roman" panose="02020603050405020304" pitchFamily="18" charset="0"/>
                <a:cs typeface="Times New Roman" panose="02020603050405020304" pitchFamily="18" charset="0"/>
              </a:rPr>
              <a:t>у відповідних книгах</a:t>
            </a:r>
          </a:p>
        </p:txBody>
      </p:sp>
    </p:spTree>
    <p:extLst>
      <p:ext uri="{BB962C8B-B14F-4D97-AF65-F5344CB8AC3E}">
        <p14:creationId xmlns:p14="http://schemas.microsoft.com/office/powerpoint/2010/main" val="388775115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3. Суб’єкти господарювання мають право здійснювати розрахунки готівкою протягом одного дня за одним або кількома платіжними документами: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 між собою – у розмірі до 10000 (десяти тисяч) грн. включно;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 з фізичними особами – у розмірі до 50000 (п’ятдесяти тисяч) грн. уключено.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Платежі понад установлені граничні суми проводяться через банки або небанківські фінансові установи шляхом переказу коштів з поточного рахунку на поточний рахунок або внесення коштів до банку чи небанківської фінансової установи для подальшого їх переказу на поточні рахунки в банку. Кількість суб’єктів господарювання та фізичних осіб, з якими здійснюються готівкові розрахунки, протягом дня не обмежується.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Дане обмеження стосується також розрахунків під час оплати за товари, придбані на виробничі (господарські) потреби за рахунок готівки, одержаної за допомогою електронного платіжного засобу (наприклад, платіжної картки).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4. Фізичні особи мають право здійснювати розрахунки готівкою між собою за договорами купівлі-продажу, які підлягають нотаріальному посвідченню, в розмірі до 50000 (п’ятдесяти тисяч) грн. включно.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Платежі на суму, яка перевищує 50000 грн., здійснюються шляхом:</a:t>
            </a:r>
          </a:p>
        </p:txBody>
      </p:sp>
    </p:spTree>
    <p:extLst>
      <p:ext uri="{BB962C8B-B14F-4D97-AF65-F5344CB8AC3E}">
        <p14:creationId xmlns:p14="http://schemas.microsoft.com/office/powerpoint/2010/main" val="224972502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переказу коштів з поточного рахунку на поточний рахунок;</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внесення та (або) переказу коштів на поточні рахунки.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5</a:t>
            </a:r>
            <a:r>
              <a:rPr lang="uk-UA" sz="2200" dirty="0">
                <a:solidFill>
                  <a:srgbClr val="000000"/>
                </a:solidFill>
                <a:latin typeface="Times New Roman" panose="02020603050405020304" pitchFamily="18" charset="0"/>
                <a:cs typeface="Times New Roman" panose="02020603050405020304" pitchFamily="18" charset="0"/>
              </a:rPr>
              <a:t>. Підприємство (фізична особа-підприємець), яке відповідно </a:t>
            </a:r>
            <a:r>
              <a:rPr lang="uk-UA" sz="2200" dirty="0" smtClean="0">
                <a:solidFill>
                  <a:srgbClr val="000000"/>
                </a:solidFill>
                <a:latin typeface="Times New Roman" panose="02020603050405020304" pitchFamily="18" charset="0"/>
                <a:cs typeface="Times New Roman" panose="02020603050405020304" pitchFamily="18" charset="0"/>
              </a:rPr>
              <a:t>до законодавства </a:t>
            </a:r>
            <a:r>
              <a:rPr lang="uk-UA" sz="2200" dirty="0">
                <a:solidFill>
                  <a:srgbClr val="000000"/>
                </a:solidFill>
                <a:latin typeface="Times New Roman" panose="02020603050405020304" pitchFamily="18" charset="0"/>
                <a:cs typeface="Times New Roman" panose="02020603050405020304" pitchFamily="18" charset="0"/>
              </a:rPr>
              <a:t>України приймає до обслуговування електронні платіжні засоби з метою проведення оплати вартості товарів чи послуг і оснащене </a:t>
            </a:r>
            <a:r>
              <a:rPr lang="uk-UA" sz="2200" dirty="0" smtClean="0">
                <a:solidFill>
                  <a:srgbClr val="000000"/>
                </a:solidFill>
                <a:latin typeface="Times New Roman" panose="02020603050405020304" pitchFamily="18" charset="0"/>
                <a:cs typeface="Times New Roman" panose="02020603050405020304" pitchFamily="18" charset="0"/>
              </a:rPr>
              <a:t>платіжним терміналом </a:t>
            </a:r>
            <a:r>
              <a:rPr lang="uk-UA" sz="2200" dirty="0">
                <a:solidFill>
                  <a:srgbClr val="000000"/>
                </a:solidFill>
                <a:latin typeface="Times New Roman" panose="02020603050405020304" pitchFamily="18" charset="0"/>
                <a:cs typeface="Times New Roman" panose="02020603050405020304" pitchFamily="18" charset="0"/>
              </a:rPr>
              <a:t>(у тому числі з’єднаним чи поєднаним з реєстратором </a:t>
            </a:r>
            <a:r>
              <a:rPr lang="uk-UA" sz="2200" dirty="0" smtClean="0">
                <a:solidFill>
                  <a:srgbClr val="000000"/>
                </a:solidFill>
                <a:latin typeface="Times New Roman" panose="02020603050405020304" pitchFamily="18" charset="0"/>
                <a:cs typeface="Times New Roman" panose="02020603050405020304" pitchFamily="18" charset="0"/>
              </a:rPr>
              <a:t>розрахункових операцій </a:t>
            </a:r>
            <a:r>
              <a:rPr lang="uk-UA" sz="2200" dirty="0">
                <a:solidFill>
                  <a:srgbClr val="000000"/>
                </a:solidFill>
                <a:latin typeface="Times New Roman" panose="02020603050405020304" pitchFamily="18" charset="0"/>
                <a:cs typeface="Times New Roman" panose="02020603050405020304" pitchFamily="18" charset="0"/>
              </a:rPr>
              <a:t>(РРО), має право за рахунок готівкової виручки або готівки, отриманої </a:t>
            </a:r>
            <a:r>
              <a:rPr lang="uk-UA" sz="2200" dirty="0" smtClean="0">
                <a:solidFill>
                  <a:srgbClr val="000000"/>
                </a:solidFill>
                <a:latin typeface="Times New Roman" panose="02020603050405020304" pitchFamily="18" charset="0"/>
                <a:cs typeface="Times New Roman" panose="02020603050405020304" pitchFamily="18" charset="0"/>
              </a:rPr>
              <a:t>з банку</a:t>
            </a:r>
            <a:r>
              <a:rPr lang="uk-UA" sz="2200" dirty="0">
                <a:solidFill>
                  <a:srgbClr val="000000"/>
                </a:solidFill>
                <a:latin typeface="Times New Roman" panose="02020603050405020304" pitchFamily="18" charset="0"/>
                <a:cs typeface="Times New Roman" panose="02020603050405020304" pitchFamily="18" charset="0"/>
              </a:rPr>
              <a:t>, надавати держателю електронного платіжного засобу (якщо така </a:t>
            </a:r>
            <a:r>
              <a:rPr lang="uk-UA" sz="2200" dirty="0" smtClean="0">
                <a:solidFill>
                  <a:srgbClr val="000000"/>
                </a:solidFill>
                <a:latin typeface="Times New Roman" panose="02020603050405020304" pitchFamily="18" charset="0"/>
                <a:cs typeface="Times New Roman" panose="02020603050405020304" pitchFamily="18" charset="0"/>
              </a:rPr>
              <a:t>послуга передбачена </a:t>
            </a:r>
            <a:r>
              <a:rPr lang="uk-UA" sz="2200" dirty="0">
                <a:solidFill>
                  <a:srgbClr val="000000"/>
                </a:solidFill>
                <a:latin typeface="Times New Roman" panose="02020603050405020304" pitchFamily="18" charset="0"/>
                <a:cs typeface="Times New Roman" panose="02020603050405020304" pitchFamily="18" charset="0"/>
              </a:rPr>
              <a:t>правилами відповідної платіжної системи) послуги з видачі готівки </a:t>
            </a:r>
            <a:r>
              <a:rPr lang="uk-UA" sz="2200" dirty="0" smtClean="0">
                <a:solidFill>
                  <a:srgbClr val="000000"/>
                </a:solidFill>
                <a:latin typeface="Times New Roman" panose="02020603050405020304" pitchFamily="18" charset="0"/>
                <a:cs typeface="Times New Roman" panose="02020603050405020304" pitchFamily="18" charset="0"/>
              </a:rPr>
              <a:t>з друкуванням </a:t>
            </a:r>
            <a:r>
              <a:rPr lang="uk-UA" sz="2200" dirty="0">
                <a:solidFill>
                  <a:srgbClr val="000000"/>
                </a:solidFill>
                <a:latin typeface="Times New Roman" panose="02020603050405020304" pitchFamily="18" charset="0"/>
                <a:cs typeface="Times New Roman" panose="02020603050405020304" pitchFamily="18" charset="0"/>
              </a:rPr>
              <a:t>квитанції платіжного термінала (або розрахункового документа) </a:t>
            </a:r>
            <a:r>
              <a:rPr lang="uk-UA" sz="2200" dirty="0" smtClean="0">
                <a:solidFill>
                  <a:srgbClr val="000000"/>
                </a:solidFill>
                <a:latin typeface="Times New Roman" panose="02020603050405020304" pitchFamily="18" charset="0"/>
                <a:cs typeface="Times New Roman" panose="02020603050405020304" pitchFamily="18" charset="0"/>
              </a:rPr>
              <a:t>та відображенням </a:t>
            </a:r>
            <a:r>
              <a:rPr lang="uk-UA" sz="2200" dirty="0">
                <a:solidFill>
                  <a:srgbClr val="000000"/>
                </a:solidFill>
                <a:latin typeface="Times New Roman" panose="02020603050405020304" pitchFamily="18" charset="0"/>
                <a:cs typeface="Times New Roman" panose="02020603050405020304" pitchFamily="18" charset="0"/>
              </a:rPr>
              <a:t>таких операцій у книзі обліку розрахункових операцій (КОРО) </a:t>
            </a:r>
            <a:r>
              <a:rPr lang="uk-UA" sz="2200" dirty="0" smtClean="0">
                <a:solidFill>
                  <a:srgbClr val="000000"/>
                </a:solidFill>
                <a:latin typeface="Times New Roman" panose="02020603050405020304" pitchFamily="18" charset="0"/>
                <a:cs typeface="Times New Roman" panose="02020603050405020304" pitchFamily="18" charset="0"/>
              </a:rPr>
              <a:t>або розрахунковій </a:t>
            </a:r>
            <a:r>
              <a:rPr lang="uk-UA" sz="2200" dirty="0">
                <a:solidFill>
                  <a:srgbClr val="000000"/>
                </a:solidFill>
                <a:latin typeface="Times New Roman" panose="02020603050405020304" pitchFamily="18" charset="0"/>
                <a:cs typeface="Times New Roman" panose="02020603050405020304" pitchFamily="18" charset="0"/>
              </a:rPr>
              <a:t>книжці (РК</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Реєстратор розрахункових операцій (РРО) – пристрій або </a:t>
            </a:r>
            <a:r>
              <a:rPr lang="uk-UA" sz="2200" dirty="0" smtClean="0">
                <a:solidFill>
                  <a:srgbClr val="000000"/>
                </a:solidFill>
                <a:latin typeface="Times New Roman" panose="02020603050405020304" pitchFamily="18" charset="0"/>
                <a:cs typeface="Times New Roman" panose="02020603050405020304" pitchFamily="18" charset="0"/>
              </a:rPr>
              <a:t>програмно-технічний </a:t>
            </a:r>
            <a:r>
              <a:rPr lang="uk-UA" sz="2200" dirty="0">
                <a:solidFill>
                  <a:srgbClr val="000000"/>
                </a:solidFill>
                <a:latin typeface="Times New Roman" panose="02020603050405020304" pitchFamily="18" charset="0"/>
                <a:cs typeface="Times New Roman" panose="02020603050405020304" pitchFamily="18" charset="0"/>
              </a:rPr>
              <a:t>комплекс, у якому реалізовані фіскальні функції і який </a:t>
            </a:r>
            <a:r>
              <a:rPr lang="uk-UA" sz="2200" dirty="0" smtClean="0">
                <a:solidFill>
                  <a:srgbClr val="000000"/>
                </a:solidFill>
                <a:latin typeface="Times New Roman" panose="02020603050405020304" pitchFamily="18" charset="0"/>
                <a:cs typeface="Times New Roman" panose="02020603050405020304" pitchFamily="18" charset="0"/>
              </a:rPr>
              <a:t>призначений для </a:t>
            </a:r>
            <a:r>
              <a:rPr lang="uk-UA" sz="2200" dirty="0">
                <a:solidFill>
                  <a:srgbClr val="000000"/>
                </a:solidFill>
                <a:latin typeface="Times New Roman" panose="02020603050405020304" pitchFamily="18" charset="0"/>
                <a:cs typeface="Times New Roman" panose="02020603050405020304" pitchFamily="18" charset="0"/>
              </a:rPr>
              <a:t>реєстрації розрахункових операцій під час продажу товарів (надання послуг</a:t>
            </a:r>
            <a:r>
              <a:rPr lang="uk-UA" sz="2200" dirty="0" smtClean="0">
                <a:solidFill>
                  <a:srgbClr val="000000"/>
                </a:solidFill>
                <a:latin typeface="Times New Roman" panose="02020603050405020304" pitchFamily="18" charset="0"/>
                <a:cs typeface="Times New Roman" panose="02020603050405020304" pitchFamily="18" charset="0"/>
              </a:rPr>
              <a:t>), операцій </a:t>
            </a:r>
            <a:r>
              <a:rPr lang="uk-UA" sz="2200" dirty="0">
                <a:solidFill>
                  <a:srgbClr val="000000"/>
                </a:solidFill>
                <a:latin typeface="Times New Roman" panose="02020603050405020304" pitchFamily="18" charset="0"/>
                <a:cs typeface="Times New Roman" panose="02020603050405020304" pitchFamily="18" charset="0"/>
              </a:rPr>
              <a:t>з купівлі-продажу іноземної валюти та/або реєстрації кількості </a:t>
            </a:r>
            <a:r>
              <a:rPr lang="uk-UA" sz="2200" dirty="0" smtClean="0">
                <a:solidFill>
                  <a:srgbClr val="000000"/>
                </a:solidFill>
                <a:latin typeface="Times New Roman" panose="02020603050405020304" pitchFamily="18" charset="0"/>
                <a:cs typeface="Times New Roman" panose="02020603050405020304" pitchFamily="18" charset="0"/>
              </a:rPr>
              <a:t>проданих товарів </a:t>
            </a:r>
            <a:r>
              <a:rPr lang="uk-UA" sz="2200" dirty="0">
                <a:solidFill>
                  <a:srgbClr val="000000"/>
                </a:solidFill>
                <a:latin typeface="Times New Roman" panose="02020603050405020304" pitchFamily="18" charset="0"/>
                <a:cs typeface="Times New Roman" panose="02020603050405020304" pitchFamily="18" charset="0"/>
              </a:rPr>
              <a:t>(наданих послуг).</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039637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Національний банк України має право встановлювати обмеження з видачі готівки за електронними платіжними засобами.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Обмеження з видачі готівки за електронними платіжними засобами можуть установлюватися платіжною організацією відповідної платіжної системи та банками – членами цієї системи.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6. Розрахунки суб’єктів господарювання та фізичних осіб у разі їх здійснення готівкою без відкриття поточного рахунку шляхом внесення готівки до банків або небанківських фінансових установ для подальшого її переказу на рахунки інших суб’єктів господарювання або фізичних осіб для платників коштів є готівковими, а для отримувачів коштів безготівковими.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7. Готівка, що надходить до кас, оприбутковується в день одержання готівки у повній сумі.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Оприбуткування готівки – проведення суб’єктами господарювання обліку готівки в касі на повну суму її фактичних надходжень у касовій книзі (книзі обліку доходів і витрат).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8. </a:t>
            </a:r>
            <a:r>
              <a:rPr lang="ru-RU" sz="2200" dirty="0" err="1">
                <a:solidFill>
                  <a:srgbClr val="000000"/>
                </a:solidFill>
                <a:latin typeface="Times New Roman" panose="02020603050405020304" pitchFamily="18" charset="0"/>
                <a:cs typeface="Times New Roman" panose="02020603050405020304" pitchFamily="18" charset="0"/>
              </a:rPr>
              <a:t>Підприємство</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підставі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Положення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зобов’язане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розробити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та </a:t>
            </a:r>
            <a:r>
              <a:rPr lang="ru-RU" sz="2200" dirty="0" err="1" smtClean="0">
                <a:solidFill>
                  <a:srgbClr val="000000"/>
                </a:solidFill>
                <a:latin typeface="Times New Roman" panose="02020603050405020304" pitchFamily="18" charset="0"/>
                <a:cs typeface="Times New Roman" panose="02020603050405020304" pitchFamily="18" charset="0"/>
              </a:rPr>
              <a:t>затвердити</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480639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внутрішнім</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документом порядок </a:t>
            </a:r>
            <a:r>
              <a:rPr lang="ru-RU" sz="2200" dirty="0" err="1">
                <a:solidFill>
                  <a:srgbClr val="000000"/>
                </a:solidFill>
                <a:latin typeface="Times New Roman" panose="02020603050405020304" pitchFamily="18" charset="0"/>
                <a:cs typeface="Times New Roman" panose="02020603050405020304" pitchFamily="18" charset="0"/>
              </a:rPr>
              <a:t>оприбуткування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готівки</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smtClean="0">
                <a:solidFill>
                  <a:srgbClr val="000000"/>
                </a:solidFill>
                <a:latin typeface="Times New Roman" panose="02020603050405020304" pitchFamily="18" charset="0"/>
                <a:cs typeface="Times New Roman" panose="02020603050405020304" pitchFamily="18" charset="0"/>
              </a:rPr>
              <a:t>касі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підприємства</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якому</a:t>
            </a:r>
            <a:r>
              <a:rPr lang="ru-RU" sz="2200" dirty="0">
                <a:solidFill>
                  <a:srgbClr val="000000"/>
                </a:solidFill>
                <a:latin typeface="Times New Roman" panose="02020603050405020304" pitchFamily="18" charset="0"/>
                <a:cs typeface="Times New Roman" panose="02020603050405020304" pitchFamily="18" charset="0"/>
              </a:rPr>
              <a:t> максимально </a:t>
            </a:r>
            <a:r>
              <a:rPr lang="ru-RU" sz="2200" dirty="0" err="1">
                <a:solidFill>
                  <a:srgbClr val="000000"/>
                </a:solidFill>
                <a:latin typeface="Times New Roman" panose="02020603050405020304" pitchFamily="18" charset="0"/>
                <a:cs typeface="Times New Roman" panose="02020603050405020304" pitchFamily="18" charset="0"/>
              </a:rPr>
              <a:t>врахувати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особливості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роботи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як </a:t>
            </a:r>
            <a:r>
              <a:rPr lang="ru-RU" sz="2200" dirty="0" err="1" smtClean="0">
                <a:solidFill>
                  <a:srgbClr val="000000"/>
                </a:solidFill>
                <a:latin typeface="Times New Roman" panose="02020603050405020304" pitchFamily="18" charset="0"/>
                <a:cs typeface="Times New Roman" panose="02020603050405020304" pitchFamily="18" charset="0"/>
              </a:rPr>
              <a:t>підприємства</a:t>
            </a:r>
            <a:r>
              <a:rPr lang="ru-RU" sz="2200" dirty="0">
                <a:solidFill>
                  <a:srgbClr val="000000"/>
                </a:solidFill>
                <a:latin typeface="Times New Roman" panose="02020603050405020304" pitchFamily="18" charset="0"/>
                <a:cs typeface="Times New Roman" panose="02020603050405020304" pitchFamily="18" charset="0"/>
              </a:rPr>
              <a:t>, так і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відокремлених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підрозділів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внутрішній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трудовий</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розпорядок</a:t>
            </a:r>
            <a:r>
              <a:rPr lang="ru-RU" sz="2200" dirty="0">
                <a:solidFill>
                  <a:srgbClr val="000000"/>
                </a:solidFill>
                <a:latin typeface="Times New Roman" panose="02020603050405020304" pitchFamily="18" charset="0"/>
                <a:cs typeface="Times New Roman" panose="02020603050405020304" pitchFamily="18" charset="0"/>
              </a:rPr>
              <a:t>, режим </a:t>
            </a:r>
            <a:r>
              <a:rPr lang="ru-RU" sz="2200" dirty="0" err="1">
                <a:solidFill>
                  <a:srgbClr val="000000"/>
                </a:solidFill>
                <a:latin typeface="Times New Roman" panose="02020603050405020304" pitchFamily="18" charset="0"/>
                <a:cs typeface="Times New Roman" panose="02020603050405020304" pitchFamily="18" charset="0"/>
              </a:rPr>
              <a:t>роботи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графіки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змінності</a:t>
            </a:r>
            <a:r>
              <a:rPr lang="ru-RU" sz="2200" dirty="0">
                <a:solidFill>
                  <a:srgbClr val="000000"/>
                </a:solidFill>
                <a:latin typeface="Times New Roman" panose="02020603050405020304" pitchFamily="18" charset="0"/>
                <a:cs typeface="Times New Roman" panose="02020603050405020304" pitchFamily="18" charset="0"/>
              </a:rPr>
              <a:t>, порядок та </a:t>
            </a:r>
            <a:r>
              <a:rPr lang="ru-RU" sz="2200" dirty="0" err="1">
                <a:solidFill>
                  <a:srgbClr val="000000"/>
                </a:solidFill>
                <a:latin typeface="Times New Roman" panose="02020603050405020304" pitchFamily="18" charset="0"/>
                <a:cs typeface="Times New Roman" panose="02020603050405020304" pitchFamily="18" charset="0"/>
              </a:rPr>
              <a:t>особливості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здавання</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готівкової</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виручки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готівки</a:t>
            </a:r>
            <a:r>
              <a:rPr lang="ru-RU" sz="2200" dirty="0">
                <a:solidFill>
                  <a:srgbClr val="000000"/>
                </a:solidFill>
                <a:latin typeface="Times New Roman" panose="02020603050405020304" pitchFamily="18" charset="0"/>
                <a:cs typeface="Times New Roman" panose="02020603050405020304" pitchFamily="18" charset="0"/>
              </a:rPr>
              <a:t>) до банку). Для </a:t>
            </a:r>
            <a:r>
              <a:rPr lang="ru-RU" sz="2200" dirty="0" err="1">
                <a:solidFill>
                  <a:srgbClr val="000000"/>
                </a:solidFill>
                <a:latin typeface="Times New Roman" panose="02020603050405020304" pitchFamily="18" charset="0"/>
                <a:cs typeface="Times New Roman" panose="02020603050405020304" pitchFamily="18" charset="0"/>
              </a:rPr>
              <a:t>відокремлених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підрозділів</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підприємства</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порядок </a:t>
            </a:r>
            <a:r>
              <a:rPr lang="ru-RU" sz="2200" dirty="0" err="1">
                <a:solidFill>
                  <a:srgbClr val="000000"/>
                </a:solidFill>
                <a:latin typeface="Times New Roman" panose="02020603050405020304" pitchFamily="18" charset="0"/>
                <a:cs typeface="Times New Roman" panose="02020603050405020304" pitchFamily="18" charset="0"/>
              </a:rPr>
              <a:t>оприбуткування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готівки</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касі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встановлюється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та доводиться </a:t>
            </a:r>
            <a:r>
              <a:rPr lang="ru-RU" sz="2200" dirty="0" err="1">
                <a:solidFill>
                  <a:srgbClr val="000000"/>
                </a:solidFill>
                <a:latin typeface="Times New Roman" panose="02020603050405020304" pitchFamily="18" charset="0"/>
                <a:cs typeface="Times New Roman" panose="02020603050405020304" pitchFamily="18" charset="0"/>
              </a:rPr>
              <a:t>внутрішніми</a:t>
            </a:r>
            <a:r>
              <a:rPr lang="ru-RU" sz="2200" dirty="0">
                <a:solidFill>
                  <a:srgbClr val="000000"/>
                </a:solidFill>
                <a:latin typeface="Times New Roman" panose="02020603050405020304" pitchFamily="18" charset="0"/>
                <a:cs typeface="Times New Roman" panose="02020603050405020304" pitchFamily="18" charset="0"/>
              </a:rPr>
              <a:t> документами </a:t>
            </a:r>
            <a:r>
              <a:rPr lang="ru-RU" sz="2200" dirty="0" err="1">
                <a:solidFill>
                  <a:srgbClr val="000000"/>
                </a:solidFill>
                <a:latin typeface="Times New Roman" panose="02020603050405020304" pitchFamily="18" charset="0"/>
                <a:cs typeface="Times New Roman" panose="02020603050405020304" pitchFamily="18" charset="0"/>
              </a:rPr>
              <a:t>підприємства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Розроблений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порядок повинен </a:t>
            </a:r>
            <a:r>
              <a:rPr lang="ru-RU" sz="2200" dirty="0" err="1">
                <a:solidFill>
                  <a:srgbClr val="000000"/>
                </a:solidFill>
                <a:latin typeface="Times New Roman" panose="02020603050405020304" pitchFamily="18" charset="0"/>
                <a:cs typeface="Times New Roman" panose="02020603050405020304" pitchFamily="18" charset="0"/>
              </a:rPr>
              <a:t>відповідати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вимогам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Положення</a:t>
            </a:r>
            <a:r>
              <a:rPr lang="ru-RU" sz="2200" dirty="0">
                <a:solidFill>
                  <a:srgbClr val="000000"/>
                </a:solidFill>
                <a:latin typeface="Times New Roman" panose="02020603050405020304" pitchFamily="18" charset="0"/>
                <a:cs typeface="Times New Roman" panose="02020603050405020304" pitchFamily="18" charset="0"/>
              </a:rPr>
              <a:t> та не </a:t>
            </a:r>
            <a:r>
              <a:rPr lang="ru-RU" sz="2200" dirty="0" err="1">
                <a:solidFill>
                  <a:srgbClr val="000000"/>
                </a:solidFill>
                <a:latin typeface="Times New Roman" panose="02020603050405020304" pitchFamily="18" charset="0"/>
                <a:cs typeface="Times New Roman" panose="02020603050405020304" pitchFamily="18" charset="0"/>
              </a:rPr>
              <a:t>суперечити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законодавству</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України</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9. Підприємства та фізичні особи-підприємці, яким Законом України «</a:t>
            </a:r>
            <a:r>
              <a:rPr lang="uk-UA" sz="2200" dirty="0" smtClean="0">
                <a:solidFill>
                  <a:srgbClr val="000000"/>
                </a:solidFill>
                <a:latin typeface="Times New Roman" panose="02020603050405020304" pitchFamily="18" charset="0"/>
                <a:cs typeface="Times New Roman" panose="02020603050405020304" pitchFamily="18" charset="0"/>
              </a:rPr>
              <a:t>Про застосування </a:t>
            </a:r>
            <a:r>
              <a:rPr lang="uk-UA" sz="2200" dirty="0">
                <a:solidFill>
                  <a:srgbClr val="000000"/>
                </a:solidFill>
                <a:latin typeface="Times New Roman" panose="02020603050405020304" pitchFamily="18" charset="0"/>
                <a:cs typeface="Times New Roman" panose="02020603050405020304" pitchFamily="18" charset="0"/>
              </a:rPr>
              <a:t>реєстраторів розрахункових операцій у сфері торгівлі, </a:t>
            </a:r>
            <a:r>
              <a:rPr lang="uk-UA" sz="2200" dirty="0" smtClean="0">
                <a:solidFill>
                  <a:srgbClr val="000000"/>
                </a:solidFill>
                <a:latin typeface="Times New Roman" panose="02020603050405020304" pitchFamily="18" charset="0"/>
                <a:cs typeface="Times New Roman" panose="02020603050405020304" pitchFamily="18" charset="0"/>
              </a:rPr>
              <a:t>громадського харчування </a:t>
            </a:r>
            <a:r>
              <a:rPr lang="uk-UA" sz="2200" dirty="0">
                <a:solidFill>
                  <a:srgbClr val="000000"/>
                </a:solidFill>
                <a:latin typeface="Times New Roman" panose="02020603050405020304" pitchFamily="18" charset="0"/>
                <a:cs typeface="Times New Roman" panose="02020603050405020304" pitchFamily="18" charset="0"/>
              </a:rPr>
              <a:t>та послуг» (надано право проводити розрахунки готівкою </a:t>
            </a:r>
            <a:r>
              <a:rPr lang="uk-UA" sz="2200" dirty="0" smtClean="0">
                <a:solidFill>
                  <a:srgbClr val="000000"/>
                </a:solidFill>
                <a:latin typeface="Times New Roman" panose="02020603050405020304" pitchFamily="18" charset="0"/>
                <a:cs typeface="Times New Roman" panose="02020603050405020304" pitchFamily="18" charset="0"/>
              </a:rPr>
              <a:t>із споживачами </a:t>
            </a:r>
            <a:r>
              <a:rPr lang="uk-UA" sz="2200" dirty="0">
                <a:solidFill>
                  <a:srgbClr val="000000"/>
                </a:solidFill>
                <a:latin typeface="Times New Roman" panose="02020603050405020304" pitchFamily="18" charset="0"/>
                <a:cs typeface="Times New Roman" panose="02020603050405020304" pitchFamily="18" charset="0"/>
              </a:rPr>
              <a:t>без використання РРО з використанням відповідних книг обліку </a:t>
            </a:r>
            <a:r>
              <a:rPr lang="uk-UA" sz="2200" dirty="0" smtClean="0">
                <a:solidFill>
                  <a:srgbClr val="000000"/>
                </a:solidFill>
                <a:latin typeface="Times New Roman" panose="02020603050405020304" pitchFamily="18" charset="0"/>
                <a:cs typeface="Times New Roman" panose="02020603050405020304" pitchFamily="18" charset="0"/>
              </a:rPr>
              <a:t>і специфіка </a:t>
            </a:r>
            <a:r>
              <a:rPr lang="uk-UA" sz="2200" dirty="0">
                <a:solidFill>
                  <a:srgbClr val="000000"/>
                </a:solidFill>
                <a:latin typeface="Times New Roman" panose="02020603050405020304" pitchFamily="18" charset="0"/>
                <a:cs typeface="Times New Roman" panose="02020603050405020304" pitchFamily="18" charset="0"/>
              </a:rPr>
              <a:t>функціонування яких унеможливлює оформлення ними </a:t>
            </a:r>
            <a:r>
              <a:rPr lang="uk-UA" sz="2200" dirty="0" smtClean="0">
                <a:solidFill>
                  <a:srgbClr val="000000"/>
                </a:solidFill>
                <a:latin typeface="Times New Roman" panose="02020603050405020304" pitchFamily="18" charset="0"/>
                <a:cs typeface="Times New Roman" panose="02020603050405020304" pitchFamily="18" charset="0"/>
              </a:rPr>
              <a:t>кожної операції </a:t>
            </a:r>
            <a:r>
              <a:rPr lang="uk-UA" sz="2200" dirty="0">
                <a:solidFill>
                  <a:srgbClr val="000000"/>
                </a:solidFill>
                <a:latin typeface="Times New Roman" panose="02020603050405020304" pitchFamily="18" charset="0"/>
                <a:cs typeface="Times New Roman" panose="02020603050405020304" pitchFamily="18" charset="0"/>
              </a:rPr>
              <a:t>касовим ордером (продаж проїзних і перевізних документів; </a:t>
            </a:r>
            <a:r>
              <a:rPr lang="uk-UA" sz="2200" dirty="0" smtClean="0">
                <a:solidFill>
                  <a:srgbClr val="000000"/>
                </a:solidFill>
                <a:latin typeface="Times New Roman" panose="02020603050405020304" pitchFamily="18" charset="0"/>
                <a:cs typeface="Times New Roman" panose="02020603050405020304" pitchFamily="18" charset="0"/>
              </a:rPr>
              <a:t>білетів державних </a:t>
            </a:r>
            <a:r>
              <a:rPr lang="uk-UA" sz="2200" dirty="0">
                <a:solidFill>
                  <a:srgbClr val="000000"/>
                </a:solidFill>
                <a:latin typeface="Times New Roman" panose="02020603050405020304" pitchFamily="18" charset="0"/>
                <a:cs typeface="Times New Roman" panose="02020603050405020304" pitchFamily="18" charset="0"/>
              </a:rPr>
              <a:t>лотерей; квитків на відвідування культурно-спортивних і </a:t>
            </a:r>
            <a:r>
              <a:rPr lang="uk-UA" sz="2200" dirty="0" smtClean="0">
                <a:solidFill>
                  <a:srgbClr val="000000"/>
                </a:solidFill>
                <a:latin typeface="Times New Roman" panose="02020603050405020304" pitchFamily="18" charset="0"/>
                <a:cs typeface="Times New Roman" panose="02020603050405020304" pitchFamily="18" charset="0"/>
              </a:rPr>
              <a:t>видовищних закладів</a:t>
            </a:r>
            <a:r>
              <a:rPr lang="uk-UA" sz="2200" dirty="0">
                <a:solidFill>
                  <a:srgbClr val="000000"/>
                </a:solidFill>
                <a:latin typeface="Times New Roman" panose="02020603050405020304" pitchFamily="18" charset="0"/>
                <a:cs typeface="Times New Roman" panose="02020603050405020304" pitchFamily="18" charset="0"/>
              </a:rPr>
              <a:t>), оприбутковують готівку наприкінці робочого дня за </a:t>
            </a:r>
            <a:r>
              <a:rPr lang="uk-UA" sz="2200" dirty="0" smtClean="0">
                <a:solidFill>
                  <a:srgbClr val="000000"/>
                </a:solidFill>
                <a:latin typeface="Times New Roman" panose="02020603050405020304" pitchFamily="18" charset="0"/>
                <a:cs typeface="Times New Roman" panose="02020603050405020304" pitchFamily="18" charset="0"/>
              </a:rPr>
              <a:t>сукупністю операцій </a:t>
            </a:r>
            <a:r>
              <a:rPr lang="uk-UA" sz="2200" dirty="0">
                <a:solidFill>
                  <a:srgbClr val="000000"/>
                </a:solidFill>
                <a:latin typeface="Times New Roman" panose="02020603050405020304" pitchFamily="18" charset="0"/>
                <a:cs typeface="Times New Roman" panose="02020603050405020304" pitchFamily="18" charset="0"/>
              </a:rPr>
              <a:t>у цілому за робочий день з оформленням касовими документами </a:t>
            </a:r>
            <a:r>
              <a:rPr lang="uk-UA" sz="2200" dirty="0" smtClean="0">
                <a:solidFill>
                  <a:srgbClr val="000000"/>
                </a:solidFill>
                <a:latin typeface="Times New Roman" panose="02020603050405020304" pitchFamily="18" charset="0"/>
                <a:cs typeface="Times New Roman" panose="02020603050405020304" pitchFamily="18" charset="0"/>
              </a:rPr>
              <a:t>і відображенням </a:t>
            </a:r>
            <a:r>
              <a:rPr lang="uk-UA" sz="2200" dirty="0">
                <a:solidFill>
                  <a:srgbClr val="000000"/>
                </a:solidFill>
                <a:latin typeface="Times New Roman" panose="02020603050405020304" pitchFamily="18" charset="0"/>
                <a:cs typeface="Times New Roman" panose="02020603050405020304" pitchFamily="18" charset="0"/>
              </a:rPr>
              <a:t>у КОРО або РК.</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92301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2.</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Види касових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операцій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p>
        </p:txBody>
      </p:sp>
      <p:pic>
        <p:nvPicPr>
          <p:cNvPr id="4" name="Рисунок 3"/>
          <p:cNvPicPr>
            <a:picLocks noChangeAspect="1"/>
          </p:cNvPicPr>
          <p:nvPr/>
        </p:nvPicPr>
        <p:blipFill>
          <a:blip r:embed="rId2"/>
          <a:stretch>
            <a:fillRect/>
          </a:stretch>
        </p:blipFill>
        <p:spPr>
          <a:xfrm>
            <a:off x="2589292" y="561315"/>
            <a:ext cx="7034542" cy="5694630"/>
          </a:xfrm>
          <a:prstGeom prst="rect">
            <a:avLst/>
          </a:prstGeom>
        </p:spPr>
      </p:pic>
    </p:spTree>
    <p:extLst>
      <p:ext uri="{BB962C8B-B14F-4D97-AF65-F5344CB8AC3E}">
        <p14:creationId xmlns:p14="http://schemas.microsoft.com/office/powerpoint/2010/main" val="404651867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Суми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готівки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оприбутковуються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повинні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відповідати</a:t>
            </a:r>
            <a:r>
              <a:rPr lang="ru-RU" sz="2200" dirty="0">
                <a:solidFill>
                  <a:srgbClr val="000000"/>
                </a:solidFill>
                <a:latin typeface="Times New Roman" panose="02020603050405020304" pitchFamily="18" charset="0"/>
                <a:cs typeface="Times New Roman" panose="02020603050405020304" pitchFamily="18" charset="0"/>
              </a:rPr>
              <a:t> сумам, </a:t>
            </a:r>
            <a:r>
              <a:rPr lang="ru-RU" sz="2200" dirty="0" err="1" smtClean="0">
                <a:solidFill>
                  <a:srgbClr val="000000"/>
                </a:solidFill>
                <a:latin typeface="Times New Roman" panose="02020603050405020304" pitchFamily="18" charset="0"/>
                <a:cs typeface="Times New Roman" panose="02020603050405020304" pitchFamily="18" charset="0"/>
              </a:rPr>
              <a:t>визначеним</a:t>
            </a:r>
            <a:r>
              <a:rPr lang="ru-RU" sz="2200" dirty="0" smtClean="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відповідних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касових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розрахункових</a:t>
            </a:r>
            <a:r>
              <a:rPr lang="ru-RU" sz="2200" dirty="0">
                <a:solidFill>
                  <a:srgbClr val="000000"/>
                </a:solidFill>
                <a:latin typeface="Times New Roman" panose="02020603050405020304" pitchFamily="18" charset="0"/>
                <a:cs typeface="Times New Roman" panose="02020603050405020304" pitchFamily="18" charset="0"/>
              </a:rPr>
              <a:t>) документах</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10. Підприємство, що здійснює операції з готівкою в національній валюті</a:t>
            </a:r>
            <a:r>
              <a:rPr lang="uk-UA" sz="2200" dirty="0" smtClean="0">
                <a:solidFill>
                  <a:srgbClr val="000000"/>
                </a:solidFill>
                <a:latin typeface="Times New Roman" panose="02020603050405020304" pitchFamily="18" charset="0"/>
                <a:cs typeface="Times New Roman" panose="02020603050405020304" pitchFamily="18" charset="0"/>
              </a:rPr>
              <a:t>, ліміт </a:t>
            </a:r>
            <a:r>
              <a:rPr lang="uk-UA" sz="2200" dirty="0">
                <a:solidFill>
                  <a:srgbClr val="000000"/>
                </a:solidFill>
                <a:latin typeface="Times New Roman" panose="02020603050405020304" pitchFamily="18" charset="0"/>
                <a:cs typeface="Times New Roman" panose="02020603050405020304" pitchFamily="18" charset="0"/>
              </a:rPr>
              <a:t>каси та строки здавання готівкової виручки (готівки) установлює, виходячи </a:t>
            </a:r>
            <a:r>
              <a:rPr lang="uk-UA" sz="2200" dirty="0" smtClean="0">
                <a:solidFill>
                  <a:srgbClr val="000000"/>
                </a:solidFill>
                <a:latin typeface="Times New Roman" panose="02020603050405020304" pitchFamily="18" charset="0"/>
                <a:cs typeface="Times New Roman" panose="02020603050405020304" pitchFamily="18" charset="0"/>
              </a:rPr>
              <a:t>з потреби </a:t>
            </a:r>
            <a:r>
              <a:rPr lang="uk-UA" sz="2200" dirty="0">
                <a:solidFill>
                  <a:srgbClr val="000000"/>
                </a:solidFill>
                <a:latin typeface="Times New Roman" panose="02020603050405020304" pitchFamily="18" charset="0"/>
                <a:cs typeface="Times New Roman" panose="02020603050405020304" pitchFamily="18" charset="0"/>
              </a:rPr>
              <a:t>прискорення обігу готівки та своєчасного її надходження до кас банків</a:t>
            </a:r>
            <a:r>
              <a:rPr lang="uk-UA"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Банкам </a:t>
            </a:r>
            <a:r>
              <a:rPr lang="uk-UA" sz="2200" dirty="0">
                <a:solidFill>
                  <a:srgbClr val="000000"/>
                </a:solidFill>
                <a:latin typeface="Times New Roman" panose="02020603050405020304" pitchFamily="18" charset="0"/>
                <a:cs typeface="Times New Roman" panose="02020603050405020304" pitchFamily="18" charset="0"/>
              </a:rPr>
              <a:t>і фізичним особам-підприємцям ліміт каси та строки </a:t>
            </a:r>
            <a:r>
              <a:rPr lang="uk-UA" sz="2200" dirty="0" smtClean="0">
                <a:solidFill>
                  <a:srgbClr val="000000"/>
                </a:solidFill>
                <a:latin typeface="Times New Roman" panose="02020603050405020304" pitchFamily="18" charset="0"/>
                <a:cs typeface="Times New Roman" panose="02020603050405020304" pitchFamily="18" charset="0"/>
              </a:rPr>
              <a:t>здавання готівкової </a:t>
            </a:r>
            <a:r>
              <a:rPr lang="uk-UA" sz="2200" dirty="0">
                <a:solidFill>
                  <a:srgbClr val="000000"/>
                </a:solidFill>
                <a:latin typeface="Times New Roman" panose="02020603050405020304" pitchFamily="18" charset="0"/>
                <a:cs typeface="Times New Roman" panose="02020603050405020304" pitchFamily="18" charset="0"/>
              </a:rPr>
              <a:t>виручки (готівки) не встановлюються.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11</a:t>
            </a:r>
            <a:r>
              <a:rPr lang="uk-UA" sz="2200" dirty="0">
                <a:solidFill>
                  <a:srgbClr val="000000"/>
                </a:solidFill>
                <a:latin typeface="Times New Roman" panose="02020603050405020304" pitchFamily="18" charset="0"/>
                <a:cs typeface="Times New Roman" panose="02020603050405020304" pitchFamily="18" charset="0"/>
              </a:rPr>
              <a:t>. Підприємства мають право тримати в позаробочий час у своїх </a:t>
            </a:r>
            <a:r>
              <a:rPr lang="uk-UA" sz="2200" dirty="0" smtClean="0">
                <a:solidFill>
                  <a:srgbClr val="000000"/>
                </a:solidFill>
                <a:latin typeface="Times New Roman" panose="02020603050405020304" pitchFamily="18" charset="0"/>
                <a:cs typeface="Times New Roman" panose="02020603050405020304" pitchFamily="18" charset="0"/>
              </a:rPr>
              <a:t>касах готівкову </a:t>
            </a:r>
            <a:r>
              <a:rPr lang="uk-UA" sz="2200" dirty="0">
                <a:solidFill>
                  <a:srgbClr val="000000"/>
                </a:solidFill>
                <a:latin typeface="Times New Roman" panose="02020603050405020304" pitchFamily="18" charset="0"/>
                <a:cs typeface="Times New Roman" panose="02020603050405020304" pitchFamily="18" charset="0"/>
              </a:rPr>
              <a:t>виручку (готівку) у межах, що не перевищують </a:t>
            </a:r>
            <a:r>
              <a:rPr lang="uk-UA" sz="2200" dirty="0" smtClean="0">
                <a:solidFill>
                  <a:srgbClr val="000000"/>
                </a:solidFill>
                <a:latin typeface="Times New Roman" panose="02020603050405020304" pitchFamily="18" charset="0"/>
                <a:cs typeface="Times New Roman" panose="02020603050405020304" pitchFamily="18" charset="0"/>
              </a:rPr>
              <a:t>самостійно встановлений </a:t>
            </a:r>
            <a:r>
              <a:rPr lang="uk-UA" sz="2200" dirty="0">
                <a:solidFill>
                  <a:srgbClr val="000000"/>
                </a:solidFill>
                <a:latin typeface="Times New Roman" panose="02020603050405020304" pitchFamily="18" charset="0"/>
                <a:cs typeface="Times New Roman" panose="02020603050405020304" pitchFamily="18" charset="0"/>
              </a:rPr>
              <a:t>ними ліміт каси. Готівкова виручка (готівка), що </a:t>
            </a:r>
            <a:r>
              <a:rPr lang="uk-UA" sz="2200" dirty="0" smtClean="0">
                <a:solidFill>
                  <a:srgbClr val="000000"/>
                </a:solidFill>
                <a:latin typeface="Times New Roman" panose="02020603050405020304" pitchFamily="18" charset="0"/>
                <a:cs typeface="Times New Roman" panose="02020603050405020304" pitchFamily="18" charset="0"/>
              </a:rPr>
              <a:t>перевищує самостійно </a:t>
            </a:r>
            <a:r>
              <a:rPr lang="uk-UA" sz="2200" dirty="0">
                <a:solidFill>
                  <a:srgbClr val="000000"/>
                </a:solidFill>
                <a:latin typeface="Times New Roman" panose="02020603050405020304" pitchFamily="18" charset="0"/>
                <a:cs typeface="Times New Roman" panose="02020603050405020304" pitchFamily="18" charset="0"/>
              </a:rPr>
              <a:t>встановлений ліміт каси, здається до банків для її зарахування </a:t>
            </a:r>
            <a:r>
              <a:rPr lang="uk-UA" sz="2200" dirty="0" smtClean="0">
                <a:solidFill>
                  <a:srgbClr val="000000"/>
                </a:solidFill>
                <a:latin typeface="Times New Roman" panose="02020603050405020304" pitchFamily="18" charset="0"/>
                <a:cs typeface="Times New Roman" panose="02020603050405020304" pitchFamily="18" charset="0"/>
              </a:rPr>
              <a:t>на банківські </a:t>
            </a:r>
            <a:r>
              <a:rPr lang="uk-UA" sz="2200" dirty="0">
                <a:solidFill>
                  <a:srgbClr val="000000"/>
                </a:solidFill>
                <a:latin typeface="Times New Roman" panose="02020603050405020304" pitchFamily="18" charset="0"/>
                <a:cs typeface="Times New Roman" panose="02020603050405020304" pitchFamily="18" charset="0"/>
              </a:rPr>
              <a:t>рахунки. Відокремлені підрозділи підприємств мають право </a:t>
            </a:r>
            <a:r>
              <a:rPr lang="uk-UA" sz="2200" dirty="0" smtClean="0">
                <a:solidFill>
                  <a:srgbClr val="000000"/>
                </a:solidFill>
                <a:latin typeface="Times New Roman" panose="02020603050405020304" pitchFamily="18" charset="0"/>
                <a:cs typeface="Times New Roman" panose="02020603050405020304" pitchFamily="18" charset="0"/>
              </a:rPr>
              <a:t>здавати готівкову </a:t>
            </a:r>
            <a:r>
              <a:rPr lang="uk-UA" sz="2200" dirty="0">
                <a:solidFill>
                  <a:srgbClr val="000000"/>
                </a:solidFill>
                <a:latin typeface="Times New Roman" panose="02020603050405020304" pitchFamily="18" charset="0"/>
                <a:cs typeface="Times New Roman" panose="02020603050405020304" pitchFamily="18" charset="0"/>
              </a:rPr>
              <a:t>виручку (готівку) безпосередньо до кас юридичних осіб або банку </a:t>
            </a:r>
            <a:r>
              <a:rPr lang="uk-UA" sz="2200" dirty="0" smtClean="0">
                <a:solidFill>
                  <a:srgbClr val="000000"/>
                </a:solidFill>
                <a:latin typeface="Times New Roman" panose="02020603050405020304" pitchFamily="18" charset="0"/>
                <a:cs typeface="Times New Roman" panose="02020603050405020304" pitchFamily="18" charset="0"/>
              </a:rPr>
              <a:t>чи небанківської </a:t>
            </a:r>
            <a:r>
              <a:rPr lang="uk-UA" sz="2200" dirty="0">
                <a:solidFill>
                  <a:srgbClr val="000000"/>
                </a:solidFill>
                <a:latin typeface="Times New Roman" panose="02020603050405020304" pitchFamily="18" charset="0"/>
                <a:cs typeface="Times New Roman" panose="02020603050405020304" pitchFamily="18" charset="0"/>
              </a:rPr>
              <a:t>фінансової установи для її переказу і зарахування на </a:t>
            </a:r>
            <a:r>
              <a:rPr lang="uk-UA" sz="2200" dirty="0" smtClean="0">
                <a:solidFill>
                  <a:srgbClr val="000000"/>
                </a:solidFill>
                <a:latin typeface="Times New Roman" panose="02020603050405020304" pitchFamily="18" charset="0"/>
                <a:cs typeface="Times New Roman" panose="02020603050405020304" pitchFamily="18" charset="0"/>
              </a:rPr>
              <a:t>банківські рахунки </a:t>
            </a:r>
            <a:r>
              <a:rPr lang="uk-UA" sz="2200" dirty="0">
                <a:solidFill>
                  <a:srgbClr val="000000"/>
                </a:solidFill>
                <a:latin typeface="Times New Roman" panose="02020603050405020304" pitchFamily="18" charset="0"/>
                <a:cs typeface="Times New Roman" panose="02020603050405020304" pitchFamily="18" charset="0"/>
              </a:rPr>
              <a:t>юридичних осіб.</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12</a:t>
            </a:r>
            <a:r>
              <a:rPr lang="uk-UA" sz="2200" dirty="0">
                <a:solidFill>
                  <a:srgbClr val="000000"/>
                </a:solidFill>
                <a:latin typeface="Times New Roman" panose="02020603050405020304" pitchFamily="18" charset="0"/>
                <a:cs typeface="Times New Roman" panose="02020603050405020304" pitchFamily="18" charset="0"/>
              </a:rPr>
              <a:t>. Суб’єкти господарювання здають готівкову виручку (готівку) </a:t>
            </a:r>
            <a:r>
              <a:rPr lang="uk-UA" sz="2200" dirty="0" smtClean="0">
                <a:solidFill>
                  <a:srgbClr val="000000"/>
                </a:solidFill>
                <a:latin typeface="Times New Roman" panose="02020603050405020304" pitchFamily="18" charset="0"/>
                <a:cs typeface="Times New Roman" panose="02020603050405020304" pitchFamily="18" charset="0"/>
              </a:rPr>
              <a:t>для переказу </a:t>
            </a:r>
            <a:r>
              <a:rPr lang="uk-UA" sz="2200" dirty="0">
                <a:solidFill>
                  <a:srgbClr val="000000"/>
                </a:solidFill>
                <a:latin typeface="Times New Roman" panose="02020603050405020304" pitchFamily="18" charset="0"/>
                <a:cs typeface="Times New Roman" panose="02020603050405020304" pitchFamily="18" charset="0"/>
              </a:rPr>
              <a:t>на банківські рахунки суб’єктів господарювання до </a:t>
            </a:r>
            <a:r>
              <a:rPr lang="uk-UA" sz="2200" dirty="0" smtClean="0">
                <a:solidFill>
                  <a:srgbClr val="000000"/>
                </a:solidFill>
                <a:latin typeface="Times New Roman" panose="02020603050405020304" pitchFamily="18" charset="0"/>
                <a:cs typeface="Times New Roman" panose="02020603050405020304" pitchFamily="18" charset="0"/>
              </a:rPr>
              <a:t>операторів поштового </a:t>
            </a:r>
            <a:r>
              <a:rPr lang="uk-UA" sz="2200" dirty="0">
                <a:solidFill>
                  <a:srgbClr val="000000"/>
                </a:solidFill>
                <a:latin typeface="Times New Roman" panose="02020603050405020304" pitchFamily="18" charset="0"/>
                <a:cs typeface="Times New Roman" panose="02020603050405020304" pitchFamily="18" charset="0"/>
              </a:rPr>
              <a:t>зв’язку, національних операторів та небанківських </a:t>
            </a:r>
            <a:r>
              <a:rPr lang="uk-UA" sz="2200" dirty="0" smtClean="0">
                <a:solidFill>
                  <a:srgbClr val="000000"/>
                </a:solidFill>
                <a:latin typeface="Times New Roman" panose="02020603050405020304" pitchFamily="18" charset="0"/>
                <a:cs typeface="Times New Roman" panose="02020603050405020304" pitchFamily="18" charset="0"/>
              </a:rPr>
              <a:t>фінансових установ.</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951625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Готівкова </a:t>
            </a:r>
            <a:r>
              <a:rPr lang="uk-UA" sz="2200" dirty="0">
                <a:solidFill>
                  <a:srgbClr val="000000"/>
                </a:solidFill>
                <a:latin typeface="Times New Roman" panose="02020603050405020304" pitchFamily="18" charset="0"/>
                <a:cs typeface="Times New Roman" panose="02020603050405020304" pitchFamily="18" charset="0"/>
              </a:rPr>
              <a:t>виручка (готівка) здається суб’єктами господарювання самостійно (у тому числі із застосуванням платіжних пристроїв та через пункти приймання готівки) або через відповідні служби, яким згідно із законодавством надано право на перевезення валютних цінностей та інкасацію коштів, або через підприємства, які отримали ліцензію НБУ на надання банкам послуг з інкасації.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Готівкова виручка (готівка) здається для зарахування на будь-який банківський рахунок суб’єкта господарювання на його вибір.</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13. Суб’єкти господарювання використовують готівкову виручку (готівку), у тому числі готівку, одержану з банку, для забезпечення потреб, що виникають у процесі їх функціонування, а також для проведення розрахунків з бюджетами та державними цільовими фондами за податками і зборами (обов’язковими </a:t>
            </a:r>
            <a:r>
              <a:rPr lang="uk-UA" sz="2200" dirty="0" err="1" smtClean="0">
                <a:solidFill>
                  <a:srgbClr val="000000"/>
                </a:solidFill>
                <a:latin typeface="Times New Roman" panose="02020603050405020304" pitchFamily="18" charset="0"/>
                <a:cs typeface="Times New Roman" panose="02020603050405020304" pitchFamily="18" charset="0"/>
              </a:rPr>
              <a:t>платежами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Суб’єкти господарювання не мають права накопичувати готівкову виручку (готівку) у своїх касах понад установлений ліміт каси для здійснення витрат до настання строків цих виплат.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14. Підприємства мають право зберігати у своїй касі готівку, одержану в банку для виплат, що належать до фонду оплати праці, а також пенсій, стипендій, дивідендів</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130172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a:t>
            </a:r>
            <a:r>
              <a:rPr lang="ru-RU" sz="2200" dirty="0">
                <a:solidFill>
                  <a:srgbClr val="000000"/>
                </a:solidFill>
                <a:latin typeface="Times New Roman" panose="02020603050405020304" pitchFamily="18" charset="0"/>
                <a:cs typeface="Times New Roman" panose="02020603050405020304" pitchFamily="18" charset="0"/>
              </a:rPr>
              <a:t>доходу) </a:t>
            </a:r>
            <a:r>
              <a:rPr lang="ru-RU" sz="2200" dirty="0" err="1">
                <a:solidFill>
                  <a:srgbClr val="000000"/>
                </a:solidFill>
                <a:latin typeface="Times New Roman" panose="02020603050405020304" pitchFamily="18" charset="0"/>
                <a:cs typeface="Times New Roman" panose="02020603050405020304" pitchFamily="18" charset="0"/>
              </a:rPr>
              <a:t>понад</a:t>
            </a:r>
            <a:r>
              <a:rPr lang="ru-RU" sz="2200" dirty="0">
                <a:solidFill>
                  <a:srgbClr val="000000"/>
                </a:solidFill>
                <a:latin typeface="Times New Roman" panose="02020603050405020304" pitchFamily="18" charset="0"/>
                <a:cs typeface="Times New Roman" panose="02020603050405020304" pitchFamily="18" charset="0"/>
              </a:rPr>
              <a:t> установлений </a:t>
            </a:r>
            <a:r>
              <a:rPr lang="ru-RU" sz="2200" dirty="0" err="1">
                <a:solidFill>
                  <a:srgbClr val="000000"/>
                </a:solidFill>
                <a:latin typeface="Times New Roman" panose="02020603050405020304" pitchFamily="18" charset="0"/>
                <a:cs typeface="Times New Roman" panose="02020603050405020304" pitchFamily="18" charset="0"/>
              </a:rPr>
              <a:t>ліміт</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каси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протягом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п’яти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робочих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днів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уключаючи</a:t>
            </a:r>
            <a:r>
              <a:rPr lang="ru-RU" sz="2200" dirty="0">
                <a:solidFill>
                  <a:srgbClr val="000000"/>
                </a:solidFill>
                <a:latin typeface="Times New Roman" panose="02020603050405020304" pitchFamily="18" charset="0"/>
                <a:cs typeface="Times New Roman" panose="02020603050405020304" pitchFamily="18" charset="0"/>
              </a:rPr>
              <a:t> день </a:t>
            </a:r>
            <a:r>
              <a:rPr lang="ru-RU" sz="2200" dirty="0" err="1">
                <a:solidFill>
                  <a:srgbClr val="000000"/>
                </a:solidFill>
                <a:latin typeface="Times New Roman" panose="02020603050405020304" pitchFamily="18" charset="0"/>
                <a:cs typeface="Times New Roman" panose="02020603050405020304" pitchFamily="18" charset="0"/>
              </a:rPr>
              <a:t>одержання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готівки</a:t>
            </a:r>
            <a:r>
              <a:rPr lang="ru-RU" sz="2200" dirty="0">
                <a:solidFill>
                  <a:srgbClr val="000000"/>
                </a:solidFill>
                <a:latin typeface="Times New Roman" panose="02020603050405020304" pitchFamily="18" charset="0"/>
                <a:cs typeface="Times New Roman" panose="02020603050405020304" pitchFamily="18" charset="0"/>
              </a:rPr>
              <a:t> в банку.</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15</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Готівка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звіт</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відрядження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видається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суб’єктам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господарювання</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відповідно</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до </a:t>
            </a:r>
            <a:r>
              <a:rPr lang="ru-RU" sz="2200" dirty="0" err="1">
                <a:solidFill>
                  <a:srgbClr val="000000"/>
                </a:solidFill>
                <a:latin typeface="Times New Roman" panose="02020603050405020304" pitchFamily="18" charset="0"/>
                <a:cs typeface="Times New Roman" panose="02020603050405020304" pitchFamily="18" charset="0"/>
              </a:rPr>
              <a:t>законодавства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16. </a:t>
            </a:r>
            <a:r>
              <a:rPr lang="ru-RU" sz="2200" dirty="0" err="1">
                <a:solidFill>
                  <a:srgbClr val="000000"/>
                </a:solidFill>
                <a:latin typeface="Times New Roman" panose="02020603050405020304" pitchFamily="18" charset="0"/>
                <a:cs typeface="Times New Roman" panose="02020603050405020304" pitchFamily="18" charset="0"/>
              </a:rPr>
              <a:t>Фізичні</a:t>
            </a:r>
            <a:r>
              <a:rPr lang="ru-RU" sz="2200" dirty="0">
                <a:solidFill>
                  <a:srgbClr val="000000"/>
                </a:solidFill>
                <a:latin typeface="Times New Roman" panose="02020603050405020304" pitchFamily="18" charset="0"/>
                <a:cs typeface="Times New Roman" panose="02020603050405020304" pitchFamily="18" charset="0"/>
              </a:rPr>
              <a:t> особи – </a:t>
            </a:r>
            <a:r>
              <a:rPr lang="ru-RU" sz="2200" dirty="0" err="1">
                <a:solidFill>
                  <a:srgbClr val="000000"/>
                </a:solidFill>
                <a:latin typeface="Times New Roman" panose="02020603050405020304" pitchFamily="18" charset="0"/>
                <a:cs typeface="Times New Roman" panose="02020603050405020304" pitchFamily="18" charset="0"/>
              </a:rPr>
              <a:t>довірені</a:t>
            </a:r>
            <a:r>
              <a:rPr lang="ru-RU" sz="2200" dirty="0">
                <a:solidFill>
                  <a:srgbClr val="000000"/>
                </a:solidFill>
                <a:latin typeface="Times New Roman" panose="02020603050405020304" pitchFamily="18" charset="0"/>
                <a:cs typeface="Times New Roman" panose="02020603050405020304" pitchFamily="18" charset="0"/>
              </a:rPr>
              <a:t> особи </a:t>
            </a:r>
            <a:r>
              <a:rPr lang="ru-RU" sz="2200" dirty="0" err="1">
                <a:solidFill>
                  <a:srgbClr val="000000"/>
                </a:solidFill>
                <a:latin typeface="Times New Roman" panose="02020603050405020304" pitchFamily="18" charset="0"/>
                <a:cs typeface="Times New Roman" panose="02020603050405020304" pitchFamily="18" charset="0"/>
              </a:rPr>
              <a:t>підприємств</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юридичних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осіб</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які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відповідно</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до </a:t>
            </a:r>
            <a:r>
              <a:rPr lang="ru-RU" sz="2200" dirty="0" err="1">
                <a:solidFill>
                  <a:srgbClr val="000000"/>
                </a:solidFill>
                <a:latin typeface="Times New Roman" panose="02020603050405020304" pitchFamily="18" charset="0"/>
                <a:cs typeface="Times New Roman" panose="02020603050405020304" pitchFamily="18" charset="0"/>
              </a:rPr>
              <a:t>законодавства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одержали </a:t>
            </a:r>
            <a:r>
              <a:rPr lang="ru-RU" sz="2200" dirty="0" err="1">
                <a:solidFill>
                  <a:srgbClr val="000000"/>
                </a:solidFill>
                <a:latin typeface="Times New Roman" panose="02020603050405020304" pitchFamily="18" charset="0"/>
                <a:cs typeface="Times New Roman" panose="02020603050405020304" pitchFamily="18" charset="0"/>
              </a:rPr>
              <a:t>готівку</a:t>
            </a:r>
            <a:r>
              <a:rPr lang="ru-RU" sz="2200" dirty="0">
                <a:solidFill>
                  <a:srgbClr val="000000"/>
                </a:solidFill>
                <a:latin typeface="Times New Roman" panose="02020603050405020304" pitchFamily="18" charset="0"/>
                <a:cs typeface="Times New Roman" panose="02020603050405020304" pitchFamily="18" charset="0"/>
              </a:rPr>
              <a:t> з поточного </a:t>
            </a:r>
            <a:r>
              <a:rPr lang="ru-RU" sz="2200" dirty="0" err="1">
                <a:solidFill>
                  <a:srgbClr val="000000"/>
                </a:solidFill>
                <a:latin typeface="Times New Roman" panose="02020603050405020304" pitchFamily="18" charset="0"/>
                <a:cs typeface="Times New Roman" panose="02020603050405020304" pitchFamily="18" charset="0"/>
              </a:rPr>
              <a:t>рахунку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із</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застосуванням</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корпоративного </a:t>
            </a:r>
            <a:r>
              <a:rPr lang="ru-RU" sz="2200" dirty="0" err="1">
                <a:solidFill>
                  <a:srgbClr val="000000"/>
                </a:solidFill>
                <a:latin typeface="Times New Roman" panose="02020603050405020304" pitchFamily="18" charset="0"/>
                <a:cs typeface="Times New Roman" panose="02020603050405020304" pitchFamily="18" charset="0"/>
              </a:rPr>
              <a:t>електронного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засобу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особистого</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електронного</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засобу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картки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використовують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її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за </a:t>
            </a:r>
            <a:r>
              <a:rPr lang="ru-RU" sz="2200" dirty="0" err="1" smtClean="0">
                <a:solidFill>
                  <a:srgbClr val="000000"/>
                </a:solidFill>
                <a:latin typeface="Times New Roman" panose="02020603050405020304" pitchFamily="18" charset="0"/>
                <a:cs typeface="Times New Roman" panose="02020603050405020304" pitchFamily="18" charset="0"/>
              </a:rPr>
              <a:t>призначенням</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без </a:t>
            </a:r>
            <a:r>
              <a:rPr lang="ru-RU" sz="2200" dirty="0" err="1">
                <a:solidFill>
                  <a:srgbClr val="000000"/>
                </a:solidFill>
                <a:latin typeface="Times New Roman" panose="02020603050405020304" pitchFamily="18" charset="0"/>
                <a:cs typeface="Times New Roman" panose="02020603050405020304" pitchFamily="18" charset="0"/>
              </a:rPr>
              <a:t>оприбуткування</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касі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Зазначені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довірені</a:t>
            </a:r>
            <a:r>
              <a:rPr lang="ru-RU" sz="2200" dirty="0">
                <a:solidFill>
                  <a:srgbClr val="000000"/>
                </a:solidFill>
                <a:latin typeface="Times New Roman" panose="02020603050405020304" pitchFamily="18" charset="0"/>
                <a:cs typeface="Times New Roman" panose="02020603050405020304" pitchFamily="18" charset="0"/>
              </a:rPr>
              <a:t> особи </a:t>
            </a:r>
            <a:r>
              <a:rPr lang="ru-RU" sz="2200" dirty="0" err="1">
                <a:solidFill>
                  <a:srgbClr val="000000"/>
                </a:solidFill>
                <a:latin typeface="Times New Roman" panose="02020603050405020304" pitchFamily="18" charset="0"/>
                <a:cs typeface="Times New Roman" panose="02020603050405020304" pitchFamily="18" charset="0"/>
              </a:rPr>
              <a:t>подають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до </a:t>
            </a:r>
            <a:r>
              <a:rPr lang="ru-RU" sz="2200" dirty="0" err="1" smtClean="0">
                <a:solidFill>
                  <a:srgbClr val="000000"/>
                </a:solidFill>
                <a:latin typeface="Times New Roman" panose="02020603050405020304" pitchFamily="18" charset="0"/>
                <a:cs typeface="Times New Roman" panose="02020603050405020304" pitchFamily="18" charset="0"/>
              </a:rPr>
              <a:t>бухгалтерії</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підприємства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звіт</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використання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готівки</a:t>
            </a:r>
            <a:r>
              <a:rPr lang="ru-RU" sz="2200" dirty="0">
                <a:solidFill>
                  <a:srgbClr val="000000"/>
                </a:solidFill>
                <a:latin typeface="Times New Roman" panose="02020603050405020304" pitchFamily="18" charset="0"/>
                <a:cs typeface="Times New Roman" panose="02020603050405020304" pitchFamily="18" charset="0"/>
              </a:rPr>
              <a:t> разом </a:t>
            </a:r>
            <a:r>
              <a:rPr lang="ru-RU" sz="2200" dirty="0" err="1">
                <a:solidFill>
                  <a:srgbClr val="000000"/>
                </a:solidFill>
                <a:latin typeface="Times New Roman" panose="02020603050405020304" pitchFamily="18" charset="0"/>
                <a:cs typeface="Times New Roman" panose="02020603050405020304" pitchFamily="18" charset="0"/>
              </a:rPr>
              <a:t>із</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підтвердними</a:t>
            </a:r>
            <a:r>
              <a:rPr lang="ru-RU" sz="2200" dirty="0" smtClean="0">
                <a:solidFill>
                  <a:srgbClr val="000000"/>
                </a:solidFill>
                <a:latin typeface="Times New Roman" panose="02020603050405020304" pitchFamily="18" charset="0"/>
                <a:cs typeface="Times New Roman" panose="02020603050405020304" pitchFamily="18" charset="0"/>
              </a:rPr>
              <a:t> документами </a:t>
            </a:r>
            <a:r>
              <a:rPr lang="ru-RU" sz="2200" dirty="0">
                <a:solidFill>
                  <a:srgbClr val="000000"/>
                </a:solidFill>
                <a:latin typeface="Times New Roman" panose="02020603050405020304" pitchFamily="18" charset="0"/>
                <a:cs typeface="Times New Roman" panose="02020603050405020304" pitchFamily="18" charset="0"/>
              </a:rPr>
              <a:t>в </a:t>
            </a:r>
            <a:r>
              <a:rPr lang="ru-RU" sz="2200" dirty="0" err="1">
                <a:solidFill>
                  <a:srgbClr val="000000"/>
                </a:solidFill>
                <a:latin typeface="Times New Roman" panose="02020603050405020304" pitchFamily="18" charset="0"/>
                <a:cs typeface="Times New Roman" panose="02020603050405020304" pitchFamily="18" charset="0"/>
              </a:rPr>
              <a:t>установлені</a:t>
            </a:r>
            <a:r>
              <a:rPr lang="ru-RU" sz="2200" dirty="0">
                <a:solidFill>
                  <a:srgbClr val="000000"/>
                </a:solidFill>
                <a:latin typeface="Times New Roman" panose="02020603050405020304" pitchFamily="18" charset="0"/>
                <a:cs typeface="Times New Roman" panose="02020603050405020304" pitchFamily="18" charset="0"/>
              </a:rPr>
              <a:t> строки і порядку, </a:t>
            </a:r>
            <a:r>
              <a:rPr lang="ru-RU" sz="2200" dirty="0" err="1">
                <a:solidFill>
                  <a:srgbClr val="000000"/>
                </a:solidFill>
                <a:latin typeface="Times New Roman" panose="02020603050405020304" pitchFamily="18" charset="0"/>
                <a:cs typeface="Times New Roman" panose="02020603050405020304" pitchFamily="18" charset="0"/>
              </a:rPr>
              <a:t>визначені</a:t>
            </a:r>
            <a:r>
              <a:rPr lang="ru-RU" sz="2200" dirty="0">
                <a:solidFill>
                  <a:srgbClr val="000000"/>
                </a:solidFill>
                <a:latin typeface="Times New Roman" panose="02020603050405020304" pitchFamily="18" charset="0"/>
                <a:cs typeface="Times New Roman" panose="02020603050405020304" pitchFamily="18" charset="0"/>
              </a:rPr>
              <a:t> для </a:t>
            </a:r>
            <a:r>
              <a:rPr lang="ru-RU" sz="2200" dirty="0" err="1">
                <a:solidFill>
                  <a:srgbClr val="000000"/>
                </a:solidFill>
                <a:latin typeface="Times New Roman" panose="02020603050405020304" pitchFamily="18" charset="0"/>
                <a:cs typeface="Times New Roman" panose="02020603050405020304" pitchFamily="18" charset="0"/>
              </a:rPr>
              <a:t>підзвітних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осіб</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законодавством</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а </a:t>
            </a:r>
            <a:r>
              <a:rPr lang="ru-RU" sz="2200" dirty="0" err="1">
                <a:solidFill>
                  <a:srgbClr val="000000"/>
                </a:solidFill>
                <a:latin typeface="Times New Roman" panose="02020603050405020304" pitchFamily="18" charset="0"/>
                <a:cs typeface="Times New Roman" panose="02020603050405020304" pitchFamily="18" charset="0"/>
              </a:rPr>
              <a:t>також</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документи</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одержання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готівки</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smtClean="0">
                <a:solidFill>
                  <a:srgbClr val="000000"/>
                </a:solidFill>
                <a:latin typeface="Times New Roman" panose="02020603050405020304" pitchFamily="18" charset="0"/>
                <a:cs typeface="Times New Roman" panose="02020603050405020304" pitchFamily="18" charset="0"/>
              </a:rPr>
              <a:t>поточного </a:t>
            </a:r>
            <a:r>
              <a:rPr lang="ru-RU" sz="2200" dirty="0" err="1" smtClean="0">
                <a:solidFill>
                  <a:srgbClr val="000000"/>
                </a:solidFill>
                <a:latin typeface="Times New Roman" panose="02020603050405020304" pitchFamily="18" charset="0"/>
                <a:cs typeface="Times New Roman" panose="02020603050405020304" pitchFamily="18" charset="0"/>
              </a:rPr>
              <a:t>рахунку</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(чек банкомата, </a:t>
            </a:r>
            <a:r>
              <a:rPr lang="ru-RU" sz="2200" dirty="0" err="1">
                <a:solidFill>
                  <a:srgbClr val="000000"/>
                </a:solidFill>
                <a:latin typeface="Times New Roman" panose="02020603050405020304" pitchFamily="18" charset="0"/>
                <a:cs typeface="Times New Roman" panose="02020603050405020304" pitchFamily="18" charset="0"/>
              </a:rPr>
              <a:t>копія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видаткового</a:t>
            </a:r>
            <a:r>
              <a:rPr lang="ru-RU" sz="2200" dirty="0">
                <a:solidFill>
                  <a:srgbClr val="000000"/>
                </a:solidFill>
                <a:latin typeface="Times New Roman" panose="02020603050405020304" pitchFamily="18" charset="0"/>
                <a:cs typeface="Times New Roman" panose="02020603050405020304" pitchFamily="18" charset="0"/>
              </a:rPr>
              <a:t> ордера, </a:t>
            </a:r>
            <a:r>
              <a:rPr lang="ru-RU" sz="2200" dirty="0" err="1">
                <a:solidFill>
                  <a:srgbClr val="000000"/>
                </a:solidFill>
                <a:latin typeface="Times New Roman" panose="02020603050405020304" pitchFamily="18" charset="0"/>
                <a:cs typeface="Times New Roman" panose="02020603050405020304" pitchFamily="18" charset="0"/>
              </a:rPr>
              <a:t>довідки</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smtClean="0">
                <a:solidFill>
                  <a:srgbClr val="000000"/>
                </a:solidFill>
                <a:latin typeface="Times New Roman" panose="02020603050405020304" pitchFamily="18" charset="0"/>
                <a:cs typeface="Times New Roman" panose="02020603050405020304" pitchFamily="18" charset="0"/>
              </a:rPr>
              <a:t>встановленими</a:t>
            </a:r>
            <a:r>
              <a:rPr lang="ru-RU" sz="2200" dirty="0" smtClean="0">
                <a:solidFill>
                  <a:srgbClr val="000000"/>
                </a:solidFill>
                <a:latin typeface="Times New Roman" panose="02020603050405020304" pitchFamily="18" charset="0"/>
                <a:cs typeface="Times New Roman" panose="02020603050405020304" pitchFamily="18" charset="0"/>
              </a:rPr>
              <a:t> формами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сліп</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квитанція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торговельного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термінала</a:t>
            </a:r>
            <a:r>
              <a:rPr lang="ru-RU" sz="2200" dirty="0">
                <a:solidFill>
                  <a:srgbClr val="000000"/>
                </a:solidFill>
                <a:latin typeface="Times New Roman" panose="02020603050405020304" pitchFamily="18" charset="0"/>
                <a:cs typeface="Times New Roman" panose="02020603050405020304" pitchFamily="18" charset="0"/>
              </a:rPr>
              <a:t>) разом з </a:t>
            </a:r>
            <a:r>
              <a:rPr lang="ru-RU" sz="2200" dirty="0" err="1" smtClean="0">
                <a:solidFill>
                  <a:srgbClr val="000000"/>
                </a:solidFill>
                <a:latin typeface="Times New Roman" panose="02020603050405020304" pitchFamily="18" charset="0"/>
                <a:cs typeface="Times New Roman" panose="02020603050405020304" pitchFamily="18" charset="0"/>
              </a:rPr>
              <a:t>невитраченим</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залишком</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готівки</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17</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Суб’єкти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господарювання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a:t>
            </a:r>
            <a:r>
              <a:rPr lang="ru-RU" sz="2200" dirty="0">
                <a:solidFill>
                  <a:srgbClr val="000000"/>
                </a:solidFill>
                <a:latin typeface="Times New Roman" panose="02020603050405020304" pitchFamily="18" charset="0"/>
                <a:cs typeface="Times New Roman" panose="02020603050405020304" pitchFamily="18" charset="0"/>
              </a:rPr>
              <a:t> час </a:t>
            </a:r>
            <a:r>
              <a:rPr lang="ru-RU" sz="2200" dirty="0" err="1">
                <a:solidFill>
                  <a:srgbClr val="000000"/>
                </a:solidFill>
                <a:latin typeface="Times New Roman" panose="02020603050405020304" pitchFamily="18" charset="0"/>
                <a:cs typeface="Times New Roman" panose="02020603050405020304" pitchFamily="18" charset="0"/>
              </a:rPr>
              <a:t>здійснення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розрахунків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із</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споживачами</a:t>
            </a:r>
            <a:r>
              <a:rPr lang="ru-RU" sz="2200" dirty="0" smtClean="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готівку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зобов’язані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приймати</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сплату</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продукцію</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товари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роботи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послуги</a:t>
            </a:r>
            <a:r>
              <a:rPr lang="ru-RU" sz="2200" dirty="0" smtClean="0">
                <a:solidFill>
                  <a:srgbClr val="000000"/>
                </a:solidFill>
                <a:latin typeface="Times New Roman" panose="02020603050405020304" pitchFamily="18" charset="0"/>
                <a:cs typeface="Times New Roman" panose="02020603050405020304" pitchFamily="18" charset="0"/>
              </a:rPr>
              <a:t>) без </a:t>
            </a:r>
            <a:r>
              <a:rPr lang="ru-RU" sz="2200" dirty="0" err="1">
                <a:solidFill>
                  <a:srgbClr val="000000"/>
                </a:solidFill>
                <a:latin typeface="Times New Roman" panose="02020603050405020304" pitchFamily="18" charset="0"/>
                <a:cs typeface="Times New Roman" panose="02020603050405020304" pitchFamily="18" charset="0"/>
              </a:rPr>
              <a:t>обмежень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банкноти</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монети</a:t>
            </a:r>
            <a:r>
              <a:rPr lang="ru-RU" sz="2200" dirty="0">
                <a:solidFill>
                  <a:srgbClr val="000000"/>
                </a:solidFill>
                <a:latin typeface="Times New Roman" panose="02020603050405020304" pitchFamily="18" charset="0"/>
                <a:cs typeface="Times New Roman" panose="02020603050405020304" pitchFamily="18" charset="0"/>
              </a:rPr>
              <a:t> (у тому </a:t>
            </a:r>
            <a:r>
              <a:rPr lang="ru-RU" sz="2200" dirty="0" err="1">
                <a:solidFill>
                  <a:srgbClr val="000000"/>
                </a:solidFill>
                <a:latin typeface="Times New Roman" panose="02020603050405020304" pitchFamily="18" charset="0"/>
                <a:cs typeface="Times New Roman" panose="02020603050405020304" pitchFamily="18" charset="0"/>
              </a:rPr>
              <a:t>числі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розмінні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обігові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монети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пам’ятні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банкноти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та </a:t>
            </a:r>
            <a:r>
              <a:rPr lang="ru-RU" sz="2200" dirty="0" err="1">
                <a:solidFill>
                  <a:srgbClr val="000000"/>
                </a:solidFill>
                <a:latin typeface="Times New Roman" panose="02020603050405020304" pitchFamily="18" charset="0"/>
                <a:cs typeface="Times New Roman" panose="02020603050405020304" pitchFamily="18" charset="0"/>
              </a:rPr>
              <a:t>монети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зношені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банкноти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та </a:t>
            </a:r>
            <a:r>
              <a:rPr lang="ru-RU" sz="2200" dirty="0" err="1" smtClean="0">
                <a:solidFill>
                  <a:srgbClr val="000000"/>
                </a:solidFill>
                <a:latin typeface="Times New Roman" panose="02020603050405020304" pitchFamily="18" charset="0"/>
                <a:cs typeface="Times New Roman" panose="02020603050405020304" pitchFamily="18" charset="0"/>
              </a:rPr>
              <a:t>монети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усіх</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номіналів</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які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випускає</a:t>
            </a:r>
            <a:r>
              <a:rPr lang="ru-RU" sz="2200" dirty="0" smtClean="0">
                <a:solidFill>
                  <a:srgbClr val="000000"/>
                </a:solidFill>
                <a:latin typeface="Times New Roman" panose="02020603050405020304" pitchFamily="18" charset="0"/>
                <a:cs typeface="Times New Roman" panose="02020603050405020304" pitchFamily="18" charset="0"/>
              </a:rPr>
              <a:t> НБУ в </a:t>
            </a:r>
            <a:r>
              <a:rPr lang="ru-RU" sz="2200" dirty="0" err="1" smtClean="0">
                <a:solidFill>
                  <a:srgbClr val="000000"/>
                </a:solidFill>
                <a:latin typeface="Times New Roman" panose="02020603050405020304" pitchFamily="18" charset="0"/>
                <a:cs typeface="Times New Roman" panose="02020603050405020304" pitchFamily="18" charset="0"/>
              </a:rPr>
              <a:t>обіг</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що</a:t>
            </a:r>
            <a:r>
              <a:rPr lang="ru-RU" sz="2200" dirty="0" smtClean="0">
                <a:solidFill>
                  <a:srgbClr val="000000"/>
                </a:solidFill>
                <a:latin typeface="Times New Roman" panose="02020603050405020304" pitchFamily="18" charset="0"/>
                <a:cs typeface="Times New Roman" panose="02020603050405020304" pitchFamily="18" charset="0"/>
              </a:rPr>
              <a:t> є</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89426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засобами</a:t>
            </a:r>
            <a:r>
              <a:rPr lang="ru-RU" sz="2200" dirty="0">
                <a:solidFill>
                  <a:srgbClr val="000000"/>
                </a:solidFill>
                <a:latin typeface="Times New Roman" panose="02020603050405020304" pitchFamily="18" charset="0"/>
                <a:cs typeface="Times New Roman" panose="02020603050405020304" pitchFamily="18" charset="0"/>
              </a:rPr>
              <a:t> і не </a:t>
            </a:r>
            <a:r>
              <a:rPr lang="ru-RU" sz="2200" dirty="0" err="1">
                <a:solidFill>
                  <a:srgbClr val="000000"/>
                </a:solidFill>
                <a:latin typeface="Times New Roman" panose="02020603050405020304" pitchFamily="18" charset="0"/>
                <a:cs typeface="Times New Roman" panose="02020603050405020304" pitchFamily="18" charset="0"/>
              </a:rPr>
              <a:t>викликають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сумніву</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їх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справжності</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платіжності</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18. Суб’єкти господарювання зобов’язані в разі отримання від споживачів </a:t>
            </a:r>
            <a:r>
              <a:rPr lang="uk-UA" sz="2200" dirty="0" smtClean="0">
                <a:solidFill>
                  <a:srgbClr val="000000"/>
                </a:solidFill>
                <a:latin typeface="Times New Roman" panose="02020603050405020304" pitchFamily="18" charset="0"/>
                <a:cs typeface="Times New Roman" panose="02020603050405020304" pitchFamily="18" charset="0"/>
              </a:rPr>
              <a:t>у сплату </a:t>
            </a:r>
            <a:r>
              <a:rPr lang="uk-UA" sz="2200" dirty="0">
                <a:solidFill>
                  <a:srgbClr val="000000"/>
                </a:solidFill>
                <a:latin typeface="Times New Roman" panose="02020603050405020304" pitchFamily="18" charset="0"/>
                <a:cs typeface="Times New Roman" panose="02020603050405020304" pitchFamily="18" charset="0"/>
              </a:rPr>
              <a:t>за продукцію (товари, роботи, послуги) зношених банкнот не видавати </a:t>
            </a:r>
            <a:r>
              <a:rPr lang="uk-UA" sz="2200" dirty="0" smtClean="0">
                <a:solidFill>
                  <a:srgbClr val="000000"/>
                </a:solidFill>
                <a:latin typeface="Times New Roman" panose="02020603050405020304" pitchFamily="18" charset="0"/>
                <a:cs typeface="Times New Roman" panose="02020603050405020304" pitchFamily="18" charset="0"/>
              </a:rPr>
              <a:t>такі банкноти </a:t>
            </a:r>
            <a:r>
              <a:rPr lang="uk-UA" sz="2200" dirty="0">
                <a:solidFill>
                  <a:srgbClr val="000000"/>
                </a:solidFill>
                <a:latin typeface="Times New Roman" panose="02020603050405020304" pitchFamily="18" charset="0"/>
                <a:cs typeface="Times New Roman" panose="02020603050405020304" pitchFamily="18" charset="0"/>
              </a:rPr>
              <a:t>на здачу та надалі здати їх разом з готівковою виручкою (готівкою) </a:t>
            </a:r>
            <a:r>
              <a:rPr lang="uk-UA" sz="2200" dirty="0" smtClean="0">
                <a:solidFill>
                  <a:srgbClr val="000000"/>
                </a:solidFill>
                <a:latin typeface="Times New Roman" panose="02020603050405020304" pitchFamily="18" charset="0"/>
                <a:cs typeface="Times New Roman" panose="02020603050405020304" pitchFamily="18" charset="0"/>
              </a:rPr>
              <a:t>до обслуговуючих </a:t>
            </a:r>
            <a:r>
              <a:rPr lang="uk-UA" sz="2200" dirty="0">
                <a:solidFill>
                  <a:srgbClr val="000000"/>
                </a:solidFill>
                <a:latin typeface="Times New Roman" panose="02020603050405020304" pitchFamily="18" charset="0"/>
                <a:cs typeface="Times New Roman" panose="02020603050405020304" pitchFamily="18" charset="0"/>
              </a:rPr>
              <a:t>банків. Суб’єкти господарювання повинні </a:t>
            </a:r>
            <a:r>
              <a:rPr lang="uk-UA" sz="2200" dirty="0" smtClean="0">
                <a:solidFill>
                  <a:srgbClr val="000000"/>
                </a:solidFill>
                <a:latin typeface="Times New Roman" panose="02020603050405020304" pitchFamily="18" charset="0"/>
                <a:cs typeface="Times New Roman" panose="02020603050405020304" pitchFamily="18" charset="0"/>
              </a:rPr>
              <a:t>забезпечувати наявність </a:t>
            </a:r>
            <a:r>
              <a:rPr lang="uk-UA" sz="2200" dirty="0">
                <a:solidFill>
                  <a:srgbClr val="000000"/>
                </a:solidFill>
                <a:latin typeface="Times New Roman" panose="02020603050405020304" pitchFamily="18" charset="0"/>
                <a:cs typeface="Times New Roman" panose="02020603050405020304" pitchFamily="18" charset="0"/>
              </a:rPr>
              <a:t>у касі банкнот і монет для видачі здачі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Касові операції </a:t>
            </a:r>
            <a:r>
              <a:rPr lang="uk-UA" sz="2200" dirty="0">
                <a:solidFill>
                  <a:srgbClr val="000000"/>
                </a:solidFill>
                <a:latin typeface="Times New Roman" panose="02020603050405020304" pitchFamily="18" charset="0"/>
                <a:cs typeface="Times New Roman" panose="02020603050405020304" pitchFamily="18" charset="0"/>
              </a:rPr>
              <a:t>– операції суб’єктів господарювання між собою та </a:t>
            </a:r>
            <a:r>
              <a:rPr lang="uk-UA" sz="2200" dirty="0" smtClean="0">
                <a:solidFill>
                  <a:srgbClr val="000000"/>
                </a:solidFill>
                <a:latin typeface="Times New Roman" panose="02020603050405020304" pitchFamily="18" charset="0"/>
                <a:cs typeface="Times New Roman" panose="02020603050405020304" pitchFamily="18" charset="0"/>
              </a:rPr>
              <a:t>з фізичними </a:t>
            </a:r>
            <a:r>
              <a:rPr lang="uk-UA" sz="2200" dirty="0">
                <a:solidFill>
                  <a:srgbClr val="000000"/>
                </a:solidFill>
                <a:latin typeface="Times New Roman" panose="02020603050405020304" pitchFamily="18" charset="0"/>
                <a:cs typeface="Times New Roman" panose="02020603050405020304" pitchFamily="18" charset="0"/>
              </a:rPr>
              <a:t>особами, пов’язані з прийманням і </a:t>
            </a:r>
            <a:r>
              <a:rPr lang="uk-UA" sz="2200" dirty="0" err="1">
                <a:solidFill>
                  <a:srgbClr val="000000"/>
                </a:solidFill>
                <a:latin typeface="Times New Roman" panose="02020603050405020304" pitchFamily="18" charset="0"/>
                <a:cs typeface="Times New Roman" panose="02020603050405020304" pitchFamily="18" charset="0"/>
              </a:rPr>
              <a:t>видачею</a:t>
            </a:r>
            <a:r>
              <a:rPr lang="uk-UA" sz="2200" dirty="0">
                <a:solidFill>
                  <a:srgbClr val="000000"/>
                </a:solidFill>
                <a:latin typeface="Times New Roman" panose="02020603050405020304" pitchFamily="18" charset="0"/>
                <a:cs typeface="Times New Roman" panose="02020603050405020304" pitchFamily="18" charset="0"/>
              </a:rPr>
              <a:t> готівки під час </a:t>
            </a:r>
            <a:r>
              <a:rPr lang="uk-UA" sz="2200" dirty="0" smtClean="0">
                <a:solidFill>
                  <a:srgbClr val="000000"/>
                </a:solidFill>
                <a:latin typeface="Times New Roman" panose="02020603050405020304" pitchFamily="18" charset="0"/>
                <a:cs typeface="Times New Roman" panose="02020603050405020304" pitchFamily="18" charset="0"/>
              </a:rPr>
              <a:t>проведення розрахунків </a:t>
            </a:r>
            <a:r>
              <a:rPr lang="uk-UA" sz="2200" dirty="0">
                <a:solidFill>
                  <a:srgbClr val="000000"/>
                </a:solidFill>
                <a:latin typeface="Times New Roman" panose="02020603050405020304" pitchFamily="18" charset="0"/>
                <a:cs typeface="Times New Roman" panose="02020603050405020304" pitchFamily="18" charset="0"/>
              </a:rPr>
              <a:t>через касу з відображенням цих операцій у відповідних </a:t>
            </a:r>
            <a:r>
              <a:rPr lang="uk-UA" sz="2200" dirty="0" smtClean="0">
                <a:solidFill>
                  <a:srgbClr val="000000"/>
                </a:solidFill>
                <a:latin typeface="Times New Roman" panose="02020603050405020304" pitchFamily="18" charset="0"/>
                <a:cs typeface="Times New Roman" panose="02020603050405020304" pitchFamily="18" charset="0"/>
              </a:rPr>
              <a:t>книгах обліку</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Касові операції оформляються касовими ордерами, </a:t>
            </a:r>
            <a:r>
              <a:rPr lang="uk-UA" sz="2200" dirty="0" smtClean="0">
                <a:solidFill>
                  <a:srgbClr val="000000"/>
                </a:solidFill>
                <a:latin typeface="Times New Roman" panose="02020603050405020304" pitchFamily="18" charset="0"/>
                <a:cs typeface="Times New Roman" panose="02020603050405020304" pitchFamily="18" charset="0"/>
              </a:rPr>
              <a:t>видатковими відомостями</a:t>
            </a:r>
            <a:r>
              <a:rPr lang="uk-UA" sz="2200" dirty="0">
                <a:solidFill>
                  <a:srgbClr val="000000"/>
                </a:solidFill>
                <a:latin typeface="Times New Roman" panose="02020603050405020304" pitchFamily="18" charset="0"/>
                <a:cs typeface="Times New Roman" panose="02020603050405020304" pitchFamily="18" charset="0"/>
              </a:rPr>
              <a:t>, розрахунковими документами, документами за операціями </a:t>
            </a:r>
            <a:r>
              <a:rPr lang="uk-UA" sz="2200" dirty="0" smtClean="0">
                <a:solidFill>
                  <a:srgbClr val="000000"/>
                </a:solidFill>
                <a:latin typeface="Times New Roman" panose="02020603050405020304" pitchFamily="18" charset="0"/>
                <a:cs typeface="Times New Roman" panose="02020603050405020304" pitchFamily="18" charset="0"/>
              </a:rPr>
              <a:t>із застосуванням </a:t>
            </a:r>
            <a:r>
              <a:rPr lang="uk-UA" sz="2200" dirty="0">
                <a:solidFill>
                  <a:srgbClr val="000000"/>
                </a:solidFill>
                <a:latin typeface="Times New Roman" panose="02020603050405020304" pitchFamily="18" charset="0"/>
                <a:cs typeface="Times New Roman" panose="02020603050405020304" pitchFamily="18" charset="0"/>
              </a:rPr>
              <a:t>електронних платіжних засобів, іншими касовими документами</a:t>
            </a:r>
            <a:r>
              <a:rPr lang="uk-UA" sz="2200" dirty="0" smtClean="0">
                <a:solidFill>
                  <a:srgbClr val="000000"/>
                </a:solidFill>
                <a:latin typeface="Times New Roman" panose="02020603050405020304" pitchFamily="18" charset="0"/>
                <a:cs typeface="Times New Roman" panose="02020603050405020304" pitchFamily="18" charset="0"/>
              </a:rPr>
              <a:t>, які </a:t>
            </a:r>
            <a:r>
              <a:rPr lang="uk-UA" sz="2200" dirty="0">
                <a:solidFill>
                  <a:srgbClr val="000000"/>
                </a:solidFill>
                <a:latin typeface="Times New Roman" panose="02020603050405020304" pitchFamily="18" charset="0"/>
                <a:cs typeface="Times New Roman" panose="02020603050405020304" pitchFamily="18" charset="0"/>
              </a:rPr>
              <a:t>згідно із законодавством України підтверджували б факт </a:t>
            </a:r>
            <a:r>
              <a:rPr lang="uk-UA" sz="2200" dirty="0" smtClean="0">
                <a:solidFill>
                  <a:srgbClr val="000000"/>
                </a:solidFill>
                <a:latin typeface="Times New Roman" panose="02020603050405020304" pitchFamily="18" charset="0"/>
                <a:cs typeface="Times New Roman" panose="02020603050405020304" pitchFamily="18" charset="0"/>
              </a:rPr>
              <a:t>продажу (</a:t>
            </a:r>
            <a:r>
              <a:rPr lang="uk-UA" sz="2200" dirty="0">
                <a:solidFill>
                  <a:srgbClr val="000000"/>
                </a:solidFill>
                <a:latin typeface="Times New Roman" panose="02020603050405020304" pitchFamily="18" charset="0"/>
                <a:cs typeface="Times New Roman" panose="02020603050405020304" pitchFamily="18" charset="0"/>
              </a:rPr>
              <a:t>повернення) товарів, надання послуг, отримання (повернення) готівки.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Касові </a:t>
            </a:r>
            <a:r>
              <a:rPr lang="uk-UA" sz="2200" i="1" dirty="0">
                <a:solidFill>
                  <a:srgbClr val="000000"/>
                </a:solidFill>
                <a:latin typeface="Times New Roman" panose="02020603050405020304" pitchFamily="18" charset="0"/>
                <a:cs typeface="Times New Roman" panose="02020603050405020304" pitchFamily="18" charset="0"/>
              </a:rPr>
              <a:t>документи </a:t>
            </a:r>
            <a:r>
              <a:rPr lang="uk-UA" sz="2200" dirty="0">
                <a:solidFill>
                  <a:srgbClr val="000000"/>
                </a:solidFill>
                <a:latin typeface="Times New Roman" panose="02020603050405020304" pitchFamily="18" charset="0"/>
                <a:cs typeface="Times New Roman" panose="02020603050405020304" pitchFamily="18" charset="0"/>
              </a:rPr>
              <a:t>– документи (касові ордери та відомості на </a:t>
            </a:r>
            <a:r>
              <a:rPr lang="uk-UA" sz="2200" dirty="0" smtClean="0">
                <a:solidFill>
                  <a:srgbClr val="000000"/>
                </a:solidFill>
                <a:latin typeface="Times New Roman" panose="02020603050405020304" pitchFamily="18" charset="0"/>
                <a:cs typeface="Times New Roman" panose="02020603050405020304" pitchFamily="18" charset="0"/>
              </a:rPr>
              <a:t>виплату готівки</a:t>
            </a:r>
            <a:r>
              <a:rPr lang="uk-UA" sz="2200" dirty="0">
                <a:solidFill>
                  <a:srgbClr val="000000"/>
                </a:solidFill>
                <a:latin typeface="Times New Roman" panose="02020603050405020304" pitchFamily="18" charset="0"/>
                <a:cs typeface="Times New Roman" panose="02020603050405020304" pitchFamily="18" charset="0"/>
              </a:rPr>
              <a:t>, розрахункові документи, квитанції програмно-технічних </a:t>
            </a:r>
            <a:r>
              <a:rPr lang="uk-UA" sz="2200" dirty="0" smtClean="0">
                <a:solidFill>
                  <a:srgbClr val="000000"/>
                </a:solidFill>
                <a:latin typeface="Times New Roman" panose="02020603050405020304" pitchFamily="18" charset="0"/>
                <a:cs typeface="Times New Roman" panose="02020603050405020304" pitchFamily="18" charset="0"/>
              </a:rPr>
              <a:t>комплексів самообслуговування,</a:t>
            </a:r>
          </a:p>
        </p:txBody>
      </p:sp>
    </p:spTree>
    <p:extLst>
      <p:ext uri="{BB962C8B-B14F-4D97-AF65-F5344CB8AC3E}">
        <p14:creationId xmlns:p14="http://schemas.microsoft.com/office/powerpoint/2010/main" val="229424405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відомості закупівлі сільськогосподарської продукції, інші прибуткові та видаткові касові документи), за допомогою яких відповідно до законодавства України оформляються касові операції, звіти про використання коштів, а також відповідні журнали встановленої форми для реєстрації цих документів та книги обліку (див. рис. 5).</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Касовий ордер </a:t>
            </a:r>
            <a:r>
              <a:rPr lang="uk-UA" sz="2200" dirty="0" smtClean="0">
                <a:solidFill>
                  <a:srgbClr val="000000"/>
                </a:solidFill>
                <a:latin typeface="Times New Roman" panose="02020603050405020304" pitchFamily="18" charset="0"/>
                <a:cs typeface="Times New Roman" panose="02020603050405020304" pitchFamily="18" charset="0"/>
              </a:rPr>
              <a:t>– первинний документ (прибутковий або видатковий касовий ордер), що застосовується для оформлення надходжень (видачі) готівки з каси.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Касові документи можуть бути паперовими або електронними. Електронні касові документи повинні бути оформлені відповідно до вимог законодавства України у сфері електронного документообігу.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Приймання готівки в касу проводиться за прибутковим касовим ордером, підписаним головним бухгалтером або особою, уповноваженою керівником установи/підприємства. До прибуткових касових ордерів можуть додаватися документи, які є підставою для їх складання.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 приймання підприємствами готівки в касу за прибутковими касовими ордерами видається квитанція, що є відривною частиною прибуткового касового ордера, підписана головним бухгалтером або особою, уповноваженою керівником, підпис яких може бути</a:t>
            </a:r>
          </a:p>
        </p:txBody>
      </p:sp>
    </p:spTree>
    <p:extLst>
      <p:ext uri="{BB962C8B-B14F-4D97-AF65-F5344CB8AC3E}">
        <p14:creationId xmlns:p14="http://schemas.microsoft.com/office/powerpoint/2010/main" val="343105226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5.</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028263" y="810285"/>
            <a:ext cx="9076312" cy="5196689"/>
          </a:xfrm>
          <a:prstGeom prst="rect">
            <a:avLst/>
          </a:prstGeom>
        </p:spPr>
      </p:pic>
    </p:spTree>
    <p:extLst>
      <p:ext uri="{BB962C8B-B14F-4D97-AF65-F5344CB8AC3E}">
        <p14:creationId xmlns:p14="http://schemas.microsoft.com/office/powerpoint/2010/main" val="230108939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засвідчений відбитком печатки цього підприємства. Використання печатки підприємством не є обов’язковим.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Касири під час роботи з готівкою керуються правилами визначення </a:t>
            </a:r>
            <a:r>
              <a:rPr lang="uk-UA" sz="2200" dirty="0" err="1" smtClean="0">
                <a:solidFill>
                  <a:srgbClr val="000000"/>
                </a:solidFill>
                <a:latin typeface="Times New Roman" panose="02020603050405020304" pitchFamily="18" charset="0"/>
                <a:cs typeface="Times New Roman" panose="02020603050405020304" pitchFamily="18" charset="0"/>
              </a:rPr>
              <a:t>платіжності</a:t>
            </a:r>
            <a:r>
              <a:rPr lang="uk-UA" sz="2200" dirty="0" smtClean="0">
                <a:solidFill>
                  <a:srgbClr val="000000"/>
                </a:solidFill>
                <a:latin typeface="Times New Roman" panose="02020603050405020304" pitchFamily="18" charset="0"/>
                <a:cs typeface="Times New Roman" panose="02020603050405020304" pitchFamily="18" charset="0"/>
              </a:rPr>
              <a:t> банкнот і монет НБУ.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Видача готівки з кас проводиться за видатковими касовими ордерами або видатковими відомостями. Документи на видачу готівки підписуються керівником і головним бухгалтером або особою, уповноваженою керівником. До видаткових ордерів додаються заяви на видачу готівки, розрахунки.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Підпис керівника підприємства на видаткових касових ордерах не обов’язковий, якщо на доданих до видаткових касових ордерів документах, заявах, рахунках є його дозвільний напис.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Касир вимагає пред’явити паспорт або інший документ, що посвідчує особу, у разі видачі окремим фізичним особам готівки (у тому числі працівникам підприємства) за видатковим касовим ордером або видатковою відомістю, записує його найменування і номер, ким і коли він виданий. Фізична особа розписується у видатковому касовому ордері або видатковій відомості про одержання готівки із зазначенням одержаної суми</a:t>
            </a:r>
          </a:p>
        </p:txBody>
      </p:sp>
    </p:spTree>
    <p:extLst>
      <p:ext uri="{BB962C8B-B14F-4D97-AF65-F5344CB8AC3E}">
        <p14:creationId xmlns:p14="http://schemas.microsoft.com/office/powerpoint/2010/main" val="4022542175"/>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(гривень – словами, копійок – цифрами). Одержувачі пред’являють паспорти чи документи, що їх замінюють, якщо видаткова відомість складена на видачу готівки кільком особам, та розписуються у відповідній графі документа.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Касир проводить видачу готівки тільки особі, зазначеній у видатковому касовому ордері або видатковій відомості.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Видача готівки проводиться за довіреністю, оформленою у встановленому порядку згідно із законодавством України, особам, які з поважних причин не мають змоги поставити підпис власноручно. У видатковому касовому ордері після прізвища, імені та по батькові одержувача готівки бухгалтер зазначає прізвище, ім’я та по батькові особи, якій довірено одержати готівку, а в разі видачі готівки за видатковою відомістю перед підписом про одержання грошей касир робить у ній напис «За довіреністю». Довіреність або нотаріально засвідчена копія довіреності залишається в касира і додається до видаткового касового ордера або видаткової відомості.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Приймання одержаної з банку готівки в касу та видача готівки з каси для здавання її до банку оформляються відповідними касовими ордерами (прибутковим або видатковим) з відображенням такої касової операції в касовій книзі.</a:t>
            </a:r>
          </a:p>
        </p:txBody>
      </p:sp>
    </p:spTree>
    <p:extLst>
      <p:ext uri="{BB962C8B-B14F-4D97-AF65-F5344CB8AC3E}">
        <p14:creationId xmlns:p14="http://schemas.microsoft.com/office/powerpoint/2010/main" val="4079109025"/>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Документом, що свідчить про здавання виручки до банку, є:</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квитанція до прибуткового документа банку на внесення готівки, підписана відповідальними особами банку та засвідчена відбитком печатки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квитанція (чек) банкомата чи програмно-технічного комплексу самообслуговування;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копія супровідної відомості до сумки з готівковою виручкою (готівкою), засвідчена підписом та відбитком печатки інкасатора-збирача;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чек платіжного термінала в разі проведення інкасації коштів у режимі реального часу з використанням платіжних терміналів.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Виплати, пов’язані з оплатою праці, проводяться касиром підприємства за видатковими касовими ордерами, складеними на кожного одержувача чи за видатковими відомостями.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Дозвільний напис про видачу готівки за підписами керівника і головного бухгалтера або осіб, уповноважених керівником, робиться на титульній сторінці видаткової відомості із зазначенням строків видачі готівки і суми (гривень - словами, копійок - цифрами).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Одноразові видачі готівки на виплати, пов’язані з оплатою праці, окремим особам проводяться за видатковими касовими ордерами.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580884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Прибуткові касові ордери і квитанції до них, а також видаткові касові ордери і видаткові відомості заповнюються бухгалтером.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касових ордерах зазначається підстава для їх складання і перелічуються додані до них документи. Видача касових ордерів і видаткових відомостей на руки особам, які вносять або одержують готівку, забороняється.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Приймання і видача готівки за касовими ордерами проводиться тільки в </a:t>
            </a:r>
            <a:r>
              <a:rPr lang="uk-UA" sz="2200" dirty="0" err="1" smtClean="0">
                <a:solidFill>
                  <a:srgbClr val="000000"/>
                </a:solidFill>
                <a:latin typeface="Times New Roman" panose="02020603050405020304" pitchFamily="18" charset="0"/>
                <a:cs typeface="Times New Roman" panose="02020603050405020304" pitchFamily="18" charset="0"/>
              </a:rPr>
              <a:t>деньїх</a:t>
            </a:r>
            <a:r>
              <a:rPr lang="uk-UA" sz="2200" dirty="0" smtClean="0">
                <a:solidFill>
                  <a:srgbClr val="000000"/>
                </a:solidFill>
                <a:latin typeface="Times New Roman" panose="02020603050405020304" pitchFamily="18" charset="0"/>
                <a:cs typeface="Times New Roman" panose="02020603050405020304" pitchFamily="18" charset="0"/>
              </a:rPr>
              <a:t> складання.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Виправлення в касових ордерах та видаткових відомостях забороняються.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Прибуткові та видаткові касові ордери до передавання в касу реєструються бухгалтером у журналі реєстрації прибуткових і видаткових касових документів, який ведеться окремо за прибутковими та видатковими операціями. Видаткові касові ордери, оформлені на підставі видаткових відомостей, реєструються в такому журналі після здійснення виплат, зазначених у видатковій відомості.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Касир під час одержання касових ордерів або видаткових </a:t>
            </a:r>
            <a:r>
              <a:rPr lang="uk-UA" sz="2200" dirty="0" smtClean="0">
                <a:solidFill>
                  <a:srgbClr val="000000"/>
                </a:solidFill>
                <a:latin typeface="Times New Roman" panose="02020603050405020304" pitchFamily="18" charset="0"/>
                <a:cs typeface="Times New Roman" panose="02020603050405020304" pitchFamily="18" charset="0"/>
              </a:rPr>
              <a:t>відомостей зобов’язаний </a:t>
            </a:r>
            <a:r>
              <a:rPr lang="uk-UA" sz="2200" dirty="0">
                <a:solidFill>
                  <a:srgbClr val="000000"/>
                </a:solidFill>
                <a:latin typeface="Times New Roman" panose="02020603050405020304" pitchFamily="18" charset="0"/>
                <a:cs typeface="Times New Roman" panose="02020603050405020304" pitchFamily="18" charset="0"/>
              </a:rPr>
              <a:t>перевірити: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наявність і справжність на документах підписів, а на видатковій </a:t>
            </a:r>
            <a:r>
              <a:rPr lang="uk-UA" sz="2200" dirty="0" smtClean="0">
                <a:solidFill>
                  <a:srgbClr val="000000"/>
                </a:solidFill>
                <a:latin typeface="Times New Roman" panose="02020603050405020304" pitchFamily="18" charset="0"/>
                <a:cs typeface="Times New Roman" panose="02020603050405020304" pitchFamily="18" charset="0"/>
              </a:rPr>
              <a:t>відомості – </a:t>
            </a:r>
            <a:r>
              <a:rPr lang="uk-UA" sz="2200" dirty="0">
                <a:solidFill>
                  <a:srgbClr val="000000"/>
                </a:solidFill>
                <a:latin typeface="Times New Roman" panose="02020603050405020304" pitchFamily="18" charset="0"/>
                <a:cs typeface="Times New Roman" panose="02020603050405020304" pitchFamily="18" charset="0"/>
              </a:rPr>
              <a:t>дозвільного напису керівника підприємства або осіб, які ним уповноважені;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правильність оформлення документів, наявність усіх реквізитів</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54291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Каса банку представляє собою сукупність операційних кас банку (філій, відділень), пунктів дистанційного обслуговування, пунктів обміну іноземної валюти, а також ПТКС та </a:t>
            </a:r>
            <a:r>
              <a:rPr lang="uk-UA" sz="2200" dirty="0" err="1" smtClean="0">
                <a:solidFill>
                  <a:srgbClr val="000000"/>
                </a:solidFill>
                <a:latin typeface="Times New Roman" panose="02020603050405020304" pitchFamily="18" charset="0"/>
                <a:cs typeface="Times New Roman" panose="02020603050405020304" pitchFamily="18" charset="0"/>
              </a:rPr>
              <a:t>банкоматів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Операційна каса – це частина приміщень касового вузла банку (філії, відділення), в якій здійснюються касові операції.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Під касовим обслуговуванням розуміють надання послуг з приймання, видачі та обміну готівки на підставі ЄДБО та вимог цієї Інструкції.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зобов'язаний: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здійснювати діяльність з надання платіжних послуг на умовах, визначених Законом про послуги;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організовувати роботу щодо надання платіжних послуг протягом операційного дня з урахуванням вимог Закону про послуги;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установлювати тривалість операційного часу операційного дня самостійно та закріплювати його у внутрішніх документах щодо надання платіжних послуг (далі - внутрішні документи) та договорі про надання платіжних послуг з користувачем.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Внутрішні документи, які визначають організацію роботи банку, не мають суперечити Закону про послуги, іншому законодавству України та цій Інструкції.</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881525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наявність перелічених у документах додатків.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Касир повертає документи для оформлення в разі невиконання хоча б однієї із вимог.</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Касові ордери або видаткові відомості після їх одержання або видачі за ними готівки підписуються касиром, а на доданих до них документах проставляється відбиток штампа або напис «</a:t>
            </a:r>
            <a:r>
              <a:rPr lang="uk-UA" sz="2200" dirty="0" err="1" smtClean="0">
                <a:solidFill>
                  <a:srgbClr val="000000"/>
                </a:solidFill>
                <a:latin typeface="Times New Roman" panose="02020603050405020304" pitchFamily="18" charset="0"/>
                <a:cs typeface="Times New Roman" panose="02020603050405020304" pitchFamily="18" charset="0"/>
              </a:rPr>
              <a:t>Оплачено</a:t>
            </a:r>
            <a:r>
              <a:rPr lang="uk-UA" sz="2200" dirty="0" smtClean="0">
                <a:solidFill>
                  <a:srgbClr val="000000"/>
                </a:solidFill>
                <a:latin typeface="Times New Roman" panose="02020603050405020304" pitchFamily="18" charset="0"/>
                <a:cs typeface="Times New Roman" panose="02020603050405020304" pitchFamily="18" charset="0"/>
              </a:rPr>
              <a:t>» із зазначенням дати (число, місяць, рік).</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Касові документи після складання касиром звіту та оброблення цього звіту комплектуються в хронологічному порядку, нумеруються, формуються в справи відповідно до номенклатури справ та зберігаються відповідно до законодавства України відповідальною особою, на яку керівником покладено обов’язок щодо їх зберігання.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Підприємства зобов’язані мати </a:t>
            </a:r>
            <a:r>
              <a:rPr lang="uk-UA" sz="2200" b="1" dirty="0">
                <a:solidFill>
                  <a:srgbClr val="000000"/>
                </a:solidFill>
                <a:latin typeface="Times New Roman" panose="02020603050405020304" pitchFamily="18" charset="0"/>
                <a:cs typeface="Times New Roman" panose="02020603050405020304" pitchFamily="18" charset="0"/>
              </a:rPr>
              <a:t>касу</a:t>
            </a:r>
            <a:r>
              <a:rPr lang="uk-UA" sz="2200" dirty="0">
                <a:solidFill>
                  <a:srgbClr val="000000"/>
                </a:solidFill>
                <a:latin typeface="Times New Roman" panose="02020603050405020304" pitchFamily="18" charset="0"/>
                <a:cs typeface="Times New Roman" panose="02020603050405020304" pitchFamily="18" charset="0"/>
              </a:rPr>
              <a:t>, а їх керівники зобов’язані </a:t>
            </a:r>
            <a:r>
              <a:rPr lang="uk-UA" sz="2200" dirty="0" smtClean="0">
                <a:solidFill>
                  <a:srgbClr val="000000"/>
                </a:solidFill>
                <a:latin typeface="Times New Roman" panose="02020603050405020304" pitchFamily="18" charset="0"/>
                <a:cs typeface="Times New Roman" panose="02020603050405020304" pitchFamily="18" charset="0"/>
              </a:rPr>
              <a:t>забезпечити облаштування </a:t>
            </a:r>
            <a:r>
              <a:rPr lang="uk-UA" sz="2200" dirty="0">
                <a:solidFill>
                  <a:srgbClr val="000000"/>
                </a:solidFill>
                <a:latin typeface="Times New Roman" panose="02020603050405020304" pitchFamily="18" charset="0"/>
                <a:cs typeface="Times New Roman" panose="02020603050405020304" pitchFamily="18" charset="0"/>
              </a:rPr>
              <a:t>цієї каси та зберігання готівки у ній. Керівники </a:t>
            </a:r>
            <a:r>
              <a:rPr lang="uk-UA" sz="2200" dirty="0" smtClean="0">
                <a:solidFill>
                  <a:srgbClr val="000000"/>
                </a:solidFill>
                <a:latin typeface="Times New Roman" panose="02020603050405020304" pitchFamily="18" charset="0"/>
                <a:cs typeface="Times New Roman" panose="02020603050405020304" pitchFamily="18" charset="0"/>
              </a:rPr>
              <a:t>несуть відповідальність </a:t>
            </a:r>
            <a:r>
              <a:rPr lang="uk-UA" sz="2200" dirty="0">
                <a:solidFill>
                  <a:srgbClr val="000000"/>
                </a:solidFill>
                <a:latin typeface="Times New Roman" panose="02020603050405020304" pitchFamily="18" charset="0"/>
                <a:cs typeface="Times New Roman" panose="02020603050405020304" pitchFamily="18" charset="0"/>
              </a:rPr>
              <a:t>у встановленому законодавством України порядку </a:t>
            </a:r>
            <a:r>
              <a:rPr lang="uk-UA" sz="2200" dirty="0" smtClean="0">
                <a:solidFill>
                  <a:srgbClr val="000000"/>
                </a:solidFill>
                <a:latin typeface="Times New Roman" panose="02020603050405020304" pitchFamily="18" charset="0"/>
                <a:cs typeface="Times New Roman" panose="02020603050405020304" pitchFamily="18" charset="0"/>
              </a:rPr>
              <a:t>за </a:t>
            </a:r>
            <a:r>
              <a:rPr lang="uk-UA" sz="2200" dirty="0" err="1" smtClean="0">
                <a:solidFill>
                  <a:srgbClr val="000000"/>
                </a:solidFill>
                <a:latin typeface="Times New Roman" panose="02020603050405020304" pitchFamily="18" charset="0"/>
                <a:cs typeface="Times New Roman" panose="02020603050405020304" pitchFamily="18" charset="0"/>
              </a:rPr>
              <a:t>нестворення</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умов для забезпечення схоронності коштів під час їх зберігання </a:t>
            </a:r>
            <a:r>
              <a:rPr lang="uk-UA" sz="2200" dirty="0" smtClean="0">
                <a:solidFill>
                  <a:srgbClr val="000000"/>
                </a:solidFill>
                <a:latin typeface="Times New Roman" panose="02020603050405020304" pitchFamily="18" charset="0"/>
                <a:cs typeface="Times New Roman" panose="02020603050405020304" pitchFamily="18" charset="0"/>
              </a:rPr>
              <a:t>і транспортування</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Каса</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 приміщення або місце здійснення готівкових розрахунків, а </a:t>
            </a:r>
            <a:r>
              <a:rPr lang="uk-UA" sz="2200" dirty="0" smtClean="0">
                <a:solidFill>
                  <a:srgbClr val="000000"/>
                </a:solidFill>
                <a:latin typeface="Times New Roman" panose="02020603050405020304" pitchFamily="18" charset="0"/>
                <a:cs typeface="Times New Roman" panose="02020603050405020304" pitchFamily="18" charset="0"/>
              </a:rPr>
              <a:t>також приймання</a:t>
            </a:r>
            <a:r>
              <a:rPr lang="uk-UA" sz="2200" dirty="0">
                <a:solidFill>
                  <a:srgbClr val="000000"/>
                </a:solidFill>
                <a:latin typeface="Times New Roman" panose="02020603050405020304" pitchFamily="18" charset="0"/>
                <a:cs typeface="Times New Roman" panose="02020603050405020304" pitchFamily="18" charset="0"/>
              </a:rPr>
              <a:t>, видачі, зберігання готівки, інших цінностей, касових документів.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рис. </a:t>
            </a:r>
            <a:r>
              <a:rPr lang="uk-UA" sz="2200" dirty="0" smtClean="0">
                <a:solidFill>
                  <a:srgbClr val="000000"/>
                </a:solidFill>
                <a:latin typeface="Times New Roman" panose="02020603050405020304" pitchFamily="18" charset="0"/>
                <a:cs typeface="Times New Roman" panose="02020603050405020304" pitchFamily="18" charset="0"/>
              </a:rPr>
              <a:t>6 </a:t>
            </a:r>
            <a:r>
              <a:rPr lang="uk-UA" sz="2200" dirty="0">
                <a:solidFill>
                  <a:srgbClr val="000000"/>
                </a:solidFill>
                <a:latin typeface="Times New Roman" panose="02020603050405020304" pitchFamily="18" charset="0"/>
                <a:cs typeface="Times New Roman" panose="02020603050405020304" pitchFamily="18" charset="0"/>
              </a:rPr>
              <a:t>показано місце каси в організаційній структурі підприємства</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670602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6.</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240732" y="561315"/>
            <a:ext cx="7749766" cy="5694630"/>
          </a:xfrm>
          <a:prstGeom prst="rect">
            <a:avLst/>
          </a:prstGeom>
        </p:spPr>
      </p:pic>
    </p:spTree>
    <p:extLst>
      <p:ext uri="{BB962C8B-B14F-4D97-AF65-F5344CB8AC3E}">
        <p14:creationId xmlns:p14="http://schemas.microsoft.com/office/powerpoint/2010/main" val="3331890428"/>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Підприємству забороняється зберігати в касі готівку та інші цінності, що не є його власністю.</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Підприємства відображають у касовій книзі усі надходження і видачу готівки в національній валюті.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Касова книга – документ установленої форми, що застосовується для здійснення первинного обліку готівки в касі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Кожне підприємство, що має касу, веде одну касову книгу для </a:t>
            </a:r>
            <a:r>
              <a:rPr lang="uk-UA" sz="2200" dirty="0" smtClean="0">
                <a:solidFill>
                  <a:srgbClr val="000000"/>
                </a:solidFill>
                <a:latin typeface="Times New Roman" panose="02020603050405020304" pitchFamily="18" charset="0"/>
                <a:cs typeface="Times New Roman" panose="02020603050405020304" pitchFamily="18" charset="0"/>
              </a:rPr>
              <a:t>обліку операцій </a:t>
            </a:r>
            <a:r>
              <a:rPr lang="uk-UA" sz="2200" dirty="0">
                <a:solidFill>
                  <a:srgbClr val="000000"/>
                </a:solidFill>
                <a:latin typeface="Times New Roman" panose="02020603050405020304" pitchFamily="18" charset="0"/>
                <a:cs typeface="Times New Roman" panose="02020603050405020304" pitchFamily="18" charset="0"/>
              </a:rPr>
              <a:t>з готівкою в національній валюті.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Відокремлені </a:t>
            </a:r>
            <a:r>
              <a:rPr lang="uk-UA" sz="2200" dirty="0">
                <a:solidFill>
                  <a:srgbClr val="000000"/>
                </a:solidFill>
                <a:latin typeface="Times New Roman" panose="02020603050405020304" pitchFamily="18" charset="0"/>
                <a:cs typeface="Times New Roman" panose="02020603050405020304" pitchFamily="18" charset="0"/>
              </a:rPr>
              <a:t>підрозділи підприємств, які проводять операції з </a:t>
            </a:r>
            <a:r>
              <a:rPr lang="uk-UA" sz="2200" dirty="0" smtClean="0">
                <a:solidFill>
                  <a:srgbClr val="000000"/>
                </a:solidFill>
                <a:latin typeface="Times New Roman" panose="02020603050405020304" pitchFamily="18" charset="0"/>
                <a:cs typeface="Times New Roman" panose="02020603050405020304" pitchFamily="18" charset="0"/>
              </a:rPr>
              <a:t>приймання готівки </a:t>
            </a:r>
            <a:r>
              <a:rPr lang="uk-UA" sz="2200" dirty="0">
                <a:solidFill>
                  <a:srgbClr val="000000"/>
                </a:solidFill>
                <a:latin typeface="Times New Roman" panose="02020603050405020304" pitchFamily="18" charset="0"/>
                <a:cs typeface="Times New Roman" panose="02020603050405020304" pitchFamily="18" charset="0"/>
              </a:rPr>
              <a:t>за продану продукцію (товари, роботи, послуги) з оформленням </a:t>
            </a:r>
            <a:r>
              <a:rPr lang="uk-UA" sz="2200" dirty="0" smtClean="0">
                <a:solidFill>
                  <a:srgbClr val="000000"/>
                </a:solidFill>
                <a:latin typeface="Times New Roman" panose="02020603050405020304" pitchFamily="18" charset="0"/>
                <a:cs typeface="Times New Roman" panose="02020603050405020304" pitchFamily="18" charset="0"/>
              </a:rPr>
              <a:t>її прибутковим </a:t>
            </a:r>
            <a:r>
              <a:rPr lang="uk-UA" sz="2200" dirty="0">
                <a:solidFill>
                  <a:srgbClr val="000000"/>
                </a:solidFill>
                <a:latin typeface="Times New Roman" panose="02020603050405020304" pitchFamily="18" charset="0"/>
                <a:cs typeface="Times New Roman" panose="02020603050405020304" pitchFamily="18" charset="0"/>
              </a:rPr>
              <a:t>касовим ордером, а також з видачі готівки на виплати, пов’язані </a:t>
            </a:r>
            <a:r>
              <a:rPr lang="uk-UA" sz="2200" dirty="0" smtClean="0">
                <a:solidFill>
                  <a:srgbClr val="000000"/>
                </a:solidFill>
                <a:latin typeface="Times New Roman" panose="02020603050405020304" pitchFamily="18" charset="0"/>
                <a:cs typeface="Times New Roman" panose="02020603050405020304" pitchFamily="18" charset="0"/>
              </a:rPr>
              <a:t>з оплатою </a:t>
            </a:r>
            <a:r>
              <a:rPr lang="uk-UA" sz="2200" dirty="0">
                <a:solidFill>
                  <a:srgbClr val="000000"/>
                </a:solidFill>
                <a:latin typeface="Times New Roman" panose="02020603050405020304" pitchFamily="18" charset="0"/>
                <a:cs typeface="Times New Roman" panose="02020603050405020304" pitchFamily="18" charset="0"/>
              </a:rPr>
              <a:t>праці, виробничі (господарські) потреби, інші операції з оформленням </a:t>
            </a:r>
            <a:r>
              <a:rPr lang="uk-UA" sz="2200" dirty="0" smtClean="0">
                <a:solidFill>
                  <a:srgbClr val="000000"/>
                </a:solidFill>
                <a:latin typeface="Times New Roman" panose="02020603050405020304" pitchFamily="18" charset="0"/>
                <a:cs typeface="Times New Roman" panose="02020603050405020304" pitchFamily="18" charset="0"/>
              </a:rPr>
              <a:t>їх видатковими </a:t>
            </a:r>
            <a:r>
              <a:rPr lang="uk-UA" sz="2200" dirty="0">
                <a:solidFill>
                  <a:srgbClr val="000000"/>
                </a:solidFill>
                <a:latin typeface="Times New Roman" panose="02020603050405020304" pitchFamily="18" charset="0"/>
                <a:cs typeface="Times New Roman" panose="02020603050405020304" pitchFamily="18" charset="0"/>
              </a:rPr>
              <a:t>касовими ордерами і відомостями, ведуть касову книгу.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Аркуші </a:t>
            </a:r>
            <a:r>
              <a:rPr lang="uk-UA" sz="2200" dirty="0">
                <a:solidFill>
                  <a:srgbClr val="000000"/>
                </a:solidFill>
                <a:latin typeface="Times New Roman" panose="02020603050405020304" pitchFamily="18" charset="0"/>
                <a:cs typeface="Times New Roman" panose="02020603050405020304" pitchFamily="18" charset="0"/>
              </a:rPr>
              <a:t>касової книги нумеруються та прошнуровуються. Кількість </a:t>
            </a:r>
            <a:r>
              <a:rPr lang="uk-UA" sz="2200" dirty="0" smtClean="0">
                <a:solidFill>
                  <a:srgbClr val="000000"/>
                </a:solidFill>
                <a:latin typeface="Times New Roman" panose="02020603050405020304" pitchFamily="18" charset="0"/>
                <a:cs typeface="Times New Roman" panose="02020603050405020304" pitchFamily="18" charset="0"/>
              </a:rPr>
              <a:t>аркушів у </a:t>
            </a:r>
            <a:r>
              <a:rPr lang="uk-UA" sz="2200" dirty="0">
                <a:solidFill>
                  <a:srgbClr val="000000"/>
                </a:solidFill>
                <a:latin typeface="Times New Roman" panose="02020603050405020304" pitchFamily="18" charset="0"/>
                <a:cs typeface="Times New Roman" panose="02020603050405020304" pitchFamily="18" charset="0"/>
              </a:rPr>
              <a:t>касовій книзі засвідчуються підписами керівника і головного </a:t>
            </a:r>
            <a:r>
              <a:rPr lang="uk-UA" sz="2200" dirty="0" smtClean="0">
                <a:solidFill>
                  <a:srgbClr val="000000"/>
                </a:solidFill>
                <a:latin typeface="Times New Roman" panose="02020603050405020304" pitchFamily="18" charset="0"/>
                <a:cs typeface="Times New Roman" panose="02020603050405020304" pitchFamily="18" charset="0"/>
              </a:rPr>
              <a:t>бухгалтера підприємства</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Записи в касовій книзі здійснюються у двох примірниках. Перші примірники</a:t>
            </a:r>
            <a:r>
              <a:rPr lang="uk-UA" sz="2200" dirty="0" smtClean="0">
                <a:solidFill>
                  <a:srgbClr val="000000"/>
                </a:solidFill>
                <a:latin typeface="Times New Roman" panose="02020603050405020304" pitchFamily="18" charset="0"/>
                <a:cs typeface="Times New Roman" panose="02020603050405020304" pitchFamily="18" charset="0"/>
              </a:rPr>
              <a:t>, що </a:t>
            </a:r>
            <a:r>
              <a:rPr lang="uk-UA" sz="2200" dirty="0">
                <a:solidFill>
                  <a:srgbClr val="000000"/>
                </a:solidFill>
                <a:latin typeface="Times New Roman" panose="02020603050405020304" pitchFamily="18" charset="0"/>
                <a:cs typeface="Times New Roman" panose="02020603050405020304" pitchFamily="18" charset="0"/>
              </a:rPr>
              <a:t>є невідривною частиною аркуша касової книги – «Вкладні аркуші </a:t>
            </a:r>
            <a:r>
              <a:rPr lang="uk-UA" sz="2200" dirty="0" smtClean="0">
                <a:solidFill>
                  <a:srgbClr val="000000"/>
                </a:solidFill>
                <a:latin typeface="Times New Roman" panose="02020603050405020304" pitchFamily="18" charset="0"/>
                <a:cs typeface="Times New Roman" panose="02020603050405020304" pitchFamily="18" charset="0"/>
              </a:rPr>
              <a:t>касової книги</a:t>
            </a:r>
            <a:r>
              <a:rPr lang="uk-UA" sz="2200" dirty="0">
                <a:solidFill>
                  <a:srgbClr val="000000"/>
                </a:solidFill>
                <a:latin typeface="Times New Roman" panose="02020603050405020304" pitchFamily="18" charset="0"/>
                <a:cs typeface="Times New Roman" panose="02020603050405020304" pitchFamily="18" charset="0"/>
              </a:rPr>
              <a:t>», залишаються в касовій книзі. </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600899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Другі примірники, що є відривною частиною аркуша касової книги – «Звіт касира», є документами, за якими касири звітують щодо руху грошей у касі. Перші і другі примірники мають однакові номери.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Виправлення в касовій книзі не допускаються. Зроблені </a:t>
            </a:r>
            <a:r>
              <a:rPr lang="uk-UA" sz="2200" dirty="0" smtClean="0">
                <a:solidFill>
                  <a:srgbClr val="000000"/>
                </a:solidFill>
                <a:latin typeface="Times New Roman" panose="02020603050405020304" pitchFamily="18" charset="0"/>
                <a:cs typeface="Times New Roman" panose="02020603050405020304" pitchFamily="18" charset="0"/>
              </a:rPr>
              <a:t>виправлення підписуються </a:t>
            </a:r>
            <a:r>
              <a:rPr lang="uk-UA" sz="2200" dirty="0">
                <a:solidFill>
                  <a:srgbClr val="000000"/>
                </a:solidFill>
                <a:latin typeface="Times New Roman" panose="02020603050405020304" pitchFamily="18" charset="0"/>
                <a:cs typeface="Times New Roman" panose="02020603050405020304" pitchFamily="18" charset="0"/>
              </a:rPr>
              <a:t>касиром, а також головним бухгалтером або особою, яка </a:t>
            </a:r>
            <a:r>
              <a:rPr lang="uk-UA" sz="2200" dirty="0" smtClean="0">
                <a:solidFill>
                  <a:srgbClr val="000000"/>
                </a:solidFill>
                <a:latin typeface="Times New Roman" panose="02020603050405020304" pitchFamily="18" charset="0"/>
                <a:cs typeface="Times New Roman" panose="02020603050405020304" pitchFamily="18" charset="0"/>
              </a:rPr>
              <a:t>його заміщує</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Касир </a:t>
            </a:r>
            <a:r>
              <a:rPr lang="uk-UA" sz="2200" dirty="0">
                <a:solidFill>
                  <a:srgbClr val="000000"/>
                </a:solidFill>
                <a:latin typeface="Times New Roman" panose="02020603050405020304" pitchFamily="18" charset="0"/>
                <a:cs typeface="Times New Roman" panose="02020603050405020304" pitchFamily="18" charset="0"/>
              </a:rPr>
              <a:t>здійснює записи в касовій книзі за операціями одержання або </a:t>
            </a:r>
            <a:r>
              <a:rPr lang="uk-UA" sz="2200" dirty="0" smtClean="0">
                <a:solidFill>
                  <a:srgbClr val="000000"/>
                </a:solidFill>
                <a:latin typeface="Times New Roman" panose="02020603050405020304" pitchFamily="18" charset="0"/>
                <a:cs typeface="Times New Roman" panose="02020603050405020304" pitchFamily="18" charset="0"/>
              </a:rPr>
              <a:t>видачі готівки </a:t>
            </a:r>
            <a:r>
              <a:rPr lang="uk-UA" sz="2200" dirty="0">
                <a:solidFill>
                  <a:srgbClr val="000000"/>
                </a:solidFill>
                <a:latin typeface="Times New Roman" panose="02020603050405020304" pitchFamily="18" charset="0"/>
                <a:cs typeface="Times New Roman" panose="02020603050405020304" pitchFamily="18" charset="0"/>
              </a:rPr>
              <a:t>за кожним касовим ордером і видатковою відомістю в день </a:t>
            </a:r>
            <a:r>
              <a:rPr lang="uk-UA" sz="2200" dirty="0" smtClean="0">
                <a:solidFill>
                  <a:srgbClr val="000000"/>
                </a:solidFill>
                <a:latin typeface="Times New Roman" panose="02020603050405020304" pitchFamily="18" charset="0"/>
                <a:cs typeface="Times New Roman" panose="02020603050405020304" pitchFamily="18" charset="0"/>
              </a:rPr>
              <a:t>її надходження </a:t>
            </a:r>
            <a:r>
              <a:rPr lang="uk-UA" sz="2200" dirty="0">
                <a:solidFill>
                  <a:srgbClr val="000000"/>
                </a:solidFill>
                <a:latin typeface="Times New Roman" panose="02020603050405020304" pitchFamily="18" charset="0"/>
                <a:cs typeface="Times New Roman" panose="02020603050405020304" pitchFamily="18" charset="0"/>
              </a:rPr>
              <a:t>або видачі. За відсутності руху готівки в касі протягом робочого </a:t>
            </a:r>
            <a:r>
              <a:rPr lang="uk-UA" sz="2200" dirty="0" smtClean="0">
                <a:solidFill>
                  <a:srgbClr val="000000"/>
                </a:solidFill>
                <a:latin typeface="Times New Roman" panose="02020603050405020304" pitchFamily="18" charset="0"/>
                <a:cs typeface="Times New Roman" panose="02020603050405020304" pitchFamily="18" charset="0"/>
              </a:rPr>
              <a:t>дня записи </a:t>
            </a:r>
            <a:r>
              <a:rPr lang="uk-UA" sz="2200" dirty="0">
                <a:solidFill>
                  <a:srgbClr val="000000"/>
                </a:solidFill>
                <a:latin typeface="Times New Roman" panose="02020603050405020304" pitchFamily="18" charset="0"/>
                <a:cs typeface="Times New Roman" panose="02020603050405020304" pitchFamily="18" charset="0"/>
              </a:rPr>
              <a:t>в касовій книзі в цей день не здійснюються.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Касир </a:t>
            </a:r>
            <a:r>
              <a:rPr lang="uk-UA" sz="2200" dirty="0">
                <a:solidFill>
                  <a:srgbClr val="000000"/>
                </a:solidFill>
                <a:latin typeface="Times New Roman" panose="02020603050405020304" pitchFamily="18" charset="0"/>
                <a:cs typeface="Times New Roman" panose="02020603050405020304" pitchFamily="18" charset="0"/>
              </a:rPr>
              <a:t>щоденно в кінці робочого дня підсумовує операції за день, </a:t>
            </a:r>
            <a:r>
              <a:rPr lang="uk-UA" sz="2200" dirty="0" smtClean="0">
                <a:solidFill>
                  <a:srgbClr val="000000"/>
                </a:solidFill>
                <a:latin typeface="Times New Roman" panose="02020603050405020304" pitchFamily="18" charset="0"/>
                <a:cs typeface="Times New Roman" panose="02020603050405020304" pitchFamily="18" charset="0"/>
              </a:rPr>
              <a:t>виводить залишок </a:t>
            </a:r>
            <a:r>
              <a:rPr lang="uk-UA" sz="2200" dirty="0">
                <a:solidFill>
                  <a:srgbClr val="000000"/>
                </a:solidFill>
                <a:latin typeface="Times New Roman" panose="02020603050405020304" pitchFamily="18" charset="0"/>
                <a:cs typeface="Times New Roman" panose="02020603050405020304" pitchFamily="18" charset="0"/>
              </a:rPr>
              <a:t>готівки в касі на початок наступного дня і передає до бухгалтерії як </a:t>
            </a:r>
            <a:r>
              <a:rPr lang="uk-UA" sz="2200" dirty="0" smtClean="0">
                <a:solidFill>
                  <a:srgbClr val="000000"/>
                </a:solidFill>
                <a:latin typeface="Times New Roman" panose="02020603050405020304" pitchFamily="18" charset="0"/>
                <a:cs typeface="Times New Roman" panose="02020603050405020304" pitchFamily="18" charset="0"/>
              </a:rPr>
              <a:t>звіт касира </a:t>
            </a:r>
            <a:r>
              <a:rPr lang="uk-UA" sz="2200" dirty="0">
                <a:solidFill>
                  <a:srgbClr val="000000"/>
                </a:solidFill>
                <a:latin typeface="Times New Roman" panose="02020603050405020304" pitchFamily="18" charset="0"/>
                <a:cs typeface="Times New Roman" panose="02020603050405020304" pitchFamily="18" charset="0"/>
              </a:rPr>
              <a:t>другі примірники, що є відривною частиною аркуша касової книги (</a:t>
            </a:r>
            <a:r>
              <a:rPr lang="uk-UA" sz="2200" dirty="0" smtClean="0">
                <a:solidFill>
                  <a:srgbClr val="000000"/>
                </a:solidFill>
                <a:latin typeface="Times New Roman" panose="02020603050405020304" pitchFamily="18" charset="0"/>
                <a:cs typeface="Times New Roman" panose="02020603050405020304" pitchFamily="18" charset="0"/>
              </a:rPr>
              <a:t>копію записів </a:t>
            </a:r>
            <a:r>
              <a:rPr lang="uk-UA" sz="2200" dirty="0">
                <a:solidFill>
                  <a:srgbClr val="000000"/>
                </a:solidFill>
                <a:latin typeface="Times New Roman" panose="02020603050405020304" pitchFamily="18" charset="0"/>
                <a:cs typeface="Times New Roman" panose="02020603050405020304" pitchFamily="18" charset="0"/>
              </a:rPr>
              <a:t>у касовій книзі за день), з прибутковими і видатковими </a:t>
            </a:r>
            <a:r>
              <a:rPr lang="uk-UA" sz="2200" dirty="0" smtClean="0">
                <a:solidFill>
                  <a:srgbClr val="000000"/>
                </a:solidFill>
                <a:latin typeface="Times New Roman" panose="02020603050405020304" pitchFamily="18" charset="0"/>
                <a:cs typeface="Times New Roman" panose="02020603050405020304" pitchFamily="18" charset="0"/>
              </a:rPr>
              <a:t>касовими ордерами </a:t>
            </a:r>
            <a:r>
              <a:rPr lang="uk-UA" sz="2200" dirty="0">
                <a:solidFill>
                  <a:srgbClr val="000000"/>
                </a:solidFill>
                <a:latin typeface="Times New Roman" panose="02020603050405020304" pitchFamily="18" charset="0"/>
                <a:cs typeface="Times New Roman" panose="02020603050405020304" pitchFamily="18" charset="0"/>
              </a:rPr>
              <a:t>під підпис у касовій книзі. Готівка, видана за видатковими </a:t>
            </a:r>
            <a:r>
              <a:rPr lang="uk-UA" sz="2200" dirty="0" smtClean="0">
                <a:solidFill>
                  <a:srgbClr val="000000"/>
                </a:solidFill>
                <a:latin typeface="Times New Roman" panose="02020603050405020304" pitchFamily="18" charset="0"/>
                <a:cs typeface="Times New Roman" panose="02020603050405020304" pitchFamily="18" charset="0"/>
              </a:rPr>
              <a:t>відомостями на </a:t>
            </a:r>
            <a:r>
              <a:rPr lang="uk-UA" sz="2200" dirty="0">
                <a:solidFill>
                  <a:srgbClr val="000000"/>
                </a:solidFill>
                <a:latin typeface="Times New Roman" panose="02020603050405020304" pitchFamily="18" charset="0"/>
                <a:cs typeface="Times New Roman" panose="02020603050405020304" pitchFamily="18" charset="0"/>
              </a:rPr>
              <a:t>виплати, пов’язані з оплатою праці, відображається в касовій книзі </a:t>
            </a:r>
            <a:r>
              <a:rPr lang="uk-UA" sz="2200" dirty="0" smtClean="0">
                <a:solidFill>
                  <a:srgbClr val="000000"/>
                </a:solidFill>
                <a:latin typeface="Times New Roman" panose="02020603050405020304" pitchFamily="18" charset="0"/>
                <a:cs typeface="Times New Roman" panose="02020603050405020304" pitchFamily="18" charset="0"/>
              </a:rPr>
              <a:t>після закінчення </a:t>
            </a:r>
            <a:r>
              <a:rPr lang="uk-UA" sz="2200" dirty="0">
                <a:solidFill>
                  <a:srgbClr val="000000"/>
                </a:solidFill>
                <a:latin typeface="Times New Roman" panose="02020603050405020304" pitchFamily="18" charset="0"/>
                <a:cs typeface="Times New Roman" panose="02020603050405020304" pitchFamily="18" charset="0"/>
              </a:rPr>
              <a:t>строків цих виплат</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На рис. 7</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показано </a:t>
            </a:r>
            <a:r>
              <a:rPr lang="ru-RU" sz="2200" dirty="0" err="1">
                <a:solidFill>
                  <a:srgbClr val="000000"/>
                </a:solidFill>
                <a:latin typeface="Times New Roman" panose="02020603050405020304" pitchFamily="18" charset="0"/>
                <a:cs typeface="Times New Roman" panose="02020603050405020304" pitchFamily="18" charset="0"/>
              </a:rPr>
              <a:t>обов’язки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касира</a:t>
            </a:r>
            <a:r>
              <a:rPr lang="ru-RU" sz="2200" dirty="0">
                <a:solidFill>
                  <a:srgbClr val="000000"/>
                </a:solidFill>
                <a:latin typeface="Times New Roman" panose="02020603050405020304" pitchFamily="18" charset="0"/>
                <a:cs typeface="Times New Roman" panose="02020603050405020304" pitchFamily="18" charset="0"/>
              </a:rPr>
              <a:t>, бухгалтера та </a:t>
            </a:r>
            <a:r>
              <a:rPr lang="ru-RU" sz="2200" dirty="0" err="1">
                <a:solidFill>
                  <a:srgbClr val="000000"/>
                </a:solidFill>
                <a:latin typeface="Times New Roman" panose="02020603050405020304" pitchFamily="18" charset="0"/>
                <a:cs typeface="Times New Roman" panose="02020603050405020304" pitchFamily="18" charset="0"/>
              </a:rPr>
              <a:t>керівника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підприємства</a:t>
            </a:r>
            <a:r>
              <a:rPr lang="ru-RU" sz="2200" dirty="0">
                <a:solidFill>
                  <a:srgbClr val="000000"/>
                </a:solidFill>
                <a:latin typeface="Times New Roman" panose="02020603050405020304" pitchFamily="18" charset="0"/>
                <a:cs typeface="Times New Roman" panose="02020603050405020304" pitchFamily="18" charset="0"/>
              </a:rPr>
              <a:t>.</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4668372"/>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7.</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Підприємства за умови забезпечення належного зберігання касових документів мають право вести касову книгу в електронній формі за допомогою комп’ютерних засобів.</a:t>
            </a:r>
          </a:p>
        </p:txBody>
      </p:sp>
      <p:pic>
        <p:nvPicPr>
          <p:cNvPr id="2" name="Рисунок 1"/>
          <p:cNvPicPr>
            <a:picLocks noChangeAspect="1"/>
          </p:cNvPicPr>
          <p:nvPr/>
        </p:nvPicPr>
        <p:blipFill>
          <a:blip r:embed="rId2"/>
          <a:stretch>
            <a:fillRect/>
          </a:stretch>
        </p:blipFill>
        <p:spPr>
          <a:xfrm>
            <a:off x="2318710" y="778598"/>
            <a:ext cx="8741411" cy="4244185"/>
          </a:xfrm>
          <a:prstGeom prst="rect">
            <a:avLst/>
          </a:prstGeom>
        </p:spPr>
      </p:pic>
    </p:spTree>
    <p:extLst>
      <p:ext uri="{BB962C8B-B14F-4D97-AF65-F5344CB8AC3E}">
        <p14:creationId xmlns:p14="http://schemas.microsoft.com/office/powerpoint/2010/main" val="4166212169"/>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Програмне забезпечення, за допомогою якого ведеться касова книга, повинне забезпечувати візуальне відображення і роздрукування кожної з двох частин аркуша касової книги («Вкладний аркуш касової книги» та «Звіт касира»), які за формою і змістом повинні відтворювати форму та зміст касової книги в паперовому вигляді.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Контроль за правильним веденням касової книги покладається на головного бухгалтера або працівника підприємства, який на це уповноважений керівником.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Старший касир перед початком робочого дня (за наявності на підприємстві кількох касирів) видає іншим касирам авансом потрібну для видаткових операцій суму готівки під підпис у книзі обліку виданої та прийнятої старшим касиром готівки, яку веде старший касир.</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Книга обліку виданої та прийнятої старшим касиром готівки – книга, що застосовується для обліку готівки та сплачених документів.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Касири зобов’язані в кінці робочого дня здати залишок готівки та касові документи за проведеними операціями старшому касиру під підпис у книзі обліку виданої та прийнятої старшим касиром готівки.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Керівник підприємства під час прийняття на роботу касира укладає з ним договір про</a:t>
            </a:r>
          </a:p>
        </p:txBody>
      </p:sp>
    </p:spTree>
    <p:extLst>
      <p:ext uri="{BB962C8B-B14F-4D97-AF65-F5344CB8AC3E}">
        <p14:creationId xmlns:p14="http://schemas.microsoft.com/office/powerpoint/2010/main" val="1084828589"/>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повну матеріальну відповідальність та ознайомлює його під підпис із вимогами Положення про ведення касових операцій у національній валюті в Україні.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Ліміт залишку готівки в касі (ліміт каси)</a:t>
            </a:r>
            <a:r>
              <a:rPr lang="uk-UA" sz="2200" dirty="0" smtClean="0">
                <a:solidFill>
                  <a:srgbClr val="000000"/>
                </a:solidFill>
                <a:latin typeface="Times New Roman" panose="02020603050405020304" pitchFamily="18" charset="0"/>
                <a:cs typeface="Times New Roman" panose="02020603050405020304" pitchFamily="18" charset="0"/>
              </a:rPr>
              <a:t> – граничний розмір суми готівки, що може залишатися в касі в позаробочий час та забезпечити роботу на початку наступного робочого дня.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Підприємство визначає і встановлює за погодженням з банком (у якому відкрито рахунок підприємства, на який зараховуються кошти) строки здавання ним готівкової виручки (готівки) для її зарахування на рахунки в банках відповідно до таких вимог:</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для підприємств, розташованих у населених пунктах, де є банки – щодня (у день надходження готівкової виручки (готівки) до їх кас);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для підприємств, у яких час закінчення робочого дня (зміни), установлений правилами внутрішнього трудового розпорядку і графіками змінності відповідно до законодавства України, не дає змогу забезпечити здавання готівкової виручки (готівки) у день її надходження, – наступного за днем надходження готівкової виручки (готівки) до каси дня;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для підприємств, розташованих у населених пунктах, де немає банків, – не рідше ніж один раз на п’ять робочих днів.</a:t>
            </a:r>
          </a:p>
        </p:txBody>
      </p:sp>
    </p:spTree>
    <p:extLst>
      <p:ext uri="{BB962C8B-B14F-4D97-AF65-F5344CB8AC3E}">
        <p14:creationId xmlns:p14="http://schemas.microsoft.com/office/powerpoint/2010/main" val="557048313"/>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Підприємства</a:t>
            </a:r>
            <a:r>
              <a:rPr lang="uk-UA" sz="2200" dirty="0">
                <a:solidFill>
                  <a:srgbClr val="000000"/>
                </a:solidFill>
                <a:latin typeface="Times New Roman" panose="02020603050405020304" pitchFamily="18" charset="0"/>
                <a:cs typeface="Times New Roman" panose="02020603050405020304" pitchFamily="18" charset="0"/>
              </a:rPr>
              <a:t>, які працюють у вихідні та святкові дні і не мають змоги </a:t>
            </a:r>
            <a:r>
              <a:rPr lang="uk-UA" sz="2200" dirty="0" smtClean="0">
                <a:solidFill>
                  <a:srgbClr val="000000"/>
                </a:solidFill>
                <a:latin typeface="Times New Roman" panose="02020603050405020304" pitchFamily="18" charset="0"/>
                <a:cs typeface="Times New Roman" panose="02020603050405020304" pitchFamily="18" charset="0"/>
              </a:rPr>
              <a:t>здати одержану </a:t>
            </a:r>
            <a:r>
              <a:rPr lang="uk-UA" sz="2200" dirty="0">
                <a:solidFill>
                  <a:srgbClr val="000000"/>
                </a:solidFill>
                <a:latin typeface="Times New Roman" panose="02020603050405020304" pitchFamily="18" charset="0"/>
                <a:cs typeface="Times New Roman" panose="02020603050405020304" pitchFamily="18" charset="0"/>
              </a:rPr>
              <a:t>ними за ці дні готівкову виручку (готівку) до банку через </a:t>
            </a:r>
            <a:r>
              <a:rPr lang="uk-UA" sz="2200" dirty="0" smtClean="0">
                <a:solidFill>
                  <a:srgbClr val="000000"/>
                </a:solidFill>
                <a:latin typeface="Times New Roman" panose="02020603050405020304" pitchFamily="18" charset="0"/>
                <a:cs typeface="Times New Roman" panose="02020603050405020304" pitchFamily="18" charset="0"/>
              </a:rPr>
              <a:t>відсутність відповідної </a:t>
            </a:r>
            <a:r>
              <a:rPr lang="uk-UA" sz="2200" dirty="0">
                <a:solidFill>
                  <a:srgbClr val="000000"/>
                </a:solidFill>
                <a:latin typeface="Times New Roman" panose="02020603050405020304" pitchFamily="18" charset="0"/>
                <a:cs typeface="Times New Roman" panose="02020603050405020304" pitchFamily="18" charset="0"/>
              </a:rPr>
              <a:t>умови у договорі, укладеному з банком на інкасацію коштів, </a:t>
            </a:r>
            <a:r>
              <a:rPr lang="uk-UA" sz="2200" dirty="0" smtClean="0">
                <a:solidFill>
                  <a:srgbClr val="000000"/>
                </a:solidFill>
                <a:latin typeface="Times New Roman" panose="02020603050405020304" pitchFamily="18" charset="0"/>
                <a:cs typeface="Times New Roman" panose="02020603050405020304" pitchFamily="18" charset="0"/>
              </a:rPr>
              <a:t>здають таку </a:t>
            </a:r>
            <a:r>
              <a:rPr lang="uk-UA" sz="2200" dirty="0">
                <a:solidFill>
                  <a:srgbClr val="000000"/>
                </a:solidFill>
                <a:latin typeface="Times New Roman" panose="02020603050405020304" pitchFamily="18" charset="0"/>
                <a:cs typeface="Times New Roman" panose="02020603050405020304" pitchFamily="18" charset="0"/>
              </a:rPr>
              <a:t>готівкову виручку (готівку) через банкомати (програмно-технічні </a:t>
            </a:r>
            <a:r>
              <a:rPr lang="uk-UA" sz="2200" dirty="0" smtClean="0">
                <a:solidFill>
                  <a:srgbClr val="000000"/>
                </a:solidFill>
                <a:latin typeface="Times New Roman" panose="02020603050405020304" pitchFamily="18" charset="0"/>
                <a:cs typeface="Times New Roman" panose="02020603050405020304" pitchFamily="18" charset="0"/>
              </a:rPr>
              <a:t>комплекси самообслуговування</a:t>
            </a:r>
            <a:r>
              <a:rPr lang="uk-UA" sz="2200" dirty="0">
                <a:solidFill>
                  <a:srgbClr val="000000"/>
                </a:solidFill>
                <a:latin typeface="Times New Roman" panose="02020603050405020304" pitchFamily="18" charset="0"/>
                <a:cs typeface="Times New Roman" panose="02020603050405020304" pitchFamily="18" charset="0"/>
              </a:rPr>
              <a:t>) в день її надходження до каси підприємства </a:t>
            </a:r>
            <a:r>
              <a:rPr lang="uk-UA" sz="2200" dirty="0" smtClean="0">
                <a:solidFill>
                  <a:srgbClr val="000000"/>
                </a:solidFill>
                <a:latin typeface="Times New Roman" panose="02020603050405020304" pitchFamily="18" charset="0"/>
                <a:cs typeface="Times New Roman" panose="02020603050405020304" pitchFamily="18" charset="0"/>
              </a:rPr>
              <a:t>або безпосередньо </a:t>
            </a:r>
            <a:r>
              <a:rPr lang="uk-UA" sz="2200" dirty="0">
                <a:solidFill>
                  <a:srgbClr val="000000"/>
                </a:solidFill>
                <a:latin typeface="Times New Roman" panose="02020603050405020304" pitchFamily="18" charset="0"/>
                <a:cs typeface="Times New Roman" panose="02020603050405020304" pitchFamily="18" charset="0"/>
              </a:rPr>
              <a:t>до банку протягом операційного часу наступного робочого </a:t>
            </a:r>
            <a:r>
              <a:rPr lang="uk-UA" sz="2200" dirty="0" smtClean="0">
                <a:solidFill>
                  <a:srgbClr val="000000"/>
                </a:solidFill>
                <a:latin typeface="Times New Roman" panose="02020603050405020304" pitchFamily="18" charset="0"/>
                <a:cs typeface="Times New Roman" panose="02020603050405020304" pitchFamily="18" charset="0"/>
              </a:rPr>
              <a:t>дня банку </a:t>
            </a:r>
            <a:r>
              <a:rPr lang="uk-UA" sz="2200" dirty="0">
                <a:solidFill>
                  <a:srgbClr val="000000"/>
                </a:solidFill>
                <a:latin typeface="Times New Roman" panose="02020603050405020304" pitchFamily="18" charset="0"/>
                <a:cs typeface="Times New Roman" panose="02020603050405020304" pitchFamily="18" charset="0"/>
              </a:rPr>
              <a:t>та підприємства.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Установлені </a:t>
            </a:r>
            <a:r>
              <a:rPr lang="uk-UA" sz="2200" dirty="0">
                <a:solidFill>
                  <a:srgbClr val="000000"/>
                </a:solidFill>
                <a:latin typeface="Times New Roman" panose="02020603050405020304" pitchFamily="18" charset="0"/>
                <a:cs typeface="Times New Roman" panose="02020603050405020304" pitchFamily="18" charset="0"/>
              </a:rPr>
              <a:t>строки здавання готівкової виручки (готівки) </a:t>
            </a:r>
            <a:r>
              <a:rPr lang="uk-UA" sz="2200" dirty="0" smtClean="0">
                <a:solidFill>
                  <a:srgbClr val="000000"/>
                </a:solidFill>
                <a:latin typeface="Times New Roman" panose="02020603050405020304" pitchFamily="18" charset="0"/>
                <a:cs typeface="Times New Roman" panose="02020603050405020304" pitchFamily="18" charset="0"/>
              </a:rPr>
              <a:t>узгоджуються підприємствами </a:t>
            </a:r>
            <a:r>
              <a:rPr lang="uk-UA" sz="2200" dirty="0">
                <a:solidFill>
                  <a:srgbClr val="000000"/>
                </a:solidFill>
                <a:latin typeface="Times New Roman" panose="02020603050405020304" pitchFamily="18" charset="0"/>
                <a:cs typeface="Times New Roman" panose="02020603050405020304" pitchFamily="18" charset="0"/>
              </a:rPr>
              <a:t>з банком і обов’язково визначаються в договорах </a:t>
            </a:r>
            <a:r>
              <a:rPr lang="uk-UA" sz="2200" dirty="0" smtClean="0">
                <a:solidFill>
                  <a:srgbClr val="000000"/>
                </a:solidFill>
                <a:latin typeface="Times New Roman" panose="02020603050405020304" pitchFamily="18" charset="0"/>
                <a:cs typeface="Times New Roman" panose="02020603050405020304" pitchFamily="18" charset="0"/>
              </a:rPr>
              <a:t>банківського рахунку </a:t>
            </a:r>
            <a:r>
              <a:rPr lang="uk-UA" sz="2200" dirty="0">
                <a:solidFill>
                  <a:srgbClr val="000000"/>
                </a:solidFill>
                <a:latin typeface="Times New Roman" panose="02020603050405020304" pitchFamily="18" charset="0"/>
                <a:cs typeface="Times New Roman" panose="02020603050405020304" pitchFamily="18" charset="0"/>
              </a:rPr>
              <a:t>між підприємствами та банками.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Підприємство</a:t>
            </a:r>
            <a:r>
              <a:rPr lang="uk-UA" sz="2200" dirty="0">
                <a:solidFill>
                  <a:srgbClr val="000000"/>
                </a:solidFill>
                <a:latin typeface="Times New Roman" panose="02020603050405020304" pitchFamily="18" charset="0"/>
                <a:cs typeface="Times New Roman" panose="02020603050405020304" pitchFamily="18" charset="0"/>
              </a:rPr>
              <a:t>, яке в окремі дні не має перевищення ліміту каси, має право </a:t>
            </a:r>
            <a:r>
              <a:rPr lang="uk-UA" sz="2200" dirty="0" smtClean="0">
                <a:solidFill>
                  <a:srgbClr val="000000"/>
                </a:solidFill>
                <a:latin typeface="Times New Roman" panose="02020603050405020304" pitchFamily="18" charset="0"/>
                <a:cs typeface="Times New Roman" panose="02020603050405020304" pitchFamily="18" charset="0"/>
              </a:rPr>
              <a:t>в ці </a:t>
            </a:r>
            <a:r>
              <a:rPr lang="uk-UA" sz="2200" dirty="0">
                <a:solidFill>
                  <a:srgbClr val="000000"/>
                </a:solidFill>
                <a:latin typeface="Times New Roman" panose="02020603050405020304" pitchFamily="18" charset="0"/>
                <a:cs typeface="Times New Roman" panose="02020603050405020304" pitchFamily="18" charset="0"/>
              </a:rPr>
              <a:t>дні не здавати в установлені строки готівку.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Порядок </a:t>
            </a:r>
            <a:r>
              <a:rPr lang="uk-UA" sz="2200" dirty="0">
                <a:solidFill>
                  <a:srgbClr val="000000"/>
                </a:solidFill>
                <a:latin typeface="Times New Roman" panose="02020603050405020304" pitchFamily="18" charset="0"/>
                <a:cs typeface="Times New Roman" panose="02020603050405020304" pitchFamily="18" charset="0"/>
              </a:rPr>
              <a:t>проведення інкасації коштів та випадки </a:t>
            </a:r>
            <a:r>
              <a:rPr lang="uk-UA" sz="2200" dirty="0" err="1">
                <a:solidFill>
                  <a:srgbClr val="000000"/>
                </a:solidFill>
                <a:latin typeface="Times New Roman" panose="02020603050405020304" pitchFamily="18" charset="0"/>
                <a:cs typeface="Times New Roman" panose="02020603050405020304" pitchFamily="18" charset="0"/>
              </a:rPr>
              <a:t>непроведення</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інкасації коштів </a:t>
            </a:r>
            <a:r>
              <a:rPr lang="uk-UA" sz="2200" dirty="0">
                <a:solidFill>
                  <a:srgbClr val="000000"/>
                </a:solidFill>
                <a:latin typeface="Times New Roman" panose="02020603050405020304" pitchFamily="18" charset="0"/>
                <a:cs typeface="Times New Roman" panose="02020603050405020304" pitchFamily="18" charset="0"/>
              </a:rPr>
              <a:t>визначаються в договорі на інкасацію коштів. Сума залишку готівки </a:t>
            </a:r>
            <a:r>
              <a:rPr lang="uk-UA" sz="2200" dirty="0" smtClean="0">
                <a:solidFill>
                  <a:srgbClr val="000000"/>
                </a:solidFill>
                <a:latin typeface="Times New Roman" panose="02020603050405020304" pitchFamily="18" charset="0"/>
                <a:cs typeface="Times New Roman" panose="02020603050405020304" pitchFamily="18" charset="0"/>
              </a:rPr>
              <a:t>за день</a:t>
            </a:r>
            <a:r>
              <a:rPr lang="uk-UA" sz="2200" dirty="0">
                <a:solidFill>
                  <a:srgbClr val="000000"/>
                </a:solidFill>
                <a:latin typeface="Times New Roman" panose="02020603050405020304" pitchFamily="18" charset="0"/>
                <a:cs typeface="Times New Roman" panose="02020603050405020304" pitchFamily="18" charset="0"/>
              </a:rPr>
              <a:t>, у якому не було інкасації з вини банку, не є перевищенням ліміту </a:t>
            </a:r>
            <a:r>
              <a:rPr lang="uk-UA" sz="2200" dirty="0" smtClean="0">
                <a:solidFill>
                  <a:srgbClr val="000000"/>
                </a:solidFill>
                <a:latin typeface="Times New Roman" panose="02020603050405020304" pitchFamily="18" charset="0"/>
                <a:cs typeface="Times New Roman" panose="02020603050405020304" pitchFamily="18" charset="0"/>
              </a:rPr>
              <a:t>каси підприємства.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Підприємство</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підставі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Положення</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ведення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касових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операцій</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національній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валюті</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Україні</a:t>
            </a:r>
            <a:r>
              <a:rPr lang="ru-RU" sz="2200" dirty="0">
                <a:solidFill>
                  <a:srgbClr val="000000"/>
                </a:solidFill>
                <a:latin typeface="Times New Roman" panose="02020603050405020304" pitchFamily="18" charset="0"/>
                <a:cs typeface="Times New Roman" panose="02020603050405020304" pitchFamily="18" charset="0"/>
              </a:rPr>
              <a:t> та з </a:t>
            </a:r>
            <a:r>
              <a:rPr lang="ru-RU" sz="2200" dirty="0" err="1">
                <a:solidFill>
                  <a:srgbClr val="000000"/>
                </a:solidFill>
                <a:latin typeface="Times New Roman" panose="02020603050405020304" pitchFamily="18" charset="0"/>
                <a:cs typeface="Times New Roman" panose="02020603050405020304" pitchFamily="18" charset="0"/>
              </a:rPr>
              <a:t>урахуванням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особливостей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роботи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зобов’язано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розробити</a:t>
            </a:r>
            <a:r>
              <a:rPr lang="ru-RU" sz="2200" dirty="0">
                <a:solidFill>
                  <a:srgbClr val="000000"/>
                </a:solidFill>
                <a:latin typeface="Times New Roman" panose="02020603050405020304" pitchFamily="18" charset="0"/>
                <a:cs typeface="Times New Roman" panose="02020603050405020304" pitchFamily="18" charset="0"/>
              </a:rPr>
              <a:t> та </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4224293"/>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затвердити </a:t>
            </a:r>
            <a:r>
              <a:rPr lang="uk-UA" sz="2200" dirty="0">
                <a:solidFill>
                  <a:srgbClr val="000000"/>
                </a:solidFill>
                <a:latin typeface="Times New Roman" panose="02020603050405020304" pitchFamily="18" charset="0"/>
                <a:cs typeface="Times New Roman" panose="02020603050405020304" pitchFamily="18" charset="0"/>
              </a:rPr>
              <a:t>внутрішнім документом порядок розрахунку ліміту </a:t>
            </a:r>
            <a:r>
              <a:rPr lang="uk-UA" sz="2200" dirty="0" smtClean="0">
                <a:solidFill>
                  <a:srgbClr val="000000"/>
                </a:solidFill>
                <a:latin typeface="Times New Roman" panose="02020603050405020304" pitchFamily="18" charset="0"/>
                <a:cs typeface="Times New Roman" panose="02020603050405020304" pitchFamily="18" charset="0"/>
              </a:rPr>
              <a:t>каси підприємства </a:t>
            </a:r>
            <a:r>
              <a:rPr lang="uk-UA" sz="2200" dirty="0">
                <a:solidFill>
                  <a:srgbClr val="000000"/>
                </a:solidFill>
                <a:latin typeface="Times New Roman" panose="02020603050405020304" pitchFamily="18" charset="0"/>
                <a:cs typeface="Times New Roman" panose="02020603050405020304" pitchFamily="18" charset="0"/>
              </a:rPr>
              <a:t>та його відокремлених підрозділів. У розрахунку </a:t>
            </a:r>
            <a:r>
              <a:rPr lang="uk-UA" sz="2200" dirty="0" smtClean="0">
                <a:solidFill>
                  <a:srgbClr val="000000"/>
                </a:solidFill>
                <a:latin typeface="Times New Roman" panose="02020603050405020304" pitchFamily="18" charset="0"/>
                <a:cs typeface="Times New Roman" panose="02020603050405020304" pitchFamily="18" charset="0"/>
              </a:rPr>
              <a:t>враховується строк </a:t>
            </a:r>
            <a:r>
              <a:rPr lang="uk-UA" sz="2200" dirty="0">
                <a:solidFill>
                  <a:srgbClr val="000000"/>
                </a:solidFill>
                <a:latin typeface="Times New Roman" panose="02020603050405020304" pitchFamily="18" charset="0"/>
                <a:cs typeface="Times New Roman" panose="02020603050405020304" pitchFamily="18" charset="0"/>
              </a:rPr>
              <a:t>здавання підприємством готівкової виручки (готівки) для її зарахування </a:t>
            </a:r>
            <a:r>
              <a:rPr lang="uk-UA" sz="2200" dirty="0" smtClean="0">
                <a:solidFill>
                  <a:srgbClr val="000000"/>
                </a:solidFill>
                <a:latin typeface="Times New Roman" panose="02020603050405020304" pitchFamily="18" charset="0"/>
                <a:cs typeface="Times New Roman" panose="02020603050405020304" pitchFamily="18" charset="0"/>
              </a:rPr>
              <a:t>на рахунки </a:t>
            </a:r>
            <a:r>
              <a:rPr lang="uk-UA" sz="2200" dirty="0">
                <a:solidFill>
                  <a:srgbClr val="000000"/>
                </a:solidFill>
                <a:latin typeface="Times New Roman" panose="02020603050405020304" pitchFamily="18" charset="0"/>
                <a:cs typeface="Times New Roman" panose="02020603050405020304" pitchFamily="18" charset="0"/>
              </a:rPr>
              <a:t>в банках, визначений відповідним договором банківського рахунку.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Ліміт каси підприємства встановлюють на підставі розрахунку одним з </a:t>
            </a:r>
            <a:r>
              <a:rPr lang="uk-UA" sz="2200" dirty="0" smtClean="0">
                <a:solidFill>
                  <a:srgbClr val="000000"/>
                </a:solidFill>
                <a:latin typeface="Times New Roman" panose="02020603050405020304" pitchFamily="18" charset="0"/>
                <a:cs typeface="Times New Roman" panose="02020603050405020304" pitchFamily="18" charset="0"/>
              </a:rPr>
              <a:t>таких двох </a:t>
            </a:r>
            <a:r>
              <a:rPr lang="uk-UA" sz="2200" dirty="0">
                <a:solidFill>
                  <a:srgbClr val="000000"/>
                </a:solidFill>
                <a:latin typeface="Times New Roman" panose="02020603050405020304" pitchFamily="18" charset="0"/>
                <a:cs typeface="Times New Roman" panose="02020603050405020304" pitchFamily="18" charset="0"/>
              </a:rPr>
              <a:t>методів за рішенням керівника підприємства або уповноваженої ним особи: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середньоденного надходження готівки до каси;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середньоденної видачі готівки з каси.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Підприємство затверджує внутрішніми документами встановлений ліміт каси. Для відокремлених підрозділів ліміт каси установлюється і доводиться до їх відома відповідним внутрішнім документом підприємства - юридичної особи.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Ліміт каси вважається нульовим, якщо підприємством його не встановлено, незалежно від причин такого </a:t>
            </a:r>
            <a:r>
              <a:rPr lang="uk-UA" sz="2200" dirty="0" err="1" smtClean="0">
                <a:solidFill>
                  <a:srgbClr val="000000"/>
                </a:solidFill>
                <a:latin typeface="Times New Roman" panose="02020603050405020304" pitchFamily="18" charset="0"/>
                <a:cs typeface="Times New Roman" panose="02020603050405020304" pitchFamily="18" charset="0"/>
              </a:rPr>
              <a:t>невстановлення</a:t>
            </a:r>
            <a:r>
              <a:rPr lang="uk-UA" sz="2200" dirty="0" smtClean="0">
                <a:solidFill>
                  <a:srgbClr val="000000"/>
                </a:solidFill>
                <a:latin typeface="Times New Roman" panose="02020603050405020304" pitchFamily="18" charset="0"/>
                <a:cs typeface="Times New Roman" panose="02020603050405020304" pitchFamily="18" charset="0"/>
              </a:rPr>
              <a:t>. Вся готівка, що перебуває в касі підприємства на кінець робочого дня і не здана ним відповідно до вимог Положення про ведення касових операцій у національній валюті в Україні вважається понадлімітною, якщо підприємством ліміт каси не встановлено, незалежно від причин такого</a:t>
            </a:r>
          </a:p>
        </p:txBody>
      </p:sp>
    </p:spTree>
    <p:extLst>
      <p:ext uri="{BB962C8B-B14F-4D97-AF65-F5344CB8AC3E}">
        <p14:creationId xmlns:p14="http://schemas.microsoft.com/office/powerpoint/2010/main" val="277307922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err="1">
                <a:solidFill>
                  <a:srgbClr val="000000"/>
                </a:solidFill>
                <a:latin typeface="Times New Roman" panose="02020603050405020304" pitchFamily="18" charset="0"/>
                <a:cs typeface="Times New Roman" panose="02020603050405020304" pitchFamily="18" charset="0"/>
              </a:rPr>
              <a:t>невстановлення</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Установлений ліміт каси та строки здавання готівкової виручки (готівки</a:t>
            </a:r>
            <a:r>
              <a:rPr lang="uk-UA" sz="2200" dirty="0" smtClean="0">
                <a:solidFill>
                  <a:srgbClr val="000000"/>
                </a:solidFill>
                <a:latin typeface="Times New Roman" panose="02020603050405020304" pitchFamily="18" charset="0"/>
                <a:cs typeface="Times New Roman" panose="02020603050405020304" pitchFamily="18" charset="0"/>
              </a:rPr>
              <a:t>) можуть </a:t>
            </a:r>
            <a:r>
              <a:rPr lang="uk-UA" sz="2200" dirty="0">
                <a:solidFill>
                  <a:srgbClr val="000000"/>
                </a:solidFill>
                <a:latin typeface="Times New Roman" panose="02020603050405020304" pitchFamily="18" charset="0"/>
                <a:cs typeface="Times New Roman" panose="02020603050405020304" pitchFamily="18" charset="0"/>
              </a:rPr>
              <a:t>переглядатися у зв’язку із змінами законодавства України або </a:t>
            </a:r>
            <a:r>
              <a:rPr lang="uk-UA" sz="2200" dirty="0" smtClean="0">
                <a:solidFill>
                  <a:srgbClr val="000000"/>
                </a:solidFill>
                <a:latin typeface="Times New Roman" panose="02020603050405020304" pitchFamily="18" charset="0"/>
                <a:cs typeface="Times New Roman" panose="02020603050405020304" pitchFamily="18" charset="0"/>
              </a:rPr>
              <a:t>за наявності </a:t>
            </a:r>
            <a:r>
              <a:rPr lang="uk-UA" sz="2200" dirty="0">
                <a:solidFill>
                  <a:srgbClr val="000000"/>
                </a:solidFill>
                <a:latin typeface="Times New Roman" panose="02020603050405020304" pitchFamily="18" charset="0"/>
                <a:cs typeface="Times New Roman" panose="02020603050405020304" pitchFamily="18" charset="0"/>
              </a:rPr>
              <a:t>відповідних обставин, зокрема зміни в надходженнях або </a:t>
            </a:r>
            <a:r>
              <a:rPr lang="uk-UA" sz="2200" dirty="0" smtClean="0">
                <a:solidFill>
                  <a:srgbClr val="000000"/>
                </a:solidFill>
                <a:latin typeface="Times New Roman" panose="02020603050405020304" pitchFamily="18" charset="0"/>
                <a:cs typeface="Times New Roman" panose="02020603050405020304" pitchFamily="18" charset="0"/>
              </a:rPr>
              <a:t>видатках готівки</a:t>
            </a:r>
            <a:r>
              <a:rPr lang="uk-UA" sz="2200" dirty="0">
                <a:solidFill>
                  <a:srgbClr val="000000"/>
                </a:solidFill>
                <a:latin typeface="Times New Roman" panose="02020603050405020304" pitchFamily="18" charset="0"/>
                <a:cs typeface="Times New Roman" panose="02020603050405020304" pitchFamily="18" charset="0"/>
              </a:rPr>
              <a:t>, внутрішнього трудового розпорядку, графіків змінності та ін. Документи</a:t>
            </a:r>
            <a:r>
              <a:rPr lang="uk-UA" sz="2200" dirty="0" smtClean="0">
                <a:solidFill>
                  <a:srgbClr val="000000"/>
                </a:solidFill>
                <a:latin typeface="Times New Roman" panose="02020603050405020304" pitchFamily="18" charset="0"/>
                <a:cs typeface="Times New Roman" panose="02020603050405020304" pitchFamily="18" charset="0"/>
              </a:rPr>
              <a:t>, зокрема </a:t>
            </a:r>
            <a:r>
              <a:rPr lang="uk-UA" sz="2200" dirty="0">
                <a:solidFill>
                  <a:srgbClr val="000000"/>
                </a:solidFill>
                <a:latin typeface="Times New Roman" panose="02020603050405020304" pitchFamily="18" charset="0"/>
                <a:cs typeface="Times New Roman" panose="02020603050405020304" pitchFamily="18" charset="0"/>
              </a:rPr>
              <a:t>нормативно-правові акти, внутрішні документи, </a:t>
            </a:r>
            <a:r>
              <a:rPr lang="uk-UA" sz="2200" dirty="0" smtClean="0">
                <a:solidFill>
                  <a:srgbClr val="000000"/>
                </a:solidFill>
                <a:latin typeface="Times New Roman" panose="02020603050405020304" pitchFamily="18" charset="0"/>
                <a:cs typeface="Times New Roman" panose="02020603050405020304" pitchFamily="18" charset="0"/>
              </a:rPr>
              <a:t>розрахунки підприємства</a:t>
            </a:r>
            <a:r>
              <a:rPr lang="uk-UA" sz="2200" dirty="0">
                <a:solidFill>
                  <a:srgbClr val="000000"/>
                </a:solidFill>
                <a:latin typeface="Times New Roman" panose="02020603050405020304" pitchFamily="18" charset="0"/>
                <a:cs typeface="Times New Roman" panose="02020603050405020304" pitchFamily="18" charset="0"/>
              </a:rPr>
              <a:t>, затверджені (підписані) керівником або уповноваженою </a:t>
            </a:r>
            <a:r>
              <a:rPr lang="uk-UA" sz="2200" dirty="0" smtClean="0">
                <a:solidFill>
                  <a:srgbClr val="000000"/>
                </a:solidFill>
                <a:latin typeface="Times New Roman" panose="02020603050405020304" pitchFamily="18" charset="0"/>
                <a:cs typeface="Times New Roman" panose="02020603050405020304" pitchFamily="18" charset="0"/>
              </a:rPr>
              <a:t>ним особою</a:t>
            </a:r>
            <a:r>
              <a:rPr lang="uk-UA" sz="2200" dirty="0">
                <a:solidFill>
                  <a:srgbClr val="000000"/>
                </a:solidFill>
                <a:latin typeface="Times New Roman" panose="02020603050405020304" pitchFamily="18" charset="0"/>
                <a:cs typeface="Times New Roman" panose="02020603050405020304" pitchFamily="18" charset="0"/>
              </a:rPr>
              <a:t>, на підставі яких </a:t>
            </a:r>
            <a:r>
              <a:rPr lang="uk-UA" sz="2200" dirty="0" err="1">
                <a:solidFill>
                  <a:srgbClr val="000000"/>
                </a:solidFill>
                <a:latin typeface="Times New Roman" panose="02020603050405020304" pitchFamily="18" charset="0"/>
                <a:cs typeface="Times New Roman" panose="02020603050405020304" pitchFamily="18" charset="0"/>
              </a:rPr>
              <a:t>переглянуто</a:t>
            </a:r>
            <a:r>
              <a:rPr lang="uk-UA" sz="2200" dirty="0">
                <a:solidFill>
                  <a:srgbClr val="000000"/>
                </a:solidFill>
                <a:latin typeface="Times New Roman" panose="02020603050405020304" pitchFamily="18" charset="0"/>
                <a:cs typeface="Times New Roman" panose="02020603050405020304" pitchFamily="18" charset="0"/>
              </a:rPr>
              <a:t> ліміт каси, строки здавання </a:t>
            </a:r>
            <a:r>
              <a:rPr lang="uk-UA" sz="2200" dirty="0" smtClean="0">
                <a:solidFill>
                  <a:srgbClr val="000000"/>
                </a:solidFill>
                <a:latin typeface="Times New Roman" panose="02020603050405020304" pitchFamily="18" charset="0"/>
                <a:cs typeface="Times New Roman" panose="02020603050405020304" pitchFamily="18" charset="0"/>
              </a:rPr>
              <a:t>готівкової виручки </a:t>
            </a:r>
            <a:r>
              <a:rPr lang="uk-UA" sz="2200" dirty="0">
                <a:solidFill>
                  <a:srgbClr val="000000"/>
                </a:solidFill>
                <a:latin typeface="Times New Roman" panose="02020603050405020304" pitchFamily="18" charset="0"/>
                <a:cs typeface="Times New Roman" panose="02020603050405020304" pitchFamily="18" charset="0"/>
              </a:rPr>
              <a:t>(готівки), додаються до відповідних наказів (розпоряджень), договорів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банківського рахунку підприємства</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Керівники підприємств несуть відповідальність за дотримання </a:t>
            </a:r>
            <a:r>
              <a:rPr lang="uk-UA" sz="2200" dirty="0" smtClean="0">
                <a:solidFill>
                  <a:srgbClr val="000000"/>
                </a:solidFill>
                <a:latin typeface="Times New Roman" panose="02020603050405020304" pitchFamily="18" charset="0"/>
                <a:cs typeface="Times New Roman" panose="02020603050405020304" pitchFamily="18" charset="0"/>
              </a:rPr>
              <a:t>вимог Положення </a:t>
            </a:r>
            <a:r>
              <a:rPr lang="uk-UA" sz="2200" dirty="0">
                <a:solidFill>
                  <a:srgbClr val="000000"/>
                </a:solidFill>
                <a:latin typeface="Times New Roman" panose="02020603050405020304" pitchFamily="18" charset="0"/>
                <a:cs typeface="Times New Roman" panose="02020603050405020304" pitchFamily="18" charset="0"/>
              </a:rPr>
              <a:t>про ведення касових операцій у національній валюті в Україні </a:t>
            </a:r>
            <a:r>
              <a:rPr lang="uk-UA" sz="2200" dirty="0" smtClean="0">
                <a:solidFill>
                  <a:srgbClr val="000000"/>
                </a:solidFill>
                <a:latin typeface="Times New Roman" panose="02020603050405020304" pitchFamily="18" charset="0"/>
                <a:cs typeface="Times New Roman" panose="02020603050405020304" pitchFamily="18" charset="0"/>
              </a:rPr>
              <a:t>щодо встановлення </a:t>
            </a:r>
            <a:r>
              <a:rPr lang="uk-UA" sz="2200" dirty="0">
                <a:solidFill>
                  <a:srgbClr val="000000"/>
                </a:solidFill>
                <a:latin typeface="Times New Roman" panose="02020603050405020304" pitchFamily="18" charset="0"/>
                <a:cs typeface="Times New Roman" panose="02020603050405020304" pitchFamily="18" charset="0"/>
              </a:rPr>
              <a:t>ліміту каси та за достовірність відповідних показників, зазначених </a:t>
            </a:r>
            <a:r>
              <a:rPr lang="uk-UA" sz="2200" dirty="0" smtClean="0">
                <a:solidFill>
                  <a:srgbClr val="000000"/>
                </a:solidFill>
                <a:latin typeface="Times New Roman" panose="02020603050405020304" pitchFamily="18" charset="0"/>
                <a:cs typeface="Times New Roman" panose="02020603050405020304" pitchFamily="18" charset="0"/>
              </a:rPr>
              <a:t>у розрахунку </a:t>
            </a:r>
            <a:r>
              <a:rPr lang="uk-UA" sz="2200" dirty="0">
                <a:solidFill>
                  <a:srgbClr val="000000"/>
                </a:solidFill>
                <a:latin typeface="Times New Roman" panose="02020603050405020304" pitchFamily="18" charset="0"/>
                <a:cs typeface="Times New Roman" panose="02020603050405020304" pitchFamily="18" charset="0"/>
              </a:rPr>
              <a:t>встановлення ліміту залишку готівки в касі.</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60350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Банк зобов'язаний прийняти до виконання: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касовий документ, що надійшов протягом операційного часу, у той самий операційний день;</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касовий документ, що надійшов після закінчення операційного часу, не пізніше наступного операційного дня. Банк несе відповідальність перед користувачем за невиконання або неналежне виконання платіжних операцій, включаючи порушення строків виконання платіжних операцій, та за порушення прав та інтересів споживачів відповідно до вимог Закону про послуги та умов укладених між ними договорів про надання платіжних послуг.</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(філія, відділення) організовує роботу операційної каси з касового обслуговування клієнтів протягом операційного часу та в післяопераційний час відповідно до внутрішніх положень (інструкцій) про організацію роботи щодо здійснення касових операцій банком.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Банк (філія, відділення) під час здійснення касових операцій має забезпечувати: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визначення справжності та </a:t>
            </a:r>
            <a:r>
              <a:rPr lang="uk-UA" sz="2200" dirty="0" err="1" smtClean="0">
                <a:solidFill>
                  <a:srgbClr val="000000"/>
                </a:solidFill>
                <a:latin typeface="Times New Roman" panose="02020603050405020304" pitchFamily="18" charset="0"/>
                <a:cs typeface="Times New Roman" panose="02020603050405020304" pitchFamily="18" charset="0"/>
              </a:rPr>
              <a:t>платіжності</a:t>
            </a:r>
            <a:r>
              <a:rPr lang="uk-UA" sz="2200" dirty="0" smtClean="0">
                <a:solidFill>
                  <a:srgbClr val="000000"/>
                </a:solidFill>
                <a:latin typeface="Times New Roman" panose="02020603050405020304" pitchFamily="18" charset="0"/>
                <a:cs typeface="Times New Roman" panose="02020603050405020304" pitchFamily="18" charset="0"/>
              </a:rPr>
              <a:t> банкнот (монет) національної та іноземної валюти, вилучення з обігу сумнівних банкнот (монет) та передавання їх на дослідження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6755506"/>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Список використаної літератури:</a:t>
            </a:r>
          </a:p>
          <a:p>
            <a:pPr algn="just">
              <a:spcBef>
                <a:spcPts val="0"/>
              </a:spcBef>
            </a:pP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Банківська система: </a:t>
            </a:r>
            <a:r>
              <a:rPr lang="uk-UA" sz="2200" dirty="0" err="1" smtClean="0">
                <a:solidFill>
                  <a:srgbClr val="000000"/>
                </a:solidFill>
                <a:latin typeface="Times New Roman" panose="02020603050405020304" pitchFamily="18" charset="0"/>
                <a:cs typeface="Times New Roman" panose="02020603050405020304" pitchFamily="18" charset="0"/>
              </a:rPr>
              <a:t>навч</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посіб</a:t>
            </a:r>
            <a:r>
              <a:rPr lang="uk-UA" sz="2200" dirty="0" smtClean="0">
                <a:solidFill>
                  <a:srgbClr val="000000"/>
                </a:solidFill>
                <a:latin typeface="Times New Roman" panose="02020603050405020304" pitchFamily="18" charset="0"/>
                <a:cs typeface="Times New Roman" panose="02020603050405020304" pitchFamily="18" charset="0"/>
              </a:rPr>
              <a:t>. / Л.І. </a:t>
            </a:r>
            <a:r>
              <a:rPr lang="uk-UA" sz="2200" dirty="0" err="1" smtClean="0">
                <a:solidFill>
                  <a:srgbClr val="000000"/>
                </a:solidFill>
                <a:latin typeface="Times New Roman" panose="02020603050405020304" pitchFamily="18" charset="0"/>
                <a:cs typeface="Times New Roman" panose="02020603050405020304" pitchFamily="18" charset="0"/>
              </a:rPr>
              <a:t>Катан</a:t>
            </a:r>
            <a:r>
              <a:rPr lang="uk-UA" sz="2200" dirty="0" smtClean="0">
                <a:solidFill>
                  <a:srgbClr val="000000"/>
                </a:solidFill>
                <a:latin typeface="Times New Roman" panose="02020603050405020304" pitchFamily="18" charset="0"/>
                <a:cs typeface="Times New Roman" panose="02020603050405020304" pitchFamily="18" charset="0"/>
              </a:rPr>
              <a:t>, Н.І. Демчук, В.Г. Бабенко, Левада, Т.О. Журавльова; за ред. І.М. Мазур. Дніпро: Пороги, 2017. 444 с.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Банківська система: навчальний посібник / [Ситник Н.С., </a:t>
            </a:r>
            <a:r>
              <a:rPr lang="uk-UA" sz="2200" dirty="0" err="1" smtClean="0">
                <a:solidFill>
                  <a:srgbClr val="000000"/>
                </a:solidFill>
                <a:latin typeface="Times New Roman" panose="02020603050405020304" pitchFamily="18" charset="0"/>
                <a:cs typeface="Times New Roman" panose="02020603050405020304" pitchFamily="18" charset="0"/>
              </a:rPr>
              <a:t>Стасишин</a:t>
            </a:r>
            <a:r>
              <a:rPr lang="uk-UA" sz="2200" dirty="0" smtClean="0">
                <a:solidFill>
                  <a:srgbClr val="000000"/>
                </a:solidFill>
                <a:latin typeface="Times New Roman" panose="02020603050405020304" pitchFamily="18" charset="0"/>
                <a:cs typeface="Times New Roman" panose="02020603050405020304" pitchFamily="18" charset="0"/>
              </a:rPr>
              <a:t> А.В., </a:t>
            </a:r>
            <a:r>
              <a:rPr lang="uk-UA" sz="2200" dirty="0" err="1" smtClean="0">
                <a:solidFill>
                  <a:srgbClr val="000000"/>
                </a:solidFill>
                <a:latin typeface="Times New Roman" panose="02020603050405020304" pitchFamily="18" charset="0"/>
                <a:cs typeface="Times New Roman" panose="02020603050405020304" pitchFamily="18" charset="0"/>
              </a:rPr>
              <a:t>Блащук-Девяткіна</a:t>
            </a:r>
            <a:r>
              <a:rPr lang="uk-UA" sz="2200" dirty="0" smtClean="0">
                <a:solidFill>
                  <a:srgbClr val="000000"/>
                </a:solidFill>
                <a:latin typeface="Times New Roman" panose="02020603050405020304" pitchFamily="18" charset="0"/>
                <a:cs typeface="Times New Roman" panose="02020603050405020304" pitchFamily="18" charset="0"/>
              </a:rPr>
              <a:t> Н.З., </a:t>
            </a:r>
            <a:r>
              <a:rPr lang="uk-UA" sz="2200" dirty="0" err="1" smtClean="0">
                <a:solidFill>
                  <a:srgbClr val="000000"/>
                </a:solidFill>
                <a:latin typeface="Times New Roman" panose="02020603050405020304" pitchFamily="18" charset="0"/>
                <a:cs typeface="Times New Roman" panose="02020603050405020304" pitchFamily="18" charset="0"/>
              </a:rPr>
              <a:t>Петик</a:t>
            </a:r>
            <a:r>
              <a:rPr lang="uk-UA" sz="2200" dirty="0" smtClean="0">
                <a:solidFill>
                  <a:srgbClr val="000000"/>
                </a:solidFill>
                <a:latin typeface="Times New Roman" panose="02020603050405020304" pitchFamily="18" charset="0"/>
                <a:cs typeface="Times New Roman" panose="02020603050405020304" pitchFamily="18" charset="0"/>
              </a:rPr>
              <a:t> Л.О.]; за </a:t>
            </a:r>
            <a:r>
              <a:rPr lang="uk-UA" sz="2200" dirty="0" err="1" smtClean="0">
                <a:solidFill>
                  <a:srgbClr val="000000"/>
                </a:solidFill>
                <a:latin typeface="Times New Roman" panose="02020603050405020304" pitchFamily="18" charset="0"/>
                <a:cs typeface="Times New Roman" panose="02020603050405020304" pitchFamily="18" charset="0"/>
              </a:rPr>
              <a:t>заг</a:t>
            </a:r>
            <a:r>
              <a:rPr lang="uk-UA" sz="2200" dirty="0" smtClean="0">
                <a:solidFill>
                  <a:srgbClr val="000000"/>
                </a:solidFill>
                <a:latin typeface="Times New Roman" panose="02020603050405020304" pitchFamily="18" charset="0"/>
                <a:cs typeface="Times New Roman" panose="02020603050405020304" pitchFamily="18" charset="0"/>
              </a:rPr>
              <a:t>. ред. Н. С. Ситник. Львів: ЛНУ імені Івана Франка, 2020</a:t>
            </a:r>
            <a:r>
              <a:rPr lang="uk-UA" sz="2200" smtClean="0">
                <a:solidFill>
                  <a:srgbClr val="000000"/>
                </a:solidFill>
                <a:latin typeface="Times New Roman" panose="02020603050405020304" pitchFamily="18" charset="0"/>
                <a:cs typeface="Times New Roman" panose="02020603050405020304" pitchFamily="18" charset="0"/>
              </a:rPr>
              <a:t>. </a:t>
            </a:r>
            <a:r>
              <a:rPr lang="uk-UA" sz="220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580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Банківські операції [текст]: </a:t>
            </a:r>
            <a:r>
              <a:rPr lang="uk-UA" sz="2200" dirty="0" err="1" smtClean="0">
                <a:solidFill>
                  <a:srgbClr val="000000"/>
                </a:solidFill>
                <a:latin typeface="Times New Roman" panose="02020603050405020304" pitchFamily="18" charset="0"/>
                <a:cs typeface="Times New Roman" panose="02020603050405020304" pitchFamily="18" charset="0"/>
              </a:rPr>
              <a:t>навч</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посіб</a:t>
            </a:r>
            <a:r>
              <a:rPr lang="uk-UA" sz="2200" dirty="0" smtClean="0">
                <a:solidFill>
                  <a:srgbClr val="000000"/>
                </a:solidFill>
                <a:latin typeface="Times New Roman" panose="02020603050405020304" pitchFamily="18" charset="0"/>
                <a:cs typeface="Times New Roman" panose="02020603050405020304" pitchFamily="18" charset="0"/>
              </a:rPr>
              <a:t>. Н.І. Демчук, О.В. </a:t>
            </a:r>
            <a:r>
              <a:rPr lang="uk-UA" sz="2200" dirty="0" err="1" smtClean="0">
                <a:solidFill>
                  <a:srgbClr val="000000"/>
                </a:solidFill>
                <a:latin typeface="Times New Roman" panose="02020603050405020304" pitchFamily="18" charset="0"/>
                <a:cs typeface="Times New Roman" panose="02020603050405020304" pitchFamily="18" charset="0"/>
              </a:rPr>
              <a:t>Довгаль</a:t>
            </a:r>
            <a:r>
              <a:rPr lang="uk-UA" sz="2200" dirty="0" smtClean="0">
                <a:solidFill>
                  <a:srgbClr val="000000"/>
                </a:solidFill>
                <a:latin typeface="Times New Roman" panose="02020603050405020304" pitchFamily="18" charset="0"/>
                <a:cs typeface="Times New Roman" panose="02020603050405020304" pitchFamily="18" charset="0"/>
              </a:rPr>
              <a:t>, Ю.П. Владика. Дніпро: Пороги, 2017.</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a:t>
            </a:r>
            <a:r>
              <a:rPr lang="ru-RU" sz="2200" dirty="0" err="1">
                <a:solidFill>
                  <a:srgbClr val="000000"/>
                </a:solidFill>
                <a:latin typeface="Times New Roman" panose="02020603050405020304" pitchFamily="18" charset="0"/>
                <a:cs typeface="Times New Roman" panose="02020603050405020304" pitchFamily="18" charset="0"/>
              </a:rPr>
              <a:t>Чайковський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Я.І.</a:t>
            </a:r>
            <a:r>
              <a:rPr lang="en-US"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Організація</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банків</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навчальний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посібник</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smtClean="0">
                <a:solidFill>
                  <a:srgbClr val="000000"/>
                </a:solidFill>
                <a:latin typeface="Times New Roman" panose="02020603050405020304" pitchFamily="18" charset="0"/>
                <a:cs typeface="Times New Roman" panose="02020603050405020304" pitchFamily="18" charset="0"/>
              </a:rPr>
              <a:t>Тернопіль</a:t>
            </a:r>
            <a:r>
              <a:rPr lang="ru-RU" sz="2200" dirty="0" smtClean="0">
                <a:solidFill>
                  <a:srgbClr val="000000"/>
                </a:solidFill>
                <a:latin typeface="Times New Roman" panose="02020603050405020304" pitchFamily="18" charset="0"/>
                <a:cs typeface="Times New Roman" panose="02020603050405020304" pitchFamily="18" charset="0"/>
              </a:rPr>
              <a:t>:</a:t>
            </a:r>
            <a:r>
              <a:rPr lang="en-US" sz="2200" dirty="0" smtClean="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ТНЕУ</a:t>
            </a:r>
            <a:r>
              <a:rPr lang="ru-RU" sz="2200" dirty="0">
                <a:solidFill>
                  <a:srgbClr val="000000"/>
                </a:solidFill>
                <a:latin typeface="Times New Roman" panose="02020603050405020304" pitchFamily="18" charset="0"/>
                <a:cs typeface="Times New Roman" panose="02020603050405020304" pitchFamily="18" charset="0"/>
              </a:rPr>
              <a:t>, 2018. </a:t>
            </a:r>
            <a:r>
              <a:rPr lang="ru-RU" sz="2200" dirty="0" smtClean="0">
                <a:solidFill>
                  <a:srgbClr val="000000"/>
                </a:solidFill>
                <a:latin typeface="Times New Roman" panose="02020603050405020304" pitchFamily="18" charset="0"/>
                <a:cs typeface="Times New Roman" panose="02020603050405020304" pitchFamily="18" charset="0"/>
              </a:rPr>
              <a:t>232 </a:t>
            </a:r>
            <a:r>
              <a:rPr lang="ru-RU" sz="2200" dirty="0">
                <a:solidFill>
                  <a:srgbClr val="000000"/>
                </a:solidFill>
                <a:latin typeface="Times New Roman" panose="02020603050405020304" pitchFamily="18" charset="0"/>
                <a:cs typeface="Times New Roman" panose="02020603050405020304" pitchFamily="18" charset="0"/>
              </a:rPr>
              <a:t>с</a:t>
            </a:r>
            <a:r>
              <a:rPr lang="ru-RU"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a:t>
            </a:r>
            <a:r>
              <a:rPr lang="uk-UA" sz="2200" dirty="0" smtClean="0">
                <a:solidFill>
                  <a:srgbClr val="000000"/>
                </a:solidFill>
                <a:latin typeface="Times New Roman" panose="02020603050405020304" pitchFamily="18" charset="0"/>
                <a:cs typeface="Times New Roman" panose="02020603050405020304" pitchFamily="18" charset="0"/>
              </a:rPr>
              <a:t>. Інструкція про порядок організації касової роботи банками та проведення платіжних операцій надавачами платіжних послуг в Україні. Затверджена Постановою Правління НБУ від 25.09.2018  № 103.</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 Положення про ведення касових операцій у національній валюті в Україні. Затверджене Постановою Правління НБУ від 29.12.2017  № 148.</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9870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до НБУ у порядку визначеному Інструкцією;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обов'язкове приймання на вимогу клієнта придатних до обігу банкнот і монет не придатних до обігу та таких, що вилучаються з обігу НБУ, крім операцій, відмова від проведення/зупинення яких вимагається законодавством України з питань запобігання та протидії легалізації (відмиванню) доходів, одержаних злочинним шляхом, фінансуванню тероризму та фінансуванню розповсюдження зброї масового знищення;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своєчасне повне оприбутковування готівки національної та іноземної валюти, що надійшла до каси банку, та її зарахування на зазначені клієнтами рахунки;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своєчасну видачу клієнтам тільки придатних до обігу банкнот і монет національної та іноземної валюти та під час здійснення сплати платежів;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 документальне оформлення руху готівки національної та іноземної валюти в касі банку, ураховуючи готівку, що видана працівникам банку для роботи в післяопераційний час та її повернення;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 своєчасне відображення касових операцій у бухгалтерському обліку, належний внутрішній контроль за касовими операціями;</a:t>
            </a:r>
          </a:p>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2072756"/>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2364</TotalTime>
  <Words>2796</Words>
  <Application>Microsoft Office PowerPoint</Application>
  <PresentationFormat>Широкоэкранный</PresentationFormat>
  <Paragraphs>464</Paragraphs>
  <Slides>80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80</vt:i4>
      </vt:variant>
    </vt:vector>
  </HeadingPairs>
  <TitlesOfParts>
    <vt:vector size="85" baseType="lpstr">
      <vt:lpstr>Arial</vt:lpstr>
      <vt:lpstr>Century Gothic</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297</cp:revision>
  <dcterms:created xsi:type="dcterms:W3CDTF">2021-12-07T18:51:55Z</dcterms:created>
  <dcterms:modified xsi:type="dcterms:W3CDTF">2022-11-17T06:56:45Z</dcterms:modified>
</cp:coreProperties>
</file>