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03043"/>
            <a:ext cx="6815669" cy="2601532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Особливості харчування населення Греції.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2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9492" y="669701"/>
            <a:ext cx="9601196" cy="46008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Класичні страви</a:t>
            </a:r>
          </a:p>
          <a:p>
            <a:endParaRPr lang="uk-UA" sz="28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</a:rPr>
              <a:t>Популярність </a:t>
            </a:r>
            <a:r>
              <a:rPr lang="uk-UA" sz="2800" dirty="0">
                <a:solidFill>
                  <a:schemeClr val="accent3">
                    <a:lumMod val="75000"/>
                  </a:schemeClr>
                </a:solidFill>
              </a:rPr>
              <a:t>страв грецької кухні може дуже варіюватися в залежності від географії. Багато з них типові лише для певного регіону. Нижче зазначені страви більш-менш розповсюджені по всій території країни.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54" y="3256714"/>
            <a:ext cx="3607561" cy="27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0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914" y="466976"/>
            <a:ext cx="9974684" cy="608836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Закуски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Дакос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критський салат з сухарів, помідорів та сиру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фета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чи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мізіфра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Дзадзикі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закуска із йогурту зі свіжим огірком, часником, зеленню.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Долма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або </a:t>
            </a: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Долмадакіа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виноградне листя, начинене овочами та рисом, часто містить м'ясо.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Каламаракіа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смажені кальмари, часом у томатному соусі.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Колокіфакіа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підсмажені у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клярі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нарізані кружечками кабачки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цукіні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Колокіфолулуда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начинені рисом чи сиром із прянощами квітки кабачків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цукіні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Мелідзанес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папуцакіа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половинки баклажанів, начинені м'ясом та овочами, вкриті тертим сиром.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Мелідзаносалата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подрібнений запечений баклажан із часником, лимонним соком, олією та петрушкою.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Пататосалата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відварна картопля з цибулею, майонезом, зеленню, соком лимону чи оцтом.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Саганакі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смажений жовтий сир (зазвичай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грав'єра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).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Скордалія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соус з подрібненого часнику, волоського горіху, картопляного пюре або розтовчених сухарів. Традиційно подається до смаженої риби.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Спанакопіта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солоний пиріг зі шпинатом,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фетою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цибулею, яйцем та прянощами.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Тарамосалата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копчена ікра тріски, перетерта у однорідну масу з хлібом та/або картоплею, олією та лимонним соком.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Тиропіта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солоний пиріг з кремовим сиром (зазвичай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мізіфрою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).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Фава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закуска з відвареного та перетертого лущеного гороху з цибулею та олією.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Хорта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різноманітна відварена зелень (наприклад, мангольд, щириця, осот), заправлена лимоном та олією.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Хор'ятикі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містить помідори, огірки, цибулю,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фету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оливки та оливкову олію.</a:t>
            </a:r>
          </a:p>
        </p:txBody>
      </p:sp>
    </p:spTree>
    <p:extLst>
      <p:ext uri="{BB962C8B-B14F-4D97-AF65-F5344CB8AC3E}">
        <p14:creationId xmlns:p14="http://schemas.microsoft.com/office/powerpoint/2010/main" val="247878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598" y="982132"/>
            <a:ext cx="2667000" cy="2352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59" y="1285874"/>
            <a:ext cx="2667000" cy="2000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528" y="982132"/>
            <a:ext cx="2857500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098" y="3783572"/>
            <a:ext cx="190500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9791" y="4109635"/>
            <a:ext cx="2667000" cy="1781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2234" y="3607359"/>
            <a:ext cx="2381250" cy="17811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709" y="3783572"/>
            <a:ext cx="2857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4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605306"/>
            <a:ext cx="9601196" cy="558943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Супи</a:t>
            </a:r>
          </a:p>
          <a:p>
            <a:pPr marL="0" indent="0">
              <a:buNone/>
            </a:pPr>
            <a:r>
              <a:rPr lang="uk-UA" b="1" dirty="0" err="1" smtClean="0">
                <a:solidFill>
                  <a:schemeClr val="accent3">
                    <a:lumMod val="75000"/>
                  </a:schemeClr>
                </a:solidFill>
              </a:rPr>
              <a:t>Факес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(Сочевиця,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Φακές)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суп з сочевиці, заправлений оцтом та олією.</a:t>
            </a:r>
          </a:p>
          <a:p>
            <a:pPr marL="0" indent="0">
              <a:buNone/>
            </a:pPr>
            <a:r>
              <a:rPr lang="uk-UA" b="1" dirty="0" err="1">
                <a:solidFill>
                  <a:schemeClr val="accent3">
                    <a:lumMod val="75000"/>
                  </a:schemeClr>
                </a:solidFill>
              </a:rPr>
              <a:t>Фасолада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Φασολάδα)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густий квасолевий суп, одна з найпопулярніших страв, настільки, що часом зветься «національною стравою греків».</a:t>
            </a:r>
          </a:p>
          <a:p>
            <a:pPr marL="0" indent="0">
              <a:buNone/>
            </a:pPr>
            <a:r>
              <a:rPr lang="uk-UA" b="1" dirty="0" err="1" smtClean="0">
                <a:solidFill>
                  <a:schemeClr val="accent3">
                    <a:lumMod val="75000"/>
                  </a:schemeClr>
                </a:solidFill>
              </a:rPr>
              <a:t>Кото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3">
                    <a:lumMod val="75000"/>
                  </a:schemeClr>
                </a:solidFill>
              </a:rPr>
              <a:t>супа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(Курячий суп,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Κοτόσουπα)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суп з курячих стегон з рисом, заправлений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авголемоно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— соусом з яйця з лимонним соком.</a:t>
            </a:r>
          </a:p>
          <a:p>
            <a:pPr marL="0" indent="0">
              <a:buNone/>
            </a:pPr>
            <a:r>
              <a:rPr lang="uk-UA" b="1" dirty="0" err="1" smtClean="0">
                <a:solidFill>
                  <a:schemeClr val="accent3">
                    <a:lumMod val="75000"/>
                  </a:schemeClr>
                </a:solidFill>
              </a:rPr>
              <a:t>Креммідо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3">
                    <a:lumMod val="75000"/>
                  </a:schemeClr>
                </a:solidFill>
              </a:rPr>
              <a:t>супа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(Суп з цибулі,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Κρεμμυδόσουπα)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суп з цибулі з білим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вином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перед подачею посипається тертим сиром.</a:t>
            </a:r>
          </a:p>
          <a:p>
            <a:pPr marL="0" indent="0">
              <a:buNone/>
            </a:pPr>
            <a:r>
              <a:rPr lang="uk-UA" b="1" dirty="0" err="1">
                <a:solidFill>
                  <a:schemeClr val="accent3">
                    <a:lumMod val="75000"/>
                  </a:schemeClr>
                </a:solidFill>
              </a:rPr>
              <a:t>Магірица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Μαγειρίτσα)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традиційний великодній м'ясний суп з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барянячих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тельбухів, заправляється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авголемоно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uk-UA" b="1" dirty="0" err="1">
                <a:solidFill>
                  <a:schemeClr val="accent3">
                    <a:lumMod val="75000"/>
                  </a:schemeClr>
                </a:solidFill>
              </a:rPr>
              <a:t>Паца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 або </a:t>
            </a:r>
            <a:r>
              <a:rPr lang="uk-UA" b="1" dirty="0" err="1">
                <a:solidFill>
                  <a:schemeClr val="accent3">
                    <a:lumMod val="75000"/>
                  </a:schemeClr>
                </a:solidFill>
              </a:rPr>
              <a:t>Пацас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Πατσά)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зимовий поживний суп з яловичого рубця, вважається ідеальною стравою від похмілля; подається з лимоном та часником.</a:t>
            </a:r>
          </a:p>
          <a:p>
            <a:pPr marL="0" indent="0">
              <a:buNone/>
            </a:pPr>
            <a:r>
              <a:rPr lang="uk-UA" b="1" dirty="0" err="1">
                <a:solidFill>
                  <a:schemeClr val="accent3">
                    <a:lumMod val="75000"/>
                  </a:schemeClr>
                </a:solidFill>
              </a:rPr>
              <a:t>Псаросупа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(Рибний суп,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Ψαρόσουπα)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суп з риби та овочів (існує багато рецептів з різних овочів та сортів риби).</a:t>
            </a:r>
          </a:p>
          <a:p>
            <a:pPr marL="0" indent="0">
              <a:buNone/>
            </a:pPr>
            <a:r>
              <a:rPr lang="uk-UA" b="1" dirty="0" err="1">
                <a:solidFill>
                  <a:schemeClr val="accent3">
                    <a:lumMod val="75000"/>
                  </a:schemeClr>
                </a:solidFill>
              </a:rPr>
              <a:t>Траханосупа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(Суп з тархани,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Τραχανόσουπα)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суп з тархани (або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трахани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) — висушеної суміші з борошна, йогурту, прянощів та овочів.</a:t>
            </a:r>
          </a:p>
        </p:txBody>
      </p:sp>
    </p:spTree>
    <p:extLst>
      <p:ext uri="{BB962C8B-B14F-4D97-AF65-F5344CB8AC3E}">
        <p14:creationId xmlns:p14="http://schemas.microsoft.com/office/powerpoint/2010/main" val="1862029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257" y="982132"/>
            <a:ext cx="3722263" cy="3688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210" y="2482016"/>
            <a:ext cx="3369435" cy="31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66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2131"/>
            <a:ext cx="9601196" cy="522548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Вегетаріанські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страви</a:t>
            </a:r>
            <a:endParaRPr lang="uk-UA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Ангінарес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(Артишоки,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Αγκινάρες)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тушковані артишоки.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Аракас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(Горох,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Αρακάς)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тушкований зелений горошок з овочами.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Баміес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Бамії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Μπάμιες)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тушкована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бамія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в томатному соусі.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Бріам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Μπριάμ)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страва з тушкованих баклажанів, помідорів, кабачків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цукіні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цибулі та прянощів.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Доматокефтедес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(Томатні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тефтелі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Ντοματοκεφτέδες)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котлети чи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тефтелі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з помідорів та м'яти, обсмажені в олії, найбільш поширені на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Кікладських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островах.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Фасолакіа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Φασολάκια)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свіжа зелена квасоля відварена з картоплею, кабачками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цукіні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та заправлена томатним соусом.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Геміста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Γεμιστά)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помідори, перці або кабачки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цукіні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начинені рисом та овочами (існує також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геміста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з рисом та м'ясом).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Лаханодолмадес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Λαχανοντολμάδες)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голубці з рису, овочів та зелені, загорнуті у листя капусти (існують також м'ясні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лаханодомадес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).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Спанакоризо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Σπανακόρυζο)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тушкований шпинат з рисом, приправлений лимоном.</a:t>
            </a:r>
          </a:p>
        </p:txBody>
      </p:sp>
    </p:spTree>
    <p:extLst>
      <p:ext uri="{BB962C8B-B14F-4D97-AF65-F5344CB8AC3E}">
        <p14:creationId xmlns:p14="http://schemas.microsoft.com/office/powerpoint/2010/main" val="292818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2001" y="1575982"/>
            <a:ext cx="4414776" cy="2926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649480"/>
            <a:ext cx="4900299" cy="24915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411" y="3321864"/>
            <a:ext cx="4922377" cy="288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3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540913"/>
            <a:ext cx="9601196" cy="60530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М'ясні та рибні страви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Астакомакаронада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Αστακομακαρονάδα)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макарони з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лобстером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у томатному соусі.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Бакальярос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Μπακαλιάρος)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обсмажене у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клярі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філе хека, традиційно подається 25 березня, на День незалежності Греції з часниковим соусом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скордалья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Барбунья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Μπαρμπούνια)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смажена на решітці чи сковороді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барабуля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Гаврос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тиганітос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(Смажений анчоус,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Γαύρος τηγανιτός)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смажений анчоус (або хамса).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Гірос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Γύρος)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м'ясо, приготоване на вертикальному рожні (різновид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шаурми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).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Кефтедакіа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Κεφτεδάκια)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різноманітні смажені м'ясні котлети та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тефтелі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існують також овочеві — з баклажанів, кабачків, помідорів, буряку тощо.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Кокореці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Κοκορέτσι)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традиційна великодня страва у вигляді запечених на рожні баранячих тельбухів.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Луканіко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Λουκάνικο)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різноманітні ковбаси циліндричної форми зі свинини чи яловичини та прянощів.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Макаронада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Μακαρονάδα)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відварені макарони, зазвичай з м'ясним фаршем.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Мідья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Μύδια)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смажені або тушковані мідії із соусом чи без.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Мусака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Μουσακάς)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запіканка з баклажанів та баранячого фаршу, з соусом бешамель і сиром.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Паїдакіа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Παϊδάκια)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смажені реберця з лимоном,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орегано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сіллю та перцем.</a:t>
            </a:r>
          </a:p>
        </p:txBody>
      </p:sp>
    </p:spTree>
    <p:extLst>
      <p:ext uri="{BB962C8B-B14F-4D97-AF65-F5344CB8AC3E}">
        <p14:creationId xmlns:p14="http://schemas.microsoft.com/office/powerpoint/2010/main" val="3993702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4304" y="867130"/>
            <a:ext cx="3449651" cy="25872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40" y="867130"/>
            <a:ext cx="3550064" cy="2587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641" y="3545310"/>
            <a:ext cx="3425364" cy="23977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657" y="3545311"/>
            <a:ext cx="3794333" cy="239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79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52641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Пастіцио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Παστίτσιο)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запіканка з макаронів в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йогуртовому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соусі, може бути з м'ясом та без нього.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Спетсофаі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Σπετσοφάι)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рагу з селянських ковбасок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луканіко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), зеленого перцю, цибулі та вина.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Стіфадо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Στιφάδο)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рагу з кролика або зайця.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Сувлакі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Σουβλάκι)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шашлик з ягнятини або свинини,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котосувлакі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— шашлик з курятини.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Судзукакіа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Σουτζουκάκια)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м'ясні довгасті фрикадельки з хлібом з ягнятини або яловичини.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Супьєс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Σουπιές)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смажена каракатиця із чорнилом, часто зі шпинатом та білим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вином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Хілопітес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ме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котопуло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Χυλοπίτες με κοτόπουλο)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локшина з куркою.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Хтаподі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сти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схара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(Восьминіг на решітці,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Χταπόδι στη σχάρα)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смажений на решітці восьминіг з оцтом, олією та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орегано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Юветсі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Γιουβέτσι)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печеня у горщику з ягнятини або телятини з помідорами та макаронами.</a:t>
            </a:r>
          </a:p>
        </p:txBody>
      </p:sp>
    </p:spTree>
    <p:extLst>
      <p:ext uri="{BB962C8B-B14F-4D97-AF65-F5344CB8AC3E}">
        <p14:creationId xmlns:p14="http://schemas.microsoft.com/office/powerpoint/2010/main" val="293750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/>
          <a:lstStyle/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Гре́цька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ку́хня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середземноморська, має спільні риси з кухнями Італії, Туреччини, країн Балканського півострову та Середнього Сходу. В сучасній грецькій кухні широко використовуються овочі, оливкова олія, риба та морепродукти, бобові культури, м'ясо (біле та червоне) та вино. Важливими продуктами є оливки, сири, баклажани, кабачки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цукіні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) та йогурт. Типовим є використання свіжих інгредієнтів, вміле поєднання прянощів і зелені, котрі збирають в горах і селах, простота прийому їжі.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862" y="3735708"/>
            <a:ext cx="4638273" cy="257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41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3373" y="1452151"/>
            <a:ext cx="4663628" cy="3768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422" y="912261"/>
            <a:ext cx="3373062" cy="505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19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08337"/>
            <a:ext cx="9601196" cy="573109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Десерти та солодощі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Баклава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Μπακλαβάς)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десерт, випічка з листового тіста, у якій шари тіста чергуються із шарами горіхів.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Василопіта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Βασιλόπιτα)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пиріг, який випікається 1 січня у День Святого Василя, всередині запікається монета.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Галактобуреко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Γαλακτομπούρεκο)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солодкий крем, запечений між двох шарів тіста, политий медовим сиропом з ароматом лимону.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Гліка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ту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куталью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(Десертна ложка,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Γλυκά του κουταλιού)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варення з великих шматочків або цілих фруктів та/або горіхів.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Діплес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Δίπλες)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десерт з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Пелопонесу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з тонкого тіста, обсмаженого в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гарячії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олії а потім вимоченого у солодкому сиропі.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Каридопіта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Καρυδόπιτα)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пиріг з горіхів, вимочений у солодкому сиропі.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Кулуракіа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Κουλουράκια)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крендель з темного або світлого тіста з кунжутом або іншим насінням, одна з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визитівок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м.Салоніки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Кураб'єдес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Κουραμπιέδες)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традиційні солодощі з мигдалем та присипані цукровою пудрою, обов'язкова страва грецького Різдва.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Лукум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Λουκούμι)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пряний кондитерський виріб з крохмалю та цукру, часто із додаванням горіхів.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Лукумадес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Λουκουμάδες)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пончики в меді, посипані пудрою з кориці.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Меломакарона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грец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Μελομακάρονα)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традиційне Різдвяне печиво з медом та горіхами, загальна назва подібного печива </a:t>
            </a:r>
          </a:p>
        </p:txBody>
      </p:sp>
    </p:spTree>
    <p:extLst>
      <p:ext uri="{BB962C8B-B14F-4D97-AF65-F5344CB8AC3E}">
        <p14:creationId xmlns:p14="http://schemas.microsoft.com/office/powerpoint/2010/main" val="2343492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7465" y="1888000"/>
            <a:ext cx="2281106" cy="128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521" y="1368677"/>
            <a:ext cx="3012046" cy="2259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677" y="1231369"/>
            <a:ext cx="1905000" cy="1266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571" y="3389020"/>
            <a:ext cx="3359506" cy="2519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103" y="4014257"/>
            <a:ext cx="2667000" cy="2000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0521" y="4014257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85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566670"/>
            <a:ext cx="9601196" cy="551859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Грецькі сири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Фета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Анфотирос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Касері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Кефалотірі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Грав'єра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Кефалограв'єра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Мізіфра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Манурі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Метсовоне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Халлумі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315" y="2954654"/>
            <a:ext cx="5391150" cy="246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0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579549"/>
            <a:ext cx="9601196" cy="5296319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Напої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Узо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— анісова горілка.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Ципуро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— міцний алкогольний напій з виноградної макухи.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Метакса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— рід бренді.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Фрапе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— розчинна кава з льодом.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Рецина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— грецьке біле вино з додаванням соснової смоли.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Мастика — міцний лікер з додаванням смоли мастикового дерева.</a:t>
            </a:r>
          </a:p>
        </p:txBody>
      </p:sp>
    </p:spTree>
    <p:extLst>
      <p:ext uri="{BB962C8B-B14F-4D97-AF65-F5344CB8AC3E}">
        <p14:creationId xmlns:p14="http://schemas.microsoft.com/office/powerpoint/2010/main" val="4095638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5306" y="627061"/>
            <a:ext cx="2488406" cy="331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63" y="2641070"/>
            <a:ext cx="257175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147" y="627061"/>
            <a:ext cx="1920965" cy="25612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407" y="887903"/>
            <a:ext cx="1672827" cy="22304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664" y="3473410"/>
            <a:ext cx="2049485" cy="275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74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dirty="0" smtClean="0">
                <a:solidFill>
                  <a:schemeClr val="accent3">
                    <a:lumMod val="75000"/>
                  </a:schemeClr>
                </a:solidFill>
              </a:rPr>
              <a:t>Кінець.</a:t>
            </a:r>
          </a:p>
          <a:p>
            <a:pPr marL="0" indent="0" algn="ctr">
              <a:buNone/>
            </a:pPr>
            <a:r>
              <a:rPr lang="uk-UA" sz="4400" b="1" dirty="0" smtClean="0">
                <a:solidFill>
                  <a:schemeClr val="accent3">
                    <a:lumMod val="75000"/>
                  </a:schemeClr>
                </a:solidFill>
              </a:rPr>
              <a:t>Дякую за увагу.</a:t>
            </a:r>
            <a:endParaRPr lang="uk-UA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6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З м'яса найбільш популярна баранина. Серед солодощів розповсюджені різноманітні горіхи та насіння у поєднанні з медом, з фруктів та ягід виробляють так звану «Десертну ложку» 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на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кшталт варення. З часів османського панування серед улюблених солодощів у греків залишилися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баклава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лукум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та халва. До найпопулярніших алкогольних напоїв відносять вино,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рецину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узо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та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ципуро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До безалкогольних — каву, особливо холодну каву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фрапе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206" y="3353114"/>
            <a:ext cx="2413717" cy="2821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558" y="3310145"/>
            <a:ext cx="1877498" cy="1809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483" y="4735871"/>
            <a:ext cx="2095500" cy="1438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833" y="3831194"/>
            <a:ext cx="20955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7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2132"/>
            <a:ext cx="6985714" cy="4893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>
                <a:solidFill>
                  <a:schemeClr val="accent3">
                    <a:lumMod val="75000"/>
                  </a:schemeClr>
                </a:solidFill>
              </a:rPr>
              <a:t>Важливим елементом грецької кухні є </a:t>
            </a:r>
            <a:r>
              <a:rPr lang="uk-UA" sz="3200" dirty="0" err="1">
                <a:solidFill>
                  <a:schemeClr val="accent3">
                    <a:lumMod val="75000"/>
                  </a:schemeClr>
                </a:solidFill>
              </a:rPr>
              <a:t>мезе</a:t>
            </a:r>
            <a:r>
              <a:rPr lang="uk-UA" sz="3200" dirty="0">
                <a:solidFill>
                  <a:schemeClr val="accent3">
                    <a:lumMod val="75000"/>
                  </a:schemeClr>
                </a:solidFill>
              </a:rPr>
              <a:t>. Під цією назвою розуміються різноманітні наїдки у вигляді набору закусок або маленьких страв, які зазвичай подаються разом з </a:t>
            </a:r>
            <a:r>
              <a:rPr lang="uk-UA" sz="3200" dirty="0" err="1">
                <a:solidFill>
                  <a:schemeClr val="accent3">
                    <a:lumMod val="75000"/>
                  </a:schemeClr>
                </a:solidFill>
              </a:rPr>
              <a:t>узо</a:t>
            </a:r>
            <a:r>
              <a:rPr lang="uk-UA" sz="3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sz="3200" dirty="0" err="1">
                <a:solidFill>
                  <a:schemeClr val="accent3">
                    <a:lumMod val="75000"/>
                  </a:schemeClr>
                </a:solidFill>
              </a:rPr>
              <a:t>ципуро</a:t>
            </a:r>
            <a:r>
              <a:rPr lang="uk-UA" sz="3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sz="3200" dirty="0" err="1">
                <a:solidFill>
                  <a:schemeClr val="accent3">
                    <a:lumMod val="75000"/>
                  </a:schemeClr>
                </a:solidFill>
              </a:rPr>
              <a:t>вином</a:t>
            </a:r>
            <a:r>
              <a:rPr lang="uk-UA" sz="3200" dirty="0">
                <a:solidFill>
                  <a:schemeClr val="accent3">
                    <a:lumMod val="75000"/>
                  </a:schemeClr>
                </a:solidFill>
              </a:rPr>
              <a:t>, або просто для частування гостей вдома.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315" y="1442435"/>
            <a:ext cx="3321881" cy="44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1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31754"/>
            <a:ext cx="9601196" cy="1336065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Історія і </a:t>
            </a:r>
            <a:r>
              <a:rPr lang="uk-UA" b="1" dirty="0" smtClean="0">
                <a:solidFill>
                  <a:srgbClr val="FF0000"/>
                </a:solidFill>
              </a:rPr>
              <a:t>Традиції.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34862"/>
            <a:ext cx="9601196" cy="38410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Грецька кухня має давні традиції, і смаки змінюються відповідно до сезону, а також залежно від 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географії.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Давньогрецька кухня — історичний попередник західної кулінарної традиції, що поширили свій вплив через Стародавній Рим та Візантію не тільки в Європі, але й поза її 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межами.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Давня грецька кухня була заснована на «середземноморській трійці» продуктів — пшениці, оливковій олії та вині, м'ясо та риба нечасто з'являлися на столах стародавніх греків. Такий порядок речей зберігався й у часи панування Римської та Османської імперій і змінився відносно нещодавно, коли м'ясо стало більш доступним продуктом завдяки технологічному прогресу. Урбанізація після 1960 року принесла нові рецепти, традиції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сервування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та напівфабрикати з харчових продуктів.</a:t>
            </a:r>
          </a:p>
        </p:txBody>
      </p:sp>
    </p:spTree>
    <p:extLst>
      <p:ext uri="{BB962C8B-B14F-4D97-AF65-F5344CB8AC3E}">
        <p14:creationId xmlns:p14="http://schemas.microsoft.com/office/powerpoint/2010/main" val="413314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2132"/>
            <a:ext cx="9097850" cy="4893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Найхарактерніші і найдавніші елементи грецької кухні — оливкова олія, овочі та трави, грецьке 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вино,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оскільки оливкові дерева та виноградники завжди були типовими для гірської місцевості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середземномор'я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Кухня Візантії була схожа на давньогрецьку, з тією різницею, що стала включати нові інгредієнти, які раніше були недоступні, такі як ікра, мускатний горіх, базилік та лимони, страви з риби стали невід'ємним елементом раціону. Візантійська кухня виграла від становища Константинополя, що був світовим центром торгівлі прянощів.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025" y="695458"/>
            <a:ext cx="1649146" cy="5344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384" y="4116258"/>
            <a:ext cx="1539294" cy="20462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54" y="4577123"/>
            <a:ext cx="1495711" cy="11245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0537" y="4136489"/>
            <a:ext cx="2095500" cy="1571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697" y="4341583"/>
            <a:ext cx="2007493" cy="200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6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Типові інгредієнти сучасної грецької кухні — баранина і свинина, йогурт і сир, розмаїття сортів риби та морепродуктів, оливки, баклажани, помідори, картопля, квасоля, перець,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бамія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У десертах переважають горіхи і мед, у чому відчувається вплив східної, турецької кухні. Грецький мед здебільшого зібраний з нектару фруктових, цитрусових та хвойних дерев. Високо цінується також мастика з мастикового дерева, яке зростає на острові Хіос. Мастику додають до солодощів, випічки та алкогольних напоїв.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818" y="3892640"/>
            <a:ext cx="1520780" cy="22811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410" y="4453214"/>
            <a:ext cx="2095500" cy="1571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521" y="3803946"/>
            <a:ext cx="2344290" cy="23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0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34096"/>
            <a:ext cx="9601196" cy="51417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Багато страв використовують традиційне грецьке тісто —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філо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Серед спецій греки широко вживають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орегано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м'яту, часник, цибулю, петрушку, кріп, фенхель, чабрець і лаврове листя. Часто зустрічається поєднання солодких прянощів (таких як гвоздики і кориці) з м'ясом. Споживання баранячого та козлячого м'яса а також сирів з їхнього молока є природним для греків, адже клімат та природний рельєф більшості територій країни сприятливий для розведення цих тварин. Риба та морепродукти більше популярні у прибережних районах та на островах.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Останнім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часом в Греції, як і всюди в Європі, набули популярності заклади «швидкого харчування». Проте більшість з них подають типові для Грецької кухні страви, такі як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гірос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сувлакі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різноманітні пироги, що звуться </a:t>
            </a: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піта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зі шпинатом чи фенхелем, солодким та солоним сиром, оливками тощо. Широко розповсюджені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фастфуди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що продають піцу та млинці з різноманітною начинкою.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Серед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традиційно грецьких напоїв — вино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рецина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міцні напої —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ципуро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узо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метакса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а також винайдене в середині 20 століття у Салоніках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фрапе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276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866223"/>
            <a:ext cx="9601196" cy="50709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88 харчових продуктів грецького походження мають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Protected Designation of Origin —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статус в ЄС, серед них 27 сортів оливкової олії, 10 сортів оливок, 20 сортів сирів, 23 види фруктів, овочів, бобових, сухофруктів і горіхів, по 2 найменування мастичних напоїв, спецій, по 1 найменуванню хлібобулочних виробів, риби, меду, ефірних 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олій.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Сучасна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грецька кухня глибоко спадкоємна. Так, зі стародавніх часів у грецькій кухні збереглись сочевичний суп, вино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рецина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; в добу еллінізму та римську добу готували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луканіко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у Візантії винайшли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фету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та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ботаргу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В період османського панування виникли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типово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східні страви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мусака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дзадзикі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кюфта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бурек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долма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Справжнім символом сучасної грецької кухні став грецький салат.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Завдяки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ситній вечері, греки не надають особливого значення сніданку. Вранці цілком досить випити чашечку кави з пирогом. Приємну різноманітність вносить також гострий білий сир. На обід їдять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дзадзикі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(йогурт з часником і свіжим огірком) або грецький салат, разом з яким подається запечена риба чи грецька запіканка —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мусака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751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204</TotalTime>
  <Words>2227</Words>
  <Application>Microsoft Office PowerPoint</Application>
  <PresentationFormat>Широкоэкранный</PresentationFormat>
  <Paragraphs>109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Garamond</vt:lpstr>
      <vt:lpstr>Натуральные материалы</vt:lpstr>
      <vt:lpstr>Особливості харчування населення Греції.</vt:lpstr>
      <vt:lpstr>Презентация PowerPoint</vt:lpstr>
      <vt:lpstr>Презентация PowerPoint</vt:lpstr>
      <vt:lpstr>Презентация PowerPoint</vt:lpstr>
      <vt:lpstr>Історія і Традиції.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харчування населення Греції.</dc:title>
  <dc:creator>vadim</dc:creator>
  <cp:lastModifiedBy>Сергей Климчук</cp:lastModifiedBy>
  <cp:revision>6</cp:revision>
  <dcterms:created xsi:type="dcterms:W3CDTF">2022-09-20T12:05:39Z</dcterms:created>
  <dcterms:modified xsi:type="dcterms:W3CDTF">2022-09-28T18:44:35Z</dcterms:modified>
</cp:coreProperties>
</file>