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Roboto" panose="02000000000000000000" pitchFamily="2" charset="0"/>
      <p:regular r:id="rId17"/>
    </p:embeddedFont>
    <p:embeddedFont>
      <p:font typeface="Roboto Slab" panose="020B0604020202020204" charset="0"/>
      <p:regular r:id="rId1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46" d="100"/>
          <a:sy n="46" d="100"/>
        </p:scale>
        <p:origin x="6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603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4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061" y="-48409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48793" y="98030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uk-UA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Тема 4. </a:t>
            </a:r>
            <a:r>
              <a:rPr lang="en-US" sz="44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Валютні</a:t>
            </a: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</a:t>
            </a:r>
            <a:r>
              <a:rPr lang="en-US" sz="44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ахунки</a:t>
            </a: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в </a:t>
            </a:r>
            <a:r>
              <a:rPr lang="uk-UA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</a:t>
            </a:r>
            <a:r>
              <a:rPr lang="en-US" sz="44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іжнародних</a:t>
            </a: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</a:t>
            </a:r>
            <a:r>
              <a:rPr lang="en-US" sz="44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озрахунках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976670" y="370348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uk-UA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Мета - обґрунтування</a:t>
            </a: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ключових аспектів функціонування валютних рахунків та їхньої ролі у світовій економічній системі.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2350" y="551855"/>
            <a:ext cx="13225701" cy="1254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Кореспондентські</a:t>
            </a:r>
            <a:r>
              <a:rPr lang="en-US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sz="39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ідносини</a:t>
            </a:r>
            <a:r>
              <a:rPr lang="en-US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: </a:t>
            </a:r>
            <a:r>
              <a:rPr lang="uk-UA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ф</a:t>
            </a:r>
            <a:r>
              <a:rPr lang="en-US" sz="39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інансова</a:t>
            </a:r>
            <a:r>
              <a:rPr lang="en-US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</a:t>
            </a:r>
            <a:r>
              <a:rPr lang="en-US" sz="39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ипломатія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702350" y="2207419"/>
            <a:ext cx="13225701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Це система взаємних договірних зв’язків, що забезпечує міжнародні розрахунки через відкриття банками рахунків один в одного.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02350" y="2754273"/>
            <a:ext cx="13225701" cy="2709863"/>
          </a:xfrm>
          <a:prstGeom prst="roundRect">
            <a:avLst>
              <a:gd name="adj" fmla="val 111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09970" y="2761893"/>
            <a:ext cx="13210461" cy="89820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910709" y="2889885"/>
            <a:ext cx="3558064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Nostro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4877633" y="2889885"/>
            <a:ext cx="4875252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Рахунок, який український банк відкриває у закордонному банку ("наш рахунок у вас").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161746" y="2889885"/>
            <a:ext cx="3558064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«Укрексімбанк» має Nostro у Deutsche Bank (EUR).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09970" y="3660100"/>
            <a:ext cx="13210461" cy="89820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910709" y="3788093"/>
            <a:ext cx="3558064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Vostro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4877633" y="3788093"/>
            <a:ext cx="4875252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Рахунок, який іноземний банк відкриває в українському банку ("ваш рахунок у нас").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10161746" y="3788093"/>
            <a:ext cx="3558064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Deutsche Bank відкриває Vostro у «Ощадбанку» (UAH).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09970" y="4558308"/>
            <a:ext cx="13210461" cy="89820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910709" y="4686300"/>
            <a:ext cx="3558064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Loro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4877633" y="4686300"/>
            <a:ext cx="4875252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Відображає рахунок третього банку, який ведеться через посередника.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10161746" y="4686300"/>
            <a:ext cx="3558064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Платіж від OTP Bank через рахунок у Citibank.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702350" y="5689878"/>
            <a:ext cx="13225701" cy="642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Кореспондентські відносини — це "кровоносна система" міжнародних фінансів, що дозволяє здійснювати платежі між країнами без посередників.</a:t>
            </a:r>
            <a:endParaRPr lang="en-US" sz="1550" dirty="0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564" y="6687860"/>
            <a:ext cx="1281946" cy="802719"/>
          </a:xfrm>
          <a:prstGeom prst="rect">
            <a:avLst/>
          </a:prstGeom>
        </p:spPr>
      </p:pic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006" y="6687860"/>
            <a:ext cx="1281946" cy="802719"/>
          </a:xfrm>
          <a:prstGeom prst="rect">
            <a:avLst/>
          </a:prstGeom>
        </p:spPr>
      </p:pic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448" y="6687860"/>
            <a:ext cx="1281946" cy="802719"/>
          </a:xfrm>
          <a:prstGeom prst="rect">
            <a:avLst/>
          </a:prstGeom>
        </p:spPr>
      </p:pic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7890" y="6687860"/>
            <a:ext cx="1281946" cy="8027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8604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План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922151"/>
            <a:ext cx="226814" cy="226814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203496"/>
            <a:ext cx="4196358" cy="304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3159204"/>
            <a:ext cx="34890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1. </a:t>
            </a:r>
            <a:r>
              <a:rPr 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Сутність</a:t>
            </a: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і </a:t>
            </a: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</a:t>
            </a:r>
            <a:r>
              <a:rPr 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ризначення</a:t>
            </a: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</a:rPr>
              <a:t>валютних рахунків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3868222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Визначення та основна мета валютних рахунків.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6962" y="2922151"/>
            <a:ext cx="226814" cy="226814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962" y="3203496"/>
            <a:ext cx="4196358" cy="30480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5216961" y="3203496"/>
            <a:ext cx="36830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2. </a:t>
            </a:r>
            <a:r>
              <a:rPr 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Види</a:t>
            </a: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алютних</a:t>
            </a: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</a:t>
            </a:r>
            <a:r>
              <a:rPr 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ахунків</a:t>
            </a:r>
            <a:endParaRPr lang="en-US" sz="2200" dirty="0"/>
          </a:p>
        </p:txBody>
      </p:sp>
      <p:sp>
        <p:nvSpPr>
          <p:cNvPr id="10" name="Text 4"/>
          <p:cNvSpPr/>
          <p:nvPr/>
        </p:nvSpPr>
        <p:spPr>
          <a:xfrm>
            <a:off x="5216962" y="3868222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Класифікація рахунків у міжнародній практиці.</a:t>
            </a:r>
            <a:endParaRPr lang="en-US" sz="17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0133" y="2922151"/>
            <a:ext cx="226814" cy="226814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0133" y="3203496"/>
            <a:ext cx="4196358" cy="30480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9549051" y="3185399"/>
            <a:ext cx="31218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3. </a:t>
            </a:r>
            <a:r>
              <a:rPr 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Принципи</a:t>
            </a: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ідкриття</a:t>
            </a: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валютних рахунків</a:t>
            </a:r>
            <a:endParaRPr lang="en-US" sz="2200" dirty="0"/>
          </a:p>
        </p:txBody>
      </p:sp>
      <p:sp>
        <p:nvSpPr>
          <p:cNvPr id="14" name="Text 6"/>
          <p:cNvSpPr/>
          <p:nvPr/>
        </p:nvSpPr>
        <p:spPr>
          <a:xfrm>
            <a:off x="9640133" y="3868222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KYC та AML: основи фінансової безпеки.</a:t>
            </a:r>
            <a:endParaRPr lang="en-US" sz="1750" dirty="0"/>
          </a:p>
        </p:txBody>
      </p:sp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5019199"/>
            <a:ext cx="226814" cy="226814"/>
          </a:xfrm>
          <a:prstGeom prst="rect">
            <a:avLst/>
          </a:prstGeom>
        </p:spPr>
      </p:pic>
      <p:pic>
        <p:nvPicPr>
          <p:cNvPr id="16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790" y="5323165"/>
            <a:ext cx="6407944" cy="30480"/>
          </a:xfrm>
          <a:prstGeom prst="rect">
            <a:avLst/>
          </a:prstGeom>
        </p:spPr>
      </p:pic>
      <p:sp>
        <p:nvSpPr>
          <p:cNvPr id="17" name="Text 7"/>
          <p:cNvSpPr/>
          <p:nvPr/>
        </p:nvSpPr>
        <p:spPr>
          <a:xfrm>
            <a:off x="793790" y="55202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4.</a:t>
            </a:r>
            <a:r>
              <a:rPr 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Етапи</a:t>
            </a: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ідкриття</a:t>
            </a: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валютних рахунків</a:t>
            </a:r>
            <a:endParaRPr lang="en-US" sz="2200" dirty="0"/>
          </a:p>
        </p:txBody>
      </p:sp>
      <p:sp>
        <p:nvSpPr>
          <p:cNvPr id="18" name="Text 8"/>
          <p:cNvSpPr/>
          <p:nvPr/>
        </p:nvSpPr>
        <p:spPr>
          <a:xfrm>
            <a:off x="793790" y="6359366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Покрокова процедура для клієнтів.</a:t>
            </a:r>
            <a:endParaRPr lang="en-US" sz="1750" dirty="0"/>
          </a:p>
        </p:txBody>
      </p:sp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28548" y="5019199"/>
            <a:ext cx="226814" cy="226814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8548" y="5323165"/>
            <a:ext cx="6407944" cy="30480"/>
          </a:xfrm>
          <a:prstGeom prst="rect">
            <a:avLst/>
          </a:prstGeom>
        </p:spPr>
      </p:pic>
      <p:sp>
        <p:nvSpPr>
          <p:cNvPr id="21" name="Text 9"/>
          <p:cNvSpPr/>
          <p:nvPr/>
        </p:nvSpPr>
        <p:spPr>
          <a:xfrm>
            <a:off x="7428548" y="5520214"/>
            <a:ext cx="42410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5. </a:t>
            </a:r>
            <a:r>
              <a:rPr 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Кореспондентські</a:t>
            </a: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sz="2200" dirty="0" err="1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ідносини</a:t>
            </a: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uk-UA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між банками</a:t>
            </a:r>
            <a:endParaRPr lang="en-US" sz="2200" dirty="0"/>
          </a:p>
        </p:txBody>
      </p:sp>
      <p:sp>
        <p:nvSpPr>
          <p:cNvPr id="22" name="Text 10"/>
          <p:cNvSpPr/>
          <p:nvPr/>
        </p:nvSpPr>
        <p:spPr>
          <a:xfrm>
            <a:off x="7428548" y="6320313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Інфраструктура міжнародних платежів.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8287" y="454343"/>
            <a:ext cx="9356288" cy="516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Сутність і </a:t>
            </a:r>
            <a:r>
              <a:rPr lang="uk-UA" sz="32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</a:t>
            </a:r>
            <a:r>
              <a:rPr lang="en-US" sz="32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ризначення</a:t>
            </a:r>
            <a:r>
              <a:rPr lang="en-US" sz="32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2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sz="32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алютних</a:t>
            </a:r>
            <a:r>
              <a:rPr lang="en-US" sz="32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2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</a:t>
            </a:r>
            <a:r>
              <a:rPr lang="en-US" sz="32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ахунків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578286" y="1367195"/>
            <a:ext cx="13557262" cy="792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b="1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Валютний рахунок </a:t>
            </a:r>
            <a:r>
              <a:rPr lang="en-US" dirty="0">
                <a:solidFill>
                  <a:srgbClr val="15213F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— це спеціальний банківський рахунок для зберігання, обліку та здійснення операцій з іноземною валютою. Вони забезпечують участь суб’єктів ЗЕД у міжнародних розрахунках (експорт, імпорт, інвестиції).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78287" y="2346008"/>
            <a:ext cx="3878937" cy="1327904"/>
          </a:xfrm>
          <a:prstGeom prst="roundRect">
            <a:avLst>
              <a:gd name="adj" fmla="val 8263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27" y="2346008"/>
            <a:ext cx="91440" cy="132790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34866" y="2534007"/>
            <a:ext cx="2565440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Міжнародні Розрахунки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34866" y="2957274"/>
            <a:ext cx="3434358" cy="528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Оплата товарів, робіт і послуг між резидентами та нерезидентами.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4622363" y="2346008"/>
            <a:ext cx="3878937" cy="1327904"/>
          </a:xfrm>
          <a:prstGeom prst="roundRect">
            <a:avLst>
              <a:gd name="adj" fmla="val 8263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503" y="2346008"/>
            <a:ext cx="91440" cy="132790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878943" y="2534007"/>
            <a:ext cx="2187059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Конвертація Валюти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4878943" y="2957274"/>
            <a:ext cx="3434358" cy="528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Обмін однієї валюти на іншу для виконання контрактів.</a:t>
            </a:r>
            <a:endParaRPr lang="en-US" sz="1300" dirty="0"/>
          </a:p>
        </p:txBody>
      </p:sp>
      <p:sp>
        <p:nvSpPr>
          <p:cNvPr id="12" name="Shape 8"/>
          <p:cNvSpPr/>
          <p:nvPr/>
        </p:nvSpPr>
        <p:spPr>
          <a:xfrm>
            <a:off x="578287" y="3839051"/>
            <a:ext cx="3878937" cy="1327904"/>
          </a:xfrm>
          <a:prstGeom prst="roundRect">
            <a:avLst>
              <a:gd name="adj" fmla="val 8263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27" y="3839051"/>
            <a:ext cx="91440" cy="132790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34866" y="4027051"/>
            <a:ext cx="2258378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Накопичення Коштів</a:t>
            </a:r>
            <a:endParaRPr lang="en-US" sz="1600" dirty="0"/>
          </a:p>
        </p:txBody>
      </p:sp>
      <p:sp>
        <p:nvSpPr>
          <p:cNvPr id="15" name="Text 10"/>
          <p:cNvSpPr/>
          <p:nvPr/>
        </p:nvSpPr>
        <p:spPr>
          <a:xfrm>
            <a:off x="834866" y="4450318"/>
            <a:ext cx="3434358" cy="528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Зберігання валюти для захисту від девальваційних ризиків.</a:t>
            </a:r>
            <a:endParaRPr lang="en-US" sz="13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372" y="1968648"/>
            <a:ext cx="4583241" cy="4583241"/>
          </a:xfrm>
          <a:prstGeom prst="rect">
            <a:avLst/>
          </a:prstGeom>
        </p:spPr>
      </p:pic>
      <p:sp>
        <p:nvSpPr>
          <p:cNvPr id="17" name="Shape 11"/>
          <p:cNvSpPr/>
          <p:nvPr/>
        </p:nvSpPr>
        <p:spPr>
          <a:xfrm>
            <a:off x="1" y="6737747"/>
            <a:ext cx="14596348" cy="1494830"/>
          </a:xfrm>
          <a:prstGeom prst="roundRect">
            <a:avLst>
              <a:gd name="adj" fmla="val 1658"/>
            </a:avLst>
          </a:prstGeom>
          <a:solidFill>
            <a:srgbClr val="C3CFEF"/>
          </a:solidFill>
          <a:ln/>
        </p:spPr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206" y="6982420"/>
            <a:ext cx="206454" cy="16514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1054250" y="6944082"/>
            <a:ext cx="12840226" cy="1057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Понад 40% валютних надходжень підприємства тимчасово залишають на валютних рахунках для збереження купівельної спроможності активів (дані НБУ).</a:t>
            </a:r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9820" y="697468"/>
            <a:ext cx="775716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Ключові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перації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через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алютні</a:t>
            </a:r>
            <a:r>
              <a:rPr lang="en-US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9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</a:t>
            </a:r>
            <a:r>
              <a:rPr lang="en-US" sz="390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ахунки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179820" y="2232898"/>
            <a:ext cx="7757160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Валютні рахунки є основою міжнародних фінансових відносин, поєднуючи бізнес і держави у глобальну систему розрахунків.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179820" y="3089672"/>
            <a:ext cx="445770" cy="445770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</p:sp>
      <p:sp>
        <p:nvSpPr>
          <p:cNvPr id="6" name="Text 3"/>
          <p:cNvSpPr/>
          <p:nvPr/>
        </p:nvSpPr>
        <p:spPr>
          <a:xfrm>
            <a:off x="6823710" y="3157776"/>
            <a:ext cx="2816662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Зарахування Виручки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823710" y="3586162"/>
            <a:ext cx="7113270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Надходження коштів від експорту товарів та послуг.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6179820" y="4299347"/>
            <a:ext cx="445770" cy="445770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</p:sp>
      <p:sp>
        <p:nvSpPr>
          <p:cNvPr id="9" name="Text 6"/>
          <p:cNvSpPr/>
          <p:nvPr/>
        </p:nvSpPr>
        <p:spPr>
          <a:xfrm>
            <a:off x="6823710" y="4367451"/>
            <a:ext cx="3837146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Оплата Імпортних Контрактів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6823710" y="4795838"/>
            <a:ext cx="7113270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Здійснення платежів за придбані товари та послуги за кордоном.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6179820" y="5509022"/>
            <a:ext cx="445770" cy="445770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</p:sp>
      <p:sp>
        <p:nvSpPr>
          <p:cNvPr id="12" name="Text 9"/>
          <p:cNvSpPr/>
          <p:nvPr/>
        </p:nvSpPr>
        <p:spPr>
          <a:xfrm>
            <a:off x="6823710" y="5577126"/>
            <a:ext cx="2689265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Перекази Дивідендів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823710" y="6005513"/>
            <a:ext cx="7113270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Виплата дивідендів нерезидентам та оплата закордонних послуг.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6179820" y="6718697"/>
            <a:ext cx="445770" cy="445770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</p:sp>
      <p:sp>
        <p:nvSpPr>
          <p:cNvPr id="15" name="Text 12"/>
          <p:cNvSpPr/>
          <p:nvPr/>
        </p:nvSpPr>
        <p:spPr>
          <a:xfrm>
            <a:off x="6823710" y="6786801"/>
            <a:ext cx="2476500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Валютні Перекази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6823710" y="7215188"/>
            <a:ext cx="7113270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Між резидентами та нерезидентами в межах чинного законодавства.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5207" y="802838"/>
            <a:ext cx="13082945" cy="629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Види</a:t>
            </a:r>
            <a:r>
              <a:rPr lang="en-US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sz="39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алютних</a:t>
            </a:r>
            <a:r>
              <a:rPr lang="en-US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</a:t>
            </a:r>
            <a:r>
              <a:rPr lang="en-US" sz="39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ахунків</a:t>
            </a:r>
            <a:r>
              <a:rPr lang="en-US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у </a:t>
            </a:r>
            <a:r>
              <a:rPr lang="uk-UA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</a:t>
            </a:r>
            <a:r>
              <a:rPr lang="en-US" sz="39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іжнародній</a:t>
            </a:r>
            <a:r>
              <a:rPr lang="en-US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9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</a:t>
            </a:r>
            <a:r>
              <a:rPr lang="en-US" sz="39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рактиці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705207" y="1835348"/>
            <a:ext cx="13219986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Валютні рахунки є інструментами фінансової інтеграції, що дозволяють гнучко управляти зовнішньоекономічними операціями.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07" y="2384227"/>
            <a:ext cx="3116104" cy="311610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05207" y="5701784"/>
            <a:ext cx="2518648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Поточні Рахунки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05207" y="6137315"/>
            <a:ext cx="3116104" cy="966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 щоденних операцій: оплати контрактів, отримання виручки, переказів.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128" y="2384227"/>
            <a:ext cx="3116104" cy="311610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073128" y="5701784"/>
            <a:ext cx="2518648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Депозитні Рахунки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4073128" y="6137315"/>
            <a:ext cx="3116104" cy="1289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 розміщення надлишкової валютної ліквідності під відсоток (тимчасове збереження).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049" y="2384227"/>
            <a:ext cx="3116104" cy="311610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41049" y="5701784"/>
            <a:ext cx="2518648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Кореспондентські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441049" y="6137315"/>
            <a:ext cx="3116104" cy="966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Рахунки, які банки відкривають один одному (Nostro, Vostro) для міжнародних розрахунків.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8970" y="2384227"/>
            <a:ext cx="3116223" cy="311622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808970" y="5701903"/>
            <a:ext cx="2518648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Мультивалютні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10808970" y="6137434"/>
            <a:ext cx="3116223" cy="1289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Зберігання коштів у кількох валютах одночасно, зручно для компаній, що працюють з різними країнами.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0447" y="566023"/>
            <a:ext cx="8617148" cy="643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Спеціалізовані</a:t>
            </a:r>
            <a:r>
              <a:rPr lang="en-US" sz="40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40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sz="40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алютні</a:t>
            </a:r>
            <a:r>
              <a:rPr lang="en-US" sz="40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40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</a:t>
            </a:r>
            <a:r>
              <a:rPr lang="en-US" sz="40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ахунки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47" y="1749623"/>
            <a:ext cx="6343650" cy="634365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73923" y="2058352"/>
            <a:ext cx="6343650" cy="2258735"/>
          </a:xfrm>
          <a:prstGeom prst="roundRect">
            <a:avLst>
              <a:gd name="adj" fmla="val 4858"/>
            </a:avLst>
          </a:prstGeom>
          <a:solidFill>
            <a:srgbClr val="FBFCFE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923" y="2035493"/>
            <a:ext cx="6343650" cy="9144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959" y="1749623"/>
            <a:ext cx="617577" cy="617577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22220" y="1934885"/>
            <a:ext cx="246936" cy="246936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7802642" y="2572941"/>
            <a:ext cx="3244096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Ескроу-Рахунки (Escrow)</a:t>
            </a:r>
            <a:endParaRPr lang="en-US" sz="2000" dirty="0"/>
          </a:p>
        </p:txBody>
      </p:sp>
      <p:sp>
        <p:nvSpPr>
          <p:cNvPr id="9" name="Text 3"/>
          <p:cNvSpPr/>
          <p:nvPr/>
        </p:nvSpPr>
        <p:spPr>
          <a:xfrm>
            <a:off x="7802642" y="3100388"/>
            <a:ext cx="5886212" cy="987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Кошти покупця зберігаються банком і перераховуються продавцю лише після виконання умов договору. Використовуються для угод з підвищеним ризиком.</a:t>
            </a:r>
            <a:endParaRPr lang="en-US" sz="1600" dirty="0"/>
          </a:p>
        </p:txBody>
      </p:sp>
      <p:sp>
        <p:nvSpPr>
          <p:cNvPr id="10" name="Shape 4"/>
          <p:cNvSpPr/>
          <p:nvPr/>
        </p:nvSpPr>
        <p:spPr>
          <a:xfrm>
            <a:off x="7573923" y="4831675"/>
            <a:ext cx="6343650" cy="2258735"/>
          </a:xfrm>
          <a:prstGeom prst="roundRect">
            <a:avLst>
              <a:gd name="adj" fmla="val 4858"/>
            </a:avLst>
          </a:prstGeom>
          <a:solidFill>
            <a:srgbClr val="FBFCFE"/>
          </a:solidFill>
          <a:ln/>
        </p:spPr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923" y="4808815"/>
            <a:ext cx="6343650" cy="91440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959" y="4522946"/>
            <a:ext cx="617577" cy="617577"/>
          </a:xfrm>
          <a:prstGeom prst="rect">
            <a:avLst/>
          </a:prstGeom>
        </p:spPr>
      </p:pic>
      <p:pic>
        <p:nvPicPr>
          <p:cNvPr id="13" name="Image 6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22220" y="4708208"/>
            <a:ext cx="246936" cy="246936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7802642" y="5346263"/>
            <a:ext cx="2627114" cy="321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Спеціальні Рахунки</a:t>
            </a:r>
            <a:endParaRPr lang="en-US" sz="2000" dirty="0"/>
          </a:p>
        </p:txBody>
      </p:sp>
      <p:sp>
        <p:nvSpPr>
          <p:cNvPr id="15" name="Text 6"/>
          <p:cNvSpPr/>
          <p:nvPr/>
        </p:nvSpPr>
        <p:spPr>
          <a:xfrm>
            <a:off x="7802642" y="5873710"/>
            <a:ext cx="5886212" cy="987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Використовуються для грантів міжнародних організацій (UNDP, USAID) або проектів технічної допомоги (наприклад, Erasmus+).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7689" y="446008"/>
            <a:ext cx="11093599" cy="506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Принципи</a:t>
            </a:r>
            <a:r>
              <a:rPr lang="en-US" sz="31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1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sz="31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ідкриття</a:t>
            </a:r>
            <a:r>
              <a:rPr lang="en-US" sz="31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: KYC — </a:t>
            </a:r>
            <a:r>
              <a:rPr lang="uk-UA" sz="31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«</a:t>
            </a:r>
            <a:r>
              <a:rPr lang="en-US" sz="31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Знай</a:t>
            </a:r>
            <a:r>
              <a:rPr lang="en-US" sz="31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1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</a:t>
            </a:r>
            <a:r>
              <a:rPr lang="en-US" sz="31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вого</a:t>
            </a:r>
            <a:r>
              <a:rPr lang="en-US" sz="31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1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</a:t>
            </a:r>
            <a:r>
              <a:rPr lang="en-US" sz="31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лієнта</a:t>
            </a:r>
            <a:r>
              <a:rPr lang="uk-UA" sz="31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»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567690" y="1277183"/>
            <a:ext cx="13495020" cy="518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Принцип KYC (Know Your Customer) — це сукупність процедур, які зобов’язують банки встановити особу клієнта, перевірити її репутацію та оцінити ризики до початку фінансових операцій.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1785772"/>
            <a:ext cx="13495020" cy="5594985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4854" y="5737455"/>
            <a:ext cx="671634" cy="67163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82436" y="5884375"/>
            <a:ext cx="3022352" cy="377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Моніторинг</a:t>
            </a:r>
            <a:endParaRPr lang="en-US" dirty="0"/>
          </a:p>
        </p:txBody>
      </p:sp>
      <p:sp>
        <p:nvSpPr>
          <p:cNvPr id="7" name="Text 3"/>
          <p:cNvSpPr/>
          <p:nvPr/>
        </p:nvSpPr>
        <p:spPr>
          <a:xfrm>
            <a:off x="10404714" y="5884375"/>
            <a:ext cx="3022352" cy="377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Оцінка ризиків</a:t>
            </a:r>
            <a:endParaRPr lang="en-US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42053" y="5737455"/>
            <a:ext cx="671633" cy="67163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0525608" y="3305301"/>
            <a:ext cx="3022352" cy="377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Верифікація</a:t>
            </a:r>
            <a:endParaRPr lang="en-US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5485" y="3144949"/>
            <a:ext cx="671634" cy="67163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82436" y="3318734"/>
            <a:ext cx="3022352" cy="377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Ідентифікація</a:t>
            </a:r>
            <a:endParaRPr lang="en-US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6114" y="3171814"/>
            <a:ext cx="671634" cy="671634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10935" y="7244167"/>
            <a:ext cx="13251775" cy="259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Мета KYC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: запобігання відкриттю рахунків "фіктивним" особам,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дотримання</a:t>
            </a: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dirty="0" err="1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міжнародних</a:t>
            </a:r>
            <a:endParaRPr lang="uk-UA" sz="2000" dirty="0">
              <a:solidFill>
                <a:srgbClr val="15213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санкційних режимів та боротьба з фінансовими злочинами.</a:t>
            </a:r>
            <a:endParaRPr lang="en-US" sz="2000" dirty="0"/>
          </a:p>
        </p:txBody>
      </p:sp>
      <p:sp>
        <p:nvSpPr>
          <p:cNvPr id="14" name="Shape 7"/>
          <p:cNvSpPr/>
          <p:nvPr/>
        </p:nvSpPr>
        <p:spPr>
          <a:xfrm>
            <a:off x="567690" y="7471469"/>
            <a:ext cx="22860" cy="624245"/>
          </a:xfrm>
          <a:prstGeom prst="rect">
            <a:avLst/>
          </a:prstGeom>
          <a:solidFill>
            <a:srgbClr val="3257B8"/>
          </a:solidFill>
          <a:ln/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7107" y="843796"/>
            <a:ext cx="7809786" cy="1191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Принципи</a:t>
            </a:r>
            <a:r>
              <a:rPr lang="en-US" sz="3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sz="37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ідкриття</a:t>
            </a:r>
            <a:r>
              <a:rPr lang="en-US" sz="3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: AML — </a:t>
            </a:r>
            <a:r>
              <a:rPr lang="uk-UA" sz="3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</a:t>
            </a:r>
            <a:r>
              <a:rPr lang="en-US" sz="37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ротидія</a:t>
            </a:r>
            <a:r>
              <a:rPr lang="en-US" sz="3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</a:t>
            </a:r>
            <a:r>
              <a:rPr lang="en-US" sz="37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ідмиванню</a:t>
            </a:r>
            <a:r>
              <a:rPr lang="en-US" sz="3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uk-UA" sz="3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</a:t>
            </a:r>
            <a:r>
              <a:rPr lang="en-US" sz="3750" dirty="0" err="1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оштів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67107" y="2321004"/>
            <a:ext cx="7809786" cy="914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AML (Anti-Money Laundering) — комплекс заходів, що зобов’язують банки виявляти, блокувати і повідомляти про підозрілі фінансові операції, пов’язані з незаконними доходами або фінансуванням тероризму.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667107" y="3450193"/>
            <a:ext cx="7809786" cy="3111222"/>
          </a:xfrm>
          <a:prstGeom prst="roundRect">
            <a:avLst>
              <a:gd name="adj" fmla="val 919"/>
            </a:avLst>
          </a:prstGeom>
          <a:solidFill>
            <a:srgbClr val="E9ECF2"/>
          </a:solidFill>
          <a:ln/>
        </p:spPr>
      </p:sp>
      <p:sp>
        <p:nvSpPr>
          <p:cNvPr id="6" name="Shape 3"/>
          <p:cNvSpPr/>
          <p:nvPr/>
        </p:nvSpPr>
        <p:spPr>
          <a:xfrm>
            <a:off x="667107" y="3450193"/>
            <a:ext cx="3904893" cy="1708071"/>
          </a:xfrm>
          <a:prstGeom prst="roundRect">
            <a:avLst>
              <a:gd name="adj" fmla="val 1674"/>
            </a:avLst>
          </a:prstGeom>
          <a:solidFill>
            <a:srgbClr val="E9ECF2"/>
          </a:solidFill>
          <a:ln/>
        </p:spPr>
      </p:sp>
      <p:sp>
        <p:nvSpPr>
          <p:cNvPr id="7" name="Text 4"/>
          <p:cNvSpPr/>
          <p:nvPr/>
        </p:nvSpPr>
        <p:spPr>
          <a:xfrm>
            <a:off x="857726" y="3640812"/>
            <a:ext cx="2533055" cy="297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Внутрішня Політика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57726" y="4052888"/>
            <a:ext cx="3237786" cy="914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Затверджена політика контролю за фінансовими потоками та служба фінмоніторингу.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4572000" y="3450193"/>
            <a:ext cx="3904893" cy="1708071"/>
          </a:xfrm>
          <a:prstGeom prst="rect">
            <a:avLst/>
          </a:prstGeom>
          <a:solidFill>
            <a:srgbClr val="E9ECF2"/>
          </a:solidFill>
          <a:ln/>
        </p:spPr>
      </p:sp>
      <p:sp>
        <p:nvSpPr>
          <p:cNvPr id="10" name="Shape 7"/>
          <p:cNvSpPr/>
          <p:nvPr/>
        </p:nvSpPr>
        <p:spPr>
          <a:xfrm>
            <a:off x="4572000" y="3450193"/>
            <a:ext cx="22860" cy="1708071"/>
          </a:xfrm>
          <a:prstGeom prst="roundRect">
            <a:avLst>
              <a:gd name="adj" fmla="val 125079"/>
            </a:avLst>
          </a:prstGeom>
          <a:solidFill>
            <a:srgbClr val="CFD2D8"/>
          </a:solidFill>
          <a:ln/>
        </p:spPr>
      </p:sp>
      <p:sp>
        <p:nvSpPr>
          <p:cNvPr id="11" name="Text 8"/>
          <p:cNvSpPr/>
          <p:nvPr/>
        </p:nvSpPr>
        <p:spPr>
          <a:xfrm>
            <a:off x="5048488" y="3640812"/>
            <a:ext cx="2382679" cy="297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Виявлення Підозр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5048488" y="4052888"/>
            <a:ext cx="3237786" cy="914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Відстеження незвичного обсягу, частоти або напряму операцій. Повідомлення ДСФМУ.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4333756" y="4065984"/>
            <a:ext cx="476488" cy="476488"/>
          </a:xfrm>
          <a:prstGeom prst="roundRect">
            <a:avLst>
              <a:gd name="adj" fmla="val 6001"/>
            </a:avLst>
          </a:prstGeom>
          <a:solidFill>
            <a:srgbClr val="FBFCFE"/>
          </a:solidFill>
          <a:ln w="22860">
            <a:solidFill>
              <a:srgbClr val="CFD2D8"/>
            </a:solidFill>
            <a:prstDash val="solid"/>
          </a:ln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2818" y="4185047"/>
            <a:ext cx="238244" cy="238244"/>
          </a:xfrm>
          <a:prstGeom prst="rect">
            <a:avLst/>
          </a:prstGeom>
        </p:spPr>
      </p:pic>
      <p:sp>
        <p:nvSpPr>
          <p:cNvPr id="15" name="Shape 11"/>
          <p:cNvSpPr/>
          <p:nvPr/>
        </p:nvSpPr>
        <p:spPr>
          <a:xfrm>
            <a:off x="667107" y="5158264"/>
            <a:ext cx="7809786" cy="1403152"/>
          </a:xfrm>
          <a:prstGeom prst="rect">
            <a:avLst/>
          </a:prstGeom>
          <a:solidFill>
            <a:srgbClr val="E9ECF2"/>
          </a:solidFill>
          <a:ln/>
        </p:spPr>
      </p:sp>
      <p:sp>
        <p:nvSpPr>
          <p:cNvPr id="16" name="Shape 12"/>
          <p:cNvSpPr/>
          <p:nvPr/>
        </p:nvSpPr>
        <p:spPr>
          <a:xfrm>
            <a:off x="667107" y="5158264"/>
            <a:ext cx="7809786" cy="22860"/>
          </a:xfrm>
          <a:prstGeom prst="roundRect">
            <a:avLst>
              <a:gd name="adj" fmla="val 125079"/>
            </a:avLst>
          </a:prstGeom>
          <a:solidFill>
            <a:srgbClr val="CFD2D8"/>
          </a:solidFill>
          <a:ln/>
        </p:spPr>
      </p:sp>
      <p:sp>
        <p:nvSpPr>
          <p:cNvPr id="17" name="Text 13"/>
          <p:cNvSpPr/>
          <p:nvPr/>
        </p:nvSpPr>
        <p:spPr>
          <a:xfrm>
            <a:off x="857726" y="5348883"/>
            <a:ext cx="2517696" cy="297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Міжнародний Обмін</a:t>
            </a:r>
            <a:endParaRPr lang="en-US" sz="1850" dirty="0"/>
          </a:p>
        </p:txBody>
      </p:sp>
      <p:sp>
        <p:nvSpPr>
          <p:cNvPr id="18" name="Text 14"/>
          <p:cNvSpPr/>
          <p:nvPr/>
        </p:nvSpPr>
        <p:spPr>
          <a:xfrm>
            <a:off x="857726" y="5760958"/>
            <a:ext cx="7142678" cy="609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Передача даних про підозрілі транзакції у межах міжнародного співробітництва (Egmont Group).</a:t>
            </a:r>
            <a:endParaRPr lang="en-US" sz="1500" dirty="0"/>
          </a:p>
        </p:txBody>
      </p:sp>
      <p:sp>
        <p:nvSpPr>
          <p:cNvPr id="19" name="Text 15"/>
          <p:cNvSpPr/>
          <p:nvPr/>
        </p:nvSpPr>
        <p:spPr>
          <a:xfrm>
            <a:off x="667107" y="6775847"/>
            <a:ext cx="7809786" cy="609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 даними FATF, близько 2–5% світового ВВП (1,6–4 трлн доларів щороку) відмивається через банківські системи.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8052" y="479227"/>
            <a:ext cx="8267343" cy="543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Етапи Відкриття Валютних Рахунків</a:t>
            </a:r>
            <a:endParaRPr lang="en-US" sz="3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52" y="1369695"/>
            <a:ext cx="521256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303020" y="1543407"/>
            <a:ext cx="2327553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1. Звернення Клієнта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1303020" y="1919049"/>
            <a:ext cx="12719328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Подання заяви на відкриття рахунку (резиденти, нерезиденти, міжнародні організації).</a:t>
            </a:r>
            <a:endParaRPr lang="en-US" sz="13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2585918"/>
            <a:ext cx="521256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63648" y="2759631"/>
            <a:ext cx="2577465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2. Подання Документів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1563648" y="3135273"/>
            <a:ext cx="12458700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Для юросіб: виписка з ЄДРПОУ, статут. Для фізосіб: паспорт, РНОКПП, підтвердження походження коштів.</a:t>
            </a:r>
            <a:endParaRPr lang="en-US" sz="13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308" y="3802142"/>
            <a:ext cx="521256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824276" y="3975854"/>
            <a:ext cx="3020497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3. Ідентифікація (KYC/AML)</a:t>
            </a:r>
            <a:endParaRPr lang="en-US" sz="1700" dirty="0"/>
          </a:p>
        </p:txBody>
      </p:sp>
      <p:sp>
        <p:nvSpPr>
          <p:cNvPr id="11" name="Text 6"/>
          <p:cNvSpPr/>
          <p:nvPr/>
        </p:nvSpPr>
        <p:spPr>
          <a:xfrm>
            <a:off x="1824276" y="4351496"/>
            <a:ext cx="12198072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Перевірка на наявність у санкційних списках, аналіз походження коштів. Понад 97% банків використовують BankID НБУ.</a:t>
            </a:r>
            <a:endParaRPr lang="en-US" sz="13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936" y="5018365"/>
            <a:ext cx="521256" cy="11430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084903" y="5192078"/>
            <a:ext cx="2660452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4. Підписання Договору</a:t>
            </a:r>
            <a:endParaRPr lang="en-US" sz="1700" dirty="0"/>
          </a:p>
        </p:txBody>
      </p:sp>
      <p:sp>
        <p:nvSpPr>
          <p:cNvPr id="14" name="Text 8"/>
          <p:cNvSpPr/>
          <p:nvPr/>
        </p:nvSpPr>
        <p:spPr>
          <a:xfrm>
            <a:off x="2084903" y="5567720"/>
            <a:ext cx="11937444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Укладення договору, визначення валюти, тарифів, порядку розрахунків (SWIFT, SEPA).</a:t>
            </a:r>
            <a:endParaRPr lang="en-US" sz="13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308" y="6234589"/>
            <a:ext cx="521256" cy="11430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824276" y="6408301"/>
            <a:ext cx="2296239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5. Активація та IBAN</a:t>
            </a:r>
            <a:endParaRPr lang="en-US" sz="1700" dirty="0"/>
          </a:p>
        </p:txBody>
      </p:sp>
      <p:sp>
        <p:nvSpPr>
          <p:cNvPr id="17" name="Text 10"/>
          <p:cNvSpPr/>
          <p:nvPr/>
        </p:nvSpPr>
        <p:spPr>
          <a:xfrm>
            <a:off x="1824276" y="6783943"/>
            <a:ext cx="12198072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Банк відкриває рахунок, повідомляє НБУ. Клієнт отримує міжнародний номер рахунку (IBAN).</a:t>
            </a:r>
            <a:endParaRPr lang="en-US" sz="1350" dirty="0"/>
          </a:p>
        </p:txBody>
      </p:sp>
      <p:sp>
        <p:nvSpPr>
          <p:cNvPr id="18" name="Text 11"/>
          <p:cNvSpPr/>
          <p:nvPr/>
        </p:nvSpPr>
        <p:spPr>
          <a:xfrm>
            <a:off x="608052" y="7472482"/>
            <a:ext cx="13414296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Відкриття валютного рахунку гарантує легальний обіг іноземної валюти та прозорість зовнішньоекономічних операцій.</a:t>
            </a:r>
            <a:endParaRPr lang="en-US" sz="13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821</Words>
  <Application>Microsoft Office PowerPoint</Application>
  <PresentationFormat>Довільний</PresentationFormat>
  <Paragraphs>102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6" baseType="lpstr">
      <vt:lpstr>Roboto Slab</vt:lpstr>
      <vt:lpstr>Calibri</vt:lpstr>
      <vt:lpstr>Arial</vt:lpstr>
      <vt:lpstr>Roboto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Iryna Abramova</dc:creator>
  <cp:lastModifiedBy>Iryna Abramova</cp:lastModifiedBy>
  <cp:revision>3</cp:revision>
  <dcterms:created xsi:type="dcterms:W3CDTF">2025-10-31T13:49:08Z</dcterms:created>
  <dcterms:modified xsi:type="dcterms:W3CDTF">2025-10-31T14:00:38Z</dcterms:modified>
</cp:coreProperties>
</file>